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3" r:id="rId3"/>
    <p:sldId id="256" r:id="rId4"/>
    <p:sldId id="284" r:id="rId5"/>
    <p:sldId id="285" r:id="rId6"/>
    <p:sldId id="287" r:id="rId7"/>
    <p:sldId id="288" r:id="rId8"/>
    <p:sldId id="289" r:id="rId9"/>
    <p:sldId id="290" r:id="rId10"/>
    <p:sldId id="295" r:id="rId11"/>
    <p:sldId id="293" r:id="rId12"/>
    <p:sldId id="291" r:id="rId13"/>
    <p:sldId id="292" r:id="rId14"/>
    <p:sldId id="299" r:id="rId15"/>
    <p:sldId id="308" r:id="rId16"/>
    <p:sldId id="307" r:id="rId17"/>
    <p:sldId id="294" r:id="rId18"/>
    <p:sldId id="302" r:id="rId19"/>
    <p:sldId id="298" r:id="rId20"/>
    <p:sldId id="296" r:id="rId21"/>
    <p:sldId id="297" r:id="rId22"/>
    <p:sldId id="301" r:id="rId23"/>
    <p:sldId id="300" r:id="rId24"/>
    <p:sldId id="272" r:id="rId25"/>
    <p:sldId id="279" r:id="rId26"/>
    <p:sldId id="276" r:id="rId27"/>
  </p:sldIdLst>
  <p:sldSz cx="9906000" cy="6858000" type="A4"/>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00"/>
    <a:srgbClr val="000099"/>
    <a:srgbClr val="006600"/>
    <a:srgbClr val="00CC00"/>
    <a:srgbClr val="33CC33"/>
    <a:srgbClr val="009900"/>
    <a:srgbClr val="339933"/>
    <a:srgbClr val="9900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94728" autoAdjust="0"/>
  </p:normalViewPr>
  <p:slideViewPr>
    <p:cSldViewPr>
      <p:cViewPr>
        <p:scale>
          <a:sx n="100" d="100"/>
          <a:sy n="100" d="100"/>
        </p:scale>
        <p:origin x="-300" y="7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2.bin"/><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gray">
          <a:xfrm>
            <a:off x="0" y="0"/>
            <a:ext cx="9906000" cy="609600"/>
          </a:xfrm>
          <a:prstGeom prst="rect">
            <a:avLst/>
          </a:prstGeom>
          <a:gradFill rotWithShape="1">
            <a:gsLst>
              <a:gs pos="0">
                <a:schemeClr val="accent1">
                  <a:gamma/>
                  <a:shade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 name="Rectangle 8"/>
          <p:cNvSpPr>
            <a:spLocks noChangeArrowheads="1"/>
          </p:cNvSpPr>
          <p:nvPr/>
        </p:nvSpPr>
        <p:spPr bwMode="ltGray">
          <a:xfrm>
            <a:off x="-6879" y="476250"/>
            <a:ext cx="9914600" cy="6381750"/>
          </a:xfrm>
          <a:prstGeom prst="rect">
            <a:avLst/>
          </a:prstGeom>
          <a:gradFill rotWithShape="1">
            <a:gsLst>
              <a:gs pos="0">
                <a:schemeClr val="accent1"/>
              </a:gs>
              <a:gs pos="100000">
                <a:schemeClr val="accent1">
                  <a:gamma/>
                  <a:shade val="87843"/>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 name="Rectangle 9"/>
          <p:cNvSpPr>
            <a:spLocks noChangeArrowheads="1"/>
          </p:cNvSpPr>
          <p:nvPr/>
        </p:nvSpPr>
        <p:spPr bwMode="ltGray">
          <a:xfrm flipV="1">
            <a:off x="330200" y="685800"/>
            <a:ext cx="5695950" cy="579120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10"/>
          <p:cNvSpPr>
            <a:spLocks noChangeArrowheads="1"/>
          </p:cNvSpPr>
          <p:nvPr/>
        </p:nvSpPr>
        <p:spPr bwMode="auto">
          <a:xfrm>
            <a:off x="1733550" y="0"/>
            <a:ext cx="7759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 name="Group 11"/>
          <p:cNvGrpSpPr>
            <a:grpSpLocks/>
          </p:cNvGrpSpPr>
          <p:nvPr/>
        </p:nvGrpSpPr>
        <p:grpSpPr bwMode="auto">
          <a:xfrm>
            <a:off x="1238250" y="2133600"/>
            <a:ext cx="8667750" cy="4724400"/>
            <a:chOff x="720" y="1344"/>
            <a:chExt cx="5040" cy="2976"/>
          </a:xfrm>
        </p:grpSpPr>
        <p:sp>
          <p:nvSpPr>
            <p:cNvPr id="9" name="Rectangle 12"/>
            <p:cNvSpPr>
              <a:spLocks noChangeArrowheads="1"/>
            </p:cNvSpPr>
            <p:nvPr/>
          </p:nvSpPr>
          <p:spPr bwMode="white">
            <a:xfrm>
              <a:off x="1032" y="1344"/>
              <a:ext cx="4728" cy="29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 name="Group 13"/>
            <p:cNvGrpSpPr>
              <a:grpSpLocks/>
            </p:cNvGrpSpPr>
            <p:nvPr/>
          </p:nvGrpSpPr>
          <p:grpSpPr bwMode="auto">
            <a:xfrm>
              <a:off x="720" y="1344"/>
              <a:ext cx="624" cy="2976"/>
              <a:chOff x="768" y="1104"/>
              <a:chExt cx="624" cy="3216"/>
            </a:xfrm>
          </p:grpSpPr>
          <p:sp>
            <p:nvSpPr>
              <p:cNvPr id="11" name="Oval 14"/>
              <p:cNvSpPr>
                <a:spLocks noChangeArrowheads="1"/>
              </p:cNvSpPr>
              <p:nvPr/>
            </p:nvSpPr>
            <p:spPr bwMode="white">
              <a:xfrm>
                <a:off x="768" y="1104"/>
                <a:ext cx="624" cy="624"/>
              </a:xfrm>
              <a:prstGeom prst="ellips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15"/>
              <p:cNvSpPr>
                <a:spLocks noChangeArrowheads="1"/>
              </p:cNvSpPr>
              <p:nvPr/>
            </p:nvSpPr>
            <p:spPr bwMode="white">
              <a:xfrm>
                <a:off x="768" y="1440"/>
                <a:ext cx="576" cy="28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aphicFrame>
        <p:nvGraphicFramePr>
          <p:cNvPr id="13" name="Object 16"/>
          <p:cNvGraphicFramePr>
            <a:graphicFrameLocks noChangeAspect="1"/>
          </p:cNvGraphicFramePr>
          <p:nvPr/>
        </p:nvGraphicFramePr>
        <p:xfrm>
          <a:off x="6356350" y="692150"/>
          <a:ext cx="911490" cy="865188"/>
        </p:xfrm>
        <a:graphic>
          <a:graphicData uri="http://schemas.openxmlformats.org/presentationml/2006/ole">
            <mc:AlternateContent xmlns:mc="http://schemas.openxmlformats.org/markup-compatibility/2006">
              <mc:Choice xmlns:v="urn:schemas-microsoft-com:vml" Requires="v">
                <p:oleObj spid="_x0000_s24989" name="Image" r:id="rId3" imgW="3225397" imgH="3314286" progId="Photoshop.Image.7">
                  <p:embed/>
                </p:oleObj>
              </mc:Choice>
              <mc:Fallback>
                <p:oleObj name="Image" r:id="rId3" imgW="3225397" imgH="3314286"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6350" y="692150"/>
                        <a:ext cx="911490" cy="86518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7"/>
          <p:cNvGraphicFramePr>
            <a:graphicFrameLocks noChangeAspect="1"/>
          </p:cNvGraphicFramePr>
          <p:nvPr/>
        </p:nvGraphicFramePr>
        <p:xfrm>
          <a:off x="7527529" y="692151"/>
          <a:ext cx="844417" cy="854075"/>
        </p:xfrm>
        <a:graphic>
          <a:graphicData uri="http://schemas.openxmlformats.org/presentationml/2006/ole">
            <mc:AlternateContent xmlns:mc="http://schemas.openxmlformats.org/markup-compatibility/2006">
              <mc:Choice xmlns:v="urn:schemas-microsoft-com:vml" Requires="v">
                <p:oleObj spid="_x0000_s24990" name="Image" r:id="rId5" imgW="1688889" imgH="1853315" progId="Photoshop.Image.7">
                  <p:embed/>
                </p:oleObj>
              </mc:Choice>
              <mc:Fallback>
                <p:oleObj name="Image" r:id="rId5" imgW="1688889" imgH="1853315" progId="Photoshop.Image.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7529" y="692151"/>
                        <a:ext cx="844417" cy="854075"/>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8"/>
          <p:cNvGraphicFramePr>
            <a:graphicFrameLocks noChangeAspect="1"/>
          </p:cNvGraphicFramePr>
          <p:nvPr/>
        </p:nvGraphicFramePr>
        <p:xfrm>
          <a:off x="8617877" y="677864"/>
          <a:ext cx="930407" cy="865187"/>
        </p:xfrm>
        <a:graphic>
          <a:graphicData uri="http://schemas.openxmlformats.org/presentationml/2006/ole">
            <mc:AlternateContent xmlns:mc="http://schemas.openxmlformats.org/markup-compatibility/2006">
              <mc:Choice xmlns:v="urn:schemas-microsoft-com:vml" Requires="v">
                <p:oleObj spid="_x0000_s24991" name="Image" r:id="rId7" imgW="1917460" imgH="1930159" progId="Photoshop.Image.7">
                  <p:embed/>
                </p:oleObj>
              </mc:Choice>
              <mc:Fallback>
                <p:oleObj name="Image" r:id="rId7" imgW="1917460" imgH="1930159" progId="Photoshop.Image.7">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17877" y="677864"/>
                        <a:ext cx="930407" cy="86518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 Box 19"/>
          <p:cNvSpPr txBox="1">
            <a:spLocks noChangeArrowheads="1"/>
          </p:cNvSpPr>
          <p:nvPr/>
        </p:nvSpPr>
        <p:spPr bwMode="white">
          <a:xfrm>
            <a:off x="247650" y="47625"/>
            <a:ext cx="11694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i="1">
                <a:solidFill>
                  <a:schemeClr val="tx2"/>
                </a:solidFill>
              </a:rPr>
              <a:t>LOGO</a:t>
            </a:r>
          </a:p>
        </p:txBody>
      </p:sp>
      <p:sp>
        <p:nvSpPr>
          <p:cNvPr id="3074" name="Rectangle 2"/>
          <p:cNvSpPr>
            <a:spLocks noGrp="1" noChangeArrowheads="1"/>
          </p:cNvSpPr>
          <p:nvPr>
            <p:ph type="ctrTitle"/>
          </p:nvPr>
        </p:nvSpPr>
        <p:spPr bwMode="black">
          <a:xfrm>
            <a:off x="3054350" y="2438400"/>
            <a:ext cx="6686550" cy="1162050"/>
          </a:xfrm>
          <a:extLst>
            <a:ext uri="{909E8E84-426E-40DD-AFC4-6F175D3DCCD1}">
              <a14:hiddenFill xmlns:a14="http://schemas.microsoft.com/office/drawing/2010/main">
                <a:solidFill>
                  <a:schemeClr val="accent1"/>
                </a:solidFill>
              </a14:hiddenFill>
            </a:ext>
          </a:extLst>
        </p:spPr>
        <p:txBody>
          <a:bodyPr/>
          <a:lstStyle>
            <a:lvl1pPr>
              <a:defRPr sz="4400" b="1"/>
            </a:lvl1pPr>
          </a:lstStyle>
          <a:p>
            <a:pPr lvl="0"/>
            <a:r>
              <a:rPr lang="en-US" noProof="0" smtClean="0"/>
              <a:t>Click to edit Master title style</a:t>
            </a:r>
          </a:p>
        </p:txBody>
      </p:sp>
      <p:sp>
        <p:nvSpPr>
          <p:cNvPr id="3075" name="Rectangle 3"/>
          <p:cNvSpPr>
            <a:spLocks noGrp="1" noChangeArrowheads="1"/>
          </p:cNvSpPr>
          <p:nvPr>
            <p:ph type="subTitle" idx="1"/>
          </p:nvPr>
        </p:nvSpPr>
        <p:spPr bwMode="blackWhite">
          <a:xfrm>
            <a:off x="3054350" y="1905000"/>
            <a:ext cx="6851650" cy="381000"/>
          </a:xfrm>
          <a:solidFill>
            <a:schemeClr val="hlink"/>
          </a:solidFill>
          <a:ln>
            <a:solidFill>
              <a:schemeClr val="bg1"/>
            </a:solidFill>
            <a:miter lim="800000"/>
            <a:headEnd/>
            <a:tailEnd/>
          </a:ln>
        </p:spPr>
        <p:txBody>
          <a:bodyPr/>
          <a:lstStyle>
            <a:lvl1pPr marL="0" indent="0" algn="ctr">
              <a:buFontTx/>
              <a:buNone/>
              <a:defRPr sz="2000">
                <a:solidFill>
                  <a:schemeClr val="bg1"/>
                </a:solidFill>
              </a:defRPr>
            </a:lvl1pPr>
          </a:lstStyle>
          <a:p>
            <a:pPr lvl="0"/>
            <a:r>
              <a:rPr lang="en-US" noProof="0" smtClean="0"/>
              <a:t>Click to edit Master subtitle style</a:t>
            </a:r>
          </a:p>
        </p:txBody>
      </p:sp>
      <p:sp>
        <p:nvSpPr>
          <p:cNvPr id="17" name="Rectangle 4"/>
          <p:cNvSpPr>
            <a:spLocks noGrp="1" noChangeArrowheads="1"/>
          </p:cNvSpPr>
          <p:nvPr>
            <p:ph type="dt" sz="half" idx="10"/>
          </p:nvPr>
        </p:nvSpPr>
        <p:spPr bwMode="auto">
          <a:xfrm>
            <a:off x="6356350" y="6400800"/>
            <a:ext cx="2311400" cy="171450"/>
          </a:xfrm>
        </p:spPr>
        <p:txBody>
          <a:bodyPr/>
          <a:lstStyle>
            <a:lvl1pPr algn="r">
              <a:defRPr smtClean="0"/>
            </a:lvl1pPr>
          </a:lstStyle>
          <a:p>
            <a:pPr>
              <a:defRPr/>
            </a:pPr>
            <a:endParaRPr lang="en-US"/>
          </a:p>
        </p:txBody>
      </p:sp>
      <p:sp>
        <p:nvSpPr>
          <p:cNvPr id="18" name="Rectangle 5"/>
          <p:cNvSpPr>
            <a:spLocks noGrp="1" noChangeArrowheads="1"/>
          </p:cNvSpPr>
          <p:nvPr>
            <p:ph type="ftr" sz="quarter" idx="11"/>
          </p:nvPr>
        </p:nvSpPr>
        <p:spPr bwMode="auto">
          <a:xfrm>
            <a:off x="1320800" y="6400800"/>
            <a:ext cx="3136900" cy="171450"/>
          </a:xfrm>
          <a:extLst>
            <a:ext uri="{909E8E84-426E-40DD-AFC4-6F175D3DCCD1}">
              <a14:hiddenFill xmlns:a14="http://schemas.microsoft.com/office/drawing/2010/main">
                <a:solidFill>
                  <a:schemeClr val="accent1"/>
                </a:solidFill>
              </a14:hiddenFill>
            </a:ext>
          </a:extLst>
        </p:spPr>
        <p:txBody>
          <a:bodyPr/>
          <a:lstStyle>
            <a:lvl1pPr algn="l">
              <a:defRPr sz="1000" smtClean="0"/>
            </a:lvl1pPr>
          </a:lstStyle>
          <a:p>
            <a:pPr>
              <a:defRPr/>
            </a:pPr>
            <a:r>
              <a:rPr lang="en-US"/>
              <a:t>www.Win2Farsi.com   </a:t>
            </a:r>
          </a:p>
        </p:txBody>
      </p:sp>
      <p:sp>
        <p:nvSpPr>
          <p:cNvPr id="19" name="Rectangle 6"/>
          <p:cNvSpPr>
            <a:spLocks noGrp="1" noChangeArrowheads="1"/>
          </p:cNvSpPr>
          <p:nvPr>
            <p:ph type="sldNum" sz="quarter" idx="12"/>
          </p:nvPr>
        </p:nvSpPr>
        <p:spPr bwMode="auto">
          <a:xfrm>
            <a:off x="8750300" y="6397625"/>
            <a:ext cx="660400" cy="171450"/>
          </a:xfrm>
        </p:spPr>
        <p:txBody>
          <a:bodyPr/>
          <a:lstStyle>
            <a:lvl1pPr>
              <a:defRPr smtClean="0"/>
            </a:lvl1pPr>
          </a:lstStyle>
          <a:p>
            <a:pPr>
              <a:defRPr/>
            </a:pPr>
            <a:fld id="{DFC97FB4-9CE6-4065-A84C-74384B7693E7}" type="slidenum">
              <a:rPr lang="en-US"/>
              <a:pPr>
                <a:defRPr/>
              </a:pPr>
              <a:t>‹#›</a:t>
            </a:fld>
            <a:endParaRPr lang="en-US"/>
          </a:p>
        </p:txBody>
      </p:sp>
    </p:spTree>
    <p:extLst>
      <p:ext uri="{BB962C8B-B14F-4D97-AF65-F5344CB8AC3E}">
        <p14:creationId xmlns:p14="http://schemas.microsoft.com/office/powerpoint/2010/main" val="409500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2E5046D-9092-4202-97DC-349E82BB214E}" type="slidenum">
              <a:rPr lang="en-US"/>
              <a:pPr>
                <a:defRPr/>
              </a:pPr>
              <a:t>‹#›</a:t>
            </a:fld>
            <a:endParaRPr lang="en-US"/>
          </a:p>
        </p:txBody>
      </p:sp>
      <p:sp>
        <p:nvSpPr>
          <p:cNvPr id="6" name="Rectangle 5"/>
          <p:cNvSpPr>
            <a:spLocks noGrp="1" noChangeArrowheads="1"/>
          </p:cNvSpPr>
          <p:nvPr>
            <p:ph type="ftr" sz="quarter" idx="12"/>
          </p:nvPr>
        </p:nvSpPr>
        <p:spPr>
          <a:ln/>
        </p:spPr>
        <p:txBody>
          <a:bodyPr/>
          <a:lstStyle>
            <a:lvl1pPr>
              <a:defRPr/>
            </a:lvl1pPr>
          </a:lstStyle>
          <a:p>
            <a:pPr>
              <a:defRPr/>
            </a:pPr>
            <a:r>
              <a:rPr lang="en-US"/>
              <a:t>www.Win2Farsi.com   </a:t>
            </a:r>
          </a:p>
        </p:txBody>
      </p:sp>
    </p:spTree>
    <p:extLst>
      <p:ext uri="{BB962C8B-B14F-4D97-AF65-F5344CB8AC3E}">
        <p14:creationId xmlns:p14="http://schemas.microsoft.com/office/powerpoint/2010/main" val="1779284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81001"/>
            <a:ext cx="2270125"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381001"/>
            <a:ext cx="6645275"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72A33EE-35B8-45BA-8D6B-5A410414A11F}" type="slidenum">
              <a:rPr lang="en-US"/>
              <a:pPr>
                <a:defRPr/>
              </a:pPr>
              <a:t>‹#›</a:t>
            </a:fld>
            <a:endParaRPr lang="en-US"/>
          </a:p>
        </p:txBody>
      </p:sp>
      <p:sp>
        <p:nvSpPr>
          <p:cNvPr id="6" name="Rectangle 5"/>
          <p:cNvSpPr>
            <a:spLocks noGrp="1" noChangeArrowheads="1"/>
          </p:cNvSpPr>
          <p:nvPr>
            <p:ph type="ftr" sz="quarter" idx="12"/>
          </p:nvPr>
        </p:nvSpPr>
        <p:spPr>
          <a:ln/>
        </p:spPr>
        <p:txBody>
          <a:bodyPr/>
          <a:lstStyle>
            <a:lvl1pPr>
              <a:defRPr/>
            </a:lvl1pPr>
          </a:lstStyle>
          <a:p>
            <a:pPr>
              <a:defRPr/>
            </a:pPr>
            <a:r>
              <a:rPr lang="en-US"/>
              <a:t>www.Win2Farsi.com   </a:t>
            </a:r>
          </a:p>
        </p:txBody>
      </p:sp>
    </p:spTree>
    <p:extLst>
      <p:ext uri="{BB962C8B-B14F-4D97-AF65-F5344CB8AC3E}">
        <p14:creationId xmlns:p14="http://schemas.microsoft.com/office/powerpoint/2010/main" val="140237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46300" y="381000"/>
            <a:ext cx="74295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600201"/>
            <a:ext cx="8915400" cy="4525963"/>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509F0A0-82C5-4209-BB1C-8178FF41AB2A}" type="slidenum">
              <a:rPr lang="en-US"/>
              <a:pPr>
                <a:defRPr/>
              </a:pPr>
              <a:t>‹#›</a:t>
            </a:fld>
            <a:endParaRPr lang="en-US"/>
          </a:p>
        </p:txBody>
      </p:sp>
      <p:sp>
        <p:nvSpPr>
          <p:cNvPr id="6" name="Rectangle 5"/>
          <p:cNvSpPr>
            <a:spLocks noGrp="1" noChangeArrowheads="1"/>
          </p:cNvSpPr>
          <p:nvPr>
            <p:ph type="ftr" sz="quarter" idx="12"/>
          </p:nvPr>
        </p:nvSpPr>
        <p:spPr>
          <a:ln/>
        </p:spPr>
        <p:txBody>
          <a:bodyPr/>
          <a:lstStyle>
            <a:lvl1pPr>
              <a:defRPr/>
            </a:lvl1pPr>
          </a:lstStyle>
          <a:p>
            <a:pPr>
              <a:defRPr/>
            </a:pPr>
            <a:r>
              <a:rPr lang="en-US"/>
              <a:t>www.Win2Farsi.com   </a:t>
            </a:r>
          </a:p>
        </p:txBody>
      </p:sp>
    </p:spTree>
    <p:extLst>
      <p:ext uri="{BB962C8B-B14F-4D97-AF65-F5344CB8AC3E}">
        <p14:creationId xmlns:p14="http://schemas.microsoft.com/office/powerpoint/2010/main" val="1824228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949766D-379D-4561-8CAE-4A6392894A82}" type="slidenum">
              <a:rPr lang="en-US"/>
              <a:pPr>
                <a:defRPr/>
              </a:pPr>
              <a:t>‹#›</a:t>
            </a:fld>
            <a:endParaRPr lang="en-US"/>
          </a:p>
        </p:txBody>
      </p:sp>
      <p:sp>
        <p:nvSpPr>
          <p:cNvPr id="6" name="Rectangle 5"/>
          <p:cNvSpPr>
            <a:spLocks noGrp="1" noChangeArrowheads="1"/>
          </p:cNvSpPr>
          <p:nvPr>
            <p:ph type="ftr" sz="quarter" idx="12"/>
          </p:nvPr>
        </p:nvSpPr>
        <p:spPr>
          <a:ln/>
        </p:spPr>
        <p:txBody>
          <a:bodyPr/>
          <a:lstStyle>
            <a:lvl1pPr>
              <a:defRPr/>
            </a:lvl1pPr>
          </a:lstStyle>
          <a:p>
            <a:pPr>
              <a:defRPr/>
            </a:pPr>
            <a:r>
              <a:rPr lang="en-US"/>
              <a:t>www.Win2Farsi.com   </a:t>
            </a:r>
          </a:p>
        </p:txBody>
      </p:sp>
    </p:spTree>
    <p:extLst>
      <p:ext uri="{BB962C8B-B14F-4D97-AF65-F5344CB8AC3E}">
        <p14:creationId xmlns:p14="http://schemas.microsoft.com/office/powerpoint/2010/main" val="2534836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FEDE5B3-31CD-4CC3-8946-069479937333}" type="slidenum">
              <a:rPr lang="en-US"/>
              <a:pPr>
                <a:defRPr/>
              </a:pPr>
              <a:t>‹#›</a:t>
            </a:fld>
            <a:endParaRPr lang="en-US"/>
          </a:p>
        </p:txBody>
      </p:sp>
      <p:sp>
        <p:nvSpPr>
          <p:cNvPr id="6" name="Rectangle 5"/>
          <p:cNvSpPr>
            <a:spLocks noGrp="1" noChangeArrowheads="1"/>
          </p:cNvSpPr>
          <p:nvPr>
            <p:ph type="ftr" sz="quarter" idx="12"/>
          </p:nvPr>
        </p:nvSpPr>
        <p:spPr>
          <a:ln/>
        </p:spPr>
        <p:txBody>
          <a:bodyPr/>
          <a:lstStyle>
            <a:lvl1pPr>
              <a:defRPr/>
            </a:lvl1pPr>
          </a:lstStyle>
          <a:p>
            <a:pPr>
              <a:defRPr/>
            </a:pPr>
            <a:r>
              <a:rPr lang="en-US"/>
              <a:t>www.Win2Farsi.com   </a:t>
            </a:r>
          </a:p>
        </p:txBody>
      </p:sp>
    </p:spTree>
    <p:extLst>
      <p:ext uri="{BB962C8B-B14F-4D97-AF65-F5344CB8AC3E}">
        <p14:creationId xmlns:p14="http://schemas.microsoft.com/office/powerpoint/2010/main" val="2012492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76D1CC2A-DE80-4BCF-9EE7-D5EE8272EF47}" type="slidenum">
              <a:rPr lang="en-US"/>
              <a:pPr>
                <a:defRPr/>
              </a:pPr>
              <a:t>‹#›</a:t>
            </a:fld>
            <a:endParaRPr lang="en-US"/>
          </a:p>
        </p:txBody>
      </p:sp>
      <p:sp>
        <p:nvSpPr>
          <p:cNvPr id="7" name="Rectangle 5"/>
          <p:cNvSpPr>
            <a:spLocks noGrp="1" noChangeArrowheads="1"/>
          </p:cNvSpPr>
          <p:nvPr>
            <p:ph type="ftr" sz="quarter" idx="12"/>
          </p:nvPr>
        </p:nvSpPr>
        <p:spPr>
          <a:ln/>
        </p:spPr>
        <p:txBody>
          <a:bodyPr/>
          <a:lstStyle>
            <a:lvl1pPr>
              <a:defRPr/>
            </a:lvl1pPr>
          </a:lstStyle>
          <a:p>
            <a:pPr>
              <a:defRPr/>
            </a:pPr>
            <a:r>
              <a:rPr lang="en-US"/>
              <a:t>www.Win2Farsi.com   </a:t>
            </a:r>
          </a:p>
        </p:txBody>
      </p:sp>
    </p:spTree>
    <p:extLst>
      <p:ext uri="{BB962C8B-B14F-4D97-AF65-F5344CB8AC3E}">
        <p14:creationId xmlns:p14="http://schemas.microsoft.com/office/powerpoint/2010/main" val="526285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02A458AF-78CC-4AF1-8C54-F0F0B51A9B06}" type="slidenum">
              <a:rPr lang="en-US"/>
              <a:pPr>
                <a:defRPr/>
              </a:pPr>
              <a:t>‹#›</a:t>
            </a:fld>
            <a:endParaRPr lang="en-US"/>
          </a:p>
        </p:txBody>
      </p:sp>
      <p:sp>
        <p:nvSpPr>
          <p:cNvPr id="9" name="Rectangle 5"/>
          <p:cNvSpPr>
            <a:spLocks noGrp="1" noChangeArrowheads="1"/>
          </p:cNvSpPr>
          <p:nvPr>
            <p:ph type="ftr" sz="quarter" idx="12"/>
          </p:nvPr>
        </p:nvSpPr>
        <p:spPr>
          <a:ln/>
        </p:spPr>
        <p:txBody>
          <a:bodyPr/>
          <a:lstStyle>
            <a:lvl1pPr>
              <a:defRPr/>
            </a:lvl1pPr>
          </a:lstStyle>
          <a:p>
            <a:pPr>
              <a:defRPr/>
            </a:pPr>
            <a:r>
              <a:rPr lang="en-US"/>
              <a:t>www.Win2Farsi.com   </a:t>
            </a:r>
          </a:p>
        </p:txBody>
      </p:sp>
    </p:spTree>
    <p:extLst>
      <p:ext uri="{BB962C8B-B14F-4D97-AF65-F5344CB8AC3E}">
        <p14:creationId xmlns:p14="http://schemas.microsoft.com/office/powerpoint/2010/main" val="209027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D90578DD-A0AD-4D0F-A6BB-7D8CE3901488}" type="slidenum">
              <a:rPr lang="en-US"/>
              <a:pPr>
                <a:defRPr/>
              </a:pPr>
              <a:t>‹#›</a:t>
            </a:fld>
            <a:endParaRPr lang="en-US"/>
          </a:p>
        </p:txBody>
      </p:sp>
      <p:sp>
        <p:nvSpPr>
          <p:cNvPr id="5" name="Rectangle 5"/>
          <p:cNvSpPr>
            <a:spLocks noGrp="1" noChangeArrowheads="1"/>
          </p:cNvSpPr>
          <p:nvPr>
            <p:ph type="ftr" sz="quarter" idx="12"/>
          </p:nvPr>
        </p:nvSpPr>
        <p:spPr>
          <a:ln/>
        </p:spPr>
        <p:txBody>
          <a:bodyPr/>
          <a:lstStyle>
            <a:lvl1pPr>
              <a:defRPr/>
            </a:lvl1pPr>
          </a:lstStyle>
          <a:p>
            <a:pPr>
              <a:defRPr/>
            </a:pPr>
            <a:r>
              <a:rPr lang="en-US"/>
              <a:t>www.Win2Farsi.com   </a:t>
            </a:r>
          </a:p>
        </p:txBody>
      </p:sp>
    </p:spTree>
    <p:extLst>
      <p:ext uri="{BB962C8B-B14F-4D97-AF65-F5344CB8AC3E}">
        <p14:creationId xmlns:p14="http://schemas.microsoft.com/office/powerpoint/2010/main" val="2510376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B1B5E485-6446-4049-AF2E-80A2F8E4FC7D}" type="slidenum">
              <a:rPr lang="en-US"/>
              <a:pPr>
                <a:defRPr/>
              </a:pPr>
              <a:t>‹#›</a:t>
            </a:fld>
            <a:endParaRPr lang="en-US"/>
          </a:p>
        </p:txBody>
      </p:sp>
      <p:sp>
        <p:nvSpPr>
          <p:cNvPr id="4" name="Rectangle 5"/>
          <p:cNvSpPr>
            <a:spLocks noGrp="1" noChangeArrowheads="1"/>
          </p:cNvSpPr>
          <p:nvPr>
            <p:ph type="ftr" sz="quarter" idx="12"/>
          </p:nvPr>
        </p:nvSpPr>
        <p:spPr>
          <a:ln/>
        </p:spPr>
        <p:txBody>
          <a:bodyPr/>
          <a:lstStyle>
            <a:lvl1pPr>
              <a:defRPr/>
            </a:lvl1pPr>
          </a:lstStyle>
          <a:p>
            <a:pPr>
              <a:defRPr/>
            </a:pPr>
            <a:r>
              <a:rPr lang="en-US"/>
              <a:t>www.Win2Farsi.com   </a:t>
            </a:r>
          </a:p>
        </p:txBody>
      </p:sp>
    </p:spTree>
    <p:extLst>
      <p:ext uri="{BB962C8B-B14F-4D97-AF65-F5344CB8AC3E}">
        <p14:creationId xmlns:p14="http://schemas.microsoft.com/office/powerpoint/2010/main" val="346952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F4AA0AEB-4471-4A9F-A5F7-E068BC4D05B7}" type="slidenum">
              <a:rPr lang="en-US"/>
              <a:pPr>
                <a:defRPr/>
              </a:pPr>
              <a:t>‹#›</a:t>
            </a:fld>
            <a:endParaRPr lang="en-US"/>
          </a:p>
        </p:txBody>
      </p:sp>
      <p:sp>
        <p:nvSpPr>
          <p:cNvPr id="7" name="Rectangle 5"/>
          <p:cNvSpPr>
            <a:spLocks noGrp="1" noChangeArrowheads="1"/>
          </p:cNvSpPr>
          <p:nvPr>
            <p:ph type="ftr" sz="quarter" idx="12"/>
          </p:nvPr>
        </p:nvSpPr>
        <p:spPr>
          <a:ln/>
        </p:spPr>
        <p:txBody>
          <a:bodyPr/>
          <a:lstStyle>
            <a:lvl1pPr>
              <a:defRPr/>
            </a:lvl1pPr>
          </a:lstStyle>
          <a:p>
            <a:pPr>
              <a:defRPr/>
            </a:pPr>
            <a:r>
              <a:rPr lang="en-US"/>
              <a:t>www.Win2Farsi.com   </a:t>
            </a:r>
          </a:p>
        </p:txBody>
      </p:sp>
    </p:spTree>
    <p:extLst>
      <p:ext uri="{BB962C8B-B14F-4D97-AF65-F5344CB8AC3E}">
        <p14:creationId xmlns:p14="http://schemas.microsoft.com/office/powerpoint/2010/main" val="127925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98C1C2E2-5905-4369-AE4C-EABB1AD8A468}" type="slidenum">
              <a:rPr lang="en-US"/>
              <a:pPr>
                <a:defRPr/>
              </a:pPr>
              <a:t>‹#›</a:t>
            </a:fld>
            <a:endParaRPr lang="en-US"/>
          </a:p>
        </p:txBody>
      </p:sp>
      <p:sp>
        <p:nvSpPr>
          <p:cNvPr id="7" name="Rectangle 5"/>
          <p:cNvSpPr>
            <a:spLocks noGrp="1" noChangeArrowheads="1"/>
          </p:cNvSpPr>
          <p:nvPr>
            <p:ph type="ftr" sz="quarter" idx="12"/>
          </p:nvPr>
        </p:nvSpPr>
        <p:spPr>
          <a:ln/>
        </p:spPr>
        <p:txBody>
          <a:bodyPr/>
          <a:lstStyle>
            <a:lvl1pPr>
              <a:defRPr/>
            </a:lvl1pPr>
          </a:lstStyle>
          <a:p>
            <a:pPr>
              <a:defRPr/>
            </a:pPr>
            <a:r>
              <a:rPr lang="en-US"/>
              <a:t>www.Win2Farsi.com   </a:t>
            </a:r>
          </a:p>
        </p:txBody>
      </p:sp>
    </p:spTree>
    <p:extLst>
      <p:ext uri="{BB962C8B-B14F-4D97-AF65-F5344CB8AC3E}">
        <p14:creationId xmlns:p14="http://schemas.microsoft.com/office/powerpoint/2010/main" val="301559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43" name="Rectangle 19"/>
          <p:cNvSpPr>
            <a:spLocks noChangeArrowheads="1"/>
          </p:cNvSpPr>
          <p:nvPr/>
        </p:nvSpPr>
        <p:spPr bwMode="gray">
          <a:xfrm>
            <a:off x="0" y="0"/>
            <a:ext cx="9906000" cy="990600"/>
          </a:xfrm>
          <a:prstGeom prst="rect">
            <a:avLst/>
          </a:prstGeom>
          <a:gradFill rotWithShape="1">
            <a:gsLst>
              <a:gs pos="0">
                <a:schemeClr val="accent1">
                  <a:gamma/>
                  <a:shade val="27451"/>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51" name="Rectangle 27"/>
          <p:cNvSpPr>
            <a:spLocks noChangeArrowheads="1"/>
          </p:cNvSpPr>
          <p:nvPr/>
        </p:nvSpPr>
        <p:spPr bwMode="white">
          <a:xfrm>
            <a:off x="1898650" y="381000"/>
            <a:ext cx="7677150" cy="609600"/>
          </a:xfrm>
          <a:prstGeom prst="rect">
            <a:avLst/>
          </a:prstGeom>
          <a:gradFill rotWithShape="1">
            <a:gsLst>
              <a:gs pos="0">
                <a:schemeClr val="bg1">
                  <a:gamma/>
                  <a:tint val="72549"/>
                  <a:invGamma/>
                </a:scheme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28" name="Rectangle 2"/>
          <p:cNvSpPr>
            <a:spLocks noGrp="1" noChangeArrowheads="1"/>
          </p:cNvSpPr>
          <p:nvPr>
            <p:ph type="title"/>
          </p:nvPr>
        </p:nvSpPr>
        <p:spPr bwMode="blackWhite">
          <a:xfrm>
            <a:off x="2146300" y="381000"/>
            <a:ext cx="7429500" cy="609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20"/>
          <p:cNvSpPr>
            <a:spLocks noChangeArrowheads="1"/>
          </p:cNvSpPr>
          <p:nvPr/>
        </p:nvSpPr>
        <p:spPr bwMode="gray">
          <a:xfrm>
            <a:off x="0" y="6477000"/>
            <a:ext cx="9906000" cy="381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Rectangle 21"/>
          <p:cNvSpPr>
            <a:spLocks noChangeArrowheads="1"/>
          </p:cNvSpPr>
          <p:nvPr/>
        </p:nvSpPr>
        <p:spPr bwMode="gray">
          <a:xfrm>
            <a:off x="9575800" y="228600"/>
            <a:ext cx="330200" cy="6438900"/>
          </a:xfrm>
          <a:prstGeom prst="rect">
            <a:avLst/>
          </a:prstGeom>
          <a:gradFill rotWithShape="1">
            <a:gsLst>
              <a:gs pos="0">
                <a:schemeClr val="accent1"/>
              </a:gs>
              <a:gs pos="100000">
                <a:schemeClr val="accent1">
                  <a:gamma/>
                  <a:tint val="63529"/>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31" name="Rectangle 3"/>
          <p:cNvSpPr>
            <a:spLocks noGrp="1" noChangeArrowheads="1"/>
          </p:cNvSpPr>
          <p:nvPr>
            <p:ph type="body" idx="1"/>
          </p:nvPr>
        </p:nvSpPr>
        <p:spPr bwMode="auto">
          <a:xfrm>
            <a:off x="495300" y="1600201"/>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white">
          <a:xfrm>
            <a:off x="495300" y="6537326"/>
            <a:ext cx="23114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lvl1pPr>
          </a:lstStyle>
          <a:p>
            <a:pPr>
              <a:defRPr/>
            </a:pPr>
            <a:endParaRPr lang="en-US"/>
          </a:p>
        </p:txBody>
      </p:sp>
      <p:sp>
        <p:nvSpPr>
          <p:cNvPr id="1030" name="Rectangle 6"/>
          <p:cNvSpPr>
            <a:spLocks noGrp="1" noChangeArrowheads="1"/>
          </p:cNvSpPr>
          <p:nvPr>
            <p:ph type="sldNum" sz="quarter" idx="4"/>
          </p:nvPr>
        </p:nvSpPr>
        <p:spPr bwMode="white">
          <a:xfrm>
            <a:off x="3797300" y="6537326"/>
            <a:ext cx="23114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vl1pPr>
          </a:lstStyle>
          <a:p>
            <a:pPr>
              <a:defRPr/>
            </a:pPr>
            <a:fld id="{08D160C1-4634-4A3F-AF6E-9BB891E550E7}" type="slidenum">
              <a:rPr lang="en-US"/>
              <a:pPr>
                <a:defRPr/>
              </a:pPr>
              <a:t>‹#›</a:t>
            </a:fld>
            <a:endParaRPr lang="en-US"/>
          </a:p>
        </p:txBody>
      </p:sp>
      <p:grpSp>
        <p:nvGrpSpPr>
          <p:cNvPr id="1034" name="Group 22"/>
          <p:cNvGrpSpPr>
            <a:grpSpLocks/>
          </p:cNvGrpSpPr>
          <p:nvPr/>
        </p:nvGrpSpPr>
        <p:grpSpPr bwMode="auto">
          <a:xfrm>
            <a:off x="0" y="990600"/>
            <a:ext cx="9906000" cy="152400"/>
            <a:chOff x="0" y="672"/>
            <a:chExt cx="5760" cy="96"/>
          </a:xfrm>
        </p:grpSpPr>
        <p:sp>
          <p:nvSpPr>
            <p:cNvPr id="1038" name="Line 23"/>
            <p:cNvSpPr>
              <a:spLocks noChangeShapeType="1"/>
            </p:cNvSpPr>
            <p:nvPr/>
          </p:nvSpPr>
          <p:spPr bwMode="gray">
            <a:xfrm>
              <a:off x="0" y="672"/>
              <a:ext cx="5760" cy="0"/>
            </a:xfrm>
            <a:prstGeom prst="line">
              <a:avLst/>
            </a:prstGeom>
            <a:noFill/>
            <a:ln w="28575">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9" name="Rectangle 24"/>
            <p:cNvSpPr>
              <a:spLocks noChangeArrowheads="1"/>
            </p:cNvSpPr>
            <p:nvPr/>
          </p:nvSpPr>
          <p:spPr bwMode="gray">
            <a:xfrm>
              <a:off x="0" y="672"/>
              <a:ext cx="1104" cy="9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35" name="Text Box 25"/>
          <p:cNvSpPr txBox="1">
            <a:spLocks noChangeArrowheads="1"/>
          </p:cNvSpPr>
          <p:nvPr/>
        </p:nvSpPr>
        <p:spPr bwMode="white">
          <a:xfrm>
            <a:off x="330200" y="457200"/>
            <a:ext cx="11694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i="1">
                <a:solidFill>
                  <a:schemeClr val="tx2"/>
                </a:solidFill>
              </a:rPr>
              <a:t>LOGO</a:t>
            </a:r>
          </a:p>
        </p:txBody>
      </p:sp>
      <p:sp>
        <p:nvSpPr>
          <p:cNvPr id="1050" name="Rectangle 26"/>
          <p:cNvSpPr>
            <a:spLocks noChangeArrowheads="1"/>
          </p:cNvSpPr>
          <p:nvPr/>
        </p:nvSpPr>
        <p:spPr bwMode="white">
          <a:xfrm>
            <a:off x="6438900" y="6248400"/>
            <a:ext cx="3136900" cy="427038"/>
          </a:xfrm>
          <a:prstGeom prst="rect">
            <a:avLst/>
          </a:prstGeom>
          <a:gradFill rotWithShape="1">
            <a:gsLst>
              <a:gs pos="0">
                <a:schemeClr val="bg1">
                  <a:gamma/>
                  <a:tint val="96863"/>
                  <a:invGamma/>
                </a:scheme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 name="Rectangle 5"/>
          <p:cNvSpPr>
            <a:spLocks noGrp="1" noChangeArrowheads="1"/>
          </p:cNvSpPr>
          <p:nvPr>
            <p:ph type="ftr" sz="quarter" idx="3"/>
          </p:nvPr>
        </p:nvSpPr>
        <p:spPr bwMode="blackWhite">
          <a:xfrm>
            <a:off x="6438900" y="6343650"/>
            <a:ext cx="31369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www.Win2Farsi.com   </a:t>
            </a:r>
          </a:p>
        </p:txBody>
      </p:sp>
    </p:spTree>
  </p:cSld>
  <p:clrMap bg1="dk1" tx1="lt1" bg2="dk2" tx2="lt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dt="0"/>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tmp"/><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5.tmp"/><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tmp"/><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515" y="1700809"/>
            <a:ext cx="8915400" cy="3849291"/>
          </a:xfrm>
        </p:spPr>
        <p:txBody>
          <a:bodyPr/>
          <a:lstStyle/>
          <a:p>
            <a:pPr marL="0" indent="0" algn="ctr">
              <a:buNone/>
            </a:pPr>
            <a:endParaRPr lang="fa-IR" dirty="0" smtClean="0">
              <a:solidFill>
                <a:srgbClr val="33CC33"/>
              </a:solidFill>
            </a:endParaRPr>
          </a:p>
          <a:p>
            <a:pPr marL="0" indent="0" algn="ctr">
              <a:buNone/>
            </a:pPr>
            <a:endParaRPr lang="fa-IR" dirty="0">
              <a:solidFill>
                <a:srgbClr val="33CC33"/>
              </a:solidFill>
            </a:endParaRPr>
          </a:p>
          <a:p>
            <a:pPr marL="0" indent="0" algn="ctr">
              <a:buNone/>
            </a:pPr>
            <a:r>
              <a:rPr lang="fa-IR" sz="7200" dirty="0" smtClean="0">
                <a:solidFill>
                  <a:srgbClr val="000000"/>
                </a:solidFill>
                <a:cs typeface="0 Esfehan Bold" pitchFamily="2" charset="-78"/>
              </a:rPr>
              <a:t>بسم الله الرحمن الرحیم</a:t>
            </a:r>
          </a:p>
          <a:p>
            <a:pPr marL="0" indent="0" algn="ctr">
              <a:buNone/>
            </a:pPr>
            <a:endParaRPr lang="fa-IR" dirty="0" smtClean="0">
              <a:solidFill>
                <a:srgbClr val="33CC33"/>
              </a:solidFill>
            </a:endParaRPr>
          </a:p>
          <a:p>
            <a:pPr marL="0" indent="0" algn="ctr">
              <a:buNone/>
            </a:pPr>
            <a:endParaRPr lang="en-US" dirty="0">
              <a:solidFill>
                <a:srgbClr val="33CC33"/>
              </a:solidFill>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97528" cy="908720"/>
          </a:xfrm>
          <a:prstGeom prst="rect">
            <a:avLst/>
          </a:prstGeom>
        </p:spPr>
      </p:pic>
    </p:spTree>
    <p:extLst>
      <p:ext uri="{BB962C8B-B14F-4D97-AF65-F5344CB8AC3E}">
        <p14:creationId xmlns:p14="http://schemas.microsoft.com/office/powerpoint/2010/main" val="1532121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97528" cy="908720"/>
          </a:xfrm>
          <a:prstGeom prst="rect">
            <a:avLst/>
          </a:prstGeom>
        </p:spPr>
      </p:pic>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764" y="1268760"/>
            <a:ext cx="8014676" cy="4856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2146300" y="381000"/>
            <a:ext cx="7429500" cy="609600"/>
          </a:xfrm>
        </p:spPr>
        <p:txBody>
          <a:bodyPr/>
          <a:lstStyle/>
          <a:p>
            <a:r>
              <a:rPr lang="fa-IR" b="1" dirty="0" smtClean="0">
                <a:solidFill>
                  <a:srgbClr val="000099"/>
                </a:solidFill>
              </a:rPr>
              <a:t>بام سبز در بابل قدیم      </a:t>
            </a:r>
            <a:endParaRPr lang="en-US" b="1" dirty="0">
              <a:solidFill>
                <a:srgbClr val="000099"/>
              </a:solidFill>
            </a:endParaRPr>
          </a:p>
        </p:txBody>
      </p:sp>
    </p:spTree>
    <p:extLst>
      <p:ext uri="{BB962C8B-B14F-4D97-AF65-F5344CB8AC3E}">
        <p14:creationId xmlns:p14="http://schemas.microsoft.com/office/powerpoint/2010/main" val="426004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000066"/>
                </a:solidFill>
              </a:rPr>
              <a:t>تفاوت شکلی بام های سنتی با جدید</a:t>
            </a:r>
            <a:endParaRPr lang="en-US" b="1" dirty="0">
              <a:solidFill>
                <a:srgbClr val="000066"/>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97528" cy="908720"/>
          </a:xfrm>
          <a:prstGeom prst="rect">
            <a:avLst/>
          </a:prstGeom>
        </p:spPr>
      </p:pic>
      <p:pic>
        <p:nvPicPr>
          <p:cNvPr id="358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53000" y="2132856"/>
            <a:ext cx="4017612" cy="3066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488" y="2132856"/>
            <a:ext cx="391318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bwMode="blackWhite">
          <a:xfrm>
            <a:off x="1571823" y="5180856"/>
            <a:ext cx="1790204" cy="609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fa-IR" sz="2400" b="1" dirty="0" smtClean="0">
                <a:solidFill>
                  <a:srgbClr val="000066"/>
                </a:solidFill>
              </a:rPr>
              <a:t>بام سبز سنتی</a:t>
            </a:r>
            <a:endParaRPr lang="en-US" sz="2400" b="1" dirty="0">
              <a:solidFill>
                <a:srgbClr val="000066"/>
              </a:solidFill>
            </a:endParaRPr>
          </a:p>
        </p:txBody>
      </p:sp>
      <p:sp>
        <p:nvSpPr>
          <p:cNvPr id="12" name="Title 1"/>
          <p:cNvSpPr txBox="1">
            <a:spLocks/>
          </p:cNvSpPr>
          <p:nvPr/>
        </p:nvSpPr>
        <p:spPr bwMode="blackWhite">
          <a:xfrm>
            <a:off x="6510089" y="5180856"/>
            <a:ext cx="1584176" cy="609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fa-IR" sz="2400" b="1" dirty="0" smtClean="0">
                <a:solidFill>
                  <a:srgbClr val="000066"/>
                </a:solidFill>
              </a:rPr>
              <a:t>بام سبز جدید</a:t>
            </a:r>
            <a:endParaRPr lang="en-US" sz="2400" b="1" dirty="0">
              <a:solidFill>
                <a:srgbClr val="000066"/>
              </a:solidFill>
            </a:endParaRPr>
          </a:p>
        </p:txBody>
      </p:sp>
    </p:spTree>
    <p:extLst>
      <p:ext uri="{BB962C8B-B14F-4D97-AF65-F5344CB8AC3E}">
        <p14:creationId xmlns:p14="http://schemas.microsoft.com/office/powerpoint/2010/main" val="114838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19387" y="1464421"/>
            <a:ext cx="1548822" cy="461665"/>
          </a:xfrm>
          <a:prstGeom prst="rect">
            <a:avLst/>
          </a:prstGeom>
        </p:spPr>
        <p:txBody>
          <a:bodyPr wrap="none">
            <a:spAutoFit/>
          </a:bodyPr>
          <a:lstStyle/>
          <a:p>
            <a:r>
              <a:rPr lang="fa-IR" sz="2400" b="1" dirty="0" smtClean="0">
                <a:solidFill>
                  <a:srgbClr val="000066"/>
                </a:solidFill>
              </a:rPr>
              <a:t>انواع بام سبز</a:t>
            </a:r>
            <a:endParaRPr lang="en-US" sz="2400" b="1" dirty="0">
              <a:solidFill>
                <a:srgbClr val="000066"/>
              </a:solidFill>
            </a:endParaRPr>
          </a:p>
        </p:txBody>
      </p:sp>
      <p:cxnSp>
        <p:nvCxnSpPr>
          <p:cNvPr id="8" name="Straight Arrow Connector 7"/>
          <p:cNvCxnSpPr/>
          <p:nvPr/>
        </p:nvCxnSpPr>
        <p:spPr>
          <a:xfrm flipH="1">
            <a:off x="3790707" y="1926086"/>
            <a:ext cx="1028627" cy="782834"/>
          </a:xfrm>
          <a:prstGeom prst="straightConnector1">
            <a:avLst/>
          </a:prstGeom>
          <a:ln w="2222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827649" y="1926087"/>
            <a:ext cx="1051290" cy="782833"/>
          </a:xfrm>
          <a:prstGeom prst="straightConnector1">
            <a:avLst/>
          </a:prstGeom>
          <a:ln w="2222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518898" y="2793011"/>
            <a:ext cx="1728192" cy="7621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srgbClr val="000066"/>
                </a:solidFill>
              </a:rPr>
              <a:t>(</a:t>
            </a:r>
            <a:r>
              <a:rPr lang="fa-IR" b="1" dirty="0">
                <a:solidFill>
                  <a:srgbClr val="000066"/>
                </a:solidFill>
              </a:rPr>
              <a:t>فشرده يا متمركز</a:t>
            </a:r>
            <a:r>
              <a:rPr lang="en-US" b="1" dirty="0" smtClean="0">
                <a:solidFill>
                  <a:srgbClr val="000066"/>
                </a:solidFill>
              </a:rPr>
              <a:t>)</a:t>
            </a:r>
            <a:endParaRPr lang="en-US" b="1" dirty="0">
              <a:solidFill>
                <a:srgbClr val="000066"/>
              </a:solidFill>
            </a:endParaRPr>
          </a:p>
        </p:txBody>
      </p:sp>
      <p:sp>
        <p:nvSpPr>
          <p:cNvPr id="7" name="Rectangle 6"/>
          <p:cNvSpPr/>
          <p:nvPr/>
        </p:nvSpPr>
        <p:spPr>
          <a:xfrm>
            <a:off x="2350547" y="2793011"/>
            <a:ext cx="1728192" cy="7803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srgbClr val="000066"/>
                </a:solidFill>
              </a:rPr>
              <a:t>(</a:t>
            </a:r>
            <a:r>
              <a:rPr lang="fa-IR" b="1" dirty="0">
                <a:solidFill>
                  <a:srgbClr val="000066"/>
                </a:solidFill>
              </a:rPr>
              <a:t>گسترده يا وسيع</a:t>
            </a:r>
            <a:r>
              <a:rPr lang="en-US" b="1" dirty="0" smtClean="0">
                <a:solidFill>
                  <a:srgbClr val="000066"/>
                </a:solidFill>
              </a:rPr>
              <a:t>) </a:t>
            </a:r>
            <a:endParaRPr lang="en-US" b="1" dirty="0">
              <a:solidFill>
                <a:srgbClr val="000066"/>
              </a:solidFill>
            </a:endParaRPr>
          </a:p>
        </p:txBody>
      </p:sp>
      <p:cxnSp>
        <p:nvCxnSpPr>
          <p:cNvPr id="29" name="Straight Connector 28"/>
          <p:cNvCxnSpPr/>
          <p:nvPr/>
        </p:nvCxnSpPr>
        <p:spPr>
          <a:xfrm>
            <a:off x="6382994" y="3573333"/>
            <a:ext cx="0" cy="288032"/>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82994" y="3861365"/>
            <a:ext cx="1656184" cy="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8039178" y="3861365"/>
            <a:ext cx="0" cy="324036"/>
          </a:xfrm>
          <a:prstGeom prst="straightConnector1">
            <a:avLst/>
          </a:prstGeom>
          <a:ln w="2222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89017" y="3555127"/>
            <a:ext cx="0" cy="288032"/>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2833" y="3843159"/>
            <a:ext cx="1656184" cy="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629891" y="3843159"/>
            <a:ext cx="0" cy="324036"/>
          </a:xfrm>
          <a:prstGeom prst="straightConnector1">
            <a:avLst/>
          </a:prstGeom>
          <a:ln w="2222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238979" y="4167195"/>
            <a:ext cx="3261949" cy="1631216"/>
          </a:xfrm>
          <a:prstGeom prst="rect">
            <a:avLst/>
          </a:prstGeom>
        </p:spPr>
        <p:txBody>
          <a:bodyPr wrap="square">
            <a:spAutoFit/>
          </a:bodyPr>
          <a:lstStyle/>
          <a:p>
            <a:pPr algn="justLow" rtl="1"/>
            <a:r>
              <a:rPr lang="fa-IR" sz="2000" dirty="0" smtClean="0">
                <a:solidFill>
                  <a:srgbClr val="000066"/>
                </a:solidFill>
              </a:rPr>
              <a:t>در اجرای روش </a:t>
            </a:r>
            <a:r>
              <a:rPr lang="fa-IR" sz="2000" dirty="0">
                <a:solidFill>
                  <a:srgbClr val="000066"/>
                </a:solidFill>
              </a:rPr>
              <a:t>فشرده كميت خاك مورد استفاده در بام بناها از نظر وزني فزوني دارد. بدين منظور از نظر ايستايي بايستي مطلوبيت لازم را</a:t>
            </a:r>
          </a:p>
          <a:p>
            <a:pPr algn="justLow" rtl="1"/>
            <a:r>
              <a:rPr lang="fa-IR" sz="2000" dirty="0">
                <a:solidFill>
                  <a:srgbClr val="000066"/>
                </a:solidFill>
              </a:rPr>
              <a:t>دارا باشد</a:t>
            </a:r>
            <a:r>
              <a:rPr lang="fa-IR" sz="2000" dirty="0" smtClean="0">
                <a:solidFill>
                  <a:srgbClr val="000066"/>
                </a:solidFill>
              </a:rPr>
              <a:t>.</a:t>
            </a:r>
            <a:endParaRPr lang="en-US" sz="2000" dirty="0">
              <a:solidFill>
                <a:srgbClr val="000066"/>
              </a:solidFill>
            </a:endParaRPr>
          </a:p>
        </p:txBody>
      </p:sp>
      <p:sp>
        <p:nvSpPr>
          <p:cNvPr id="40" name="Rectangle 39"/>
          <p:cNvSpPr/>
          <p:nvPr/>
        </p:nvSpPr>
        <p:spPr>
          <a:xfrm>
            <a:off x="54949" y="4167195"/>
            <a:ext cx="3591742" cy="1938992"/>
          </a:xfrm>
          <a:prstGeom prst="rect">
            <a:avLst/>
          </a:prstGeom>
        </p:spPr>
        <p:txBody>
          <a:bodyPr wrap="square">
            <a:spAutoFit/>
          </a:bodyPr>
          <a:lstStyle/>
          <a:p>
            <a:pPr algn="justLow" rtl="1"/>
            <a:r>
              <a:rPr lang="fa-IR" sz="2000" dirty="0">
                <a:solidFill>
                  <a:srgbClr val="000066"/>
                </a:solidFill>
              </a:rPr>
              <a:t>روش گسترده نيازي به نگهداري ومراقبت </a:t>
            </a:r>
            <a:r>
              <a:rPr lang="fa-IR" sz="2000" dirty="0" smtClean="0">
                <a:solidFill>
                  <a:srgbClr val="000066"/>
                </a:solidFill>
              </a:rPr>
              <a:t>زياد</a:t>
            </a:r>
            <a:r>
              <a:rPr lang="fa-IR" sz="2000" dirty="0">
                <a:solidFill>
                  <a:srgbClr val="000066"/>
                </a:solidFill>
              </a:rPr>
              <a:t>ندارد.</a:t>
            </a:r>
            <a:r>
              <a:rPr lang="fa-IR" sz="2000" dirty="0" smtClean="0">
                <a:solidFill>
                  <a:srgbClr val="000066"/>
                </a:solidFill>
              </a:rPr>
              <a:t>و </a:t>
            </a:r>
            <a:r>
              <a:rPr lang="fa-IR" sz="2000" dirty="0">
                <a:solidFill>
                  <a:srgbClr val="000066"/>
                </a:solidFill>
              </a:rPr>
              <a:t>براي بام بناها فشار وزني چنداني به </a:t>
            </a:r>
            <a:r>
              <a:rPr lang="fa-IR" sz="2000" dirty="0" smtClean="0">
                <a:solidFill>
                  <a:srgbClr val="000066"/>
                </a:solidFill>
              </a:rPr>
              <a:t> وجود </a:t>
            </a:r>
            <a:r>
              <a:rPr lang="fa-IR" sz="2000" dirty="0">
                <a:solidFill>
                  <a:srgbClr val="000066"/>
                </a:solidFill>
              </a:rPr>
              <a:t>نمي آورد. يك بام سبز </a:t>
            </a:r>
            <a:r>
              <a:rPr lang="fa-IR" sz="2000" dirty="0" smtClean="0">
                <a:solidFill>
                  <a:srgbClr val="000066"/>
                </a:solidFill>
              </a:rPr>
              <a:t>گسترده50-80</a:t>
            </a:r>
            <a:r>
              <a:rPr lang="fa-IR" sz="2000" dirty="0">
                <a:solidFill>
                  <a:srgbClr val="000066"/>
                </a:solidFill>
              </a:rPr>
              <a:t>درصد ارزان تر از بام هاي سبز فشرده است.</a:t>
            </a:r>
            <a:endParaRPr lang="en-US" sz="2000" dirty="0">
              <a:solidFill>
                <a:srgbClr val="000066"/>
              </a:solidFill>
            </a:endParaRPr>
          </a:p>
          <a:p>
            <a:pPr algn="justLow" rtl="1"/>
            <a:endParaRPr lang="en-US" sz="2000" dirty="0">
              <a:solidFill>
                <a:srgbClr val="000066"/>
              </a:solidFill>
            </a:endParaRPr>
          </a:p>
        </p:txBody>
      </p:sp>
      <p:pic>
        <p:nvPicPr>
          <p:cNvPr id="42" name="Picture 4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97528" cy="908720"/>
          </a:xfrm>
          <a:prstGeom prst="rect">
            <a:avLst/>
          </a:prstGeom>
        </p:spPr>
      </p:pic>
      <p:sp>
        <p:nvSpPr>
          <p:cNvPr id="22" name="Title 6"/>
          <p:cNvSpPr>
            <a:spLocks noGrp="1"/>
          </p:cNvSpPr>
          <p:nvPr>
            <p:ph type="title"/>
          </p:nvPr>
        </p:nvSpPr>
        <p:spPr>
          <a:xfrm>
            <a:off x="2146300" y="381000"/>
            <a:ext cx="7429500" cy="609600"/>
          </a:xfrm>
        </p:spPr>
        <p:txBody>
          <a:bodyPr/>
          <a:lstStyle/>
          <a:p>
            <a:r>
              <a:rPr lang="fa-IR" b="1" dirty="0" smtClean="0">
                <a:solidFill>
                  <a:srgbClr val="000066"/>
                </a:solidFill>
              </a:rPr>
              <a:t>انواع بام های سبز         </a:t>
            </a:r>
            <a:endParaRPr lang="en-US" dirty="0"/>
          </a:p>
        </p:txBody>
      </p:sp>
    </p:spTree>
    <p:extLst>
      <p:ext uri="{BB962C8B-B14F-4D97-AF65-F5344CB8AC3E}">
        <p14:creationId xmlns:p14="http://schemas.microsoft.com/office/powerpoint/2010/main" val="1801824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1"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par>
                          <p:cTn id="24" fill="hold">
                            <p:stCondLst>
                              <p:cond delay="3500"/>
                            </p:stCondLst>
                            <p:childTnLst>
                              <p:par>
                                <p:cTn id="25" presetID="21"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par>
                          <p:cTn id="28" fill="hold">
                            <p:stCondLst>
                              <p:cond delay="5500"/>
                            </p:stCondLst>
                            <p:childTnLst>
                              <p:par>
                                <p:cTn id="29" presetID="16" presetClass="entr" presetSubtype="21"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childTnLst>
                          </p:cTn>
                        </p:par>
                        <p:par>
                          <p:cTn id="32" fill="hold">
                            <p:stCondLst>
                              <p:cond delay="6000"/>
                            </p:stCondLst>
                            <p:childTnLst>
                              <p:par>
                                <p:cTn id="33" presetID="16" presetClass="entr" presetSubtype="21"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arn(inVertical)">
                                      <p:cBhvr>
                                        <p:cTn id="35" dur="500"/>
                                        <p:tgtEl>
                                          <p:spTgt spid="31"/>
                                        </p:tgtEl>
                                      </p:cBhvr>
                                    </p:animEffect>
                                  </p:childTnLst>
                                </p:cTn>
                              </p:par>
                            </p:childTnLst>
                          </p:cTn>
                        </p:par>
                        <p:par>
                          <p:cTn id="36" fill="hold">
                            <p:stCondLst>
                              <p:cond delay="6500"/>
                            </p:stCondLst>
                            <p:childTnLst>
                              <p:par>
                                <p:cTn id="37" presetID="16" presetClass="entr" presetSubtype="21"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arn(inVertical)">
                                      <p:cBhvr>
                                        <p:cTn id="39" dur="500"/>
                                        <p:tgtEl>
                                          <p:spTgt spid="33"/>
                                        </p:tgtEl>
                                      </p:cBhvr>
                                    </p:animEffect>
                                  </p:childTnLst>
                                </p:cTn>
                              </p:par>
                            </p:childTnLst>
                          </p:cTn>
                        </p:par>
                        <p:par>
                          <p:cTn id="40" fill="hold">
                            <p:stCondLst>
                              <p:cond delay="7000"/>
                            </p:stCondLst>
                            <p:childTnLst>
                              <p:par>
                                <p:cTn id="41" presetID="16" presetClass="entr" presetSubtype="21"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arn(inVertical)">
                                      <p:cBhvr>
                                        <p:cTn id="43" dur="500"/>
                                        <p:tgtEl>
                                          <p:spTgt spid="36"/>
                                        </p:tgtEl>
                                      </p:cBhvr>
                                    </p:animEffect>
                                  </p:childTnLst>
                                </p:cTn>
                              </p:par>
                            </p:childTnLst>
                          </p:cTn>
                        </p:par>
                        <p:par>
                          <p:cTn id="44" fill="hold">
                            <p:stCondLst>
                              <p:cond delay="7500"/>
                            </p:stCondLst>
                            <p:childTnLst>
                              <p:par>
                                <p:cTn id="45" presetID="16" presetClass="entr" presetSubtype="21"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arn(inVertical)">
                                      <p:cBhvr>
                                        <p:cTn id="47" dur="500"/>
                                        <p:tgtEl>
                                          <p:spTgt spid="37"/>
                                        </p:tgtEl>
                                      </p:cBhvr>
                                    </p:animEffect>
                                  </p:childTnLst>
                                </p:cTn>
                              </p:par>
                            </p:childTnLst>
                          </p:cTn>
                        </p:par>
                        <p:par>
                          <p:cTn id="48" fill="hold">
                            <p:stCondLst>
                              <p:cond delay="8000"/>
                            </p:stCondLst>
                            <p:childTnLst>
                              <p:par>
                                <p:cTn id="49" presetID="16" presetClass="entr" presetSubtype="21" fill="hold"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barn(inVertical)">
                                      <p:cBhvr>
                                        <p:cTn id="51" dur="500"/>
                                        <p:tgtEl>
                                          <p:spTgt spid="38"/>
                                        </p:tgtEl>
                                      </p:cBhvr>
                                    </p:animEffect>
                                  </p:childTnLst>
                                </p:cTn>
                              </p:par>
                            </p:childTnLst>
                          </p:cTn>
                        </p:par>
                        <p:par>
                          <p:cTn id="52" fill="hold">
                            <p:stCondLst>
                              <p:cond delay="8500"/>
                            </p:stCondLst>
                            <p:childTnLst>
                              <p:par>
                                <p:cTn id="53" presetID="2" presetClass="entr" presetSubtype="4"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childTnLst>
                          </p:cTn>
                        </p:par>
                        <p:par>
                          <p:cTn id="57" fill="hold">
                            <p:stCondLst>
                              <p:cond delay="9000"/>
                            </p:stCondLst>
                            <p:childTnLst>
                              <p:par>
                                <p:cTn id="58" presetID="2" presetClass="entr" presetSubtype="4"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500" fill="hold"/>
                                        <p:tgtEl>
                                          <p:spTgt spid="40"/>
                                        </p:tgtEl>
                                        <p:attrNameLst>
                                          <p:attrName>ppt_x</p:attrName>
                                        </p:attrNameLst>
                                      </p:cBhvr>
                                      <p:tavLst>
                                        <p:tav tm="0">
                                          <p:val>
                                            <p:strVal val="#ppt_x"/>
                                          </p:val>
                                        </p:tav>
                                        <p:tav tm="100000">
                                          <p:val>
                                            <p:strVal val="#ppt_x"/>
                                          </p:val>
                                        </p:tav>
                                      </p:tavLst>
                                    </p:anim>
                                    <p:anim calcmode="lin" valueType="num">
                                      <p:cBhvr additive="base">
                                        <p:cTn id="61" dur="500" fill="hold"/>
                                        <p:tgtEl>
                                          <p:spTgt spid="40"/>
                                        </p:tgtEl>
                                        <p:attrNameLst>
                                          <p:attrName>ppt_y</p:attrName>
                                        </p:attrNameLst>
                                      </p:cBhvr>
                                      <p:tavLst>
                                        <p:tav tm="0">
                                          <p:val>
                                            <p:strVal val="1+#ppt_h/2"/>
                                          </p:val>
                                        </p:tav>
                                        <p:tav tm="100000">
                                          <p:val>
                                            <p:strVal val="#ppt_y"/>
                                          </p:val>
                                        </p:tav>
                                      </p:tavLst>
                                    </p:anim>
                                  </p:childTnLst>
                                </p:cTn>
                              </p:par>
                            </p:childTnLst>
                          </p:cTn>
                        </p:par>
                        <p:par>
                          <p:cTn id="62" fill="hold">
                            <p:stCondLst>
                              <p:cond delay="9500"/>
                            </p:stCondLst>
                            <p:childTnLst>
                              <p:par>
                                <p:cTn id="63" presetID="2" presetClass="entr" presetSubtype="4"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7" grpId="0" animBg="1"/>
      <p:bldP spid="39" grpId="0"/>
      <p:bldP spid="4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97528" cy="908720"/>
          </a:xfrm>
          <a:prstGeom prst="rect">
            <a:avLst/>
          </a:prstGeom>
        </p:spPr>
      </p:pic>
      <p:pic>
        <p:nvPicPr>
          <p:cNvPr id="29699" name="Picture 3" descr="C:\Users\PC\Desktop\8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817" y="1496185"/>
            <a:ext cx="6853535" cy="4207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1862962" y="326976"/>
            <a:ext cx="7847260" cy="609600"/>
          </a:xfrm>
        </p:spPr>
        <p:txBody>
          <a:bodyPr/>
          <a:lstStyle/>
          <a:p>
            <a:r>
              <a:rPr lang="fa-IR" sz="3200" b="1" dirty="0">
                <a:solidFill>
                  <a:srgbClr val="000066"/>
                </a:solidFill>
              </a:rPr>
              <a:t>مقايسه سيستم بام سبز فشرده و سيستم بام سبز گسترده</a:t>
            </a:r>
            <a:endParaRPr lang="en-US" sz="3200" dirty="0"/>
          </a:p>
        </p:txBody>
      </p:sp>
    </p:spTree>
    <p:extLst>
      <p:ext uri="{BB962C8B-B14F-4D97-AF65-F5344CB8AC3E}">
        <p14:creationId xmlns:p14="http://schemas.microsoft.com/office/powerpoint/2010/main" val="146860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97528" cy="908720"/>
          </a:xfrm>
          <a:prstGeom prst="rect">
            <a:avLst/>
          </a:prstGeom>
        </p:spPr>
      </p:pic>
      <p:sp>
        <p:nvSpPr>
          <p:cNvPr id="3" name="Rectangle 2"/>
          <p:cNvSpPr/>
          <p:nvPr/>
        </p:nvSpPr>
        <p:spPr>
          <a:xfrm>
            <a:off x="743397" y="1556792"/>
            <a:ext cx="8136904" cy="3785652"/>
          </a:xfrm>
          <a:prstGeom prst="rect">
            <a:avLst/>
          </a:prstGeom>
        </p:spPr>
        <p:txBody>
          <a:bodyPr wrap="square">
            <a:spAutoFit/>
          </a:bodyPr>
          <a:lstStyle/>
          <a:p>
            <a:pPr algn="justLow" rtl="1"/>
            <a:r>
              <a:rPr lang="fa-IR" sz="2000" dirty="0">
                <a:solidFill>
                  <a:srgbClr val="000066"/>
                </a:solidFill>
              </a:rPr>
              <a:t>بامهای سبز می توانند در انواع 'متمرکز و فشرده'، 'نیمه متمرکز ' و 'گسترده یا وسیع' بسته به عمق متوسط کشت و میزان تاسیسات مورد نیاز طبقه بندی شوند. بامهای سنتی سبز که نیازمند عمق متعارفی از خاک برای رشد گیاهان حجیم و چمن معمولی می باشند، به عنوان بام های سبز متمرکز مطرحند. این نوع بامها نیازمند آبیاری، کوددهی و سایر مراقبتها می باشند. در مقابل، بامهای سبز وسیع یا گسترده، به عنوان سیستمهای خودنگهدار در نظر گرفته شده و به حداقل تاسیسات نگهداری، شاید تنها یکبار در سال هرس یا کوددهی برای افزایش رشد گیاهان، نیاز دارند. این نوع از بامهای سبز می توانند در لایه بسیار نازکی از 'خاک' (اغلب از کودهای آلی با فرمول ویژه استفاده می شود)، قرار گیرند. </a:t>
            </a:r>
          </a:p>
          <a:p>
            <a:pPr algn="justLow" rtl="1"/>
            <a:r>
              <a:rPr lang="fa-IR" sz="2000" dirty="0">
                <a:solidFill>
                  <a:srgbClr val="000066"/>
                </a:solidFill>
              </a:rPr>
              <a:t>بدین ترتیب بام هاي متمركز، محيط كشت ژرف و عميقي دارند و در دسترس هستند (مي توانند به عنوان يك فضاي باز در نظر گرفته شوند). مثالي از يك بام سبز متمركز، بام مركز </a:t>
            </a:r>
            <a:r>
              <a:rPr lang="en-US" sz="2000" dirty="0">
                <a:solidFill>
                  <a:srgbClr val="000066"/>
                </a:solidFill>
              </a:rPr>
              <a:t>Manulife </a:t>
            </a:r>
            <a:r>
              <a:rPr lang="fa-IR" sz="2000" dirty="0">
                <a:solidFill>
                  <a:srgbClr val="000066"/>
                </a:solidFill>
              </a:rPr>
              <a:t>است كه در بالاي يك پاركينگ قرار گرفته است. بام سبز 25 ساله اي كه در جاي مناسبی با درختان بالغ و تنومندش، مستقر شده است. </a:t>
            </a:r>
            <a:endParaRPr lang="en-US" sz="2000" dirty="0">
              <a:solidFill>
                <a:srgbClr val="000066"/>
              </a:solidFill>
            </a:endParaRPr>
          </a:p>
        </p:txBody>
      </p:sp>
    </p:spTree>
    <p:extLst>
      <p:ext uri="{BB962C8B-B14F-4D97-AF65-F5344CB8AC3E}">
        <p14:creationId xmlns:p14="http://schemas.microsoft.com/office/powerpoint/2010/main" val="465265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b="1" dirty="0" smtClean="0">
                <a:solidFill>
                  <a:srgbClr val="000066"/>
                </a:solidFill>
              </a:rPr>
              <a:t>برش عمودی از جزئیات بام سبز اجرا شده در یک ساختمان</a:t>
            </a:r>
            <a:endParaRPr lang="en-US" sz="2800" b="1" dirty="0">
              <a:solidFill>
                <a:srgbClr val="000066"/>
              </a:solidFill>
            </a:endParaRPr>
          </a:p>
        </p:txBody>
      </p:sp>
      <p:pic>
        <p:nvPicPr>
          <p:cNvPr id="409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4767" y="1844824"/>
            <a:ext cx="3745775" cy="37223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97528" cy="908720"/>
          </a:xfrm>
          <a:prstGeom prst="rect">
            <a:avLst/>
          </a:prstGeom>
        </p:spPr>
      </p:pic>
    </p:spTree>
    <p:extLst>
      <p:ext uri="{BB962C8B-B14F-4D97-AF65-F5344CB8AC3E}">
        <p14:creationId xmlns:p14="http://schemas.microsoft.com/office/powerpoint/2010/main" val="1756283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97528" cy="908720"/>
          </a:xfrm>
          <a:prstGeom prst="rect">
            <a:avLst/>
          </a:prstGeom>
        </p:spPr>
      </p:pic>
      <p:sp>
        <p:nvSpPr>
          <p:cNvPr id="2" name="Rectangle 1"/>
          <p:cNvSpPr/>
          <p:nvPr/>
        </p:nvSpPr>
        <p:spPr>
          <a:xfrm>
            <a:off x="4664968" y="1124744"/>
            <a:ext cx="4953000" cy="707886"/>
          </a:xfrm>
          <a:prstGeom prst="rect">
            <a:avLst/>
          </a:prstGeom>
        </p:spPr>
        <p:txBody>
          <a:bodyPr>
            <a:spAutoFit/>
          </a:bodyPr>
          <a:lstStyle/>
          <a:p>
            <a:pPr algn="r"/>
            <a:r>
              <a:rPr lang="fa-IR" sz="2000" b="1" dirty="0" smtClean="0">
                <a:solidFill>
                  <a:srgbClr val="000066"/>
                </a:solidFill>
              </a:rPr>
              <a:t>بطور </a:t>
            </a:r>
            <a:r>
              <a:rPr lang="fa-IR" sz="2000" b="1" dirty="0">
                <a:solidFill>
                  <a:srgbClr val="000066"/>
                </a:solidFill>
              </a:rPr>
              <a:t>کلی اجزا عمده تشکیل دهنده یک بام سبز را می توان مطابق شکل زیر نشان داد:</a:t>
            </a:r>
            <a:endParaRPr lang="en-US" sz="2000" b="1" dirty="0">
              <a:solidFill>
                <a:srgbClr val="000066"/>
              </a:solidFill>
            </a:endParaRPr>
          </a:p>
        </p:txBody>
      </p:sp>
      <p:sp>
        <p:nvSpPr>
          <p:cNvPr id="7" name="Title 6"/>
          <p:cNvSpPr>
            <a:spLocks noGrp="1"/>
          </p:cNvSpPr>
          <p:nvPr>
            <p:ph type="title"/>
          </p:nvPr>
        </p:nvSpPr>
        <p:spPr>
          <a:xfrm>
            <a:off x="2146300" y="381000"/>
            <a:ext cx="7429500" cy="609600"/>
          </a:xfrm>
        </p:spPr>
        <p:txBody>
          <a:bodyPr/>
          <a:lstStyle/>
          <a:p>
            <a:r>
              <a:rPr lang="fa-IR" b="1" dirty="0">
                <a:solidFill>
                  <a:srgbClr val="000066"/>
                </a:solidFill>
              </a:rPr>
              <a:t>اجزای تشکیل دهنده بامهای سبز</a:t>
            </a:r>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696" y="1754020"/>
            <a:ext cx="4129608" cy="417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495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000099"/>
                </a:solidFill>
              </a:rPr>
              <a:t>نوعی دیگر از لایه های تشکیل دهنده بام سبز</a:t>
            </a:r>
            <a:endParaRPr lang="en-US" b="1" dirty="0">
              <a:solidFill>
                <a:srgbClr val="000099"/>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97528" cy="908720"/>
          </a:xfrm>
          <a:prstGeom prst="rect">
            <a:avLst/>
          </a:prstGeom>
        </p:spPr>
      </p:pic>
      <p:sp>
        <p:nvSpPr>
          <p:cNvPr id="3" name="Rectangle 2"/>
          <p:cNvSpPr/>
          <p:nvPr/>
        </p:nvSpPr>
        <p:spPr>
          <a:xfrm>
            <a:off x="992560" y="1717655"/>
            <a:ext cx="8265368" cy="2862322"/>
          </a:xfrm>
          <a:prstGeom prst="rect">
            <a:avLst/>
          </a:prstGeom>
        </p:spPr>
        <p:txBody>
          <a:bodyPr wrap="square">
            <a:spAutoFit/>
          </a:bodyPr>
          <a:lstStyle/>
          <a:p>
            <a:pPr algn="r"/>
            <a:r>
              <a:rPr lang="fa-IR" sz="2000" dirty="0" smtClean="0">
                <a:solidFill>
                  <a:srgbClr val="000066"/>
                </a:solidFill>
              </a:rPr>
              <a:t>1-لایه </a:t>
            </a:r>
            <a:r>
              <a:rPr lang="fa-IR" sz="2000" dirty="0">
                <a:solidFill>
                  <a:srgbClr val="000066"/>
                </a:solidFill>
              </a:rPr>
              <a:t>گیاهی: </a:t>
            </a:r>
            <a:r>
              <a:rPr lang="fa-IR" sz="2000" dirty="0" smtClean="0">
                <a:solidFill>
                  <a:srgbClr val="000066"/>
                </a:solidFill>
              </a:rPr>
              <a:t>گونه های </a:t>
            </a:r>
            <a:r>
              <a:rPr lang="fa-IR" sz="2000" dirty="0">
                <a:solidFill>
                  <a:srgbClr val="000066"/>
                </a:solidFill>
              </a:rPr>
              <a:t>بوتهاي و کوهی کوتاه و گیاهان </a:t>
            </a:r>
            <a:r>
              <a:rPr lang="fa-IR" sz="2000" dirty="0" smtClean="0">
                <a:solidFill>
                  <a:srgbClr val="000066"/>
                </a:solidFill>
              </a:rPr>
              <a:t>و</a:t>
            </a:r>
            <a:r>
              <a:rPr lang="fa-IR" sz="2000" dirty="0">
                <a:solidFill>
                  <a:srgbClr val="000066"/>
                </a:solidFill>
              </a:rPr>
              <a:t>سبزيهاي مقاوم در برابر انواع فشارها</a:t>
            </a:r>
          </a:p>
          <a:p>
            <a:pPr algn="r"/>
            <a:r>
              <a:rPr lang="fa-IR" sz="2000" dirty="0">
                <a:solidFill>
                  <a:srgbClr val="000066"/>
                </a:solidFill>
              </a:rPr>
              <a:t>30</a:t>
            </a:r>
            <a:r>
              <a:rPr lang="en-US" sz="2000" dirty="0">
                <a:solidFill>
                  <a:srgbClr val="000066"/>
                </a:solidFill>
              </a:rPr>
              <a:t>cm </a:t>
            </a:r>
            <a:r>
              <a:rPr lang="fa-IR" sz="2000" dirty="0" smtClean="0">
                <a:solidFill>
                  <a:srgbClr val="000066"/>
                </a:solidFill>
              </a:rPr>
              <a:t>2-خاك</a:t>
            </a:r>
            <a:r>
              <a:rPr lang="fa-IR" sz="2000" dirty="0">
                <a:solidFill>
                  <a:srgbClr val="000066"/>
                </a:solidFill>
              </a:rPr>
              <a:t>: عمق بین 5 </a:t>
            </a:r>
            <a:r>
              <a:rPr lang="fa-IR" sz="2000" dirty="0" smtClean="0">
                <a:solidFill>
                  <a:srgbClr val="000066"/>
                </a:solidFill>
              </a:rPr>
              <a:t>تا</a:t>
            </a:r>
            <a:endParaRPr lang="fa-IR" sz="2000" dirty="0">
              <a:solidFill>
                <a:srgbClr val="000066"/>
              </a:solidFill>
            </a:endParaRPr>
          </a:p>
          <a:p>
            <a:pPr algn="r"/>
            <a:r>
              <a:rPr lang="fa-IR" sz="2000" dirty="0" smtClean="0">
                <a:solidFill>
                  <a:srgbClr val="000066"/>
                </a:solidFill>
              </a:rPr>
              <a:t>3-فیلتر شبکهای</a:t>
            </a:r>
            <a:endParaRPr lang="fa-IR" sz="2000" dirty="0">
              <a:solidFill>
                <a:srgbClr val="000066"/>
              </a:solidFill>
            </a:endParaRPr>
          </a:p>
          <a:p>
            <a:pPr algn="r"/>
            <a:r>
              <a:rPr lang="fa-IR" sz="2000" dirty="0" smtClean="0">
                <a:solidFill>
                  <a:srgbClr val="000066"/>
                </a:solidFill>
              </a:rPr>
              <a:t>4-لایه </a:t>
            </a:r>
            <a:r>
              <a:rPr lang="fa-IR" sz="2000" dirty="0">
                <a:solidFill>
                  <a:srgbClr val="000066"/>
                </a:solidFill>
              </a:rPr>
              <a:t>زهکشی (شامل حفرههاي پلاستیکی یا متراکم</a:t>
            </a:r>
            <a:r>
              <a:rPr lang="fa-IR" sz="2000" dirty="0" smtClean="0">
                <a:solidFill>
                  <a:srgbClr val="000066"/>
                </a:solidFill>
              </a:rPr>
              <a:t>)</a:t>
            </a:r>
          </a:p>
          <a:p>
            <a:pPr algn="r"/>
            <a:r>
              <a:rPr lang="fa-IR" sz="2000" dirty="0" smtClean="0">
                <a:solidFill>
                  <a:srgbClr val="000066"/>
                </a:solidFill>
              </a:rPr>
              <a:t>5- سد یا مانع ریشه </a:t>
            </a:r>
          </a:p>
          <a:p>
            <a:pPr algn="r"/>
            <a:r>
              <a:rPr lang="fa-IR" sz="2000" dirty="0" smtClean="0">
                <a:solidFill>
                  <a:srgbClr val="000066"/>
                </a:solidFill>
              </a:rPr>
              <a:t>6-غشاء : محافظ در برابر آب </a:t>
            </a:r>
          </a:p>
          <a:p>
            <a:pPr algn="r"/>
            <a:r>
              <a:rPr lang="fa-IR" sz="2000" dirty="0" smtClean="0">
                <a:solidFill>
                  <a:srgbClr val="000066"/>
                </a:solidFill>
              </a:rPr>
              <a:t>7-پوشش حرارتی</a:t>
            </a:r>
            <a:endParaRPr lang="fa-IR" sz="2000" dirty="0">
              <a:solidFill>
                <a:srgbClr val="000066"/>
              </a:solidFill>
            </a:endParaRPr>
          </a:p>
          <a:p>
            <a:pPr algn="r"/>
            <a:r>
              <a:rPr lang="fa-IR" sz="2000" dirty="0" smtClean="0">
                <a:solidFill>
                  <a:srgbClr val="000066"/>
                </a:solidFill>
              </a:rPr>
              <a:t>8-لایه </a:t>
            </a:r>
            <a:r>
              <a:rPr lang="fa-IR" sz="2000" dirty="0">
                <a:solidFill>
                  <a:srgbClr val="000066"/>
                </a:solidFill>
              </a:rPr>
              <a:t>کنترل </a:t>
            </a:r>
            <a:r>
              <a:rPr lang="fa-IR" sz="2000" dirty="0" smtClean="0">
                <a:solidFill>
                  <a:srgbClr val="000066"/>
                </a:solidFill>
              </a:rPr>
              <a:t>بخار</a:t>
            </a:r>
            <a:endParaRPr lang="fa-IR" sz="2000" dirty="0">
              <a:solidFill>
                <a:srgbClr val="000066"/>
              </a:solidFill>
            </a:endParaRPr>
          </a:p>
          <a:p>
            <a:pPr algn="r"/>
            <a:r>
              <a:rPr lang="fa-IR" sz="2000" dirty="0" smtClean="0">
                <a:solidFill>
                  <a:srgbClr val="000066"/>
                </a:solidFill>
              </a:rPr>
              <a:t>9-محافظ ساختاری</a:t>
            </a:r>
            <a:endParaRPr lang="fa-IR" sz="2000" dirty="0">
              <a:solidFill>
                <a:srgbClr val="000066"/>
              </a:solidFill>
            </a:endParaRP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928" y="2492896"/>
            <a:ext cx="4016896" cy="301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93404" y="5515211"/>
            <a:ext cx="3343944" cy="261610"/>
          </a:xfrm>
          <a:prstGeom prst="rect">
            <a:avLst/>
          </a:prstGeom>
        </p:spPr>
        <p:txBody>
          <a:bodyPr wrap="square">
            <a:spAutoFit/>
          </a:bodyPr>
          <a:lstStyle/>
          <a:p>
            <a:r>
              <a:rPr lang="fa-IR" sz="1100" dirty="0">
                <a:solidFill>
                  <a:srgbClr val="000000"/>
                </a:solidFill>
              </a:rPr>
              <a:t>در شکل 1 نیز قسمتهاي مختلف یک بام سبز نشان داده شده است.</a:t>
            </a:r>
          </a:p>
        </p:txBody>
      </p:sp>
    </p:spTree>
    <p:extLst>
      <p:ext uri="{BB962C8B-B14F-4D97-AF65-F5344CB8AC3E}">
        <p14:creationId xmlns:p14="http://schemas.microsoft.com/office/powerpoint/2010/main" val="387916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000099"/>
                </a:solidFill>
              </a:rPr>
              <a:t>فواید بام سبز            </a:t>
            </a:r>
            <a:endParaRPr lang="en-US" b="1" dirty="0">
              <a:solidFill>
                <a:srgbClr val="000099"/>
              </a:solidFill>
            </a:endParaRPr>
          </a:p>
        </p:txBody>
      </p:sp>
      <p:sp>
        <p:nvSpPr>
          <p:cNvPr id="3" name="Content Placeholder 2"/>
          <p:cNvSpPr>
            <a:spLocks noGrp="1"/>
          </p:cNvSpPr>
          <p:nvPr>
            <p:ph idx="1"/>
          </p:nvPr>
        </p:nvSpPr>
        <p:spPr/>
        <p:txBody>
          <a:bodyPr/>
          <a:lstStyle/>
          <a:p>
            <a:pPr algn="r" rtl="1">
              <a:buFont typeface="Wingdings" pitchFamily="2" charset="2"/>
              <a:buChar char="v"/>
            </a:pPr>
            <a:r>
              <a:rPr lang="fa-IR" sz="2400" dirty="0">
                <a:solidFill>
                  <a:srgbClr val="000099"/>
                </a:solidFill>
              </a:rPr>
              <a:t>تعديل اثرات جزاير حرارتي </a:t>
            </a:r>
            <a:r>
              <a:rPr lang="fa-IR" sz="2400" dirty="0" smtClean="0">
                <a:solidFill>
                  <a:srgbClr val="000099"/>
                </a:solidFill>
              </a:rPr>
              <a:t>شهرها</a:t>
            </a:r>
          </a:p>
          <a:p>
            <a:pPr marL="0" indent="0" algn="r" rtl="1">
              <a:buNone/>
            </a:pPr>
            <a:endParaRPr lang="fa-IR" sz="2400" dirty="0">
              <a:solidFill>
                <a:srgbClr val="000099"/>
              </a:solidFill>
            </a:endParaRPr>
          </a:p>
          <a:p>
            <a:pPr algn="justLow" rtl="1">
              <a:buFont typeface="Wingdings" pitchFamily="2" charset="2"/>
              <a:buChar char="v"/>
            </a:pPr>
            <a:r>
              <a:rPr lang="fa-IR" sz="2400" dirty="0">
                <a:solidFill>
                  <a:srgbClr val="000099"/>
                </a:solidFill>
              </a:rPr>
              <a:t>مناطق </a:t>
            </a:r>
            <a:r>
              <a:rPr lang="fa-IR" sz="2400" dirty="0" smtClean="0">
                <a:solidFill>
                  <a:srgbClr val="000099"/>
                </a:solidFill>
              </a:rPr>
              <a:t>شهری </a:t>
            </a:r>
            <a:r>
              <a:rPr lang="fa-IR" sz="2400" dirty="0">
                <a:solidFill>
                  <a:srgbClr val="000099"/>
                </a:solidFill>
              </a:rPr>
              <a:t>يكي از مهمترين منابع انتشار </a:t>
            </a:r>
            <a:r>
              <a:rPr lang="fa-IR" sz="2400" dirty="0" smtClean="0">
                <a:solidFill>
                  <a:srgbClr val="000099"/>
                </a:solidFill>
              </a:rPr>
              <a:t>گازهای </a:t>
            </a:r>
            <a:r>
              <a:rPr lang="fa-IR" sz="2400" dirty="0">
                <a:solidFill>
                  <a:srgbClr val="000099"/>
                </a:solidFill>
              </a:rPr>
              <a:t>گلخانه </a:t>
            </a:r>
            <a:r>
              <a:rPr lang="fa-IR" sz="2400" dirty="0" smtClean="0">
                <a:solidFill>
                  <a:srgbClr val="000099"/>
                </a:solidFill>
              </a:rPr>
              <a:t>ايی </a:t>
            </a:r>
            <a:r>
              <a:rPr lang="fa-IR" sz="2400" dirty="0">
                <a:solidFill>
                  <a:srgbClr val="000099"/>
                </a:solidFill>
              </a:rPr>
              <a:t>و ايجاد جزاير </a:t>
            </a:r>
            <a:r>
              <a:rPr lang="fa-IR" sz="2400" dirty="0" smtClean="0">
                <a:solidFill>
                  <a:srgbClr val="000099"/>
                </a:solidFill>
              </a:rPr>
              <a:t>حراراتی </a:t>
            </a:r>
            <a:r>
              <a:rPr lang="fa-IR" sz="2400" dirty="0">
                <a:solidFill>
                  <a:srgbClr val="000099"/>
                </a:solidFill>
              </a:rPr>
              <a:t>مي باشند كه از علل اصلي آن سهم رو </a:t>
            </a:r>
            <a:r>
              <a:rPr lang="fa-IR" sz="2400" dirty="0" smtClean="0">
                <a:solidFill>
                  <a:srgbClr val="000099"/>
                </a:solidFill>
              </a:rPr>
              <a:t>به تزايد </a:t>
            </a:r>
            <a:r>
              <a:rPr lang="fa-IR" sz="2400" dirty="0">
                <a:solidFill>
                  <a:srgbClr val="000099"/>
                </a:solidFill>
              </a:rPr>
              <a:t>بام ها، راه ها و </a:t>
            </a:r>
            <a:r>
              <a:rPr lang="fa-IR" sz="2400" dirty="0" smtClean="0">
                <a:solidFill>
                  <a:srgbClr val="000099"/>
                </a:solidFill>
              </a:rPr>
              <a:t>فضاهای پاركينگ </a:t>
            </a:r>
            <a:r>
              <a:rPr lang="fa-IR" sz="2400" dirty="0">
                <a:solidFill>
                  <a:srgbClr val="000099"/>
                </a:solidFill>
              </a:rPr>
              <a:t>با سطوح سخت مانند بتن و فقدان درختان و ساير گياهان و عدم توجه به ساختار </a:t>
            </a:r>
            <a:r>
              <a:rPr lang="fa-IR" sz="2400" dirty="0" smtClean="0">
                <a:solidFill>
                  <a:srgbClr val="000099"/>
                </a:solidFill>
              </a:rPr>
              <a:t>محيط زيست </a:t>
            </a:r>
            <a:r>
              <a:rPr lang="fa-IR" sz="2400" dirty="0">
                <a:solidFill>
                  <a:srgbClr val="000099"/>
                </a:solidFill>
              </a:rPr>
              <a:t>مي باشد كه سبب </a:t>
            </a:r>
            <a:r>
              <a:rPr lang="fa-IR" sz="2400" dirty="0" smtClean="0">
                <a:solidFill>
                  <a:srgbClr val="000099"/>
                </a:solidFill>
              </a:rPr>
              <a:t>می </a:t>
            </a:r>
            <a:r>
              <a:rPr lang="fa-IR" sz="2400" dirty="0">
                <a:solidFill>
                  <a:srgbClr val="000099"/>
                </a:solidFill>
              </a:rPr>
              <a:t>شود گرماي خورشيد در طول روز ذخيره شده و در شب با آزاد </a:t>
            </a:r>
            <a:r>
              <a:rPr lang="fa-IR" sz="2400" dirty="0" smtClean="0">
                <a:solidFill>
                  <a:srgbClr val="000099"/>
                </a:solidFill>
              </a:rPr>
              <a:t>سازی </a:t>
            </a:r>
            <a:r>
              <a:rPr lang="fa-IR" sz="2400" dirty="0">
                <a:solidFill>
                  <a:srgbClr val="000099"/>
                </a:solidFill>
              </a:rPr>
              <a:t>و انتشار حجم </a:t>
            </a:r>
            <a:r>
              <a:rPr lang="fa-IR" sz="2400" dirty="0" smtClean="0">
                <a:solidFill>
                  <a:srgbClr val="000099"/>
                </a:solidFill>
              </a:rPr>
              <a:t>زيادی </a:t>
            </a:r>
            <a:r>
              <a:rPr lang="fa-IR" sz="2400" dirty="0">
                <a:solidFill>
                  <a:srgbClr val="000099"/>
                </a:solidFill>
              </a:rPr>
              <a:t>از </a:t>
            </a:r>
            <a:r>
              <a:rPr lang="fa-IR" sz="2400" dirty="0" smtClean="0">
                <a:solidFill>
                  <a:srgbClr val="000099"/>
                </a:solidFill>
              </a:rPr>
              <a:t>اين گرما </a:t>
            </a:r>
            <a:r>
              <a:rPr lang="fa-IR" sz="2400" dirty="0">
                <a:solidFill>
                  <a:srgbClr val="000099"/>
                </a:solidFill>
              </a:rPr>
              <a:t>در مناطق </a:t>
            </a:r>
            <a:r>
              <a:rPr lang="fa-IR" sz="2400" dirty="0" smtClean="0">
                <a:solidFill>
                  <a:srgbClr val="000099"/>
                </a:solidFill>
              </a:rPr>
              <a:t>شهری </a:t>
            </a:r>
            <a:r>
              <a:rPr lang="fa-IR" sz="2400" dirty="0">
                <a:solidFill>
                  <a:srgbClr val="000099"/>
                </a:solidFill>
              </a:rPr>
              <a:t>از سطوح سنگ، آسفالت و بتن به طور مداوم در حال تكرار باشد.</a:t>
            </a:r>
          </a:p>
          <a:p>
            <a:pPr algn="r" rtl="1">
              <a:buFont typeface="Wingdings" pitchFamily="2" charset="2"/>
              <a:buChar char="v"/>
            </a:pPr>
            <a:endParaRPr lang="fa-IR" sz="2400" dirty="0">
              <a:solidFill>
                <a:srgbClr val="000099"/>
              </a:solidFill>
            </a:endParaRPr>
          </a:p>
          <a:p>
            <a:pPr algn="r" rtl="1">
              <a:buFont typeface="Wingdings" pitchFamily="2" charset="2"/>
              <a:buChar char="v"/>
            </a:pPr>
            <a:endParaRPr lang="fa-IR" sz="2400" dirty="0">
              <a:solidFill>
                <a:srgbClr val="000099"/>
              </a:solidFill>
            </a:endParaRPr>
          </a:p>
          <a:p>
            <a:pPr algn="r" rtl="1">
              <a:buFont typeface="Wingdings" pitchFamily="2" charset="2"/>
              <a:buChar char="v"/>
            </a:pPr>
            <a:endParaRPr lang="fa-IR" sz="2400" dirty="0">
              <a:solidFill>
                <a:srgbClr val="000099"/>
              </a:solidFill>
            </a:endParaRPr>
          </a:p>
          <a:p>
            <a:pPr algn="r" rtl="1">
              <a:buFont typeface="Wingdings" pitchFamily="2" charset="2"/>
              <a:buChar char="v"/>
            </a:pPr>
            <a:endParaRPr lang="fa-IR" sz="2400" dirty="0" smtClean="0">
              <a:solidFill>
                <a:srgbClr val="000099"/>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97528" cy="908720"/>
          </a:xfrm>
          <a:prstGeom prst="rect">
            <a:avLst/>
          </a:prstGeom>
        </p:spPr>
      </p:pic>
    </p:spTree>
    <p:extLst>
      <p:ext uri="{BB962C8B-B14F-4D97-AF65-F5344CB8AC3E}">
        <p14:creationId xmlns:p14="http://schemas.microsoft.com/office/powerpoint/2010/main" val="393852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97528" cy="908720"/>
          </a:xfrm>
          <a:prstGeom prst="rect">
            <a:avLst/>
          </a:prstGeom>
        </p:spPr>
      </p:pic>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680" y="1193830"/>
            <a:ext cx="5316537"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16497" y="4437112"/>
            <a:ext cx="8784974" cy="1631216"/>
          </a:xfrm>
          <a:prstGeom prst="rect">
            <a:avLst/>
          </a:prstGeom>
        </p:spPr>
        <p:txBody>
          <a:bodyPr wrap="square">
            <a:spAutoFit/>
          </a:bodyPr>
          <a:lstStyle/>
          <a:p>
            <a:pPr algn="r"/>
            <a:r>
              <a:rPr lang="en-US" sz="2000" dirty="0">
                <a:solidFill>
                  <a:srgbClr val="000066"/>
                </a:solidFill>
              </a:rPr>
              <a:t>(United States Environmental Protection Agency</a:t>
            </a:r>
            <a:r>
              <a:rPr lang="fa-IR" sz="2000" dirty="0" smtClean="0">
                <a:solidFill>
                  <a:srgbClr val="000066"/>
                </a:solidFill>
              </a:rPr>
              <a:t>شكل </a:t>
            </a:r>
            <a:r>
              <a:rPr lang="fa-IR" sz="2000" dirty="0">
                <a:solidFill>
                  <a:srgbClr val="000066"/>
                </a:solidFill>
              </a:rPr>
              <a:t>1: برش عرضي جزيره ( 2006</a:t>
            </a:r>
          </a:p>
          <a:p>
            <a:pPr algn="r"/>
            <a:r>
              <a:rPr lang="fa-IR" sz="2000" dirty="0" smtClean="0">
                <a:solidFill>
                  <a:srgbClr val="000066"/>
                </a:solidFill>
              </a:rPr>
              <a:t>گرمايي </a:t>
            </a:r>
            <a:r>
              <a:rPr lang="fa-IR" sz="2000" dirty="0">
                <a:solidFill>
                  <a:srgbClr val="000066"/>
                </a:solidFill>
              </a:rPr>
              <a:t>شهر </a:t>
            </a:r>
            <a:r>
              <a:rPr lang="fa-IR" sz="2000" dirty="0" smtClean="0">
                <a:solidFill>
                  <a:srgbClr val="000066"/>
                </a:solidFill>
              </a:rPr>
              <a:t>از آنجائيكه گياهان زنده فراهم كننده سايه هستند از بلعيدن گرماي زياد توسط سطوح سخت ممانعت بعمل آورده و با حفظ نم نسبي به سرد شدن هوا ياري مي رسانند. كاهش 12 درجه سانتي گراد از به ميزان گرماي بيروني هوا به واسطه </a:t>
            </a:r>
            <a:r>
              <a:rPr lang="fa-IR" sz="2000" dirty="0">
                <a:solidFill>
                  <a:srgbClr val="000066"/>
                </a:solidFill>
              </a:rPr>
              <a:t>آرايش صحيح </a:t>
            </a:r>
            <a:r>
              <a:rPr lang="fa-IR" sz="2000" dirty="0" smtClean="0">
                <a:solidFill>
                  <a:srgbClr val="000066"/>
                </a:solidFill>
              </a:rPr>
              <a:t>سايه درصدي </a:t>
            </a:r>
            <a:r>
              <a:rPr lang="fa-IR" sz="2000" dirty="0">
                <a:solidFill>
                  <a:srgbClr val="000066"/>
                </a:solidFill>
              </a:rPr>
              <a:t>مصرف انرژي براي تهويه </a:t>
            </a:r>
            <a:r>
              <a:rPr lang="fa-IR" sz="2000" dirty="0" smtClean="0">
                <a:solidFill>
                  <a:srgbClr val="000066"/>
                </a:solidFill>
              </a:rPr>
              <a:t>هوا را</a:t>
            </a:r>
            <a:r>
              <a:rPr lang="en-US" sz="2000" dirty="0" smtClean="0">
                <a:solidFill>
                  <a:srgbClr val="000066"/>
                </a:solidFill>
              </a:rPr>
              <a:t>, </a:t>
            </a:r>
            <a:r>
              <a:rPr lang="fa-IR" sz="2000" dirty="0" smtClean="0">
                <a:solidFill>
                  <a:srgbClr val="000066"/>
                </a:solidFill>
              </a:rPr>
              <a:t>دنبال دارد.</a:t>
            </a:r>
          </a:p>
        </p:txBody>
      </p:sp>
      <p:sp>
        <p:nvSpPr>
          <p:cNvPr id="4" name="Rectangle 3"/>
          <p:cNvSpPr/>
          <p:nvPr/>
        </p:nvSpPr>
        <p:spPr>
          <a:xfrm>
            <a:off x="10172468" y="2287558"/>
            <a:ext cx="343364" cy="400110"/>
          </a:xfrm>
          <a:prstGeom prst="rect">
            <a:avLst/>
          </a:prstGeom>
        </p:spPr>
        <p:txBody>
          <a:bodyPr wrap="none">
            <a:spAutoFit/>
          </a:bodyPr>
          <a:lstStyle/>
          <a:p>
            <a:r>
              <a:rPr lang="fa-IR" sz="2000" dirty="0">
                <a:solidFill>
                  <a:srgbClr val="000000"/>
                </a:solidFill>
              </a:rPr>
              <a:t>به</a:t>
            </a:r>
            <a:endParaRPr lang="en-US" dirty="0"/>
          </a:p>
        </p:txBody>
      </p:sp>
    </p:spTree>
    <p:extLst>
      <p:ext uri="{BB962C8B-B14F-4D97-AF65-F5344CB8AC3E}">
        <p14:creationId xmlns:p14="http://schemas.microsoft.com/office/powerpoint/2010/main" val="1258120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504" y="1700808"/>
            <a:ext cx="8915400" cy="4309939"/>
          </a:xfrm>
        </p:spPr>
        <p:txBody>
          <a:bodyPr/>
          <a:lstStyle/>
          <a:p>
            <a:pPr marL="0" indent="0" algn="ctr">
              <a:buNone/>
            </a:pPr>
            <a:endParaRPr lang="fa-IR" b="1" dirty="0"/>
          </a:p>
          <a:p>
            <a:pPr marL="0" indent="0" algn="ctr">
              <a:buNone/>
            </a:pPr>
            <a:r>
              <a:rPr lang="fa-IR" sz="12000" b="1" dirty="0" smtClean="0">
                <a:solidFill>
                  <a:srgbClr val="006600"/>
                </a:solidFill>
                <a:latin typeface="Arial (Headings)"/>
                <a:cs typeface="+mj-cs"/>
              </a:rPr>
              <a:t>بام سبز</a:t>
            </a:r>
          </a:p>
          <a:p>
            <a:pPr marL="0" indent="0" algn="ctr">
              <a:buNone/>
            </a:pPr>
            <a:endParaRPr lang="fa-IR" b="1" dirty="0"/>
          </a:p>
          <a:p>
            <a:pPr marL="0" indent="0" algn="ctr">
              <a:buNone/>
            </a:pPr>
            <a:endParaRPr lang="fa-IR" b="1"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97528" cy="908720"/>
          </a:xfrm>
          <a:prstGeom prst="rect">
            <a:avLst/>
          </a:prstGeom>
        </p:spPr>
      </p:pic>
    </p:spTree>
    <p:extLst>
      <p:ext uri="{BB962C8B-B14F-4D97-AF65-F5344CB8AC3E}">
        <p14:creationId xmlns:p14="http://schemas.microsoft.com/office/powerpoint/2010/main" val="2201511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97528" cy="908720"/>
          </a:xfrm>
          <a:prstGeom prst="rect">
            <a:avLst/>
          </a:prstGeom>
        </p:spPr>
      </p:pic>
      <p:sp>
        <p:nvSpPr>
          <p:cNvPr id="12" name="Content Placeholder 2"/>
          <p:cNvSpPr>
            <a:spLocks noGrp="1"/>
          </p:cNvSpPr>
          <p:nvPr>
            <p:ph idx="1"/>
          </p:nvPr>
        </p:nvSpPr>
        <p:spPr>
          <a:xfrm>
            <a:off x="200472" y="1600201"/>
            <a:ext cx="9210228" cy="2692895"/>
          </a:xfrm>
        </p:spPr>
        <p:txBody>
          <a:bodyPr/>
          <a:lstStyle/>
          <a:p>
            <a:pPr algn="r" rtl="1">
              <a:buFont typeface="Wingdings" pitchFamily="2" charset="2"/>
              <a:buChar char="v"/>
            </a:pPr>
            <a:r>
              <a:rPr lang="fa-IR" sz="2400" dirty="0" smtClean="0">
                <a:solidFill>
                  <a:srgbClr val="000099"/>
                </a:solidFill>
              </a:rPr>
              <a:t>نواحي مادر شهري با ساختمان ها و خيابان ها، 100 تا 75 درصد با سطوح نفوذناپذير پوشيده شده است. تنها 5 درصد از آب باران در سفره هاي آب سطحي و عميق نفوذ مي كنند و 15 درصد به واسطه پوشش گياهي در جريان هوا تبخير مي شود. به تناوب 75 درصد از آب باران به شكل رواناب هاي سطحي ظاهر مي شوند و باربيشتري متوجه سيستم زهكشي و تخليه فاضلاب </a:t>
            </a:r>
            <a:r>
              <a:rPr lang="fa-IR" sz="2400" dirty="0">
                <a:solidFill>
                  <a:srgbClr val="000099"/>
                </a:solidFill>
              </a:rPr>
              <a:t>مي </a:t>
            </a:r>
            <a:r>
              <a:rPr lang="fa-IR" sz="2400" dirty="0" smtClean="0">
                <a:solidFill>
                  <a:srgbClr val="000099"/>
                </a:solidFill>
              </a:rPr>
              <a:t>شود</a:t>
            </a:r>
            <a:endParaRPr lang="fa-IR" sz="2400" dirty="0">
              <a:solidFill>
                <a:srgbClr val="000099"/>
              </a:solidFill>
            </a:endParaRPr>
          </a:p>
          <a:p>
            <a:pPr marL="0" indent="0" algn="r" rtl="1">
              <a:buNone/>
            </a:pPr>
            <a:endParaRPr lang="fa-IR" sz="2400" dirty="0">
              <a:solidFill>
                <a:srgbClr val="000099"/>
              </a:solidFill>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3445580"/>
            <a:ext cx="4608512" cy="283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73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97528" cy="908720"/>
          </a:xfrm>
          <a:prstGeom prst="rect">
            <a:avLst/>
          </a:prstGeom>
        </p:spPr>
      </p:pic>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576" y="1412776"/>
            <a:ext cx="7272808" cy="33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00472" y="5085184"/>
            <a:ext cx="9145016" cy="400110"/>
          </a:xfrm>
          <a:prstGeom prst="rect">
            <a:avLst/>
          </a:prstGeom>
        </p:spPr>
        <p:txBody>
          <a:bodyPr wrap="square">
            <a:spAutoFit/>
          </a:bodyPr>
          <a:lstStyle/>
          <a:p>
            <a:r>
              <a:rPr lang="en-US" sz="2000" b="1" dirty="0">
                <a:solidFill>
                  <a:srgbClr val="000066"/>
                </a:solidFill>
              </a:rPr>
              <a:t>(</a:t>
            </a:r>
            <a:r>
              <a:rPr lang="en-US" sz="2000" b="1" dirty="0" err="1">
                <a:solidFill>
                  <a:srgbClr val="000066"/>
                </a:solidFill>
              </a:rPr>
              <a:t>Dürr</a:t>
            </a:r>
            <a:r>
              <a:rPr lang="en-US" sz="2000" b="1" dirty="0">
                <a:solidFill>
                  <a:srgbClr val="000066"/>
                </a:solidFill>
              </a:rPr>
              <a:t> et al, </a:t>
            </a:r>
            <a:r>
              <a:rPr lang="fa-IR" sz="2000" b="1" dirty="0">
                <a:solidFill>
                  <a:srgbClr val="000066"/>
                </a:solidFill>
              </a:rPr>
              <a:t>شكل 3: حداكثر نوسانات درجه حرارت دمايي براي بام هاي متداول و بام هاي سبز ( 1995</a:t>
            </a:r>
            <a:endParaRPr lang="en-US" sz="2000" b="1" dirty="0">
              <a:solidFill>
                <a:srgbClr val="000066"/>
              </a:solidFill>
            </a:endParaRPr>
          </a:p>
        </p:txBody>
      </p:sp>
    </p:spTree>
    <p:extLst>
      <p:ext uri="{BB962C8B-B14F-4D97-AF65-F5344CB8AC3E}">
        <p14:creationId xmlns:p14="http://schemas.microsoft.com/office/powerpoint/2010/main" val="28478614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000099"/>
                </a:solidFill>
              </a:rPr>
              <a:t>هزینه های اجرای بام سبز   </a:t>
            </a:r>
            <a:endParaRPr lang="en-US" b="1" dirty="0">
              <a:solidFill>
                <a:srgbClr val="000099"/>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97528" cy="908720"/>
          </a:xfrm>
          <a:prstGeom prst="rect">
            <a:avLst/>
          </a:prstGeom>
        </p:spPr>
      </p:pic>
      <p:sp>
        <p:nvSpPr>
          <p:cNvPr id="3" name="Rectangle 2"/>
          <p:cNvSpPr/>
          <p:nvPr/>
        </p:nvSpPr>
        <p:spPr>
          <a:xfrm>
            <a:off x="1064568" y="1533465"/>
            <a:ext cx="8136904" cy="5632311"/>
          </a:xfrm>
          <a:prstGeom prst="rect">
            <a:avLst/>
          </a:prstGeom>
        </p:spPr>
        <p:txBody>
          <a:bodyPr wrap="square">
            <a:spAutoFit/>
          </a:bodyPr>
          <a:lstStyle/>
          <a:p>
            <a:pPr marL="342900" indent="-342900" algn="justLow" rtl="1">
              <a:buFont typeface="Wingdings" pitchFamily="2" charset="2"/>
              <a:buChar char="v"/>
            </a:pPr>
            <a:r>
              <a:rPr lang="fa-IR" sz="2000" dirty="0" smtClean="0">
                <a:solidFill>
                  <a:srgbClr val="000066"/>
                </a:solidFill>
              </a:rPr>
              <a:t>هزینه های </a:t>
            </a:r>
            <a:r>
              <a:rPr lang="fa-IR" sz="2000" dirty="0">
                <a:solidFill>
                  <a:srgbClr val="000066"/>
                </a:solidFill>
              </a:rPr>
              <a:t>اولیه براي یک بام سبز بطور </a:t>
            </a:r>
            <a:r>
              <a:rPr lang="fa-IR" sz="2000" dirty="0" smtClean="0">
                <a:solidFill>
                  <a:srgbClr val="000066"/>
                </a:solidFill>
              </a:rPr>
              <a:t>قابل ملاحظه ای </a:t>
            </a:r>
            <a:r>
              <a:rPr lang="fa-IR" sz="2000" dirty="0">
                <a:solidFill>
                  <a:srgbClr val="000066"/>
                </a:solidFill>
              </a:rPr>
              <a:t>به نوع سیستم نصب شده، اندازه بام، ضخامت خاك </a:t>
            </a:r>
            <a:r>
              <a:rPr lang="fa-IR" sz="2000" dirty="0" smtClean="0">
                <a:solidFill>
                  <a:srgbClr val="000066"/>
                </a:solidFill>
              </a:rPr>
              <a:t>بکار</a:t>
            </a:r>
            <a:r>
              <a:rPr lang="fa-IR" sz="2000" dirty="0">
                <a:solidFill>
                  <a:srgbClr val="000066"/>
                </a:solidFill>
              </a:rPr>
              <a:t>برده شده، نوع گیاهان و یا </a:t>
            </a:r>
            <a:r>
              <a:rPr lang="fa-IR" sz="2000" dirty="0" smtClean="0">
                <a:solidFill>
                  <a:srgbClr val="000066"/>
                </a:solidFill>
              </a:rPr>
              <a:t>بوته هايی </a:t>
            </a:r>
            <a:r>
              <a:rPr lang="fa-IR" sz="2000" dirty="0">
                <a:solidFill>
                  <a:srgbClr val="000066"/>
                </a:solidFill>
              </a:rPr>
              <a:t>بکار رفته و سیستمهاي </a:t>
            </a:r>
            <a:r>
              <a:rPr lang="fa-IR" sz="2000" dirty="0" smtClean="0">
                <a:solidFill>
                  <a:srgbClr val="000066"/>
                </a:solidFill>
              </a:rPr>
              <a:t>آبیاری </a:t>
            </a:r>
            <a:r>
              <a:rPr lang="fa-IR" sz="2000" dirty="0">
                <a:solidFill>
                  <a:srgbClr val="000066"/>
                </a:solidFill>
              </a:rPr>
              <a:t>بکار رفته وابسته است</a:t>
            </a:r>
            <a:r>
              <a:rPr lang="fa-IR" sz="2000" dirty="0" smtClean="0">
                <a:solidFill>
                  <a:srgbClr val="000066"/>
                </a:solidFill>
              </a:rPr>
              <a:t>.</a:t>
            </a:r>
          </a:p>
          <a:p>
            <a:pPr algn="justLow" rtl="1"/>
            <a:endParaRPr lang="fa-IR" sz="2000" dirty="0" smtClean="0">
              <a:solidFill>
                <a:srgbClr val="000066"/>
              </a:solidFill>
            </a:endParaRPr>
          </a:p>
          <a:p>
            <a:pPr algn="justLow" rtl="1"/>
            <a:endParaRPr lang="fa-IR" sz="2000" dirty="0" smtClean="0">
              <a:solidFill>
                <a:srgbClr val="000066"/>
              </a:solidFill>
            </a:endParaRPr>
          </a:p>
          <a:p>
            <a:pPr marL="342900" indent="-342900" algn="justLow" rtl="1">
              <a:buFont typeface="Wingdings" pitchFamily="2" charset="2"/>
              <a:buChar char="v"/>
            </a:pPr>
            <a:r>
              <a:rPr lang="fa-IR" sz="2000" dirty="0" smtClean="0">
                <a:solidFill>
                  <a:srgbClr val="000066"/>
                </a:solidFill>
              </a:rPr>
              <a:t> </a:t>
            </a:r>
            <a:r>
              <a:rPr lang="fa-IR" sz="2000" dirty="0">
                <a:solidFill>
                  <a:srgbClr val="000066"/>
                </a:solidFill>
              </a:rPr>
              <a:t>و همچنین بستگی به </a:t>
            </a:r>
            <a:r>
              <a:rPr lang="fa-IR" sz="2000" dirty="0" smtClean="0">
                <a:solidFill>
                  <a:srgbClr val="000066"/>
                </a:solidFill>
              </a:rPr>
              <a:t>نوع روش </a:t>
            </a:r>
            <a:r>
              <a:rPr lang="fa-IR" sz="2000" dirty="0">
                <a:solidFill>
                  <a:srgbClr val="000066"/>
                </a:solidFill>
              </a:rPr>
              <a:t>بکار رفته در ساختن بامها (روشهاي فشرده، گسترده و نیمه گسترده) دارد. مثلا برای بامهای سبز </a:t>
            </a:r>
            <a:r>
              <a:rPr lang="fa-IR" sz="2000" dirty="0" smtClean="0">
                <a:solidFill>
                  <a:srgbClr val="000066"/>
                </a:solidFill>
              </a:rPr>
              <a:t>گسترده سرمایه </a:t>
            </a:r>
            <a:r>
              <a:rPr lang="fa-IR" sz="2000" dirty="0">
                <a:solidFill>
                  <a:srgbClr val="000066"/>
                </a:solidFill>
              </a:rPr>
              <a:t>بیشتري نیاز است ولی مزایاي بیشتری دارند. برای ساختن بامهاي سبز هزینه ها در کل با توجه به موارد زیر:</a:t>
            </a:r>
          </a:p>
          <a:p>
            <a:pPr algn="justLow" rtl="1"/>
            <a:r>
              <a:rPr lang="fa-IR" sz="2000" dirty="0" smtClean="0">
                <a:solidFill>
                  <a:srgbClr val="000066"/>
                </a:solidFill>
              </a:rPr>
              <a:t> </a:t>
            </a:r>
          </a:p>
          <a:p>
            <a:pPr algn="justLow" rtl="1"/>
            <a:endParaRPr lang="fa-IR" sz="2000" dirty="0">
              <a:solidFill>
                <a:srgbClr val="000066"/>
              </a:solidFill>
            </a:endParaRPr>
          </a:p>
          <a:p>
            <a:pPr marL="342900" indent="-342900" algn="justLow" rtl="1">
              <a:buFont typeface="Wingdings" pitchFamily="2" charset="2"/>
              <a:buChar char="v"/>
            </a:pPr>
            <a:r>
              <a:rPr lang="fa-IR" sz="2000" dirty="0" smtClean="0">
                <a:solidFill>
                  <a:srgbClr val="000066"/>
                </a:solidFill>
              </a:rPr>
              <a:t>طراحی </a:t>
            </a:r>
            <a:r>
              <a:rPr lang="fa-IR" sz="2000" dirty="0">
                <a:solidFill>
                  <a:srgbClr val="000066"/>
                </a:solidFill>
              </a:rPr>
              <a:t>و نوع بام سبز، شرایط بارگذاري در محل ساخت ، حقالزحمه گروه سازنده، جزئیات بام شامل لبه گذاري وشیب، ناودان، نورگیر و ... ، مساحت سطح بام، فصل مورد نظر ساخت و نوع کاشت، ارتفاع ساختمان، نیازمنديهای نگهداري، آبیاری و محل ورود به بام و ... متغییر است.</a:t>
            </a:r>
            <a:endParaRPr lang="en-US" sz="2000" dirty="0">
              <a:solidFill>
                <a:srgbClr val="000066"/>
              </a:solidFill>
            </a:endParaRPr>
          </a:p>
          <a:p>
            <a:pPr algn="justLow" rtl="1"/>
            <a:endParaRPr lang="fa-IR" sz="2000" dirty="0">
              <a:solidFill>
                <a:srgbClr val="000066"/>
              </a:solidFill>
            </a:endParaRPr>
          </a:p>
          <a:p>
            <a:pPr algn="justLow" rtl="1"/>
            <a:endParaRPr lang="fa-IR" sz="2000" dirty="0">
              <a:solidFill>
                <a:srgbClr val="000066"/>
              </a:solidFill>
            </a:endParaRPr>
          </a:p>
          <a:p>
            <a:pPr algn="justLow" rtl="1"/>
            <a:endParaRPr lang="fa-IR" sz="2000" dirty="0">
              <a:solidFill>
                <a:srgbClr val="000066"/>
              </a:solidFill>
            </a:endParaRPr>
          </a:p>
          <a:p>
            <a:pPr algn="justLow" rtl="1"/>
            <a:endParaRPr lang="fa-IR" sz="2000" dirty="0">
              <a:solidFill>
                <a:srgbClr val="000066"/>
              </a:solidFill>
            </a:endParaRPr>
          </a:p>
        </p:txBody>
      </p:sp>
    </p:spTree>
    <p:extLst>
      <p:ext uri="{BB962C8B-B14F-4D97-AF65-F5344CB8AC3E}">
        <p14:creationId xmlns:p14="http://schemas.microsoft.com/office/powerpoint/2010/main" val="82552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2.95436E-6 -4.39306E-6 L 0.00289 -0.09988 " pathEditMode="relative" rAng="0" ptsTypes="AA">
                                      <p:cBhvr>
                                        <p:cTn id="6" dur="250" accel="50000" decel="50000" autoRev="1" fill="hold">
                                          <p:stCondLst>
                                            <p:cond delay="0"/>
                                          </p:stCondLst>
                                        </p:cTn>
                                        <p:tgtEl>
                                          <p:spTgt spid="2"/>
                                        </p:tgtEl>
                                        <p:attrNameLst>
                                          <p:attrName>ppt_x</p:attrName>
                                          <p:attrName>ppt_y</p:attrName>
                                        </p:attrNameLst>
                                      </p:cBhvr>
                                      <p:rCtr x="144" y="-4994"/>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97528" cy="908720"/>
          </a:xfrm>
          <a:prstGeom prst="rect">
            <a:avLst/>
          </a:prstGeom>
        </p:spPr>
      </p:pic>
      <p:sp>
        <p:nvSpPr>
          <p:cNvPr id="10" name="Title 9"/>
          <p:cNvSpPr>
            <a:spLocks noGrp="1"/>
          </p:cNvSpPr>
          <p:nvPr>
            <p:ph type="title"/>
          </p:nvPr>
        </p:nvSpPr>
        <p:spPr/>
        <p:txBody>
          <a:bodyPr/>
          <a:lstStyle/>
          <a:p>
            <a:r>
              <a:rPr lang="fa-IR" b="1" dirty="0" smtClean="0">
                <a:solidFill>
                  <a:srgbClr val="000066"/>
                </a:solidFill>
              </a:rPr>
              <a:t>وضعیت بام سبز در ایران  </a:t>
            </a:r>
            <a:endParaRPr lang="en-US" b="1" dirty="0">
              <a:solidFill>
                <a:srgbClr val="000066"/>
              </a:solidFill>
            </a:endParaRPr>
          </a:p>
        </p:txBody>
      </p:sp>
      <p:sp>
        <p:nvSpPr>
          <p:cNvPr id="11" name="Rectangle 10"/>
          <p:cNvSpPr/>
          <p:nvPr/>
        </p:nvSpPr>
        <p:spPr>
          <a:xfrm>
            <a:off x="743397" y="1556792"/>
            <a:ext cx="8136904" cy="3785652"/>
          </a:xfrm>
          <a:prstGeom prst="rect">
            <a:avLst/>
          </a:prstGeom>
        </p:spPr>
        <p:txBody>
          <a:bodyPr wrap="square">
            <a:spAutoFit/>
          </a:bodyPr>
          <a:lstStyle/>
          <a:p>
            <a:pPr algn="justLow" rtl="1"/>
            <a:r>
              <a:rPr lang="fa-IR" sz="2000" dirty="0" smtClean="0">
                <a:solidFill>
                  <a:srgbClr val="000066"/>
                </a:solidFill>
              </a:rPr>
              <a:t>بام </a:t>
            </a:r>
            <a:r>
              <a:rPr lang="fa-IR" sz="2000" dirty="0">
                <a:solidFill>
                  <a:srgbClr val="000066"/>
                </a:solidFill>
              </a:rPr>
              <a:t>هاي سبز در كشورهاي اروپائي تبديل به جز معمول و تا حدي ضروري ساختمان ها شده و در كشورهاي آسياي </a:t>
            </a:r>
            <a:r>
              <a:rPr lang="fa-IR" sz="2000" dirty="0" smtClean="0">
                <a:solidFill>
                  <a:srgbClr val="000066"/>
                </a:solidFill>
              </a:rPr>
              <a:t>شرقي</a:t>
            </a:r>
            <a:r>
              <a:rPr lang="fa-IR" sz="2000" dirty="0">
                <a:solidFill>
                  <a:srgbClr val="000066"/>
                </a:solidFill>
              </a:rPr>
              <a:t>و آمريكاي شمالي هم به عنوان عنصري جديد و درحال رشد پديدار شده اند، در بسياري از كشورهاي جهان سوم مانند كشور </a:t>
            </a:r>
            <a:r>
              <a:rPr lang="fa-IR" sz="2000" dirty="0" smtClean="0">
                <a:solidFill>
                  <a:srgbClr val="000066"/>
                </a:solidFill>
              </a:rPr>
              <a:t>ما</a:t>
            </a:r>
            <a:r>
              <a:rPr lang="fa-IR" sz="2000" dirty="0">
                <a:solidFill>
                  <a:srgbClr val="000066"/>
                </a:solidFill>
              </a:rPr>
              <a:t>همچنان عنصري ناشناخته و غريب محسوب مي شود. </a:t>
            </a:r>
          </a:p>
          <a:p>
            <a:pPr algn="justLow" rtl="1"/>
            <a:endParaRPr lang="fa-IR" sz="2000" dirty="0">
              <a:solidFill>
                <a:srgbClr val="000066"/>
              </a:solidFill>
            </a:endParaRPr>
          </a:p>
          <a:p>
            <a:pPr algn="justLow" rtl="1"/>
            <a:r>
              <a:rPr lang="fa-IR" sz="2000" dirty="0" smtClean="0">
                <a:solidFill>
                  <a:srgbClr val="000066"/>
                </a:solidFill>
              </a:rPr>
              <a:t>در كشور ما اگرچه در گذشته شاهد انجام برخي پروژها در اين زمينه</a:t>
            </a:r>
          </a:p>
          <a:p>
            <a:pPr algn="justLow" rtl="1"/>
            <a:r>
              <a:rPr lang="fa-IR" sz="2000" dirty="0" smtClean="0">
                <a:solidFill>
                  <a:srgbClr val="000066"/>
                </a:solidFill>
              </a:rPr>
              <a:t>1385 ). (در تهران مجموعه شهرك اميد كه در تمام : هستيم اما اين امر به طور مستمر توسعه نيافته است (انصاري، كشتكار، 55</a:t>
            </a:r>
          </a:p>
          <a:p>
            <a:pPr algn="justLow" rtl="1"/>
            <a:r>
              <a:rPr lang="fa-IR" sz="2000" dirty="0" smtClean="0">
                <a:solidFill>
                  <a:srgbClr val="000066"/>
                </a:solidFill>
              </a:rPr>
              <a:t>نماي </a:t>
            </a:r>
            <a:r>
              <a:rPr lang="fa-IR" sz="2000" dirty="0">
                <a:solidFill>
                  <a:srgbClr val="000066"/>
                </a:solidFill>
              </a:rPr>
              <a:t>آن گلجايهاي نواري شكلي كه در آن درختچهها و گياهان متنوعي كاشته و نگهداري مي شود، ساخته شده است. همچنين</a:t>
            </a:r>
          </a:p>
          <a:p>
            <a:pPr algn="justLow" rtl="1"/>
            <a:r>
              <a:rPr lang="fa-IR" sz="2000" dirty="0">
                <a:solidFill>
                  <a:srgbClr val="000066"/>
                </a:solidFill>
              </a:rPr>
              <a:t>ساختمان آ- اس- پ، برج مسكوني نياوران نمونه هايي از اين دستهاند. اگرچه مشكل اصلي در نمونه هاي ذكر شده شهر تهران</a:t>
            </a:r>
            <a:endParaRPr lang="en-US" sz="2000" dirty="0">
              <a:solidFill>
                <a:srgbClr val="000066"/>
              </a:solidFill>
            </a:endParaRPr>
          </a:p>
        </p:txBody>
      </p:sp>
    </p:spTree>
    <p:extLst>
      <p:ext uri="{BB962C8B-B14F-4D97-AF65-F5344CB8AC3E}">
        <p14:creationId xmlns:p14="http://schemas.microsoft.com/office/powerpoint/2010/main" val="71168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fa-IR" dirty="0" smtClean="0">
                <a:solidFill>
                  <a:srgbClr val="000066"/>
                </a:solidFill>
              </a:rPr>
              <a:t>نتیجه گیری              </a:t>
            </a:r>
            <a:endParaRPr lang="en-US" dirty="0" smtClean="0">
              <a:solidFill>
                <a:srgbClr val="000066"/>
              </a:solidFill>
            </a:endParaRPr>
          </a:p>
        </p:txBody>
      </p:sp>
      <p:pic>
        <p:nvPicPr>
          <p:cNvPr id="36" name="Picture 3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97528" cy="908720"/>
          </a:xfrm>
          <a:prstGeom prst="rect">
            <a:avLst/>
          </a:prstGeom>
        </p:spPr>
      </p:pic>
      <p:sp>
        <p:nvSpPr>
          <p:cNvPr id="2" name="Rectangle 1"/>
          <p:cNvSpPr/>
          <p:nvPr/>
        </p:nvSpPr>
        <p:spPr>
          <a:xfrm>
            <a:off x="1208584" y="1700808"/>
            <a:ext cx="7438612" cy="3693319"/>
          </a:xfrm>
          <a:prstGeom prst="rect">
            <a:avLst/>
          </a:prstGeom>
        </p:spPr>
        <p:txBody>
          <a:bodyPr wrap="square">
            <a:spAutoFit/>
          </a:bodyPr>
          <a:lstStyle/>
          <a:p>
            <a:pPr marL="285750" indent="-285750" algn="justLow" rtl="1">
              <a:buFont typeface="Wingdings" pitchFamily="2" charset="2"/>
              <a:buChar char="v"/>
            </a:pPr>
            <a:r>
              <a:rPr lang="fa-IR" dirty="0" smtClean="0">
                <a:solidFill>
                  <a:srgbClr val="000066"/>
                </a:solidFill>
              </a:rPr>
              <a:t>بدلیل </a:t>
            </a:r>
            <a:r>
              <a:rPr lang="fa-IR" dirty="0">
                <a:solidFill>
                  <a:srgbClr val="000066"/>
                </a:solidFill>
              </a:rPr>
              <a:t>ذخیره </a:t>
            </a:r>
            <a:r>
              <a:rPr lang="fa-IR" dirty="0" smtClean="0">
                <a:solidFill>
                  <a:srgbClr val="000066"/>
                </a:solidFill>
              </a:rPr>
              <a:t>انرژی </a:t>
            </a:r>
            <a:r>
              <a:rPr lang="fa-IR" dirty="0">
                <a:solidFill>
                  <a:srgbClr val="000066"/>
                </a:solidFill>
              </a:rPr>
              <a:t>و عایق کاري ساختمانها در روزهاي گرم و سرد و همچنین زیبایی در مناطق مسکونی </a:t>
            </a:r>
            <a:r>
              <a:rPr lang="fa-IR" dirty="0" smtClean="0">
                <a:solidFill>
                  <a:srgbClr val="000066"/>
                </a:solidFill>
              </a:rPr>
              <a:t>و</a:t>
            </a:r>
            <a:r>
              <a:rPr lang="fa-IR" dirty="0">
                <a:solidFill>
                  <a:srgbClr val="000066"/>
                </a:solidFill>
              </a:rPr>
              <a:t>غیر مسکونی از بامهاي سبز، که از قسمتهاي مختلفی تشکیل شدهاند، استفاده میگردد. براي ساختن بامهاي سبز </a:t>
            </a:r>
            <a:r>
              <a:rPr lang="fa-IR" dirty="0" smtClean="0">
                <a:solidFill>
                  <a:srgbClr val="000066"/>
                </a:solidFill>
              </a:rPr>
              <a:t>از</a:t>
            </a:r>
            <a:r>
              <a:rPr lang="fa-IR" dirty="0">
                <a:solidFill>
                  <a:srgbClr val="000066"/>
                </a:solidFill>
              </a:rPr>
              <a:t>سه روش، فشرده، گسترده و نیمه گسترده استفاده شده است. </a:t>
            </a:r>
            <a:r>
              <a:rPr lang="fa-IR" dirty="0" smtClean="0">
                <a:solidFill>
                  <a:srgbClr val="000066"/>
                </a:solidFill>
              </a:rPr>
              <a:t>روش</a:t>
            </a:r>
            <a:r>
              <a:rPr lang="en-US" dirty="0" smtClean="0">
                <a:solidFill>
                  <a:srgbClr val="000066"/>
                </a:solidFill>
              </a:rPr>
              <a:t>   </a:t>
            </a:r>
            <a:r>
              <a:rPr lang="fa-IR" dirty="0" smtClean="0">
                <a:solidFill>
                  <a:srgbClr val="000066"/>
                </a:solidFill>
              </a:rPr>
              <a:t>فشرده </a:t>
            </a:r>
            <a:r>
              <a:rPr lang="fa-IR" dirty="0">
                <a:solidFill>
                  <a:srgbClr val="000066"/>
                </a:solidFill>
              </a:rPr>
              <a:t>داراي وزن زیادي میباشد و نیاز </a:t>
            </a:r>
            <a:r>
              <a:rPr lang="fa-IR" dirty="0" smtClean="0">
                <a:solidFill>
                  <a:srgbClr val="000066"/>
                </a:solidFill>
              </a:rPr>
              <a:t>به نگهداري </a:t>
            </a:r>
            <a:r>
              <a:rPr lang="fa-IR" dirty="0">
                <a:solidFill>
                  <a:srgbClr val="000066"/>
                </a:solidFill>
              </a:rPr>
              <a:t>بالایی دارد اما روش گسترده داراي وزن کمتري است و </a:t>
            </a:r>
            <a:r>
              <a:rPr lang="fa-IR" dirty="0" smtClean="0">
                <a:solidFill>
                  <a:srgbClr val="000066"/>
                </a:solidFill>
              </a:rPr>
              <a:t>نگهداری کمتری </a:t>
            </a:r>
            <a:r>
              <a:rPr lang="fa-IR" dirty="0">
                <a:solidFill>
                  <a:srgbClr val="000066"/>
                </a:solidFill>
              </a:rPr>
              <a:t>نیاز دارد. </a:t>
            </a:r>
            <a:r>
              <a:rPr lang="en-US" dirty="0" smtClean="0">
                <a:solidFill>
                  <a:srgbClr val="000066"/>
                </a:solidFill>
              </a:rPr>
              <a:t> </a:t>
            </a:r>
            <a:endParaRPr lang="fa-IR" dirty="0">
              <a:solidFill>
                <a:srgbClr val="000066"/>
              </a:solidFill>
            </a:endParaRPr>
          </a:p>
          <a:p>
            <a:pPr algn="justLow"/>
            <a:endParaRPr lang="fa-IR" dirty="0">
              <a:solidFill>
                <a:srgbClr val="000066"/>
              </a:solidFill>
            </a:endParaRPr>
          </a:p>
          <a:p>
            <a:pPr algn="justLow"/>
            <a:endParaRPr lang="fa-IR" dirty="0">
              <a:solidFill>
                <a:srgbClr val="000066"/>
              </a:solidFill>
            </a:endParaRPr>
          </a:p>
          <a:p>
            <a:pPr marL="285750" indent="-285750" algn="justLow" rtl="1">
              <a:buFont typeface="Wingdings" pitchFamily="2" charset="2"/>
              <a:buChar char="v"/>
            </a:pPr>
            <a:r>
              <a:rPr lang="fa-IR" dirty="0" smtClean="0">
                <a:solidFill>
                  <a:srgbClr val="000066"/>
                </a:solidFill>
              </a:rPr>
              <a:t>جایگاهی براي زندگی پرندگان و حیوانات دیگر میشود. پیشنهاد میشود که براي شهرهاي مانند تهران که ازلحاظ وسعت بزرگ هستند و آلودگی هوا در آنها زیاد است، در قسمتهاي مختلف شهر از جمله روي بامها و دیوارهای دانشگاها </a:t>
            </a:r>
            <a:r>
              <a:rPr lang="fa-IR" dirty="0">
                <a:solidFill>
                  <a:srgbClr val="000066"/>
                </a:solidFill>
              </a:rPr>
              <a:t>و ساختمانهایی که در مراکز شهر قراردارند، از </a:t>
            </a:r>
            <a:r>
              <a:rPr lang="fa-IR" dirty="0" smtClean="0">
                <a:solidFill>
                  <a:srgbClr val="000066"/>
                </a:solidFill>
              </a:rPr>
              <a:t>بامهای </a:t>
            </a:r>
            <a:r>
              <a:rPr lang="fa-IR" dirty="0">
                <a:solidFill>
                  <a:srgbClr val="000066"/>
                </a:solidFill>
              </a:rPr>
              <a:t>سبز استفاده شود.</a:t>
            </a:r>
            <a:endParaRPr lang="en-US" dirty="0">
              <a:solidFill>
                <a:srgbClr val="000066"/>
              </a:solidFill>
            </a:endParaRPr>
          </a:p>
          <a:p>
            <a:pPr algn="justLow"/>
            <a:endParaRPr lang="fa-IR" dirty="0" smtClean="0">
              <a:solidFill>
                <a:srgbClr val="000066"/>
              </a:solidFill>
            </a:endParaRPr>
          </a:p>
          <a:p>
            <a:pPr algn="justLow"/>
            <a:r>
              <a:rPr lang="fa-IR" dirty="0" smtClean="0">
                <a:solidFill>
                  <a:srgbClr val="000066"/>
                </a:solidFill>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2"/>
          </p:nvPr>
        </p:nvSpPr>
        <p:spPr>
          <a:xfrm>
            <a:off x="3512840" y="2132856"/>
            <a:ext cx="5472608" cy="4392488"/>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lgn="r" rtl="1" eaLnBrk="1" hangingPunct="1">
              <a:buFont typeface="Wingdings" pitchFamily="2" charset="2"/>
              <a:buChar char="v"/>
            </a:pPr>
            <a:r>
              <a:rPr lang="fa-IR" sz="3200" dirty="0" smtClean="0">
                <a:solidFill>
                  <a:srgbClr val="000066"/>
                </a:solidFill>
              </a:rPr>
              <a:t>3 مقاله تایید شده توسط استاد</a:t>
            </a:r>
          </a:p>
          <a:p>
            <a:pPr marL="285750" indent="-285750" algn="r" rtl="1" eaLnBrk="1" hangingPunct="1">
              <a:buFont typeface="Wingdings" pitchFamily="2" charset="2"/>
              <a:buChar char="v"/>
            </a:pPr>
            <a:r>
              <a:rPr lang="fa-IR" sz="3200" dirty="0" smtClean="0">
                <a:solidFill>
                  <a:srgbClr val="000066"/>
                </a:solidFill>
              </a:rPr>
              <a:t>سایت ویکیپدیا    </a:t>
            </a:r>
          </a:p>
          <a:p>
            <a:pPr marL="285750" indent="-285750" algn="r" rtl="1" eaLnBrk="1" hangingPunct="1">
              <a:buFont typeface="Wingdings" pitchFamily="2" charset="2"/>
              <a:buChar char="v"/>
            </a:pPr>
            <a:r>
              <a:rPr lang="fa-IR" sz="3200" dirty="0" smtClean="0">
                <a:solidFill>
                  <a:srgbClr val="000066"/>
                </a:solidFill>
              </a:rPr>
              <a:t>کتاب معماری سبز</a:t>
            </a:r>
          </a:p>
          <a:p>
            <a:pPr marL="285750" indent="-285750" algn="r" rtl="1" eaLnBrk="1" hangingPunct="1">
              <a:buFont typeface="Wingdings" pitchFamily="2" charset="2"/>
              <a:buChar char="v"/>
            </a:pPr>
            <a:r>
              <a:rPr lang="fa-IR" sz="3200" dirty="0" smtClean="0">
                <a:solidFill>
                  <a:srgbClr val="000066"/>
                </a:solidFill>
              </a:rPr>
              <a:t>سایتهای مرتبط به بام سبز</a:t>
            </a:r>
          </a:p>
          <a:p>
            <a:pPr marL="285750" indent="-285750" algn="r" rtl="1" eaLnBrk="1" hangingPunct="1">
              <a:buFont typeface="Wingdings" pitchFamily="2" charset="2"/>
              <a:buChar char="v"/>
            </a:pPr>
            <a:r>
              <a:rPr lang="fa-IR" sz="3200" dirty="0" smtClean="0">
                <a:solidFill>
                  <a:srgbClr val="000066"/>
                </a:solidFill>
              </a:rPr>
              <a:t>سایت </a:t>
            </a:r>
            <a:r>
              <a:rPr lang="en-US" sz="3200" dirty="0" smtClean="0">
                <a:solidFill>
                  <a:srgbClr val="000066"/>
                </a:solidFill>
              </a:rPr>
              <a:t>GREEN ROOF</a:t>
            </a:r>
            <a:endParaRPr lang="en-US" sz="3200" dirty="0">
              <a:solidFill>
                <a:srgbClr val="000066"/>
              </a:solidFill>
            </a:endParaRPr>
          </a:p>
        </p:txBody>
      </p:sp>
      <p:pic>
        <p:nvPicPr>
          <p:cNvPr id="22" name="Picture 2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97528" cy="908720"/>
          </a:xfrm>
          <a:prstGeom prst="rect">
            <a:avLst/>
          </a:prstGeom>
        </p:spPr>
      </p:pic>
      <p:sp>
        <p:nvSpPr>
          <p:cNvPr id="6" name="Title 1"/>
          <p:cNvSpPr>
            <a:spLocks noGrp="1"/>
          </p:cNvSpPr>
          <p:nvPr>
            <p:ph type="title"/>
          </p:nvPr>
        </p:nvSpPr>
        <p:spPr>
          <a:xfrm>
            <a:off x="2146300" y="381000"/>
            <a:ext cx="7429500" cy="609600"/>
          </a:xfrm>
        </p:spPr>
        <p:txBody>
          <a:bodyPr/>
          <a:lstStyle/>
          <a:p>
            <a:r>
              <a:rPr lang="fa-IR" b="1" dirty="0" smtClean="0">
                <a:solidFill>
                  <a:srgbClr val="000066"/>
                </a:solidFill>
              </a:rPr>
              <a:t>منابع و ماخذ             </a:t>
            </a:r>
            <a:endParaRPr lang="en-US" b="1" dirty="0">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www.Win2Farsi.com   </a:t>
            </a:r>
          </a:p>
        </p:txBody>
      </p:sp>
      <p:sp>
        <p:nvSpPr>
          <p:cNvPr id="22532" name="WordArt 3"/>
          <p:cNvSpPr>
            <a:spLocks noChangeArrowheads="1" noChangeShapeType="1" noTextEdit="1"/>
          </p:cNvSpPr>
          <p:nvPr/>
        </p:nvSpPr>
        <p:spPr bwMode="gray">
          <a:xfrm>
            <a:off x="2504728" y="3068960"/>
            <a:ext cx="6264696" cy="1482080"/>
          </a:xfrm>
          <a:prstGeom prst="rect">
            <a:avLst/>
          </a:prstGeom>
        </p:spPr>
        <p:txBody>
          <a:bodyPr wrap="none" fromWordArt="1">
            <a:prstTxWarp prst="textDeflate">
              <a:avLst>
                <a:gd name="adj" fmla="val 0"/>
              </a:avLst>
            </a:prstTxWarp>
          </a:bodyPr>
          <a:lstStyle/>
          <a:p>
            <a:pPr algn="ctr"/>
            <a:r>
              <a:rPr lang="fa-IR" sz="5400" b="1" kern="10" dirty="0" smtClean="0">
                <a:ln w="28575">
                  <a:solidFill>
                    <a:schemeClr val="tx1"/>
                  </a:solidFill>
                  <a:round/>
                  <a:headEnd/>
                  <a:tailEnd/>
                </a:ln>
                <a:gradFill rotWithShape="1">
                  <a:gsLst>
                    <a:gs pos="0">
                      <a:schemeClr val="accent1"/>
                    </a:gs>
                    <a:gs pos="100000">
                      <a:schemeClr val="accent2"/>
                    </a:gs>
                  </a:gsLst>
                  <a:lin ang="5400000" scaled="1"/>
                </a:gradFill>
                <a:effectLst>
                  <a:outerShdw dist="89803" dir="2700000" algn="ctr" rotWithShape="0">
                    <a:srgbClr val="000000">
                      <a:alpha val="50000"/>
                    </a:srgbClr>
                  </a:outerShdw>
                </a:effectLst>
                <a:latin typeface="Verdana"/>
              </a:rPr>
              <a:t>از این که وقت خود را در اختیار من قرار دادید </a:t>
            </a:r>
          </a:p>
          <a:p>
            <a:pPr algn="ctr"/>
            <a:r>
              <a:rPr lang="fa-IR" sz="5400" b="1" kern="10" dirty="0" smtClean="0">
                <a:ln w="28575">
                  <a:solidFill>
                    <a:schemeClr val="tx1"/>
                  </a:solidFill>
                  <a:round/>
                  <a:headEnd/>
                  <a:tailEnd/>
                </a:ln>
                <a:gradFill rotWithShape="1">
                  <a:gsLst>
                    <a:gs pos="0">
                      <a:schemeClr val="accent1"/>
                    </a:gs>
                    <a:gs pos="100000">
                      <a:schemeClr val="accent2"/>
                    </a:gs>
                  </a:gsLst>
                  <a:lin ang="5400000" scaled="1"/>
                </a:gradFill>
                <a:effectLst>
                  <a:outerShdw dist="89803" dir="2700000" algn="ctr" rotWithShape="0">
                    <a:srgbClr val="000000">
                      <a:alpha val="50000"/>
                    </a:srgbClr>
                  </a:outerShdw>
                </a:effectLst>
                <a:latin typeface="Verdana"/>
              </a:rPr>
              <a:t>ممنون</a:t>
            </a:r>
            <a:endParaRPr lang="en-US" sz="5400" b="1" kern="10" dirty="0">
              <a:ln w="28575">
                <a:solidFill>
                  <a:schemeClr val="tx1"/>
                </a:solidFill>
                <a:round/>
                <a:headEnd/>
                <a:tailEnd/>
              </a:ln>
              <a:gradFill rotWithShape="1">
                <a:gsLst>
                  <a:gs pos="0">
                    <a:schemeClr val="accent1"/>
                  </a:gs>
                  <a:gs pos="100000">
                    <a:schemeClr val="accent2"/>
                  </a:gs>
                </a:gsLst>
                <a:lin ang="5400000" scaled="1"/>
              </a:gradFill>
              <a:effectLst>
                <a:outerShdw dist="89803" dir="2700000" algn="ctr" rotWithShape="0">
                  <a:srgbClr val="000000">
                    <a:alpha val="50000"/>
                  </a:srgbClr>
                </a:outerShdw>
              </a:effectLst>
              <a:latin typeface="Verdana"/>
            </a:endParaRPr>
          </a:p>
        </p:txBody>
      </p:sp>
      <p:pic>
        <p:nvPicPr>
          <p:cNvPr id="36868" name="Picture 4" descr="http://www.archnoise.com/Architectural%20technology/No6/green%20roof0004.jp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152" y="620688"/>
            <a:ext cx="972000" cy="972000"/>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9047" y="620688"/>
            <a:ext cx="972000" cy="9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3923" y="600175"/>
            <a:ext cx="972000" cy="9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906000" cy="50076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01"/>
            <a:ext cx="9906000" cy="500767"/>
          </a:xfrm>
          <a:prstGeom prst="rect">
            <a:avLst/>
          </a:prstGeom>
        </p:spPr>
      </p:pic>
      <p:pic>
        <p:nvPicPr>
          <p:cNvPr id="25606"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4873" y="620688"/>
            <a:ext cx="972000" cy="9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7"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3425" y="620688"/>
            <a:ext cx="972000" cy="9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11" name="Picture 11" descr="C:\Users\PC\Desktop\20110828_054402_1271641819293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1875" y="2348880"/>
            <a:ext cx="6083405" cy="3718396"/>
          </a:xfrm>
          <a:prstGeom prst="rect">
            <a:avLst/>
          </a:prstGeom>
          <a:noFill/>
          <a:extLst>
            <a:ext uri="{909E8E84-426E-40DD-AFC4-6F175D3DCCD1}">
              <a14:hiddenFill xmlns:a14="http://schemas.microsoft.com/office/drawing/2010/main">
                <a:solidFill>
                  <a:srgbClr val="FFFFFF"/>
                </a:solidFill>
              </a14:hiddenFill>
            </a:ext>
          </a:extLst>
        </p:spPr>
      </p:pic>
      <p:pic>
        <p:nvPicPr>
          <p:cNvPr id="25612" name="Picture 12" descr="C:\Users\PC\Desktop\green%20roof0002.jpg"/>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3280" y="616151"/>
            <a:ext cx="972000" cy="9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8864" y="484752"/>
            <a:ext cx="3816424" cy="847936"/>
          </a:xfrm>
        </p:spPr>
        <p:txBody>
          <a:bodyPr/>
          <a:lstStyle/>
          <a:p>
            <a:r>
              <a:rPr lang="fa-IR" b="1" dirty="0">
                <a:solidFill>
                  <a:srgbClr val="000066"/>
                </a:solidFill>
              </a:rPr>
              <a:t/>
            </a:r>
            <a:br>
              <a:rPr lang="fa-IR" b="1" dirty="0">
                <a:solidFill>
                  <a:srgbClr val="000066"/>
                </a:solidFill>
              </a:rPr>
            </a:br>
            <a:endParaRPr lang="en-US" b="1" dirty="0">
              <a:solidFill>
                <a:srgbClr val="000066"/>
              </a:solidFill>
            </a:endParaRPr>
          </a:p>
        </p:txBody>
      </p:sp>
      <p:sp>
        <p:nvSpPr>
          <p:cNvPr id="3" name="Content Placeholder 2"/>
          <p:cNvSpPr>
            <a:spLocks noGrp="1"/>
          </p:cNvSpPr>
          <p:nvPr>
            <p:ph idx="1"/>
          </p:nvPr>
        </p:nvSpPr>
        <p:spPr>
          <a:xfrm>
            <a:off x="332240" y="639559"/>
            <a:ext cx="8915400" cy="5400600"/>
          </a:xfrm>
        </p:spPr>
        <p:txBody>
          <a:bodyPr/>
          <a:lstStyle/>
          <a:p>
            <a:pPr algn="ctr">
              <a:buFont typeface="Wingdings" pitchFamily="2" charset="2"/>
              <a:buNone/>
            </a:pPr>
            <a:endParaRPr lang="fa-IR" b="1" dirty="0" smtClean="0">
              <a:solidFill>
                <a:srgbClr val="000099"/>
              </a:solidFill>
            </a:endParaRPr>
          </a:p>
          <a:p>
            <a:pPr algn="ctr">
              <a:buFont typeface="Wingdings" pitchFamily="2" charset="2"/>
              <a:buNone/>
            </a:pPr>
            <a:r>
              <a:rPr lang="fa-IR" b="1" dirty="0" smtClean="0">
                <a:solidFill>
                  <a:srgbClr val="000099"/>
                </a:solidFill>
              </a:rPr>
              <a:t>درس </a:t>
            </a:r>
            <a:r>
              <a:rPr lang="fa-IR" b="1" dirty="0" smtClean="0">
                <a:solidFill>
                  <a:srgbClr val="000099"/>
                </a:solidFill>
              </a:rPr>
              <a:t>تنظیم شرایط </a:t>
            </a:r>
            <a:r>
              <a:rPr lang="fa-IR" b="1" dirty="0" smtClean="0">
                <a:solidFill>
                  <a:srgbClr val="000099"/>
                </a:solidFill>
              </a:rPr>
              <a:t>محیطی</a:t>
            </a:r>
            <a:endParaRPr lang="fa-IR" b="1" dirty="0" smtClean="0">
              <a:solidFill>
                <a:srgbClr val="000099"/>
              </a:solidFill>
            </a:endParaRPr>
          </a:p>
          <a:p>
            <a:pPr algn="ctr">
              <a:buFont typeface="Wingdings" pitchFamily="2" charset="2"/>
              <a:buNone/>
            </a:pPr>
            <a:r>
              <a:rPr lang="en-US" b="1" dirty="0">
                <a:solidFill>
                  <a:srgbClr val="000099"/>
                </a:solidFill>
              </a:rPr>
              <a:t>( </a:t>
            </a:r>
            <a:r>
              <a:rPr lang="fa-IR" b="1" dirty="0" smtClean="0">
                <a:solidFill>
                  <a:srgbClr val="000099"/>
                </a:solidFill>
              </a:rPr>
              <a:t>بررسی بام سبز</a:t>
            </a:r>
            <a:r>
              <a:rPr lang="en-US" b="1" dirty="0" smtClean="0">
                <a:solidFill>
                  <a:srgbClr val="000099"/>
                </a:solidFill>
              </a:rPr>
              <a:t> </a:t>
            </a:r>
            <a:r>
              <a:rPr lang="fa-IR" b="1" dirty="0" smtClean="0">
                <a:solidFill>
                  <a:srgbClr val="000099"/>
                </a:solidFill>
              </a:rPr>
              <a:t>(</a:t>
            </a:r>
          </a:p>
          <a:p>
            <a:pPr marL="0" indent="0" algn="ctr" rtl="1">
              <a:spcBef>
                <a:spcPts val="0"/>
              </a:spcBef>
              <a:buNone/>
            </a:pPr>
            <a:endParaRPr lang="fa-IR" b="1" dirty="0" smtClean="0">
              <a:solidFill>
                <a:srgbClr val="000099"/>
              </a:solidFill>
            </a:endParaRPr>
          </a:p>
          <a:p>
            <a:pPr marL="0" indent="0" algn="ctr" rtl="1">
              <a:buNone/>
            </a:pPr>
            <a:r>
              <a:rPr lang="fa-IR" b="1" dirty="0" smtClean="0">
                <a:solidFill>
                  <a:srgbClr val="000099"/>
                </a:solidFill>
              </a:rPr>
              <a:t> </a:t>
            </a:r>
            <a:endParaRPr lang="fa-IR" b="1" dirty="0" smtClean="0">
              <a:solidFill>
                <a:srgbClr val="000099"/>
              </a:solidFill>
            </a:endParaRPr>
          </a:p>
          <a:p>
            <a:pPr marL="0" indent="0">
              <a:buNone/>
            </a:pPr>
            <a:endParaRPr lang="en-US" b="1" dirty="0">
              <a:solidFill>
                <a:srgbClr val="000099"/>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97528" cy="908720"/>
          </a:xfrm>
          <a:prstGeom prst="rect">
            <a:avLst/>
          </a:prstGeom>
        </p:spPr>
      </p:pic>
    </p:spTree>
    <p:extLst>
      <p:ext uri="{BB962C8B-B14F-4D97-AF65-F5344CB8AC3E}">
        <p14:creationId xmlns:p14="http://schemas.microsoft.com/office/powerpoint/2010/main" val="1541834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000066"/>
                </a:solidFill>
              </a:rPr>
              <a:t>پیشگفتار</a:t>
            </a:r>
            <a:r>
              <a:rPr lang="fa-IR" dirty="0" smtClean="0">
                <a:solidFill>
                  <a:srgbClr val="000066"/>
                </a:solidFill>
              </a:rPr>
              <a:t>                   </a:t>
            </a:r>
            <a:endParaRPr lang="en-US" dirty="0">
              <a:solidFill>
                <a:srgbClr val="000066"/>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97528" cy="908720"/>
          </a:xfrm>
          <a:prstGeom prst="rect">
            <a:avLst/>
          </a:prstGeom>
        </p:spPr>
      </p:pic>
      <p:sp>
        <p:nvSpPr>
          <p:cNvPr id="6" name="TextBox 5"/>
          <p:cNvSpPr txBox="1"/>
          <p:nvPr/>
        </p:nvSpPr>
        <p:spPr>
          <a:xfrm>
            <a:off x="1712640" y="1772816"/>
            <a:ext cx="7679096" cy="4524315"/>
          </a:xfrm>
          <a:prstGeom prst="rect">
            <a:avLst/>
          </a:prstGeom>
          <a:noFill/>
        </p:spPr>
        <p:txBody>
          <a:bodyPr wrap="square" rtlCol="0">
            <a:spAutoFit/>
          </a:bodyPr>
          <a:lstStyle/>
          <a:p>
            <a:pPr marL="342900" lvl="8" indent="-342900" algn="just" rtl="1" fontAlgn="base">
              <a:spcBef>
                <a:spcPct val="0"/>
              </a:spcBef>
              <a:spcAft>
                <a:spcPct val="0"/>
              </a:spcAft>
              <a:buFont typeface="Wingdings" pitchFamily="2" charset="2"/>
              <a:buChar char="v"/>
            </a:pPr>
            <a:r>
              <a:rPr lang="fa-IR" sz="2400" dirty="0" smtClean="0">
                <a:solidFill>
                  <a:srgbClr val="000066"/>
                </a:solidFill>
              </a:rPr>
              <a:t>بام سبز یکی از رویدادهای مهم و نوین شهرسازی به شمار می اید. که می تواند زندگی انسانها را به شرایط طبیعی نزدیک تر کند</a:t>
            </a:r>
            <a:r>
              <a:rPr lang="fa-IR" sz="2400" dirty="0">
                <a:solidFill>
                  <a:srgbClr val="000066"/>
                </a:solidFill>
              </a:rPr>
              <a:t>. بامهاي سبز می توانند در بالا بردن کیفیت هوا و کاهش </a:t>
            </a:r>
            <a:r>
              <a:rPr lang="fa-IR" sz="2400" dirty="0" smtClean="0">
                <a:solidFill>
                  <a:srgbClr val="000066"/>
                </a:solidFill>
              </a:rPr>
              <a:t>دمای </a:t>
            </a:r>
            <a:r>
              <a:rPr lang="fa-IR" sz="2400" dirty="0">
                <a:solidFill>
                  <a:srgbClr val="000066"/>
                </a:solidFill>
              </a:rPr>
              <a:t>متوسط شهرها موثر </a:t>
            </a:r>
            <a:r>
              <a:rPr lang="fa-IR" sz="2400" dirty="0" smtClean="0">
                <a:solidFill>
                  <a:srgbClr val="000066"/>
                </a:solidFill>
              </a:rPr>
              <a:t>باشند.بام سبز در راستای معماری پایدار قرار دارد که می توان به این موارد اشاره کرد: کاهش مصرف انرژی- ذخیره انرژی- کاهش مصرف انرژی های فسیلی از دیگر موارد کاربرد : سکونتگاه حیات وحش- زیبا سازی فضای شهری- تامین بخشی از نیاز غذایی و... اما مهم ترین تاثیر ان در جلوگیری یا کاهش تغییر اقلیم می باشد.</a:t>
            </a:r>
            <a:endParaRPr lang="en-US" sz="2400" dirty="0" smtClean="0">
              <a:solidFill>
                <a:srgbClr val="000066"/>
              </a:solidFill>
            </a:endParaRPr>
          </a:p>
          <a:p>
            <a:pPr marL="342900" lvl="8" indent="-342900" algn="just" rtl="1" fontAlgn="base">
              <a:spcBef>
                <a:spcPct val="0"/>
              </a:spcBef>
              <a:spcAft>
                <a:spcPct val="0"/>
              </a:spcAft>
              <a:buFont typeface="Wingdings" pitchFamily="2" charset="2"/>
              <a:buChar char="v"/>
            </a:pPr>
            <a:endParaRPr lang="fa-IR" sz="2400" dirty="0" smtClean="0">
              <a:solidFill>
                <a:srgbClr val="000066"/>
              </a:solidFill>
            </a:endParaRPr>
          </a:p>
          <a:p>
            <a:pPr marL="342900" lvl="8" indent="-342900" algn="just" rtl="1" fontAlgn="base">
              <a:spcBef>
                <a:spcPct val="0"/>
              </a:spcBef>
              <a:spcAft>
                <a:spcPct val="0"/>
              </a:spcAft>
              <a:buFont typeface="Wingdings" pitchFamily="2" charset="2"/>
              <a:buChar char="v"/>
            </a:pPr>
            <a:endParaRPr lang="fa-IR" sz="2400" dirty="0">
              <a:solidFill>
                <a:srgbClr val="000066"/>
              </a:solidFill>
            </a:endParaRPr>
          </a:p>
          <a:p>
            <a:pPr marL="342900" lvl="8" indent="-342900" algn="just" rtl="1" fontAlgn="base">
              <a:spcBef>
                <a:spcPct val="0"/>
              </a:spcBef>
              <a:spcAft>
                <a:spcPct val="0"/>
              </a:spcAft>
              <a:buFont typeface="Wingdings" pitchFamily="2" charset="2"/>
              <a:buChar char="v"/>
            </a:pPr>
            <a:endParaRPr lang="fa-IR" sz="2400" dirty="0" smtClean="0">
              <a:solidFill>
                <a:srgbClr val="000066"/>
              </a:solidFill>
            </a:endParaRPr>
          </a:p>
          <a:p>
            <a:pPr marL="285750" lvl="8" indent="-285750" algn="just" rtl="1" fontAlgn="base">
              <a:spcBef>
                <a:spcPct val="0"/>
              </a:spcBef>
              <a:spcAft>
                <a:spcPct val="0"/>
              </a:spcAft>
              <a:buFont typeface="Wingdings" pitchFamily="2" charset="2"/>
              <a:buChar char="§"/>
            </a:pPr>
            <a:endParaRPr lang="en-US" sz="2400" dirty="0">
              <a:solidFill>
                <a:srgbClr val="000066"/>
              </a:solidFill>
            </a:endParaRPr>
          </a:p>
        </p:txBody>
      </p:sp>
    </p:spTree>
    <p:extLst>
      <p:ext uri="{BB962C8B-B14F-4D97-AF65-F5344CB8AC3E}">
        <p14:creationId xmlns:p14="http://schemas.microsoft.com/office/powerpoint/2010/main" val="2051565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97528" cy="908720"/>
          </a:xfrm>
          <a:prstGeom prst="rect">
            <a:avLst/>
          </a:prstGeom>
        </p:spPr>
      </p:pic>
      <p:sp>
        <p:nvSpPr>
          <p:cNvPr id="6" name="TextBox 5"/>
          <p:cNvSpPr txBox="1"/>
          <p:nvPr/>
        </p:nvSpPr>
        <p:spPr>
          <a:xfrm>
            <a:off x="1744672" y="1608781"/>
            <a:ext cx="7607088" cy="5262979"/>
          </a:xfrm>
          <a:prstGeom prst="rect">
            <a:avLst/>
          </a:prstGeom>
          <a:noFill/>
        </p:spPr>
        <p:txBody>
          <a:bodyPr wrap="square" rtlCol="0">
            <a:spAutoFit/>
          </a:bodyPr>
          <a:lstStyle/>
          <a:p>
            <a:pPr marL="342900" lvl="8" indent="-342900" algn="justLow" rtl="1" fontAlgn="base">
              <a:spcBef>
                <a:spcPct val="0"/>
              </a:spcBef>
              <a:spcAft>
                <a:spcPct val="0"/>
              </a:spcAft>
              <a:buFont typeface="Wingdings" pitchFamily="2" charset="2"/>
              <a:buChar char="v"/>
            </a:pPr>
            <a:r>
              <a:rPr lang="fa-IR" sz="2400" dirty="0">
                <a:solidFill>
                  <a:srgbClr val="000066"/>
                </a:solidFill>
              </a:rPr>
              <a:t>تاثیرات نامطلوب (بدکردن هوا، بالارفتن دما و </a:t>
            </a:r>
            <a:r>
              <a:rPr lang="fa-IR" sz="2400" dirty="0" smtClean="0">
                <a:solidFill>
                  <a:srgbClr val="000066"/>
                </a:solidFill>
              </a:rPr>
              <a:t>جزیره های </a:t>
            </a:r>
            <a:r>
              <a:rPr lang="fa-IR" sz="2400" dirty="0">
                <a:solidFill>
                  <a:srgbClr val="000066"/>
                </a:solidFill>
              </a:rPr>
              <a:t>گرمایی) را میتوان توسط </a:t>
            </a:r>
            <a:r>
              <a:rPr lang="fa-IR" sz="2400" dirty="0" smtClean="0">
                <a:solidFill>
                  <a:srgbClr val="000066"/>
                </a:solidFill>
              </a:rPr>
              <a:t>افزایش سبزه ها </a:t>
            </a:r>
            <a:r>
              <a:rPr lang="fa-IR" sz="2400" dirty="0">
                <a:solidFill>
                  <a:srgbClr val="000066"/>
                </a:solidFill>
              </a:rPr>
              <a:t>و </a:t>
            </a:r>
            <a:r>
              <a:rPr lang="fa-IR" sz="2400" dirty="0" smtClean="0">
                <a:solidFill>
                  <a:srgbClr val="000066"/>
                </a:solidFill>
              </a:rPr>
              <a:t>گیاهان در </a:t>
            </a:r>
            <a:r>
              <a:rPr lang="fa-IR" sz="2400" dirty="0">
                <a:solidFill>
                  <a:srgbClr val="000066"/>
                </a:solidFill>
              </a:rPr>
              <a:t>سطح شهر </a:t>
            </a:r>
            <a:r>
              <a:rPr lang="fa-IR" sz="2400" dirty="0" smtClean="0">
                <a:solidFill>
                  <a:srgbClr val="000066"/>
                </a:solidFill>
              </a:rPr>
              <a:t>درسقف </a:t>
            </a:r>
            <a:r>
              <a:rPr lang="fa-IR" sz="2400" dirty="0">
                <a:solidFill>
                  <a:srgbClr val="000066"/>
                </a:solidFill>
              </a:rPr>
              <a:t>ساختمانها کاهش داد. بعلاوه گیاهان و </a:t>
            </a:r>
            <a:r>
              <a:rPr lang="fa-IR" sz="2400" dirty="0" smtClean="0">
                <a:solidFill>
                  <a:srgbClr val="000066"/>
                </a:solidFill>
              </a:rPr>
              <a:t>بوته های </a:t>
            </a:r>
            <a:r>
              <a:rPr lang="fa-IR" sz="2400" dirty="0">
                <a:solidFill>
                  <a:srgbClr val="000066"/>
                </a:solidFill>
              </a:rPr>
              <a:t>استفاده شده بر روي سقفها، میتوانند تا </a:t>
            </a:r>
            <a:r>
              <a:rPr lang="fa-IR" sz="2400" dirty="0" smtClean="0">
                <a:solidFill>
                  <a:srgbClr val="000066"/>
                </a:solidFill>
              </a:rPr>
              <a:t>حد زیادی </a:t>
            </a:r>
            <a:r>
              <a:rPr lang="fa-IR" sz="2400" dirty="0">
                <a:solidFill>
                  <a:srgbClr val="000066"/>
                </a:solidFill>
              </a:rPr>
              <a:t>از تبادل حرارت اتاقها با محیط بیرون </a:t>
            </a:r>
            <a:r>
              <a:rPr lang="fa-IR" sz="2400" dirty="0" smtClean="0">
                <a:solidFill>
                  <a:srgbClr val="000066"/>
                </a:solidFill>
              </a:rPr>
              <a:t>جلوگیری </a:t>
            </a:r>
            <a:r>
              <a:rPr lang="fa-IR" sz="2400" dirty="0">
                <a:solidFill>
                  <a:srgbClr val="000066"/>
                </a:solidFill>
              </a:rPr>
              <a:t>کنند</a:t>
            </a:r>
          </a:p>
          <a:p>
            <a:pPr marL="342900" lvl="8" indent="-342900" algn="justLow" rtl="1" fontAlgn="base">
              <a:spcBef>
                <a:spcPct val="0"/>
              </a:spcBef>
              <a:spcAft>
                <a:spcPct val="0"/>
              </a:spcAft>
              <a:buFont typeface="Wingdings" pitchFamily="2" charset="2"/>
              <a:buChar char="v"/>
            </a:pPr>
            <a:r>
              <a:rPr lang="fa-IR" sz="2400" dirty="0">
                <a:solidFill>
                  <a:srgbClr val="000066"/>
                </a:solidFill>
              </a:rPr>
              <a:t>شهرهاي امروزي عليه ساكنان و </a:t>
            </a:r>
            <a:r>
              <a:rPr lang="fa-IR" sz="2400" dirty="0" smtClean="0">
                <a:solidFill>
                  <a:srgbClr val="000066"/>
                </a:solidFill>
              </a:rPr>
              <a:t>نابودی </a:t>
            </a:r>
            <a:r>
              <a:rPr lang="fa-IR" sz="2400" dirty="0">
                <a:solidFill>
                  <a:srgbClr val="000066"/>
                </a:solidFill>
              </a:rPr>
              <a:t>محيط زيست بشر به پيش مي روند. </a:t>
            </a:r>
            <a:r>
              <a:rPr lang="fa-IR" sz="2400" dirty="0" smtClean="0">
                <a:solidFill>
                  <a:srgbClr val="000066"/>
                </a:solidFill>
              </a:rPr>
              <a:t>بناهای </a:t>
            </a:r>
            <a:r>
              <a:rPr lang="fa-IR" sz="2400" dirty="0">
                <a:solidFill>
                  <a:srgbClr val="000066"/>
                </a:solidFill>
              </a:rPr>
              <a:t>كم ارتفاع همراه باغچه، </a:t>
            </a:r>
            <a:r>
              <a:rPr lang="fa-IR" sz="2400" dirty="0" smtClean="0">
                <a:solidFill>
                  <a:srgbClr val="000066"/>
                </a:solidFill>
              </a:rPr>
              <a:t>جای </a:t>
            </a:r>
            <a:r>
              <a:rPr lang="fa-IR" sz="2400" dirty="0">
                <a:solidFill>
                  <a:srgbClr val="000066"/>
                </a:solidFill>
              </a:rPr>
              <a:t>خود را </a:t>
            </a:r>
            <a:r>
              <a:rPr lang="fa-IR" sz="2400" dirty="0" smtClean="0">
                <a:solidFill>
                  <a:srgbClr val="000066"/>
                </a:solidFill>
              </a:rPr>
              <a:t>به بناهای </a:t>
            </a:r>
            <a:r>
              <a:rPr lang="fa-IR" sz="2400" dirty="0">
                <a:solidFill>
                  <a:srgbClr val="000066"/>
                </a:solidFill>
              </a:rPr>
              <a:t>چند طبقه و برج ها </a:t>
            </a:r>
            <a:r>
              <a:rPr lang="fa-IR" sz="2400" dirty="0" smtClean="0">
                <a:solidFill>
                  <a:srgbClr val="000066"/>
                </a:solidFill>
              </a:rPr>
              <a:t>ی </a:t>
            </a:r>
            <a:r>
              <a:rPr lang="fa-IR" sz="2400" dirty="0">
                <a:solidFill>
                  <a:srgbClr val="000066"/>
                </a:solidFill>
              </a:rPr>
              <a:t>قارچ گونه </a:t>
            </a:r>
            <a:r>
              <a:rPr lang="fa-IR" sz="2400" dirty="0" smtClean="0">
                <a:solidFill>
                  <a:srgbClr val="000066"/>
                </a:solidFill>
              </a:rPr>
              <a:t>ی </a:t>
            </a:r>
            <a:r>
              <a:rPr lang="fa-IR" sz="2400" dirty="0">
                <a:solidFill>
                  <a:srgbClr val="000066"/>
                </a:solidFill>
              </a:rPr>
              <a:t>بدون </a:t>
            </a:r>
            <a:r>
              <a:rPr lang="fa-IR" sz="2400" dirty="0" smtClean="0">
                <a:solidFill>
                  <a:srgbClr val="000066"/>
                </a:solidFill>
              </a:rPr>
              <a:t>نمودی </a:t>
            </a:r>
            <a:r>
              <a:rPr lang="fa-IR" sz="2400" dirty="0">
                <a:solidFill>
                  <a:srgbClr val="000066"/>
                </a:solidFill>
              </a:rPr>
              <a:t>از طبيعت داده اند و </a:t>
            </a:r>
            <a:r>
              <a:rPr lang="fa-IR" sz="2400" dirty="0" smtClean="0">
                <a:solidFill>
                  <a:srgbClr val="000066"/>
                </a:solidFill>
              </a:rPr>
              <a:t>نواحی </a:t>
            </a:r>
            <a:r>
              <a:rPr lang="fa-IR" sz="2400" dirty="0">
                <a:solidFill>
                  <a:srgbClr val="000066"/>
                </a:solidFill>
              </a:rPr>
              <a:t>مجاور بناها نيز، به </a:t>
            </a:r>
            <a:r>
              <a:rPr lang="fa-IR" sz="2400" dirty="0" smtClean="0">
                <a:solidFill>
                  <a:srgbClr val="000066"/>
                </a:solidFill>
              </a:rPr>
              <a:t>كاربری هايی </a:t>
            </a:r>
            <a:r>
              <a:rPr lang="fa-IR" sz="2400" dirty="0">
                <a:solidFill>
                  <a:srgbClr val="000066"/>
                </a:solidFill>
              </a:rPr>
              <a:t>مانند </a:t>
            </a:r>
            <a:r>
              <a:rPr lang="fa-IR" sz="2400" dirty="0" smtClean="0">
                <a:solidFill>
                  <a:srgbClr val="000066"/>
                </a:solidFill>
              </a:rPr>
              <a:t>جاده ها </a:t>
            </a:r>
            <a:r>
              <a:rPr lang="fa-IR" sz="2400" dirty="0">
                <a:solidFill>
                  <a:srgbClr val="000066"/>
                </a:solidFill>
              </a:rPr>
              <a:t>و يا پاركينگ ها اختصاص داده </a:t>
            </a:r>
            <a:r>
              <a:rPr lang="fa-IR" sz="2400" dirty="0" smtClean="0">
                <a:solidFill>
                  <a:srgbClr val="000066"/>
                </a:solidFill>
              </a:rPr>
              <a:t>می </a:t>
            </a:r>
            <a:r>
              <a:rPr lang="fa-IR" sz="2400" dirty="0">
                <a:solidFill>
                  <a:srgbClr val="000066"/>
                </a:solidFill>
              </a:rPr>
              <a:t>شوند. از </a:t>
            </a:r>
            <a:r>
              <a:rPr lang="fa-IR" sz="2400" dirty="0" smtClean="0">
                <a:solidFill>
                  <a:srgbClr val="000066"/>
                </a:solidFill>
              </a:rPr>
              <a:t>سوی </a:t>
            </a:r>
            <a:r>
              <a:rPr lang="fa-IR" sz="2400" dirty="0">
                <a:solidFill>
                  <a:srgbClr val="000066"/>
                </a:solidFill>
              </a:rPr>
              <a:t>ديگر </a:t>
            </a:r>
            <a:r>
              <a:rPr lang="fa-IR" sz="2400" dirty="0" smtClean="0">
                <a:solidFill>
                  <a:srgbClr val="000066"/>
                </a:solidFill>
              </a:rPr>
              <a:t>برای </a:t>
            </a:r>
            <a:r>
              <a:rPr lang="fa-IR" sz="2400" dirty="0">
                <a:solidFill>
                  <a:srgbClr val="000066"/>
                </a:solidFill>
              </a:rPr>
              <a:t>كاهش هزينه ها و بدست آوردن سود بيشتر در ساخت بناها</a:t>
            </a:r>
            <a:r>
              <a:rPr lang="fa-IR" sz="2400" dirty="0" smtClean="0">
                <a:solidFill>
                  <a:srgbClr val="000066"/>
                </a:solidFill>
              </a:rPr>
              <a:t>،</a:t>
            </a:r>
            <a:r>
              <a:rPr lang="fa-IR" sz="2400" dirty="0">
                <a:solidFill>
                  <a:srgbClr val="000066"/>
                </a:solidFill>
              </a:rPr>
              <a:t> درصد </a:t>
            </a:r>
            <a:r>
              <a:rPr lang="fa-IR" sz="2400" dirty="0" smtClean="0">
                <a:solidFill>
                  <a:srgbClr val="000066"/>
                </a:solidFill>
              </a:rPr>
              <a:t>اختصاصی به محیط های  </a:t>
            </a:r>
            <a:r>
              <a:rPr lang="fa-IR" sz="2400" dirty="0">
                <a:solidFill>
                  <a:srgbClr val="000066"/>
                </a:solidFill>
              </a:rPr>
              <a:t>سبز به شيوه </a:t>
            </a:r>
            <a:r>
              <a:rPr lang="fa-IR" sz="2400" dirty="0" smtClean="0">
                <a:solidFill>
                  <a:srgbClr val="000066"/>
                </a:solidFill>
              </a:rPr>
              <a:t>های </a:t>
            </a:r>
            <a:r>
              <a:rPr lang="fa-IR" sz="2400" dirty="0">
                <a:solidFill>
                  <a:srgbClr val="000066"/>
                </a:solidFill>
              </a:rPr>
              <a:t>مختلف به </a:t>
            </a:r>
            <a:r>
              <a:rPr lang="fa-IR" sz="2400" dirty="0" smtClean="0">
                <a:solidFill>
                  <a:srgbClr val="000066"/>
                </a:solidFill>
              </a:rPr>
              <a:t>زيربنای </a:t>
            </a:r>
            <a:r>
              <a:rPr lang="fa-IR" sz="2400" dirty="0">
                <a:solidFill>
                  <a:srgbClr val="000066"/>
                </a:solidFill>
              </a:rPr>
              <a:t>كل بنا افزوده </a:t>
            </a:r>
            <a:r>
              <a:rPr lang="fa-IR" sz="2400" dirty="0" smtClean="0">
                <a:solidFill>
                  <a:srgbClr val="000066"/>
                </a:solidFill>
              </a:rPr>
              <a:t>می </a:t>
            </a:r>
            <a:r>
              <a:rPr lang="fa-IR" sz="2400" dirty="0">
                <a:solidFill>
                  <a:srgbClr val="000066"/>
                </a:solidFill>
              </a:rPr>
              <a:t>شود </a:t>
            </a:r>
            <a:r>
              <a:rPr lang="fa-IR" sz="2400" dirty="0" smtClean="0">
                <a:solidFill>
                  <a:srgbClr val="000066"/>
                </a:solidFill>
              </a:rPr>
              <a:t>.</a:t>
            </a:r>
            <a:endParaRPr lang="fa-IR" sz="2400" dirty="0">
              <a:solidFill>
                <a:srgbClr val="000066"/>
              </a:solidFill>
            </a:endParaRPr>
          </a:p>
          <a:p>
            <a:pPr marL="342900" lvl="8" indent="-342900" algn="justLow" rtl="1" fontAlgn="base">
              <a:spcBef>
                <a:spcPct val="0"/>
              </a:spcBef>
              <a:spcAft>
                <a:spcPct val="0"/>
              </a:spcAft>
              <a:buFont typeface="Wingdings" pitchFamily="2" charset="2"/>
              <a:buChar char="v"/>
            </a:pPr>
            <a:endParaRPr lang="fa-IR" sz="2400" dirty="0">
              <a:solidFill>
                <a:srgbClr val="000066"/>
              </a:solidFill>
            </a:endParaRPr>
          </a:p>
          <a:p>
            <a:pPr marL="342900" lvl="8" indent="-342900" algn="justLow" rtl="1" fontAlgn="base">
              <a:spcBef>
                <a:spcPct val="0"/>
              </a:spcBef>
              <a:spcAft>
                <a:spcPct val="0"/>
              </a:spcAft>
              <a:buFont typeface="Wingdings" pitchFamily="2" charset="2"/>
              <a:buChar char="v"/>
            </a:pPr>
            <a:endParaRPr lang="fa-IR" sz="2400" dirty="0">
              <a:solidFill>
                <a:srgbClr val="000066"/>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72" y="7231145"/>
            <a:ext cx="48768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146300" y="381000"/>
            <a:ext cx="7429500" cy="609600"/>
          </a:xfrm>
        </p:spPr>
        <p:txBody>
          <a:bodyPr/>
          <a:lstStyle/>
          <a:p>
            <a:r>
              <a:rPr lang="fa-IR" b="1" dirty="0" smtClean="0">
                <a:solidFill>
                  <a:srgbClr val="000066"/>
                </a:solidFill>
              </a:rPr>
              <a:t>مقدمه</a:t>
            </a:r>
            <a:r>
              <a:rPr lang="fa-IR" dirty="0" smtClean="0">
                <a:solidFill>
                  <a:srgbClr val="000066"/>
                </a:solidFill>
              </a:rPr>
              <a:t>                 </a:t>
            </a:r>
            <a:endParaRPr lang="en-US" dirty="0">
              <a:solidFill>
                <a:srgbClr val="000066"/>
              </a:solidFill>
            </a:endParaRPr>
          </a:p>
        </p:txBody>
      </p:sp>
    </p:spTree>
    <p:extLst>
      <p:ext uri="{BB962C8B-B14F-4D97-AF65-F5344CB8AC3E}">
        <p14:creationId xmlns:p14="http://schemas.microsoft.com/office/powerpoint/2010/main" val="2013394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97528" cy="908720"/>
          </a:xfrm>
          <a:prstGeom prst="rect">
            <a:avLst/>
          </a:prstGeom>
        </p:spPr>
      </p:pic>
      <p:sp>
        <p:nvSpPr>
          <p:cNvPr id="7" name="TextBox 6"/>
          <p:cNvSpPr txBox="1"/>
          <p:nvPr/>
        </p:nvSpPr>
        <p:spPr>
          <a:xfrm>
            <a:off x="1352600" y="1340768"/>
            <a:ext cx="7607088" cy="5632311"/>
          </a:xfrm>
          <a:prstGeom prst="rect">
            <a:avLst/>
          </a:prstGeom>
          <a:noFill/>
        </p:spPr>
        <p:txBody>
          <a:bodyPr wrap="square" rtlCol="0">
            <a:spAutoFit/>
          </a:bodyPr>
          <a:lstStyle/>
          <a:p>
            <a:pPr marL="342900" lvl="8" indent="-342900" algn="justLow" rtl="1" fontAlgn="base">
              <a:spcBef>
                <a:spcPct val="0"/>
              </a:spcBef>
              <a:spcAft>
                <a:spcPct val="0"/>
              </a:spcAft>
              <a:buFont typeface="Wingdings" pitchFamily="2" charset="2"/>
              <a:buChar char="v"/>
            </a:pPr>
            <a:endParaRPr lang="fa-IR" sz="2400" dirty="0">
              <a:solidFill>
                <a:srgbClr val="000066"/>
              </a:solidFill>
            </a:endParaRPr>
          </a:p>
          <a:p>
            <a:pPr marL="342900" lvl="8" indent="-342900" algn="justLow" rtl="1" fontAlgn="base">
              <a:spcBef>
                <a:spcPct val="0"/>
              </a:spcBef>
              <a:spcAft>
                <a:spcPct val="0"/>
              </a:spcAft>
              <a:buFont typeface="Wingdings" pitchFamily="2" charset="2"/>
              <a:buChar char="v"/>
            </a:pPr>
            <a:r>
              <a:rPr lang="fa-IR" sz="2400" dirty="0">
                <a:solidFill>
                  <a:srgbClr val="000066"/>
                </a:solidFill>
              </a:rPr>
              <a:t>کیفیت هوا در سطح </a:t>
            </a:r>
            <a:r>
              <a:rPr lang="fa-IR" sz="2400" dirty="0" smtClean="0">
                <a:solidFill>
                  <a:srgbClr val="000066"/>
                </a:solidFill>
              </a:rPr>
              <a:t>شهرهای </a:t>
            </a:r>
            <a:r>
              <a:rPr lang="fa-IR" sz="2400" dirty="0">
                <a:solidFill>
                  <a:srgbClr val="000066"/>
                </a:solidFill>
              </a:rPr>
              <a:t>بزرگ بالا نیست، این </a:t>
            </a:r>
            <a:r>
              <a:rPr lang="fa-IR" sz="2400" dirty="0" smtClean="0">
                <a:solidFill>
                  <a:srgbClr val="000066"/>
                </a:solidFill>
              </a:rPr>
              <a:t>عامل </a:t>
            </a:r>
            <a:r>
              <a:rPr lang="fa-IR" sz="2400" dirty="0">
                <a:solidFill>
                  <a:srgbClr val="000066"/>
                </a:solidFill>
              </a:rPr>
              <a:t>ناشی از افزایش دما در طی تابستان، زیاد </a:t>
            </a:r>
            <a:r>
              <a:rPr lang="fa-IR" sz="2400" dirty="0" smtClean="0">
                <a:solidFill>
                  <a:srgbClr val="000066"/>
                </a:solidFill>
              </a:rPr>
              <a:t>شدن جمعیت</a:t>
            </a:r>
            <a:r>
              <a:rPr lang="fa-IR" sz="2400" dirty="0">
                <a:solidFill>
                  <a:srgbClr val="000066"/>
                </a:solidFill>
              </a:rPr>
              <a:t>، </a:t>
            </a:r>
            <a:r>
              <a:rPr lang="fa-IR" sz="2400" dirty="0" smtClean="0">
                <a:solidFill>
                  <a:srgbClr val="000066"/>
                </a:solidFill>
              </a:rPr>
              <a:t>ترافیکهای </a:t>
            </a:r>
            <a:r>
              <a:rPr lang="fa-IR" sz="2400" dirty="0">
                <a:solidFill>
                  <a:srgbClr val="000066"/>
                </a:solidFill>
              </a:rPr>
              <a:t>سنگین، افزایش صنعتی شدن، افزایش ساختمانها، کاهش </a:t>
            </a:r>
            <a:r>
              <a:rPr lang="fa-IR" sz="2400" dirty="0" smtClean="0">
                <a:solidFill>
                  <a:srgbClr val="000066"/>
                </a:solidFill>
              </a:rPr>
              <a:t>فضای </a:t>
            </a:r>
            <a:r>
              <a:rPr lang="fa-IR" sz="2400" dirty="0">
                <a:solidFill>
                  <a:srgbClr val="000066"/>
                </a:solidFill>
              </a:rPr>
              <a:t>سبز و... است. در نتیجه </a:t>
            </a:r>
            <a:r>
              <a:rPr lang="fa-IR" sz="2400" dirty="0" smtClean="0">
                <a:solidFill>
                  <a:srgbClr val="000066"/>
                </a:solidFill>
              </a:rPr>
              <a:t>انرژی بیشتری برای </a:t>
            </a:r>
            <a:r>
              <a:rPr lang="fa-IR" sz="2400" dirty="0">
                <a:solidFill>
                  <a:srgbClr val="000066"/>
                </a:solidFill>
              </a:rPr>
              <a:t>خنک کردن در تابستان و حتی </a:t>
            </a:r>
            <a:r>
              <a:rPr lang="fa-IR" sz="2400" dirty="0" smtClean="0">
                <a:solidFill>
                  <a:srgbClr val="000066"/>
                </a:solidFill>
              </a:rPr>
              <a:t>انرژی </a:t>
            </a:r>
            <a:r>
              <a:rPr lang="fa-IR" sz="2400" dirty="0">
                <a:solidFill>
                  <a:srgbClr val="000066"/>
                </a:solidFill>
              </a:rPr>
              <a:t>الکتریکی </a:t>
            </a:r>
            <a:r>
              <a:rPr lang="fa-IR" sz="2400" dirty="0" smtClean="0">
                <a:solidFill>
                  <a:srgbClr val="000066"/>
                </a:solidFill>
              </a:rPr>
              <a:t>بیشتری برای </a:t>
            </a:r>
            <a:r>
              <a:rPr lang="fa-IR" sz="2400" dirty="0">
                <a:solidFill>
                  <a:srgbClr val="000066"/>
                </a:solidFill>
              </a:rPr>
              <a:t>روشنایی احتیاج است </a:t>
            </a:r>
            <a:r>
              <a:rPr lang="fa-IR" sz="2400" dirty="0" smtClean="0">
                <a:solidFill>
                  <a:srgbClr val="000066"/>
                </a:solidFill>
              </a:rPr>
              <a:t>.</a:t>
            </a:r>
          </a:p>
          <a:p>
            <a:pPr marL="342900" lvl="8" indent="-342900" algn="justLow" rtl="1" fontAlgn="base">
              <a:spcBef>
                <a:spcPct val="0"/>
              </a:spcBef>
              <a:spcAft>
                <a:spcPct val="0"/>
              </a:spcAft>
              <a:buFont typeface="Wingdings" pitchFamily="2" charset="2"/>
              <a:buChar char="v"/>
            </a:pPr>
            <a:r>
              <a:rPr lang="fa-IR" sz="2400" dirty="0" smtClean="0">
                <a:solidFill>
                  <a:srgbClr val="000066"/>
                </a:solidFill>
              </a:rPr>
              <a:t>بنابراین کاشت </a:t>
            </a:r>
            <a:r>
              <a:rPr lang="fa-IR" sz="2400" dirty="0">
                <a:solidFill>
                  <a:srgbClr val="000066"/>
                </a:solidFill>
              </a:rPr>
              <a:t>سبزيها، </a:t>
            </a:r>
            <a:r>
              <a:rPr lang="fa-IR" sz="2400" dirty="0" smtClean="0">
                <a:solidFill>
                  <a:srgbClr val="000066"/>
                </a:solidFill>
              </a:rPr>
              <a:t>بوته ها </a:t>
            </a:r>
            <a:r>
              <a:rPr lang="fa-IR" sz="2400" dirty="0">
                <a:solidFill>
                  <a:srgbClr val="000066"/>
                </a:solidFill>
              </a:rPr>
              <a:t>و حتی درختان کوچک بر </a:t>
            </a:r>
            <a:r>
              <a:rPr lang="fa-IR" sz="2400" dirty="0" smtClean="0">
                <a:solidFill>
                  <a:srgbClr val="000066"/>
                </a:solidFill>
              </a:rPr>
              <a:t>روی </a:t>
            </a:r>
            <a:r>
              <a:rPr lang="fa-IR" sz="2400" dirty="0">
                <a:solidFill>
                  <a:srgbClr val="000066"/>
                </a:solidFill>
              </a:rPr>
              <a:t>بامها و یا </a:t>
            </a:r>
            <a:r>
              <a:rPr lang="fa-IR" sz="2400" dirty="0" smtClean="0">
                <a:solidFill>
                  <a:srgbClr val="000066"/>
                </a:solidFill>
              </a:rPr>
              <a:t>روی </a:t>
            </a:r>
            <a:r>
              <a:rPr lang="fa-IR" sz="2400" dirty="0">
                <a:solidFill>
                  <a:srgbClr val="000066"/>
                </a:solidFill>
              </a:rPr>
              <a:t>دیوارها میتوانند در زیبا کردن و بهتر نمودن </a:t>
            </a:r>
            <a:r>
              <a:rPr lang="fa-IR" sz="2400" dirty="0" smtClean="0">
                <a:solidFill>
                  <a:srgbClr val="000066"/>
                </a:solidFill>
              </a:rPr>
              <a:t>هوای </a:t>
            </a:r>
            <a:r>
              <a:rPr lang="fa-IR" sz="2400" dirty="0">
                <a:solidFill>
                  <a:srgbClr val="000066"/>
                </a:solidFill>
              </a:rPr>
              <a:t>شهرها مفید واقع </a:t>
            </a:r>
            <a:r>
              <a:rPr lang="fa-IR" sz="2400" dirty="0" smtClean="0">
                <a:solidFill>
                  <a:srgbClr val="000066"/>
                </a:solidFill>
              </a:rPr>
              <a:t>شوند.</a:t>
            </a:r>
            <a:endParaRPr lang="fa-IR" sz="2400" dirty="0">
              <a:solidFill>
                <a:srgbClr val="000066"/>
              </a:solidFill>
            </a:endParaRPr>
          </a:p>
          <a:p>
            <a:pPr marL="342900" lvl="8" indent="-342900" algn="justLow" rtl="1" fontAlgn="base">
              <a:spcBef>
                <a:spcPct val="0"/>
              </a:spcBef>
              <a:spcAft>
                <a:spcPct val="0"/>
              </a:spcAft>
              <a:buFont typeface="Wingdings" pitchFamily="2" charset="2"/>
              <a:buChar char="v"/>
            </a:pPr>
            <a:r>
              <a:rPr lang="fa-IR" sz="2400" dirty="0">
                <a:solidFill>
                  <a:srgbClr val="000066"/>
                </a:solidFill>
              </a:rPr>
              <a:t>این مقاله به بررسی </a:t>
            </a:r>
            <a:r>
              <a:rPr lang="fa-IR" sz="2400" dirty="0" smtClean="0">
                <a:solidFill>
                  <a:srgbClr val="000066"/>
                </a:solidFill>
              </a:rPr>
              <a:t>روشهای </a:t>
            </a:r>
            <a:r>
              <a:rPr lang="fa-IR" sz="2400" dirty="0">
                <a:solidFill>
                  <a:srgbClr val="000066"/>
                </a:solidFill>
              </a:rPr>
              <a:t>ساخت </a:t>
            </a:r>
            <a:r>
              <a:rPr lang="fa-IR" sz="2400" dirty="0" smtClean="0">
                <a:solidFill>
                  <a:srgbClr val="000066"/>
                </a:solidFill>
              </a:rPr>
              <a:t>بامهای </a:t>
            </a:r>
            <a:r>
              <a:rPr lang="fa-IR" sz="2400" dirty="0">
                <a:solidFill>
                  <a:srgbClr val="000066"/>
                </a:solidFill>
              </a:rPr>
              <a:t>سبز، </a:t>
            </a:r>
            <a:r>
              <a:rPr lang="fa-IR" sz="2400" dirty="0" smtClean="0">
                <a:solidFill>
                  <a:srgbClr val="000066"/>
                </a:solidFill>
              </a:rPr>
              <a:t>اجزای </a:t>
            </a:r>
            <a:r>
              <a:rPr lang="fa-IR" sz="2400" dirty="0">
                <a:solidFill>
                  <a:srgbClr val="000066"/>
                </a:solidFill>
              </a:rPr>
              <a:t>تشکیل دهنده یک بام </a:t>
            </a:r>
            <a:r>
              <a:rPr lang="fa-IR" sz="2400" dirty="0" smtClean="0">
                <a:solidFill>
                  <a:srgbClr val="000066"/>
                </a:solidFill>
              </a:rPr>
              <a:t>سبز،بام سبز در ایران، </a:t>
            </a:r>
            <a:r>
              <a:rPr lang="fa-IR" sz="2400" dirty="0">
                <a:solidFill>
                  <a:srgbClr val="000066"/>
                </a:solidFill>
              </a:rPr>
              <a:t>مزایا و </a:t>
            </a:r>
            <a:r>
              <a:rPr lang="fa-IR" sz="2400" dirty="0" smtClean="0">
                <a:solidFill>
                  <a:srgbClr val="000066"/>
                </a:solidFill>
              </a:rPr>
              <a:t>هزینه های مورد </a:t>
            </a:r>
            <a:r>
              <a:rPr lang="fa-IR" sz="2400" dirty="0">
                <a:solidFill>
                  <a:srgbClr val="000066"/>
                </a:solidFill>
              </a:rPr>
              <a:t>استفاده </a:t>
            </a:r>
            <a:r>
              <a:rPr lang="fa-IR" sz="2400" dirty="0" smtClean="0">
                <a:solidFill>
                  <a:srgbClr val="000066"/>
                </a:solidFill>
              </a:rPr>
              <a:t>برای </a:t>
            </a:r>
            <a:r>
              <a:rPr lang="fa-IR" sz="2400" dirty="0">
                <a:solidFill>
                  <a:srgbClr val="000066"/>
                </a:solidFill>
              </a:rPr>
              <a:t>ساخت، </a:t>
            </a:r>
            <a:r>
              <a:rPr lang="fa-IR" sz="2400" dirty="0" smtClean="0">
                <a:solidFill>
                  <a:srgbClr val="000066"/>
                </a:solidFill>
              </a:rPr>
              <a:t>نگهداری </a:t>
            </a:r>
            <a:r>
              <a:rPr lang="fa-IR" sz="2400" dirty="0">
                <a:solidFill>
                  <a:srgbClr val="000066"/>
                </a:solidFill>
              </a:rPr>
              <a:t>و پرورش این گیاهان بر </a:t>
            </a:r>
            <a:r>
              <a:rPr lang="fa-IR" sz="2400" dirty="0" smtClean="0">
                <a:solidFill>
                  <a:srgbClr val="000066"/>
                </a:solidFill>
              </a:rPr>
              <a:t>روی </a:t>
            </a:r>
            <a:r>
              <a:rPr lang="fa-IR" sz="2400" dirty="0">
                <a:solidFill>
                  <a:srgbClr val="000066"/>
                </a:solidFill>
              </a:rPr>
              <a:t>سقفها و دیوارها </a:t>
            </a:r>
            <a:r>
              <a:rPr lang="fa-IR" sz="2400" dirty="0" smtClean="0">
                <a:solidFill>
                  <a:srgbClr val="000066"/>
                </a:solidFill>
              </a:rPr>
              <a:t>میپردازد.</a:t>
            </a:r>
            <a:endParaRPr lang="fa-IR" sz="2400" dirty="0">
              <a:solidFill>
                <a:srgbClr val="000066"/>
              </a:solidFill>
            </a:endParaRPr>
          </a:p>
          <a:p>
            <a:pPr marL="342900" lvl="8" indent="-342900" algn="justLow" rtl="1" fontAlgn="base">
              <a:spcBef>
                <a:spcPct val="0"/>
              </a:spcBef>
              <a:spcAft>
                <a:spcPct val="0"/>
              </a:spcAft>
              <a:buFont typeface="Wingdings" pitchFamily="2" charset="2"/>
              <a:buChar char="v"/>
            </a:pPr>
            <a:endParaRPr lang="fa-IR" sz="2400" dirty="0">
              <a:solidFill>
                <a:srgbClr val="000066"/>
              </a:solidFill>
            </a:endParaRPr>
          </a:p>
          <a:p>
            <a:pPr marL="342900" lvl="8" indent="-342900" algn="justLow" rtl="1" fontAlgn="base">
              <a:spcBef>
                <a:spcPct val="0"/>
              </a:spcBef>
              <a:spcAft>
                <a:spcPct val="0"/>
              </a:spcAft>
              <a:buFont typeface="Wingdings" pitchFamily="2" charset="2"/>
              <a:buChar char="v"/>
            </a:pPr>
            <a:endParaRPr lang="fa-IR" sz="2400" dirty="0">
              <a:solidFill>
                <a:srgbClr val="000066"/>
              </a:solidFill>
            </a:endParaRPr>
          </a:p>
        </p:txBody>
      </p:sp>
    </p:spTree>
    <p:extLst>
      <p:ext uri="{BB962C8B-B14F-4D97-AF65-F5344CB8AC3E}">
        <p14:creationId xmlns:p14="http://schemas.microsoft.com/office/powerpoint/2010/main" val="1998355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712" y="434592"/>
            <a:ext cx="7429500" cy="609600"/>
          </a:xfrm>
        </p:spPr>
        <p:txBody>
          <a:bodyPr/>
          <a:lstStyle/>
          <a:p>
            <a:r>
              <a:rPr lang="fa-IR" b="1" dirty="0" smtClean="0">
                <a:solidFill>
                  <a:srgbClr val="000066"/>
                </a:solidFill>
              </a:rPr>
              <a:t>بام سبز چیست؟        </a:t>
            </a:r>
            <a:endParaRPr lang="en-US"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97528" cy="908720"/>
          </a:xfrm>
          <a:prstGeom prst="rect">
            <a:avLst/>
          </a:prstGeom>
        </p:spPr>
      </p:pic>
      <p:sp>
        <p:nvSpPr>
          <p:cNvPr id="7" name="TextBox 6"/>
          <p:cNvSpPr txBox="1"/>
          <p:nvPr/>
        </p:nvSpPr>
        <p:spPr>
          <a:xfrm>
            <a:off x="1712640" y="1513686"/>
            <a:ext cx="7607088" cy="830997"/>
          </a:xfrm>
          <a:prstGeom prst="rect">
            <a:avLst/>
          </a:prstGeom>
          <a:noFill/>
        </p:spPr>
        <p:txBody>
          <a:bodyPr wrap="square" rtlCol="0">
            <a:spAutoFit/>
          </a:bodyPr>
          <a:lstStyle/>
          <a:p>
            <a:pPr marL="342900" lvl="8" indent="-342900" algn="just" rtl="1" fontAlgn="base">
              <a:spcBef>
                <a:spcPct val="0"/>
              </a:spcBef>
              <a:spcAft>
                <a:spcPct val="0"/>
              </a:spcAft>
              <a:buFont typeface="Wingdings" pitchFamily="2" charset="2"/>
              <a:buChar char="v"/>
            </a:pPr>
            <a:endParaRPr lang="fa-IR" sz="2400" dirty="0">
              <a:solidFill>
                <a:srgbClr val="000066"/>
              </a:solidFill>
            </a:endParaRPr>
          </a:p>
          <a:p>
            <a:pPr marL="342900" lvl="8" indent="-342900" algn="just" rtl="1" fontAlgn="base">
              <a:spcBef>
                <a:spcPct val="0"/>
              </a:spcBef>
              <a:spcAft>
                <a:spcPct val="0"/>
              </a:spcAft>
              <a:buFont typeface="Wingdings" pitchFamily="2" charset="2"/>
              <a:buChar char="v"/>
            </a:pPr>
            <a:endParaRPr lang="en-US" sz="2400" dirty="0">
              <a:solidFill>
                <a:srgbClr val="000066"/>
              </a:solidFill>
            </a:endParaRPr>
          </a:p>
        </p:txBody>
      </p:sp>
      <p:sp>
        <p:nvSpPr>
          <p:cNvPr id="9" name="TextBox 8"/>
          <p:cNvSpPr txBox="1"/>
          <p:nvPr/>
        </p:nvSpPr>
        <p:spPr>
          <a:xfrm>
            <a:off x="1352600" y="1268760"/>
            <a:ext cx="7967128" cy="2308324"/>
          </a:xfrm>
          <a:prstGeom prst="rect">
            <a:avLst/>
          </a:prstGeom>
          <a:noFill/>
        </p:spPr>
        <p:txBody>
          <a:bodyPr wrap="square" rtlCol="0">
            <a:spAutoFit/>
          </a:bodyPr>
          <a:lstStyle/>
          <a:p>
            <a:pPr marL="342900" lvl="8" indent="-342900" algn="justLow" rtl="1" fontAlgn="base">
              <a:spcBef>
                <a:spcPct val="0"/>
              </a:spcBef>
              <a:spcAft>
                <a:spcPct val="0"/>
              </a:spcAft>
              <a:buFont typeface="Wingdings" pitchFamily="2" charset="2"/>
              <a:buChar char="v"/>
            </a:pPr>
            <a:endParaRPr lang="fa-IR" sz="2400" dirty="0">
              <a:solidFill>
                <a:srgbClr val="000066"/>
              </a:solidFill>
            </a:endParaRPr>
          </a:p>
          <a:p>
            <a:pPr marL="342900" lvl="8" indent="-342900" algn="justLow" rtl="1" fontAlgn="base">
              <a:spcBef>
                <a:spcPct val="0"/>
              </a:spcBef>
              <a:spcAft>
                <a:spcPct val="0"/>
              </a:spcAft>
              <a:buFont typeface="Wingdings" pitchFamily="2" charset="2"/>
              <a:buChar char="v"/>
            </a:pPr>
            <a:r>
              <a:rPr lang="fa-IR" sz="2400" dirty="0" smtClean="0">
                <a:solidFill>
                  <a:srgbClr val="000066"/>
                </a:solidFill>
              </a:rPr>
              <a:t>بام سبز یک سیستم سبک وزن مهندسی ساز است که رشد گیاه را در بام میسر می سازد. </a:t>
            </a:r>
            <a:r>
              <a:rPr lang="fa-IR" sz="2400" dirty="0">
                <a:solidFill>
                  <a:srgbClr val="000066"/>
                </a:solidFill>
              </a:rPr>
              <a:t>و در عین حال از بام محافظت می کند. بام سبز شامل رشد و پرورش گیاهان در بالاي بامها می باشد</a:t>
            </a:r>
            <a:r>
              <a:rPr lang="fa-IR" sz="2400" dirty="0" smtClean="0">
                <a:solidFill>
                  <a:srgbClr val="000066"/>
                </a:solidFill>
              </a:rPr>
              <a:t>. </a:t>
            </a:r>
          </a:p>
          <a:p>
            <a:pPr marL="342900" lvl="8" indent="-342900" algn="justLow" rtl="1" fontAlgn="base">
              <a:spcBef>
                <a:spcPct val="0"/>
              </a:spcBef>
              <a:spcAft>
                <a:spcPct val="0"/>
              </a:spcAft>
              <a:buFont typeface="Wingdings" pitchFamily="2" charset="2"/>
              <a:buChar char="v"/>
            </a:pPr>
            <a:endParaRPr lang="fa-IR" sz="2400" dirty="0">
              <a:solidFill>
                <a:srgbClr val="000066"/>
              </a:solidFill>
            </a:endParaRPr>
          </a:p>
          <a:p>
            <a:pPr marL="342900" lvl="8" indent="-342900" algn="justLow" rtl="1" fontAlgn="base">
              <a:spcBef>
                <a:spcPct val="0"/>
              </a:spcBef>
              <a:spcAft>
                <a:spcPct val="0"/>
              </a:spcAft>
              <a:buFont typeface="Wingdings" pitchFamily="2" charset="2"/>
              <a:buChar char="v"/>
            </a:pPr>
            <a:endParaRPr lang="en-US" sz="2400" dirty="0">
              <a:solidFill>
                <a:srgbClr val="000066"/>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89" y="2924944"/>
            <a:ext cx="3947560" cy="29656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090549" y="3068960"/>
            <a:ext cx="4395160" cy="3046988"/>
          </a:xfrm>
          <a:prstGeom prst="rect">
            <a:avLst/>
          </a:prstGeom>
          <a:noFill/>
        </p:spPr>
        <p:txBody>
          <a:bodyPr wrap="square" rtlCol="0">
            <a:spAutoFit/>
          </a:bodyPr>
          <a:lstStyle/>
          <a:p>
            <a:pPr marL="342900" lvl="8" indent="-342900" algn="justLow" rtl="1" fontAlgn="base">
              <a:spcBef>
                <a:spcPct val="0"/>
              </a:spcBef>
              <a:spcAft>
                <a:spcPct val="0"/>
              </a:spcAft>
              <a:buFont typeface="Wingdings" pitchFamily="2" charset="2"/>
              <a:buChar char="v"/>
            </a:pPr>
            <a:r>
              <a:rPr lang="fa-IR" sz="2400" dirty="0" smtClean="0">
                <a:solidFill>
                  <a:srgbClr val="000066"/>
                </a:solidFill>
              </a:rPr>
              <a:t>یک </a:t>
            </a:r>
            <a:r>
              <a:rPr lang="fa-IR" sz="2400" dirty="0">
                <a:solidFill>
                  <a:srgbClr val="000066"/>
                </a:solidFill>
              </a:rPr>
              <a:t>بام سبز، بامی است که مقدار یا تمامی آن با پوشش گیاهی و خاک، یا با محیط کشت روینده، پوشانده می شود. لفظ بام سبز همچنین می تواند برای بامهایی که مفاهیم "معماری سبز" را مد نظر قرار می دهند، نظیر پانلهای خورشیدی و یا صفحات فتوولتائیک، بکار رود. </a:t>
            </a:r>
          </a:p>
        </p:txBody>
      </p:sp>
    </p:spTree>
    <p:extLst>
      <p:ext uri="{BB962C8B-B14F-4D97-AF65-F5344CB8AC3E}">
        <p14:creationId xmlns:p14="http://schemas.microsoft.com/office/powerpoint/2010/main" val="2292723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97528" cy="908720"/>
          </a:xfrm>
          <a:prstGeom prst="rect">
            <a:avLst/>
          </a:prstGeom>
        </p:spPr>
      </p:pic>
      <p:sp>
        <p:nvSpPr>
          <p:cNvPr id="3" name="Title 2"/>
          <p:cNvSpPr>
            <a:spLocks noGrp="1"/>
          </p:cNvSpPr>
          <p:nvPr>
            <p:ph type="title"/>
          </p:nvPr>
        </p:nvSpPr>
        <p:spPr/>
        <p:txBody>
          <a:bodyPr/>
          <a:lstStyle/>
          <a:p>
            <a:r>
              <a:rPr lang="fa-IR" b="1" dirty="0" smtClean="0">
                <a:solidFill>
                  <a:srgbClr val="000066"/>
                </a:solidFill>
              </a:rPr>
              <a:t>پیشینه بام سبز                </a:t>
            </a:r>
            <a:endParaRPr lang="en-US" b="1" dirty="0">
              <a:solidFill>
                <a:srgbClr val="000066"/>
              </a:solidFill>
            </a:endParaRPr>
          </a:p>
        </p:txBody>
      </p:sp>
      <p:sp>
        <p:nvSpPr>
          <p:cNvPr id="10" name="Content Placeholder 2"/>
          <p:cNvSpPr>
            <a:spLocks noGrp="1"/>
          </p:cNvSpPr>
          <p:nvPr>
            <p:ph idx="1"/>
          </p:nvPr>
        </p:nvSpPr>
        <p:spPr>
          <a:xfrm>
            <a:off x="488504" y="1700808"/>
            <a:ext cx="8915400" cy="4525963"/>
          </a:xfrm>
        </p:spPr>
        <p:txBody>
          <a:bodyPr/>
          <a:lstStyle/>
          <a:p>
            <a:pPr algn="r" rtl="1">
              <a:buFont typeface="Wingdings" pitchFamily="2" charset="2"/>
              <a:buChar char="v"/>
            </a:pPr>
            <a:r>
              <a:rPr lang="fa-IR" sz="2400" dirty="0" smtClean="0">
                <a:solidFill>
                  <a:srgbClr val="000066"/>
                </a:solidFill>
              </a:rPr>
              <a:t>بام سبز پیشینه ای هزاران ساله دارد که در شواهد تاریخی نشان میدهد از زمانی که انسان شهرنشینی را تجربه کرد با کاشت باغ ها و گیاهان خواست خود را به محیط طبیعی نزدیک تر کند.</a:t>
            </a:r>
          </a:p>
          <a:p>
            <a:pPr algn="r" rtl="1">
              <a:buFont typeface="Wingdings" pitchFamily="2" charset="2"/>
              <a:buChar char="v"/>
            </a:pPr>
            <a:r>
              <a:rPr lang="fa-IR" sz="2400" dirty="0" smtClean="0">
                <a:solidFill>
                  <a:srgbClr val="000066"/>
                </a:solidFill>
              </a:rPr>
              <a:t>درختچه های استفاده شده در زیگورات که مربوط به 2100 قبل از میلاد و باغ های معلق بابل نشان گر این مسئله میباشد.</a:t>
            </a:r>
          </a:p>
          <a:p>
            <a:pPr algn="r" rtl="1">
              <a:buFont typeface="Wingdings" pitchFamily="2" charset="2"/>
              <a:buChar char="v"/>
            </a:pPr>
            <a:r>
              <a:rPr lang="fa-IR" sz="2400" dirty="0" smtClean="0">
                <a:solidFill>
                  <a:srgbClr val="000066"/>
                </a:solidFill>
              </a:rPr>
              <a:t>همچنین انسانها هزاران سال پیش به این نکته پی بردند که گیاهان عایق حوبی می باشند. که در عایق سرمایشی خانه های افریقایی مورد استفاده قرار می گرفت و نیز در خانه های ایرلند و اسکاتلند به عنوان عایق گرمایشی در حدود 1000 سال بعد از میلاد از ان بهره میبردند.</a:t>
            </a:r>
          </a:p>
          <a:p>
            <a:pPr algn="r" rtl="1">
              <a:buFont typeface="Wingdings" pitchFamily="2" charset="2"/>
              <a:buChar char="v"/>
            </a:pPr>
            <a:r>
              <a:rPr lang="fa-IR" sz="2400" dirty="0" smtClean="0">
                <a:solidFill>
                  <a:srgbClr val="000066"/>
                </a:solidFill>
              </a:rPr>
              <a:t>همچنین معماران مدرن از جمله لوکوربوزیه و رایت فواید بام باغ ها را ترویج دادند اما گذر بام سبز سنتی به مدرن در آلمان رخ داد.</a:t>
            </a:r>
            <a:endParaRPr lang="en-US" sz="2400" dirty="0">
              <a:solidFill>
                <a:srgbClr val="000066"/>
              </a:solidFill>
            </a:endParaRPr>
          </a:p>
        </p:txBody>
      </p:sp>
    </p:spTree>
    <p:extLst>
      <p:ext uri="{BB962C8B-B14F-4D97-AF65-F5344CB8AC3E}">
        <p14:creationId xmlns:p14="http://schemas.microsoft.com/office/powerpoint/2010/main" val="203082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1" dur="500"/>
                                        <p:tgtEl>
                                          <p:spTgt spid="10">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5" dur="500"/>
                                        <p:tgtEl>
                                          <p:spTgt spid="10">
                                            <p:txEl>
                                              <p:pRg st="2" end="2"/>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1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MRT (17)">
  <a:themeElements>
    <a:clrScheme name="Custom 13">
      <a:dk1>
        <a:srgbClr val="2F5897"/>
      </a:dk1>
      <a:lt1>
        <a:srgbClr val="84C1FF"/>
      </a:lt1>
      <a:dk2>
        <a:srgbClr val="2F5897"/>
      </a:dk2>
      <a:lt2>
        <a:srgbClr val="84C1FF"/>
      </a:lt2>
      <a:accent1>
        <a:srgbClr val="9FB9E1"/>
      </a:accent1>
      <a:accent2>
        <a:srgbClr val="9FCEFF"/>
      </a:accent2>
      <a:accent3>
        <a:srgbClr val="E68422"/>
      </a:accent3>
      <a:accent4>
        <a:srgbClr val="846648"/>
      </a:accent4>
      <a:accent5>
        <a:srgbClr val="63891F"/>
      </a:accent5>
      <a:accent6>
        <a:srgbClr val="758085"/>
      </a:accent6>
      <a:hlink>
        <a:srgbClr val="3399FF"/>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5F5F5F"/>
        </a:dk1>
        <a:lt1>
          <a:srgbClr val="FFFFFF"/>
        </a:lt1>
        <a:dk2>
          <a:srgbClr val="686B5D"/>
        </a:dk2>
        <a:lt2>
          <a:srgbClr val="DFDFDB"/>
        </a:lt2>
        <a:accent1>
          <a:srgbClr val="9E9E92"/>
        </a:accent1>
        <a:accent2>
          <a:srgbClr val="809EA8"/>
        </a:accent2>
        <a:accent3>
          <a:srgbClr val="B9BAB6"/>
        </a:accent3>
        <a:accent4>
          <a:srgbClr val="DADADA"/>
        </a:accent4>
        <a:accent5>
          <a:srgbClr val="CCCCC7"/>
        </a:accent5>
        <a:accent6>
          <a:srgbClr val="738F98"/>
        </a:accent6>
        <a:hlink>
          <a:srgbClr val="FFCC66"/>
        </a:hlink>
        <a:folHlink>
          <a:srgbClr val="86BD61"/>
        </a:folHlink>
      </a:clrScheme>
      <a:clrMap bg1="dk2" tx1="lt1" bg2="dk1" tx2="lt2" accent1="accent1" accent2="accent2" accent3="accent3" accent4="accent4" accent5="accent5" accent6="accent6" hlink="hlink" folHlink="folHlink"/>
    </a:extraClrScheme>
    <a:extraClrScheme>
      <a:clrScheme name="Office Theme 2">
        <a:dk1>
          <a:srgbClr val="3E3E5C"/>
        </a:dk1>
        <a:lt1>
          <a:srgbClr val="FFFFFF"/>
        </a:lt1>
        <a:dk2>
          <a:srgbClr val="666699"/>
        </a:dk2>
        <a:lt2>
          <a:srgbClr val="FFFFFF"/>
        </a:lt2>
        <a:accent1>
          <a:srgbClr val="8377B1"/>
        </a:accent1>
        <a:accent2>
          <a:srgbClr val="4AA3D0"/>
        </a:accent2>
        <a:accent3>
          <a:srgbClr val="B8B8CA"/>
        </a:accent3>
        <a:accent4>
          <a:srgbClr val="DADADA"/>
        </a:accent4>
        <a:accent5>
          <a:srgbClr val="C1BDD5"/>
        </a:accent5>
        <a:accent6>
          <a:srgbClr val="4293BC"/>
        </a:accent6>
        <a:hlink>
          <a:srgbClr val="81B2F3"/>
        </a:hlink>
        <a:folHlink>
          <a:srgbClr val="FFFF99"/>
        </a:folHlink>
      </a:clrScheme>
      <a:clrMap bg1="dk2" tx1="lt1" bg2="dk1" tx2="lt2" accent1="accent1" accent2="accent2" accent3="accent3" accent4="accent4" accent5="accent5" accent6="accent6" hlink="hlink" folHlink="folHlink"/>
    </a:extraClrScheme>
    <a:extraClrScheme>
      <a:clrScheme name="Office Theme 3">
        <a:dk1>
          <a:srgbClr val="005452"/>
        </a:dk1>
        <a:lt1>
          <a:srgbClr val="FFFFFF"/>
        </a:lt1>
        <a:dk2>
          <a:srgbClr val="006666"/>
        </a:dk2>
        <a:lt2>
          <a:srgbClr val="FFFF99"/>
        </a:lt2>
        <a:accent1>
          <a:srgbClr val="009999"/>
        </a:accent1>
        <a:accent2>
          <a:srgbClr val="40A468"/>
        </a:accent2>
        <a:accent3>
          <a:srgbClr val="AAB8B8"/>
        </a:accent3>
        <a:accent4>
          <a:srgbClr val="DADADA"/>
        </a:accent4>
        <a:accent5>
          <a:srgbClr val="AACACA"/>
        </a:accent5>
        <a:accent6>
          <a:srgbClr val="39945E"/>
        </a:accent6>
        <a:hlink>
          <a:srgbClr val="ABC13F"/>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Elemental</Template>
  <TotalTime>2968</TotalTime>
  <Words>1817</Words>
  <Application>Microsoft Office PowerPoint</Application>
  <PresentationFormat>A4 Paper (210x297 mm)</PresentationFormat>
  <Paragraphs>103</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MRT (17)</vt:lpstr>
      <vt:lpstr>Image</vt:lpstr>
      <vt:lpstr>PowerPoint Presentation</vt:lpstr>
      <vt:lpstr>PowerPoint Presentation</vt:lpstr>
      <vt:lpstr>PowerPoint Presentation</vt:lpstr>
      <vt:lpstr> </vt:lpstr>
      <vt:lpstr>پیشگفتار                   </vt:lpstr>
      <vt:lpstr>مقدمه                 </vt:lpstr>
      <vt:lpstr>PowerPoint Presentation</vt:lpstr>
      <vt:lpstr>بام سبز چیست؟        </vt:lpstr>
      <vt:lpstr>پیشینه بام سبز                </vt:lpstr>
      <vt:lpstr>بام سبز در بابل قدیم      </vt:lpstr>
      <vt:lpstr>تفاوت شکلی بام های سنتی با جدید</vt:lpstr>
      <vt:lpstr>انواع بام های سبز         </vt:lpstr>
      <vt:lpstr>مقايسه سيستم بام سبز فشرده و سيستم بام سبز گسترده</vt:lpstr>
      <vt:lpstr>PowerPoint Presentation</vt:lpstr>
      <vt:lpstr>برش عمودی از جزئیات بام سبز اجرا شده در یک ساختمان</vt:lpstr>
      <vt:lpstr>اجزای تشکیل دهنده بامهای سبز</vt:lpstr>
      <vt:lpstr>نوعی دیگر از لایه های تشکیل دهنده بام سبز</vt:lpstr>
      <vt:lpstr>فواید بام سبز            </vt:lpstr>
      <vt:lpstr>PowerPoint Presentation</vt:lpstr>
      <vt:lpstr>PowerPoint Presentation</vt:lpstr>
      <vt:lpstr>PowerPoint Presentation</vt:lpstr>
      <vt:lpstr>هزینه های اجرای بام سبز   </vt:lpstr>
      <vt:lpstr>وضعیت بام سبز در ایران  </vt:lpstr>
      <vt:lpstr>نتیجه گیری              </vt:lpstr>
      <vt:lpstr>منابع و ماخذ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mk0912kljj</dc:creator>
  <cp:lastModifiedBy>asus</cp:lastModifiedBy>
  <cp:revision>207</cp:revision>
  <dcterms:created xsi:type="dcterms:W3CDTF">2011-12-07T14:38:50Z</dcterms:created>
  <dcterms:modified xsi:type="dcterms:W3CDTF">2015-06-02T14:29:02Z</dcterms:modified>
</cp:coreProperties>
</file>