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33" r:id="rId1"/>
    <p:sldMasterId id="2147483851" r:id="rId2"/>
  </p:sldMasterIdLst>
  <p:notesMasterIdLst>
    <p:notesMasterId r:id="rId77"/>
  </p:notesMasterIdLst>
  <p:sldIdLst>
    <p:sldId id="268" r:id="rId3"/>
    <p:sldId id="287" r:id="rId4"/>
    <p:sldId id="288" r:id="rId5"/>
    <p:sldId id="269" r:id="rId6"/>
    <p:sldId id="270" r:id="rId7"/>
    <p:sldId id="271" r:id="rId8"/>
    <p:sldId id="261" r:id="rId9"/>
    <p:sldId id="260" r:id="rId10"/>
    <p:sldId id="262" r:id="rId11"/>
    <p:sldId id="272" r:id="rId12"/>
    <p:sldId id="290" r:id="rId13"/>
    <p:sldId id="273" r:id="rId14"/>
    <p:sldId id="291" r:id="rId15"/>
    <p:sldId id="292" r:id="rId16"/>
    <p:sldId id="293" r:id="rId17"/>
    <p:sldId id="296" r:id="rId18"/>
    <p:sldId id="294" r:id="rId19"/>
    <p:sldId id="276" r:id="rId20"/>
    <p:sldId id="295" r:id="rId21"/>
    <p:sldId id="279" r:id="rId22"/>
    <p:sldId id="282" r:id="rId23"/>
    <p:sldId id="313" r:id="rId24"/>
    <p:sldId id="320" r:id="rId25"/>
    <p:sldId id="314" r:id="rId26"/>
    <p:sldId id="317" r:id="rId27"/>
    <p:sldId id="323" r:id="rId28"/>
    <p:sldId id="303" r:id="rId29"/>
    <p:sldId id="304" r:id="rId30"/>
    <p:sldId id="325" r:id="rId31"/>
    <p:sldId id="280" r:id="rId32"/>
    <p:sldId id="308" r:id="rId33"/>
    <p:sldId id="299" r:id="rId34"/>
    <p:sldId id="300" r:id="rId35"/>
    <p:sldId id="336" r:id="rId36"/>
    <p:sldId id="335" r:id="rId37"/>
    <p:sldId id="27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6" r:id="rId46"/>
    <p:sldId id="345" r:id="rId47"/>
    <p:sldId id="348" r:id="rId48"/>
    <p:sldId id="347" r:id="rId49"/>
    <p:sldId id="349" r:id="rId50"/>
    <p:sldId id="350" r:id="rId51"/>
    <p:sldId id="352" r:id="rId52"/>
    <p:sldId id="355" r:id="rId53"/>
    <p:sldId id="356" r:id="rId54"/>
    <p:sldId id="354" r:id="rId55"/>
    <p:sldId id="358" r:id="rId56"/>
    <p:sldId id="353" r:id="rId57"/>
    <p:sldId id="357" r:id="rId58"/>
    <p:sldId id="359" r:id="rId59"/>
    <p:sldId id="256" r:id="rId60"/>
    <p:sldId id="366" r:id="rId61"/>
    <p:sldId id="367" r:id="rId62"/>
    <p:sldId id="365" r:id="rId63"/>
    <p:sldId id="368" r:id="rId64"/>
    <p:sldId id="363" r:id="rId65"/>
    <p:sldId id="364" r:id="rId66"/>
    <p:sldId id="376" r:id="rId67"/>
    <p:sldId id="377" r:id="rId68"/>
    <p:sldId id="379" r:id="rId69"/>
    <p:sldId id="375" r:id="rId70"/>
    <p:sldId id="369" r:id="rId71"/>
    <p:sldId id="370" r:id="rId72"/>
    <p:sldId id="371" r:id="rId73"/>
    <p:sldId id="372" r:id="rId74"/>
    <p:sldId id="378" r:id="rId75"/>
    <p:sldId id="360" r:id="rId7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85" autoAdjust="0"/>
    <p:restoredTop sz="94660"/>
  </p:normalViewPr>
  <p:slideViewPr>
    <p:cSldViewPr snapToGrid="0">
      <p:cViewPr varScale="1">
        <p:scale>
          <a:sx n="58" d="100"/>
          <a:sy n="58" d="100"/>
        </p:scale>
        <p:origin x="7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1B531-AD6E-4FA3-A8BF-755EAF7C841E}" type="datetimeFigureOut">
              <a:rPr lang="en-US" smtClean="0"/>
              <a:t>3/14/2020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BBF2E-A3DA-42ED-838F-6CAD461FE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527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طی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596D8-B47F-4426-8877-AEE0B52C9E5B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05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526E2-9E5E-45FE-9DAB-5B3FDEE6F59F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23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953D-7DAE-4A13-B0D2-F6958F2066F6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08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F51AA-A962-40D7-8E4E-E523787F63FA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594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EEB2-9C93-4AD8-96A4-18398DC58CDF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8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1A479-2DB4-4AA2-B5A0-F7F08418D05D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9060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27627-5812-4BB8-B676-F87314C4B665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274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B750-81F8-4FBC-9F58-553942567EAA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915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57E66-17E8-4C1E-B9F7-A393EF3C16BA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99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6F10-1F16-4F5D-9032-C91C6E1A6552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214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88AD3-80ED-4535-B85A-9BC234A809C4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612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defTabSz="914400"/>
            <a:fld id="{103B0E39-E7A6-451D-9F87-2B237318C466}" type="datetime1">
              <a:rPr lang="en-US" smtClean="0"/>
              <a:t>3/15/2020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defTabSz="914400"/>
            <a:r>
              <a:rPr lang="en-US" smtClean="0">
                <a:solidFill>
                  <a:srgbClr val="EEECE1"/>
                </a:solidFill>
              </a:rPr>
              <a:t>Perfectionism</a:t>
            </a:r>
            <a:endParaRPr lang="en-US">
              <a:solidFill>
                <a:srgbClr val="EEECE1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>
                <a:solidFill>
                  <a:srgbClr val="EEECE1"/>
                </a:solidFill>
              </a:rPr>
              <a:pPr defTabSz="914400"/>
              <a:t>‹#›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506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11176173-C184-48E1-9BF5-C344ACC87592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9548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89219-01C2-4ADA-B0F6-0562B68D1CC9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76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8FEA9E43-0E70-41EA-9CB3-ADE94A4BE7E5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pPr defTabSz="914400"/>
            <a:r>
              <a:rPr lang="en-US" smtClean="0"/>
              <a:t>Perfectionism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417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defTabSz="914400"/>
            <a:fld id="{F1D53F49-ACA8-453D-BDFD-5FA121F65EDF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37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defTabSz="914400"/>
            <a:fld id="{7F9AEA3D-21CD-4BA0-95EF-71D00CA57A7C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72493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D3375570-AFEA-4082-A224-55E2DDF9F58B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037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11296A84-5A7D-43B8-9EE1-151DA0BF77D4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>
                <a:solidFill>
                  <a:srgbClr val="1F497D"/>
                </a:solidFill>
              </a:rPr>
              <a:pPr defTabSz="914400"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73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0870AD13-4A40-4A4D-A847-785AEF305005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58867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pPr defTabSz="914400"/>
            <a:fld id="{922F7363-18F5-45CD-A17B-4174314879F7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0894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40388E95-FBF3-4A77-9EE4-8C616D380CF9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753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pPr defTabSz="914400"/>
            <a:fld id="{99561898-3157-4654-9F57-D5950406A69D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5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12DC-A347-4EE6-AAB0-1D0F168654F4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10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9807D-299B-4131-A79E-D2A53662AEE5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705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5DD22-FE6A-45B8-A51F-78DB66B8985C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78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9635E-55C0-4D34-9698-08FE84A7D1CF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751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1FD20-747D-494C-96EE-8DBF175815E1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44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0081-C5AD-4C02-A182-B76364400179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041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70F8C-CC4A-4010-91AC-F7D58AF60EAF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15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0FC6940-6303-426D-BC25-C6E1811A3D8F}" type="datetime1">
              <a:rPr lang="en-US" smtClean="0"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494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00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914400"/>
            <a:fld id="{664A860B-5BF5-4199-A260-481A8606C6D4}" type="datetime1">
              <a:rPr lang="en-US" smtClean="0">
                <a:solidFill>
                  <a:srgbClr val="1F497D"/>
                </a:solidFill>
              </a:rPr>
              <a:t>3/15/2020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800">
                <a:solidFill>
                  <a:srgbClr val="FFFF00"/>
                </a:solidFill>
                <a:latin typeface="Rockwell Condensed" pitchFamily="18" charset="0"/>
                <a:cs typeface="B Roya" pitchFamily="2" charset="-78"/>
              </a:defRPr>
            </a:lvl1pPr>
          </a:lstStyle>
          <a:p>
            <a:pPr defTabSz="914400"/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defTabSz="914400"/>
            <a:fld id="{F86A6366-6285-40C7-BE09-FC3FA2DA8232}" type="slidenum">
              <a:rPr lang="en-US" smtClean="0"/>
              <a:pPr defTabSz="91440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41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0773" y="174420"/>
            <a:ext cx="4664347" cy="1828801"/>
          </a:xfrm>
        </p:spPr>
        <p:txBody>
          <a:bodyPr anchor="t"/>
          <a:lstStyle/>
          <a:p>
            <a:r>
              <a:rPr lang="en-US" dirty="0" smtClean="0">
                <a:solidFill>
                  <a:schemeClr val="bg1"/>
                </a:solidFill>
              </a:rPr>
              <a:t>Perfectionism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1" descr="C:\Users\t\Downloads\Na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8697" y="5419086"/>
            <a:ext cx="1878333" cy="93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30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55" y="3391495"/>
            <a:ext cx="5006340" cy="294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4833" y="2794000"/>
            <a:ext cx="2939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anose="020F0704030504030204" pitchFamily="34" charset="0"/>
              </a:rPr>
              <a:t>Alfred Adler (1870-1937)</a:t>
            </a:r>
            <a:endParaRPr lang="en-US" dirty="0">
              <a:latin typeface="Arial Rounded MT Bold" panose="020F0704030504030204" pitchFamily="34" charset="0"/>
            </a:endParaRPr>
          </a:p>
        </p:txBody>
      </p:sp>
      <p:pic>
        <p:nvPicPr>
          <p:cNvPr id="1028" name="Picture 4" descr="https://exploringyourmind.com/wp-content/uploads/2019/02/SIA-SIA2010-1879-sml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869" y="1004379"/>
            <a:ext cx="3476625" cy="325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86593" y="4561840"/>
            <a:ext cx="3133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anose="020F0704030504030204" pitchFamily="34" charset="0"/>
              </a:rPr>
              <a:t>Karen Horney (1885-1952)</a:t>
            </a:r>
            <a:endParaRPr lang="en-US" dirty="0">
              <a:latin typeface="Arial Rounded MT Bold" panose="020F070403050403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6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50" y="183350"/>
            <a:ext cx="9078533" cy="569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55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"'the practice of </a:t>
            </a:r>
            <a:r>
              <a:rPr lang="en-US" dirty="0" smtClean="0"/>
              <a:t>demanding of </a:t>
            </a:r>
            <a:r>
              <a:rPr lang="en-US" dirty="0"/>
              <a:t>oneself or others a higher quality of performance than is required </a:t>
            </a:r>
            <a:r>
              <a:rPr lang="en-US" dirty="0" smtClean="0"/>
              <a:t>by the </a:t>
            </a:r>
            <a:r>
              <a:rPr lang="en-US" dirty="0"/>
              <a:t>situation. "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8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Personal standards</a:t>
            </a:r>
            <a:endParaRPr lang="fa-IR" sz="2400" dirty="0" smtClean="0">
              <a:latin typeface="Arial Rounded MT Bold" panose="020F0704030504030204" pitchFamily="34" charset="0"/>
            </a:endParaRPr>
          </a:p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Concern over</a:t>
            </a:r>
            <a:r>
              <a:rPr lang="fa-IR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smtClean="0">
                <a:latin typeface="Arial Rounded MT Bold" panose="020F0704030504030204" pitchFamily="34" charset="0"/>
              </a:rPr>
              <a:t>mistakes</a:t>
            </a:r>
            <a:endParaRPr lang="fa-IR" sz="2400" dirty="0" smtClean="0">
              <a:latin typeface="Arial Rounded MT Bold" panose="020F0704030504030204" pitchFamily="34" charset="0"/>
            </a:endParaRPr>
          </a:p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Doubts about actions</a:t>
            </a:r>
            <a:endParaRPr lang="fa-IR" sz="2400" dirty="0" smtClean="0">
              <a:latin typeface="Arial Rounded MT Bold" panose="020F0704030504030204" pitchFamily="34" charset="0"/>
            </a:endParaRPr>
          </a:p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Parental expectations</a:t>
            </a:r>
            <a:endParaRPr lang="fa-IR" sz="2400" dirty="0" smtClean="0">
              <a:latin typeface="Arial Rounded MT Bold" panose="020F0704030504030204" pitchFamily="34" charset="0"/>
            </a:endParaRPr>
          </a:p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Parental criticism</a:t>
            </a:r>
            <a:endParaRPr lang="fa-IR" sz="2400" dirty="0" smtClean="0">
              <a:latin typeface="Arial Rounded MT Bold" panose="020F0704030504030204" pitchFamily="34" charset="0"/>
            </a:endParaRPr>
          </a:p>
          <a:p>
            <a:pPr>
              <a:spcAft>
                <a:spcPts val="1800"/>
              </a:spcAft>
            </a:pPr>
            <a:r>
              <a:rPr lang="en-US" sz="2400" dirty="0" smtClean="0">
                <a:latin typeface="Arial Rounded MT Bold" panose="020F0704030504030204" pitchFamily="34" charset="0"/>
              </a:rPr>
              <a:t>Organization</a:t>
            </a:r>
            <a:endParaRPr 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 anchor="ctr">
            <a:normAutofit/>
          </a:bodyPr>
          <a:lstStyle/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استانداردهای فردی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نگرانی درباره اشتباه ها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تردید درباره اعمال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انتظارات والدین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سرزنش توسط والدین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سازماندهی</a:t>
            </a:r>
            <a:endParaRPr lang="en-US" sz="32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45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Hewitt and </a:t>
            </a:r>
            <a:r>
              <a:rPr lang="en-US" dirty="0" err="1"/>
              <a:t>Flett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>
                <a:latin typeface="Arial Rounded MT Bold" panose="020F0704030504030204" pitchFamily="34" charset="0"/>
              </a:rPr>
              <a:t>Self-oriented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latin typeface="Arial Rounded MT Bold" panose="020F0704030504030204" pitchFamily="34" charset="0"/>
              </a:rPr>
              <a:t>Other-oriented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latin typeface="Arial Rounded MT Bold" panose="020F0704030504030204" pitchFamily="34" charset="0"/>
              </a:rPr>
              <a:t>Socially prescribed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معطوف به خود</a:t>
            </a:r>
          </a:p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معطوف به دیگران</a:t>
            </a:r>
          </a:p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تجویز اجتماع</a:t>
            </a:r>
            <a:endParaRPr lang="en-US" sz="36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v2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8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pperplate Gothic Light" panose="020E0507020206020404" pitchFamily="34" charset="0"/>
              </a:rPr>
              <a:t>Other-oriented Perfectionism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opperplate Gothic Light" panose="020E0507020206020404" pitchFamily="34" charset="0"/>
              </a:rPr>
              <a:t>N</a:t>
            </a:r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pperplate Gothic Light" panose="020E0507020206020404" pitchFamily="34" charset="0"/>
              </a:rPr>
              <a:t>arcissistic perfectionism</a:t>
            </a:r>
          </a:p>
          <a:p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pperplate Gothic Light" panose="020E0507020206020404" pitchFamily="34" charset="0"/>
              </a:rPr>
              <a:t>Dark form of perfectionism (dark personality traits)</a:t>
            </a:r>
          </a:p>
          <a:p>
            <a:r>
              <a:rPr 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opperplate Gothic Light" panose="020E0507020206020404" pitchFamily="34" charset="0"/>
              </a:rPr>
              <a:t>Dyadic Perfectionism</a:t>
            </a:r>
            <a:endParaRPr lang="en-US" sz="2800" dirty="0" smtClean="0">
              <a:solidFill>
                <a:schemeClr val="accent2">
                  <a:lumMod val="60000"/>
                  <a:lumOff val="40000"/>
                </a:schemeClr>
              </a:solidFill>
              <a:latin typeface="Copperplate Gothic Light" panose="020E05070202060204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t>Perfectionism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67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/>
              <a:t>Personal standards (PS) perfectionism </a:t>
            </a:r>
            <a:r>
              <a:rPr lang="en-US" sz="3200" dirty="0" smtClean="0"/>
              <a:t>and </a:t>
            </a:r>
            <a:r>
              <a:rPr lang="en-US" sz="3200" i="1" dirty="0" smtClean="0"/>
              <a:t>Self-critical (SC) perfectionism</a:t>
            </a:r>
            <a:endParaRPr lang="en-US" sz="3200" dirty="0" smtClean="0"/>
          </a:p>
          <a:p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13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solidFill>
                  <a:srgbClr val="FFFF00"/>
                </a:solidFill>
                <a:latin typeface="IRRoya" panose="02000503000000020002" pitchFamily="2" charset="-78"/>
                <a:cs typeface="IRRoya" panose="02000503000000020002" pitchFamily="2" charset="-78"/>
              </a:rPr>
              <a:t>رسیدن به دو بُعد</a:t>
            </a:r>
            <a:endParaRPr lang="en-US" dirty="0">
              <a:solidFill>
                <a:srgbClr val="FFFF00"/>
              </a:solidFill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Arial Rounded MT Bold" panose="020F0704030504030204" pitchFamily="34" charset="0"/>
              </a:rPr>
              <a:t>Perfectionistic strivings</a:t>
            </a:r>
          </a:p>
          <a:p>
            <a:pPr>
              <a:lnSpc>
                <a:spcPct val="150000"/>
              </a:lnSpc>
            </a:pPr>
            <a:r>
              <a:rPr lang="en-US" sz="4000" dirty="0" smtClean="0">
                <a:latin typeface="Arial Rounded MT Bold" panose="020F0704030504030204" pitchFamily="34" charset="0"/>
              </a:rPr>
              <a:t>Perfectionistic concerns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84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604" y="238900"/>
            <a:ext cx="8876143" cy="632808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93360" y="895477"/>
            <a:ext cx="2062480" cy="317416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094649" y="895477"/>
            <a:ext cx="2062480" cy="317416"/>
          </a:xfrm>
          <a:prstGeom prst="rect">
            <a:avLst/>
          </a:prstGeom>
          <a:solidFill>
            <a:schemeClr val="accent2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222240" y="2814320"/>
            <a:ext cx="2743200" cy="379773"/>
          </a:xfrm>
          <a:prstGeom prst="rect">
            <a:avLst/>
          </a:prstGeom>
          <a:solidFill>
            <a:schemeClr val="accent4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94648" y="2905760"/>
            <a:ext cx="2187271" cy="589280"/>
          </a:xfrm>
          <a:prstGeom prst="rect">
            <a:avLst/>
          </a:prstGeom>
          <a:solidFill>
            <a:srgbClr val="92D05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5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solidFill>
                  <a:srgbClr val="FFFF00"/>
                </a:solidFill>
                <a:latin typeface="IRRoya" panose="02000503000000020002" pitchFamily="2" charset="-78"/>
                <a:cs typeface="IRRoya" panose="02000503000000020002" pitchFamily="2" charset="-78"/>
              </a:rPr>
              <a:t>جنبه های دیگری از کمال گرایی</a:t>
            </a:r>
            <a:endParaRPr lang="en-US" sz="4400" dirty="0">
              <a:solidFill>
                <a:srgbClr val="FFFF00"/>
              </a:solidFill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0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Perfectionistic self-presentation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Perfectionistic self-promotion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/>
              <a:t>Nondisplay</a:t>
            </a:r>
            <a:r>
              <a:rPr lang="en-US" sz="2800" dirty="0" smtClean="0"/>
              <a:t> of imperfection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Nondisclosure of imperfection</a:t>
            </a: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ترویج کمال گرایانه خود</a:t>
            </a:r>
          </a:p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عدم نشان دادن نواقص</a:t>
            </a:r>
          </a:p>
          <a:p>
            <a:pPr algn="r" rtl="1">
              <a:lnSpc>
                <a:spcPct val="150000"/>
              </a:lnSpc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پنهان کردن نواقص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sz="3200" dirty="0"/>
              <a:t>Self-determination theory (</a:t>
            </a:r>
            <a:r>
              <a:rPr lang="en-US" sz="3200" dirty="0" err="1"/>
              <a:t>Deci</a:t>
            </a:r>
            <a:r>
              <a:rPr lang="en-US" sz="3200" dirty="0"/>
              <a:t> &amp; Ryan, 1985)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235" y="1370304"/>
            <a:ext cx="9422881" cy="451297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v4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9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026" name="Picture 2" descr="مغز انسان، ابن سینا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208" y="884555"/>
            <a:ext cx="3291840" cy="499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ages-na.ssl-images-amazon.com/images/I/51-K%2BUeyzLL._SX331_BO1,204,203,200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68" y="797592"/>
            <a:ext cx="3393853" cy="508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07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Sonia </a:t>
            </a:r>
            <a:r>
              <a:rPr lang="en-US" dirty="0" err="1" smtClean="0"/>
              <a:t>Lyubomirsky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“which </a:t>
            </a:r>
            <a:r>
              <a:rPr lang="en-US" sz="2800" dirty="0"/>
              <a:t>shows that </a:t>
            </a:r>
            <a:r>
              <a:rPr lang="en-US" sz="2800" dirty="0" smtClean="0"/>
              <a:t>happy people </a:t>
            </a:r>
            <a:r>
              <a:rPr lang="en-US" sz="2800" dirty="0"/>
              <a:t>are less likely to compare themselves to others</a:t>
            </a:r>
            <a:r>
              <a:rPr lang="en-US" sz="2800" dirty="0" smtClean="0"/>
              <a:t>, instead </a:t>
            </a:r>
            <a:r>
              <a:rPr lang="en-US" sz="2800" dirty="0"/>
              <a:t>they derive their sense of satisfaction </a:t>
            </a:r>
            <a:r>
              <a:rPr lang="en-US" sz="2800" dirty="0" smtClean="0"/>
              <a:t>from internal </a:t>
            </a:r>
            <a:r>
              <a:rPr lang="en-US" sz="2800" dirty="0"/>
              <a:t>standards</a:t>
            </a:r>
            <a:r>
              <a:rPr lang="en-US" sz="2800" dirty="0" smtClean="0"/>
              <a:t>.”</a:t>
            </a:r>
            <a:endParaRPr lang="en-US" sz="2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91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2050" name="Picture 2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215" y="955040"/>
            <a:ext cx="31527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77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/>
              </a:rPr>
              <a:t>“For </a:t>
            </a:r>
            <a:r>
              <a:rPr lang="en-US" sz="2800" dirty="0">
                <a:effectLst/>
              </a:rPr>
              <a:t>the </a:t>
            </a:r>
            <a:r>
              <a:rPr lang="en-US" sz="2800" b="1" dirty="0">
                <a:effectLst/>
              </a:rPr>
              <a:t>best</a:t>
            </a:r>
            <a:r>
              <a:rPr lang="en-US" sz="2800" dirty="0">
                <a:effectLst/>
              </a:rPr>
              <a:t> is only bought at the </a:t>
            </a:r>
            <a:r>
              <a:rPr lang="en-US" sz="2800" b="1" dirty="0">
                <a:effectLst/>
              </a:rPr>
              <a:t>cost</a:t>
            </a:r>
            <a:r>
              <a:rPr lang="en-US" sz="2800" dirty="0">
                <a:effectLst/>
              </a:rPr>
              <a:t> of </a:t>
            </a:r>
            <a:r>
              <a:rPr lang="en-US" sz="2800" b="1" dirty="0">
                <a:effectLst/>
              </a:rPr>
              <a:t>great pain</a:t>
            </a:r>
            <a:r>
              <a:rPr lang="en-US" sz="2800" dirty="0" smtClean="0">
                <a:effectLst/>
              </a:rPr>
              <a:t>.”</a:t>
            </a:r>
            <a:endParaRPr lang="fa-IR" sz="2800" dirty="0" smtClean="0">
              <a:effectLst/>
            </a:endParaRPr>
          </a:p>
          <a:p>
            <a:endParaRPr lang="fa-IR" sz="2800" dirty="0">
              <a:effectLst/>
            </a:endParaRPr>
          </a:p>
          <a:p>
            <a:endParaRPr lang="en-US" sz="2800" dirty="0" smtClean="0">
              <a:effectLst/>
            </a:endParaRPr>
          </a:p>
          <a:p>
            <a:pPr marL="36900" indent="0" algn="r">
              <a:buNone/>
            </a:pPr>
            <a:r>
              <a:rPr lang="en-US" sz="2800" dirty="0">
                <a:effectLst/>
              </a:rPr>
              <a:t>Colleen </a:t>
            </a:r>
            <a:r>
              <a:rPr lang="en-US" sz="2800" dirty="0" smtClean="0">
                <a:effectLst/>
              </a:rPr>
              <a:t>McCullough</a:t>
            </a:r>
          </a:p>
          <a:p>
            <a:pPr marL="36900" indent="0" algn="r">
              <a:buNone/>
            </a:pPr>
            <a:r>
              <a:rPr lang="en-US" sz="2800" i="1" dirty="0" err="1" smtClean="0">
                <a:effectLst/>
              </a:rPr>
              <a:t>Thornbird</a:t>
            </a:r>
            <a:endParaRPr lang="en-US" sz="2800" i="1" dirty="0">
              <a:effectLst/>
            </a:endParaRPr>
          </a:p>
          <a:p>
            <a:endParaRPr lang="en-US" sz="28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32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629" y="542400"/>
            <a:ext cx="9471007" cy="596574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FFM: Five Factor Model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914400" y="1731963"/>
          <a:ext cx="10353678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4473">
                  <a:extLst>
                    <a:ext uri="{9D8B030D-6E8A-4147-A177-3AD203B41FA5}">
                      <a16:colId xmlns:a16="http://schemas.microsoft.com/office/drawing/2014/main" val="849579741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3497727881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2170008700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3188812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Self-oriented Perfectionism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Socially Prescribed Perfectionism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Other-oriented Perfectionism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168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Neuroticism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+/-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 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6179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Extraversion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-/0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811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Openness 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2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Agreeableness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r>
                        <a:rPr lang="en-US" sz="3200" baseline="0" dirty="0" smtClean="0">
                          <a:latin typeface="Berlin Sans FB" panose="020E0602020502020306" pitchFamily="34" charset="0"/>
                        </a:rPr>
                        <a:t> - 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26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Conscientiousness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 + 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+/0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3726037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t>Perfectionism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2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HEXACO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914400" y="1731963"/>
          <a:ext cx="10353678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4473">
                  <a:extLst>
                    <a:ext uri="{9D8B030D-6E8A-4147-A177-3AD203B41FA5}">
                      <a16:colId xmlns:a16="http://schemas.microsoft.com/office/drawing/2014/main" val="849579741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3497727881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2170008700"/>
                    </a:ext>
                  </a:extLst>
                </a:gridCol>
                <a:gridCol w="2259735">
                  <a:extLst>
                    <a:ext uri="{9D8B030D-6E8A-4147-A177-3AD203B41FA5}">
                      <a16:colId xmlns:a16="http://schemas.microsoft.com/office/drawing/2014/main" val="3188812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Self-oriented Perfectionism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Socially Prescribed Perfectionism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Other-oriented Perfectionism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168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Honesty/Humility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 - 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 - 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56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Emotionality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6179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Extraversion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r>
                        <a:rPr lang="en-US" sz="3200" baseline="0" dirty="0" smtClean="0">
                          <a:latin typeface="Berlin Sans FB" panose="020E0602020502020306" pitchFamily="34" charset="0"/>
                        </a:rPr>
                        <a:t> 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811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Agreeableness 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 - 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2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Conscientiousness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+ + +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-</a:t>
                      </a:r>
                      <a:r>
                        <a:rPr lang="en-US" sz="3200" baseline="0" dirty="0" smtClean="0">
                          <a:latin typeface="Berlin Sans FB" panose="020E0602020502020306" pitchFamily="34" charset="0"/>
                        </a:rPr>
                        <a:t> - -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26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Openness 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smtClean="0">
                          <a:latin typeface="Berlin Sans FB" panose="020E0602020502020306" pitchFamily="34" charset="0"/>
                        </a:rPr>
                        <a:t>0</a:t>
                      </a:r>
                      <a:endParaRPr lang="en-US" sz="3200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3726037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t>Perfectionism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v6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69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784" y="1405853"/>
            <a:ext cx="8382431" cy="471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2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1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Copperplate Gothic Light" panose="020E0507020206020404" pitchFamily="34" charset="0"/>
              </a:rPr>
              <a:t>Perfectionistic Cognitions</a:t>
            </a:r>
            <a:endParaRPr lang="en-US" dirty="0">
              <a:solidFill>
                <a:srgbClr val="FFFF00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400" dirty="0" smtClean="0"/>
              <a:t>Irrational beliefs (Ellis)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DAS (Dysfunctional Attitude Scale)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Self-critical dialogue/dysphoria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Beat the odds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Catastrophizing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All-or-nothing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37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l"/>
            <a:r>
              <a:rPr lang="en-US" sz="2400" dirty="0">
                <a:effectLst/>
              </a:rPr>
              <a:t>Cognitive Therapy and Research 40(4) · February 2016</a:t>
            </a:r>
            <a:endParaRPr 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06" y="1578080"/>
            <a:ext cx="10790605" cy="35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4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Bluma </a:t>
            </a:r>
            <a:r>
              <a:rPr lang="en-US" dirty="0" err="1"/>
              <a:t>Wulfovna</a:t>
            </a:r>
            <a:r>
              <a:rPr lang="en-US" dirty="0"/>
              <a:t> </a:t>
            </a:r>
            <a:r>
              <a:rPr lang="en-US" dirty="0" err="1"/>
              <a:t>Zeigarnik</a:t>
            </a:r>
            <a:r>
              <a:rPr lang="en-US" dirty="0"/>
              <a:t> </a:t>
            </a:r>
            <a:r>
              <a:rPr lang="en-US" baseline="30000" dirty="0"/>
              <a:t>(1901-1988)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7" name="Picture 4" descr="https://encrypted-tbn0.gstatic.com/images?q=tbn:ANd9GcSSfeVnr3WxnpI-IaSyNDwwWz2Mk2VPxoIfgPMq-SX-ALdEns3s9A&amp;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57" y="2180495"/>
            <a:ext cx="2453259" cy="351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encrypted-tbn0.gstatic.com/images?q=tbn:ANd9GcQdX0_IUcGjBq9TwprTO-ROQnuFaDWe58paLz8lIAuEuHR2PZt_&amp;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60" y="2220595"/>
            <a:ext cx="2510600" cy="347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17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On Finished and Unfinished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400" dirty="0">
                <a:effectLst/>
              </a:rPr>
              <a:t>Zeigarnik, B. </a:t>
            </a:r>
            <a:r>
              <a:rPr lang="de-DE" sz="2400" dirty="0" smtClean="0">
                <a:effectLst/>
              </a:rPr>
              <a:t> Über das </a:t>
            </a:r>
            <a:r>
              <a:rPr lang="de-DE" sz="2400" dirty="0">
                <a:effectLst/>
              </a:rPr>
              <a:t>Behalten erledigter und unerledigter Handlungen. </a:t>
            </a:r>
            <a:r>
              <a:rPr lang="de-DE" sz="2400" i="1" dirty="0">
                <a:effectLst/>
              </a:rPr>
              <a:t>Psychologische Forschung</a:t>
            </a:r>
            <a:r>
              <a:rPr lang="de-DE" sz="2400" dirty="0">
                <a:effectLst/>
              </a:rPr>
              <a:t>, </a:t>
            </a:r>
            <a:r>
              <a:rPr lang="de-DE" sz="2400" dirty="0" smtClean="0">
                <a:effectLst/>
              </a:rPr>
              <a:t>1927, 9</a:t>
            </a:r>
            <a:r>
              <a:rPr lang="de-DE" sz="2400" dirty="0">
                <a:effectLst/>
              </a:rPr>
              <a:t>, 1-85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6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سرمنشا کمال گرایی</a:t>
            </a:r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29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FF00"/>
                </a:solidFill>
                <a:latin typeface="IRRoya" panose="02000503000000020002" pitchFamily="2" charset="-78"/>
                <a:cs typeface="IRRoya" panose="02000503000000020002" pitchFamily="2" charset="-78"/>
              </a:rPr>
              <a:t>نظریاتی درباره شکل گیری کمال گرایی</a:t>
            </a:r>
            <a:endParaRPr lang="en-US" dirty="0">
              <a:solidFill>
                <a:srgbClr val="FFFF00"/>
              </a:solidFill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sz="3600" dirty="0" smtClean="0"/>
              <a:t>Social learning</a:t>
            </a:r>
          </a:p>
          <a:p>
            <a:pPr>
              <a:spcAft>
                <a:spcPts val="1800"/>
              </a:spcAft>
            </a:pPr>
            <a:r>
              <a:rPr lang="en-US" sz="3600" dirty="0" smtClean="0"/>
              <a:t>Anxious rearing</a:t>
            </a:r>
          </a:p>
          <a:p>
            <a:pPr>
              <a:spcAft>
                <a:spcPts val="1800"/>
              </a:spcAft>
            </a:pPr>
            <a:r>
              <a:rPr lang="en-US" sz="3600" dirty="0" smtClean="0"/>
              <a:t>Social/parental expectation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 rtl="1">
              <a:spcAft>
                <a:spcPts val="1200"/>
              </a:spcAft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یادگیری اجتماعی</a:t>
            </a:r>
            <a:endParaRPr lang="en-US" sz="3600" dirty="0" smtClean="0">
              <a:latin typeface="IRRoya" panose="02000503000000020002" pitchFamily="2" charset="-78"/>
              <a:cs typeface="IRRoya" panose="02000503000000020002" pitchFamily="2" charset="-78"/>
            </a:endParaRPr>
          </a:p>
          <a:p>
            <a:pPr algn="r" rtl="1">
              <a:spcAft>
                <a:spcPts val="1200"/>
              </a:spcAft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رشد در محیط نا امن و فرزندپروری معیوب</a:t>
            </a:r>
          </a:p>
          <a:p>
            <a:pPr algn="r" rtl="1">
              <a:spcAft>
                <a:spcPts val="1200"/>
              </a:spcAft>
            </a:pPr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انتظارات اجتماعی و خانوادگی</a:t>
            </a:r>
            <a:endParaRPr lang="en-US" sz="36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64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Anxious rearing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Non-attunement</a:t>
            </a:r>
          </a:p>
          <a:p>
            <a:r>
              <a:rPr lang="en-US" sz="3200" dirty="0" smtClean="0"/>
              <a:t>Asynchrony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9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56" y="1364800"/>
            <a:ext cx="10813899" cy="359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0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sz="3200" b="1" dirty="0"/>
              <a:t>Emergence of </a:t>
            </a:r>
            <a:r>
              <a:rPr lang="en-US" sz="3200" b="1" dirty="0" smtClean="0"/>
              <a:t>Neoliberalism</a:t>
            </a:r>
          </a:p>
          <a:p>
            <a:pPr>
              <a:spcBef>
                <a:spcPts val="2400"/>
              </a:spcBef>
            </a:pPr>
            <a:r>
              <a:rPr lang="en-US" sz="3200" b="1" dirty="0" smtClean="0"/>
              <a:t>Rise </a:t>
            </a:r>
            <a:r>
              <a:rPr lang="en-US" sz="3200" b="1" dirty="0"/>
              <a:t>of </a:t>
            </a:r>
            <a:r>
              <a:rPr lang="en-US" sz="3200" b="1" dirty="0" smtClean="0"/>
              <a:t>Meritocracy</a:t>
            </a:r>
          </a:p>
          <a:p>
            <a:pPr>
              <a:spcBef>
                <a:spcPts val="2400"/>
              </a:spcBef>
            </a:pPr>
            <a:r>
              <a:rPr lang="en-US" sz="3200" b="1" dirty="0"/>
              <a:t>Altered Parental Practices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2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en-US" sz="2800" dirty="0">
                <a:solidFill>
                  <a:srgbClr val="FFFF00"/>
                </a:solidFill>
              </a:rPr>
              <a:t>164 samples </a:t>
            </a:r>
            <a:endParaRPr lang="en-US" sz="2800" dirty="0" smtClean="0">
              <a:solidFill>
                <a:srgbClr val="FFFF00"/>
              </a:solidFill>
            </a:endParaRPr>
          </a:p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FFFF00"/>
                </a:solidFill>
              </a:rPr>
              <a:t>41,641 </a:t>
            </a:r>
          </a:p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FFFF00"/>
                </a:solidFill>
              </a:rPr>
              <a:t>American</a:t>
            </a:r>
            <a:r>
              <a:rPr lang="en-US" sz="2800" dirty="0">
                <a:solidFill>
                  <a:srgbClr val="FFFF00"/>
                </a:solidFill>
              </a:rPr>
              <a:t>, Canadian, </a:t>
            </a:r>
            <a:r>
              <a:rPr lang="en-US" sz="2800" dirty="0" smtClean="0">
                <a:solidFill>
                  <a:srgbClr val="FFFF00"/>
                </a:solidFill>
              </a:rPr>
              <a:t>and British</a:t>
            </a:r>
          </a:p>
          <a:p>
            <a:pPr>
              <a:spcAft>
                <a:spcPts val="1800"/>
              </a:spcAft>
            </a:pPr>
            <a:r>
              <a:rPr lang="en-US" sz="2800" dirty="0">
                <a:solidFill>
                  <a:srgbClr val="FFFF00"/>
                </a:solidFill>
              </a:rPr>
              <a:t>1989 </a:t>
            </a:r>
            <a:r>
              <a:rPr lang="en-US" sz="2800" dirty="0" smtClean="0">
                <a:solidFill>
                  <a:srgbClr val="FFFF00"/>
                </a:solidFill>
              </a:rPr>
              <a:t>- </a:t>
            </a:r>
            <a:r>
              <a:rPr lang="en-US" sz="2800" dirty="0">
                <a:solidFill>
                  <a:srgbClr val="FFFF00"/>
                </a:solidFill>
              </a:rPr>
              <a:t>2016</a:t>
            </a:r>
            <a:r>
              <a:rPr lang="en-US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4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برخی نکات مورد بحث در این مجموعه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آیا کمال گرایی یک صفت شخصیتی است؟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آیا فراگیر است یا نسبتاً اختصاصی؟</a:t>
            </a:r>
            <a:endParaRPr lang="fa-IR" sz="3200" dirty="0">
              <a:latin typeface="IRRoya" panose="02000503000000020002" pitchFamily="2" charset="-78"/>
              <a:cs typeface="IRRoya" panose="02000503000000020002" pitchFamily="2" charset="-78"/>
            </a:endParaRP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مفید است یا مخرب؟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ارتباط با مقوله تلاش و اراده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ناشی از رشد سالم یا آسیب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با آن چکار باید کرد؟</a:t>
            </a:r>
          </a:p>
          <a:p>
            <a:pPr algn="r" rtl="1"/>
            <a:endParaRPr lang="en-US" sz="32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95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Multidimensional Perfectionism Scale subscale scores plotted against year of data collection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3440"/>
            <a:ext cx="12192000" cy="398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v8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84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3795" y="142240"/>
            <a:ext cx="10353762" cy="970450"/>
          </a:xfrm>
        </p:spPr>
        <p:txBody>
          <a:bodyPr>
            <a:noAutofit/>
          </a:bodyPr>
          <a:lstStyle/>
          <a:p>
            <a:r>
              <a:rPr lang="en-US" sz="2000" dirty="0"/>
              <a:t>Ramey, G., &amp; Ramey, V. A. (2010). The rug rat race. </a:t>
            </a:r>
            <a:r>
              <a:rPr lang="en-US" sz="2000" i="1" dirty="0"/>
              <a:t>Brookings Papers on</a:t>
            </a:r>
            <a:br>
              <a:rPr lang="en-US" sz="2000" i="1" dirty="0"/>
            </a:br>
            <a:r>
              <a:rPr lang="en-US" sz="2000" i="1" dirty="0"/>
              <a:t>Economic Activity, Spring, </a:t>
            </a:r>
            <a:r>
              <a:rPr lang="en-US" sz="2000" dirty="0"/>
              <a:t>129–176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456" y="1344377"/>
            <a:ext cx="7780031" cy="529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3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298" y="754487"/>
            <a:ext cx="8252713" cy="531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3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256" y="161677"/>
            <a:ext cx="8597281" cy="64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3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219" y="555900"/>
            <a:ext cx="8570251" cy="56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567" y="3900"/>
            <a:ext cx="8365444" cy="68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Chauffeuring!!!</a:t>
            </a:r>
            <a:endParaRPr lang="en-US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6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Perfectionism Social Disconnection Model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rtl="1"/>
            <a:r>
              <a:rPr lang="fa-IR" sz="4000" dirty="0" smtClean="0">
                <a:latin typeface="IRRoya" panose="02000503000000020002" pitchFamily="2" charset="-78"/>
                <a:cs typeface="IRRoya" panose="02000503000000020002" pitchFamily="2" charset="-78"/>
              </a:rPr>
              <a:t>مدل قطع ارتباط اجتماعی در کمال گرایی</a:t>
            </a:r>
            <a:endParaRPr lang="en-US" sz="40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سبک برخورد با مسائل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/>
              <a:t>Avoidant coping</a:t>
            </a:r>
          </a:p>
          <a:p>
            <a:pPr>
              <a:lnSpc>
                <a:spcPct val="150000"/>
              </a:lnSpc>
            </a:pPr>
            <a:r>
              <a:rPr lang="en-US" sz="3600" dirty="0" smtClean="0"/>
              <a:t>Problem focused (approach) coping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t>Perfectionism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7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a-IR" b="1" dirty="0" smtClean="0">
                <a:solidFill>
                  <a:srgbClr val="FFFF00"/>
                </a:solidFill>
                <a:latin typeface="IRRoya" panose="02000503000000020002" pitchFamily="2" charset="-78"/>
                <a:cs typeface="IRRoya" panose="02000503000000020002" pitchFamily="2" charset="-78"/>
              </a:rPr>
              <a:t>کودکان نابغه و استعدادهای درخشان</a:t>
            </a:r>
            <a:endParaRPr lang="en-US" b="1" dirty="0">
              <a:solidFill>
                <a:srgbClr val="FFFF00"/>
              </a:solidFill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v9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  <p:pic>
        <p:nvPicPr>
          <p:cNvPr id="2050" name="Picture 2" descr="https://irantahsil.org/wp-content/uploads/2017/11/%D8%AB%D8%A8%D8%AA-%D9%86%D8%A7%D9%85-%D9%85%D8%AF%D8%A7%D8%B1%D8%B3-%D8%AA%DB%8C%D8%B2%D9%87%D9%88%D8%B4%D8%A7%D9%86-%D8%B3%D9%85%D9%BE%D8%A7%D8%A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7892">
            <a:off x="6726235" y="2825441"/>
            <a:ext cx="4648200" cy="309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hdphd.org/wp-content/uploads/2018/05/41712559%D8%B2%D9%85%D8%A7%D9%86-%D8%A7%D8%B9%D9%84%D8%A7%D9%85-%D9%86%D8%AA%D8%A7%DB%8C%D8%AC-%DA%A9%D8%A7%D8%B1%D8%B4%D9%86%D8%A7%D8%B3%DB%8C-%D8%A7%D8%B1%D8%B4%D8%AF-%D9%88-%D8%AF%DA%A9%D8%AA%D8%B1%DB%8C-%D8%A8%D8%AF%D9%88%D9%86-%D8%A2%D8%B2%D9%85%D9%88%D9%86-%D8%AF%D8%A7%D9%86%D8%B4%DA%AF%D8%A7%D9%87-%D8%A2%D8%B2%D8%A7%D8%AF-9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6402">
            <a:off x="755269" y="4221492"/>
            <a:ext cx="2524125" cy="176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99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برخی نکات مورد بحث در این مجموعه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ارتباط با موفقیت و استعداد و گروه های نخبه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کمال گرایی و مقوله خستگی 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اصلاً کمال گرایی چگونه شکل می گیرد؟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کمال گرایی لطیف و کمال گرایی آزار دهنده و خود شیفته</a:t>
            </a:r>
            <a:endParaRPr lang="en-US" sz="3200" dirty="0" smtClean="0">
              <a:latin typeface="IRRoya" panose="02000503000000020002" pitchFamily="2" charset="-78"/>
              <a:cs typeface="IRRoya" panose="02000503000000020002" pitchFamily="2" charset="-78"/>
            </a:endParaRP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افکار کمال گرایانه</a:t>
            </a:r>
            <a:r>
              <a:rPr lang="en-US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 </a:t>
            </a:r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 (</a:t>
            </a:r>
            <a:r>
              <a:rPr lang="en-US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perfectionistic cognitions</a:t>
            </a:r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)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کمال گرایی بعنوان یک اعتیاد</a:t>
            </a:r>
            <a:endParaRPr lang="en-US" sz="32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93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خستگی مزمن و کمال گرایی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450" y="1580050"/>
            <a:ext cx="7448451" cy="524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34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8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خستگی بسیار شایع است</a:t>
            </a:r>
            <a:endParaRPr lang="en-US" sz="48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125E498-8712-4D64-8C0E-41BFAB561C9C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>
              <a:spcBef>
                <a:spcPts val="1800"/>
              </a:spcBef>
            </a:pPr>
            <a:r>
              <a:rPr lang="fa-IR" sz="3600" dirty="0">
                <a:solidFill>
                  <a:schemeClr val="accent2">
                    <a:lumMod val="40000"/>
                    <a:lumOff val="60000"/>
                  </a:schemeClr>
                </a:solidFill>
                <a:cs typeface="B Roya" pitchFamily="2" charset="-78"/>
              </a:rPr>
              <a:t>20 تا 25 درصد جامعه از خستگی گذرا (2 هفته) رنج می برند</a:t>
            </a:r>
          </a:p>
          <a:p>
            <a:pPr algn="r" rtl="1">
              <a:spcBef>
                <a:spcPts val="1800"/>
              </a:spcBef>
            </a:pPr>
            <a:r>
              <a:rPr lang="fa-IR" sz="3600" dirty="0">
                <a:solidFill>
                  <a:schemeClr val="accent2">
                    <a:lumMod val="40000"/>
                    <a:lumOff val="60000"/>
                  </a:schemeClr>
                </a:solidFill>
                <a:cs typeface="B Roya" pitchFamily="2" charset="-78"/>
              </a:rPr>
              <a:t>5 درصد از خستگی بیش از 6 ماه رنج می برند</a:t>
            </a:r>
          </a:p>
          <a:p>
            <a:pPr algn="r" rtl="1">
              <a:spcBef>
                <a:spcPts val="1800"/>
              </a:spcBef>
            </a:pPr>
            <a:r>
              <a:rPr lang="fa-IR" sz="3600" dirty="0">
                <a:solidFill>
                  <a:schemeClr val="accent2">
                    <a:lumMod val="40000"/>
                    <a:lumOff val="60000"/>
                  </a:schemeClr>
                </a:solidFill>
                <a:cs typeface="B Roya" pitchFamily="2" charset="-78"/>
              </a:rPr>
              <a:t>خستگی در </a:t>
            </a:r>
            <a:r>
              <a:rPr lang="fa-IR" sz="3600" dirty="0">
                <a:solidFill>
                  <a:srgbClr val="FFFF00"/>
                </a:solidFill>
                <a:cs typeface="B Roya" pitchFamily="2" charset="-78"/>
              </a:rPr>
              <a:t>زنان</a:t>
            </a:r>
            <a:r>
              <a:rPr lang="fa-IR" sz="3600" dirty="0">
                <a:solidFill>
                  <a:schemeClr val="accent2">
                    <a:lumMod val="40000"/>
                    <a:lumOff val="60000"/>
                  </a:schemeClr>
                </a:solidFill>
                <a:cs typeface="B Roya" pitchFamily="2" charset="-78"/>
              </a:rPr>
              <a:t> شایع تر است</a:t>
            </a:r>
          </a:p>
          <a:p>
            <a:pPr algn="r" rtl="1">
              <a:spcBef>
                <a:spcPts val="1800"/>
              </a:spcBef>
            </a:pPr>
            <a:r>
              <a:rPr lang="fa-IR" sz="3600" dirty="0">
                <a:solidFill>
                  <a:schemeClr val="accent2">
                    <a:lumMod val="40000"/>
                    <a:lumOff val="60000"/>
                  </a:schemeClr>
                </a:solidFill>
                <a:cs typeface="B Roya" pitchFamily="2" charset="-78"/>
              </a:rPr>
              <a:t>تاثیر بسیار زیادی در رضایتمندی از زندگی دارد</a:t>
            </a:r>
          </a:p>
        </p:txBody>
      </p:sp>
    </p:spTree>
    <p:extLst>
      <p:ext uri="{BB962C8B-B14F-4D97-AF65-F5344CB8AC3E}">
        <p14:creationId xmlns:p14="http://schemas.microsoft.com/office/powerpoint/2010/main" val="32900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4294967295"/>
          </p:nvPr>
        </p:nvSpPr>
        <p:spPr>
          <a:xfrm>
            <a:off x="1249680" y="1162980"/>
            <a:ext cx="2736850" cy="4343400"/>
          </a:xfrm>
        </p:spPr>
        <p:txBody>
          <a:bodyPr>
            <a:noAutofit/>
          </a:bodyPr>
          <a:lstStyle/>
          <a:p>
            <a:pPr algn="r" rtl="1">
              <a:spcAft>
                <a:spcPts val="1200"/>
              </a:spcAft>
              <a:buFont typeface="Arial" pitchFamily="34" charset="0"/>
              <a:buChar char="•"/>
            </a:pPr>
            <a:r>
              <a:rPr lang="fa-IR" sz="3200" dirty="0">
                <a:cs typeface="B Roya" pitchFamily="2" charset="-78"/>
              </a:rPr>
              <a:t>خستگی در دخترها تا </a:t>
            </a:r>
            <a:r>
              <a:rPr lang="fa-IR" sz="3200" dirty="0">
                <a:solidFill>
                  <a:srgbClr val="FFFF00"/>
                </a:solidFill>
                <a:cs typeface="B Roya" pitchFamily="2" charset="-78"/>
              </a:rPr>
              <a:t>3 برابر </a:t>
            </a:r>
            <a:r>
              <a:rPr lang="fa-IR" sz="3200" dirty="0">
                <a:cs typeface="B Roya" pitchFamily="2" charset="-78"/>
              </a:rPr>
              <a:t>پسرها است</a:t>
            </a: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</a:pPr>
            <a:endParaRPr lang="fa-IR" sz="3200" dirty="0">
              <a:cs typeface="B Roya" pitchFamily="2" charset="-78"/>
            </a:endParaRPr>
          </a:p>
          <a:p>
            <a:pPr algn="r" rtl="1">
              <a:spcAft>
                <a:spcPts val="1200"/>
              </a:spcAft>
              <a:buFont typeface="Arial" pitchFamily="34" charset="0"/>
              <a:buChar char="•"/>
            </a:pPr>
            <a:r>
              <a:rPr lang="fa-IR" sz="3200" dirty="0">
                <a:cs typeface="B Roya" pitchFamily="2" charset="-78"/>
              </a:rPr>
              <a:t>تفاوت دو جنس از </a:t>
            </a:r>
            <a:r>
              <a:rPr lang="fa-IR" sz="3200" dirty="0">
                <a:solidFill>
                  <a:srgbClr val="FFFF00"/>
                </a:solidFill>
                <a:cs typeface="B Roya" pitchFamily="2" charset="-78"/>
              </a:rPr>
              <a:t>13 سالگی </a:t>
            </a:r>
            <a:r>
              <a:rPr lang="fa-IR" sz="3200" dirty="0">
                <a:cs typeface="B Roya" pitchFamily="2" charset="-78"/>
              </a:rPr>
              <a:t>ظاهر می شود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-40000"/>
          </a:blip>
          <a:srcRect/>
          <a:stretch>
            <a:fillRect/>
          </a:stretch>
        </p:blipFill>
        <p:spPr bwMode="auto">
          <a:xfrm>
            <a:off x="5015880" y="0"/>
            <a:ext cx="5184576" cy="66693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7" name="Rounded Rectangle 6"/>
          <p:cNvSpPr/>
          <p:nvPr/>
        </p:nvSpPr>
        <p:spPr>
          <a:xfrm>
            <a:off x="8688288" y="404664"/>
            <a:ext cx="1130424" cy="43204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FFFF00"/>
                </a:solidFill>
              </a:rPr>
              <a:t>دختران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637984" y="3717032"/>
            <a:ext cx="1130424" cy="432048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rgbClr val="FFFF00"/>
                </a:solidFill>
              </a:rPr>
              <a:t>پسران</a:t>
            </a:r>
            <a:endParaRPr lang="en-US" b="1" dirty="0">
              <a:solidFill>
                <a:srgbClr val="FFFF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5951984" y="3645024"/>
            <a:ext cx="5184576" cy="0"/>
          </a:xfrm>
          <a:prstGeom prst="line">
            <a:avLst/>
          </a:prstGeom>
          <a:ln w="508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92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در خستگی مزمن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Cortisol</a:t>
            </a:r>
          </a:p>
          <a:p>
            <a:r>
              <a:rPr lang="en-US" sz="3600" dirty="0" smtClean="0"/>
              <a:t>Cortisol response to stress</a:t>
            </a:r>
          </a:p>
          <a:p>
            <a:r>
              <a:rPr lang="en-US" sz="3600" dirty="0" smtClean="0"/>
              <a:t>HPA axis </a:t>
            </a:r>
            <a:r>
              <a:rPr lang="en-US" sz="3600" dirty="0" err="1" smtClean="0"/>
              <a:t>hypoactivity</a:t>
            </a:r>
            <a:r>
              <a:rPr lang="en-US" sz="1800" dirty="0" smtClean="0"/>
              <a:t> </a:t>
            </a:r>
            <a:endParaRPr lang="fa-IR" sz="1800" dirty="0" smtClean="0"/>
          </a:p>
          <a:p>
            <a:endParaRPr lang="fa-IR" sz="1800" dirty="0" smtClean="0"/>
          </a:p>
          <a:p>
            <a:pPr algn="r" rtl="1"/>
            <a:r>
              <a:rPr lang="fa-IR" sz="3600" dirty="0" smtClean="0">
                <a:latin typeface="IRRoya" panose="02000503000000020002" pitchFamily="2" charset="-78"/>
                <a:cs typeface="IRRoya" panose="02000503000000020002" pitchFamily="2" charset="-78"/>
              </a:rPr>
              <a:t>شروع متعاقب فعالیت سنگین و یا استرس شدید و طولانی روانی یا بدنی</a:t>
            </a:r>
            <a:endParaRPr lang="en-US" sz="36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3081019" y="1640374"/>
            <a:ext cx="232410" cy="8986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6534208" y="2367577"/>
            <a:ext cx="232410" cy="8986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latin typeface="Arial Rounded MT Bold" pitchFamily="34" charset="0"/>
              </a:rPr>
              <a:t>Boom -Bust Activity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 rtl="1"/>
            <a:r>
              <a:rPr lang="fa-IR" sz="6000" dirty="0">
                <a:solidFill>
                  <a:schemeClr val="tx2">
                    <a:lumMod val="10000"/>
                  </a:schemeClr>
                </a:solidFill>
                <a:cs typeface="B Roya" pitchFamily="2" charset="-78"/>
              </a:rPr>
              <a:t>فعالیت کم- زیاد</a:t>
            </a:r>
            <a:endParaRPr lang="en-US" sz="6000" dirty="0">
              <a:solidFill>
                <a:schemeClr val="tx2">
                  <a:lumMod val="10000"/>
                </a:schemeClr>
              </a:solidFill>
              <a:cs typeface="B Roya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0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Robert </a:t>
            </a:r>
            <a:r>
              <a:rPr lang="en-US" dirty="0" err="1" smtClean="0"/>
              <a:t>Sapolsky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1026" name="Picture 2" descr="https://i.gr-assets.com/images/S/compressed.photo.goodreads.com/books/1441955030l/327._SY475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676" y="609600"/>
            <a:ext cx="3767328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28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Allostatic</a:t>
            </a:r>
            <a:r>
              <a:rPr lang="en-US" sz="3600" dirty="0" smtClean="0"/>
              <a:t> overload </a:t>
            </a:r>
            <a:r>
              <a:rPr lang="en-US" sz="2800" dirty="0" smtClean="0"/>
              <a:t>(</a:t>
            </a:r>
            <a:r>
              <a:rPr lang="en-US" sz="2800" b="1" dirty="0"/>
              <a:t>Bruce S. </a:t>
            </a:r>
            <a:r>
              <a:rPr lang="en-US" sz="2800" b="1" dirty="0" smtClean="0"/>
              <a:t>McEwen)</a:t>
            </a:r>
            <a:endParaRPr lang="en-US" sz="5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فشار خون، دیابت، اختلالات خود ایمنی، اختلالات روان تنی و کاهش عمر</a:t>
            </a:r>
            <a:endParaRPr lang="en-US" sz="32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493164"/>
            <a:ext cx="914400" cy="364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latin typeface="Arial Rounded MT Bold" panose="020F0704030504030204" pitchFamily="34" charset="0"/>
              </a:rPr>
              <a:t>End v10</a:t>
            </a:r>
            <a:endParaRPr lang="en-US" sz="14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6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25" y="1064360"/>
            <a:ext cx="10522730" cy="490468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99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422" y="932280"/>
            <a:ext cx="9081829" cy="4498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Striped Right Arrow 4"/>
          <p:cNvSpPr/>
          <p:nvPr/>
        </p:nvSpPr>
        <p:spPr>
          <a:xfrm rot="19377690">
            <a:off x="2113280" y="4866639"/>
            <a:ext cx="2621280" cy="80975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Avoidance coping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3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atin typeface="IRRoya" panose="02000503000000020002" pitchFamily="2" charset="-78"/>
                <a:cs typeface="IRRoya" panose="02000503000000020002" pitchFamily="2" charset="-78"/>
              </a:rPr>
              <a:t>این مجموعه راهنمای خود درمانی نیست </a:t>
            </a:r>
            <a:endParaRPr lang="en-US" sz="40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444" y="1196440"/>
            <a:ext cx="8673094" cy="4311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509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sz="3200" dirty="0"/>
              <a:t>Self-determination theory (</a:t>
            </a:r>
            <a:r>
              <a:rPr lang="en-US" sz="3200" dirty="0" err="1"/>
              <a:t>Deci</a:t>
            </a:r>
            <a:r>
              <a:rPr lang="en-US" sz="3200" dirty="0"/>
              <a:t> &amp; Ryan, 1985)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235" y="1370304"/>
            <a:ext cx="9422881" cy="451297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379235" y="2578999"/>
            <a:ext cx="1916935" cy="2324559"/>
          </a:xfrm>
          <a:prstGeom prst="ellipse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6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3806" y="5534740"/>
            <a:ext cx="10355326" cy="543472"/>
          </a:xfrm>
        </p:spPr>
        <p:txBody>
          <a:bodyPr>
            <a:noAutofit/>
          </a:bodyPr>
          <a:lstStyle/>
          <a:p>
            <a:pPr algn="ctr" rtl="1"/>
            <a:r>
              <a:rPr lang="fa-IR" sz="4000" dirty="0">
                <a:solidFill>
                  <a:schemeClr val="tx1"/>
                </a:solidFill>
                <a:cs typeface="B Roya" pitchFamily="2" charset="-78"/>
              </a:rPr>
              <a:t> معمای تلاش، سختکوشی و اراده</a:t>
            </a:r>
            <a:endParaRPr lang="en-US" sz="4000" dirty="0">
              <a:solidFill>
                <a:schemeClr val="tx1"/>
              </a:solidFill>
              <a:cs typeface="B Roya" pitchFamily="2" charset="-78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idx="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BC2C-8774-4CAD-B08A-C53DF664D02F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6" name="Picture 2" descr="C:\Users\t\Pictures\Willpower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6969" y="296583"/>
            <a:ext cx="7335274" cy="4581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79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dirty="0" err="1" smtClean="0">
                <a:solidFill>
                  <a:schemeClr val="tx1"/>
                </a:solidFill>
              </a:rPr>
              <a:t>Göbekli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Tepe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defTabSz="914400"/>
            <a:fld id="{F86A6366-6285-40C7-BE09-FC3FA2DA8232}" type="slidenum">
              <a:rPr lang="en-US">
                <a:latin typeface="Tw Cen MT"/>
              </a:rPr>
              <a:pPr defTabSz="914400"/>
              <a:t>63</a:t>
            </a:fld>
            <a:endParaRPr lang="en-US">
              <a:latin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401406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First came the temple, then the city.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-</a:t>
            </a:r>
            <a:r>
              <a:rPr lang="en-US" sz="3100" dirty="0">
                <a:solidFill>
                  <a:schemeClr val="tx1"/>
                </a:solidFill>
              </a:rPr>
              <a:t>Klaus Schmidt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6A6366-6285-40C7-BE09-FC3FA2DA8232}" type="slidenum">
              <a:rPr lang="en-US" smtClean="0"/>
              <a:pPr/>
              <a:t>64</a:t>
            </a:fld>
            <a:endParaRPr lang="en-US"/>
          </a:p>
        </p:txBody>
      </p:sp>
      <p:pic>
        <p:nvPicPr>
          <p:cNvPr id="470018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6058" y="2344076"/>
            <a:ext cx="5915025" cy="331241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221161" y="2704139"/>
            <a:ext cx="180020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Zuerst kam der Tempel, dann die Stadt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Lewis, M., </a:t>
            </a:r>
            <a:r>
              <a:rPr lang="en-US" sz="2000" dirty="0">
                <a:solidFill>
                  <a:srgbClr val="FFFF00"/>
                </a:solidFill>
              </a:rPr>
              <a:t>1964</a:t>
            </a:r>
            <a:r>
              <a:rPr lang="en-US" sz="2000" dirty="0">
                <a:solidFill>
                  <a:schemeClr val="tx1"/>
                </a:solidFill>
              </a:rPr>
              <a:t>. Some </a:t>
            </a:r>
            <a:r>
              <a:rPr lang="en-US" sz="2000" dirty="0" err="1">
                <a:solidFill>
                  <a:schemeClr val="tx1"/>
                </a:solidFill>
              </a:rPr>
              <a:t>nondecremental</a:t>
            </a:r>
            <a:r>
              <a:rPr lang="en-US" sz="2000" dirty="0">
                <a:solidFill>
                  <a:schemeClr val="tx1"/>
                </a:solidFill>
              </a:rPr>
              <a:t> effects of effort. J. Comp. </a:t>
            </a:r>
            <a:r>
              <a:rPr lang="fr-FR" sz="2000" dirty="0" err="1">
                <a:solidFill>
                  <a:schemeClr val="tx1"/>
                </a:solidFill>
              </a:rPr>
              <a:t>Physiol</a:t>
            </a:r>
            <a:r>
              <a:rPr lang="fr-FR" sz="2000" dirty="0">
                <a:solidFill>
                  <a:schemeClr val="tx1"/>
                </a:solidFill>
              </a:rPr>
              <a:t>. </a:t>
            </a:r>
            <a:r>
              <a:rPr lang="fr-FR" sz="2000" dirty="0" err="1">
                <a:solidFill>
                  <a:schemeClr val="tx1"/>
                </a:solidFill>
              </a:rPr>
              <a:t>Psychol</a:t>
            </a:r>
            <a:r>
              <a:rPr lang="fr-FR" sz="2000" dirty="0">
                <a:solidFill>
                  <a:schemeClr val="tx1"/>
                </a:solidFill>
              </a:rPr>
              <a:t>. 57 (3), 367–372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6A6366-6285-40C7-BE09-FC3FA2DA8232}" type="slidenum">
              <a:rPr lang="en-US" smtClean="0"/>
              <a:pPr/>
              <a:t>65</a:t>
            </a:fld>
            <a:endParaRPr lang="en-US"/>
          </a:p>
        </p:txBody>
      </p:sp>
      <p:pic>
        <p:nvPicPr>
          <p:cNvPr id="3074" name="Picture 2" descr="https://i.pinimg.com/originals/8d/2f/10/8d2f103dc834182a15e48dc23c470b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784" y="2132857"/>
            <a:ext cx="5537200" cy="31146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919536" y="2348880"/>
            <a:ext cx="1224136" cy="6983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5 grams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1919536" y="4005064"/>
            <a:ext cx="1224136" cy="6983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80 grams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870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err="1">
                <a:solidFill>
                  <a:schemeClr val="tx1"/>
                </a:solidFill>
              </a:rPr>
              <a:t>Kacelnik</a:t>
            </a:r>
            <a:r>
              <a:rPr lang="en-US" sz="2000" dirty="0">
                <a:solidFill>
                  <a:schemeClr val="tx1"/>
                </a:solidFill>
              </a:rPr>
              <a:t>, A., Marsh, B., 2002. Cost can increase preference in starlings. Animal </a:t>
            </a:r>
            <a:r>
              <a:rPr lang="en-US" sz="2000" dirty="0" err="1">
                <a:solidFill>
                  <a:schemeClr val="tx1"/>
                </a:solidFill>
              </a:rPr>
              <a:t>Behav</a:t>
            </a:r>
            <a:r>
              <a:rPr lang="en-US" sz="2000" dirty="0">
                <a:solidFill>
                  <a:schemeClr val="tx1"/>
                </a:solidFill>
              </a:rPr>
              <a:t>. 63, 245–250.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86A6366-6285-40C7-BE09-FC3FA2DA8232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7058" name="Picture 2" descr="https://s3.wp.wsu.edu/uploads/sites/609/2016/06/starl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9590" y="1580050"/>
            <a:ext cx="7086600" cy="4721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971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IRRoya" panose="02000503000000020002" pitchFamily="2" charset="-78"/>
                <a:cs typeface="IRRoya" panose="02000503000000020002" pitchFamily="2" charset="-78"/>
              </a:rPr>
              <a:t>جمع بندی</a:t>
            </a:r>
            <a:endParaRPr lang="en-US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درونی سازی کامل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پرهیز از باورهای مشکل ساز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عدم استفاده از اجتناب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عدم تمرکز بر کتمان ضعف ها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اجتناب از دیالوگ سرزنش خود و تلاش برای پذیرش و شفت برای خویشتن</a:t>
            </a:r>
          </a:p>
          <a:p>
            <a:pPr algn="r" rtl="1"/>
            <a:r>
              <a:rPr lang="fa-IR" sz="3200" dirty="0" smtClean="0">
                <a:latin typeface="IRRoya" panose="02000503000000020002" pitchFamily="2" charset="-78"/>
                <a:cs typeface="IRRoya" panose="02000503000000020002" pitchFamily="2" charset="-78"/>
              </a:rPr>
              <a:t>بها دادن به مفهوم تلاش </a:t>
            </a:r>
          </a:p>
          <a:p>
            <a:pPr algn="r" rtl="1"/>
            <a:endParaRPr lang="en-US" sz="3200" dirty="0"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58665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84" y="371110"/>
            <a:ext cx="8306551" cy="62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USRSA: Running Streak Association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43" y="1376547"/>
            <a:ext cx="11951314" cy="51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11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939" y="170799"/>
            <a:ext cx="4282489" cy="641256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14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10" y="1306061"/>
            <a:ext cx="11646499" cy="520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3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47" y="1260342"/>
            <a:ext cx="11773505" cy="515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Perfectionism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671" y="-4"/>
            <a:ext cx="8981902" cy="682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5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/>
              <a:t>Isaac Marks 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sz="4900" dirty="0"/>
              <a:t>Life </a:t>
            </a:r>
            <a:r>
              <a:rPr lang="en-US" sz="4900" dirty="0" smtClean="0"/>
              <a:t>is a </a:t>
            </a:r>
            <a:r>
              <a:rPr lang="en-US" sz="4900" dirty="0"/>
              <a:t>series of addictions and without them we die</a:t>
            </a:r>
            <a:r>
              <a:rPr lang="en-US" dirty="0"/>
              <a:t>.”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!!!!!!</a:t>
            </a:r>
            <a:endParaRPr lang="en-US" sz="6600" dirty="0">
              <a:solidFill>
                <a:srgbClr val="FFFF0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79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fa-IR" sz="9600" dirty="0" smtClean="0">
                <a:solidFill>
                  <a:srgbClr val="FFFF00"/>
                </a:solidFill>
                <a:latin typeface="IRRoya" panose="02000503000000020002" pitchFamily="2" charset="-78"/>
                <a:cs typeface="IRRoya" panose="02000503000000020002" pitchFamily="2" charset="-78"/>
              </a:rPr>
              <a:t>پایان</a:t>
            </a:r>
            <a:endParaRPr lang="en-US" sz="9600" dirty="0">
              <a:solidFill>
                <a:srgbClr val="FFFF00"/>
              </a:solidFill>
              <a:latin typeface="IRRoya" panose="02000503000000020002" pitchFamily="2" charset="-78"/>
              <a:cs typeface="IRRoya" panose="02000503000000020002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Perfectionism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9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199" y="262396"/>
            <a:ext cx="4184041" cy="631592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269" y="247756"/>
            <a:ext cx="4126466" cy="625988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Perfectionism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2_Median">
  <a:themeElements>
    <a:clrScheme name="Custom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44061"/>
      </a:accent1>
      <a:accent2>
        <a:srgbClr val="C0504D"/>
      </a:accent2>
      <a:accent3>
        <a:srgbClr val="9BBB59"/>
      </a:accent3>
      <a:accent4>
        <a:srgbClr val="3F3151"/>
      </a:accent4>
      <a:accent5>
        <a:srgbClr val="205867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9734</TotalTime>
  <Words>953</Words>
  <Application>Microsoft Office PowerPoint</Application>
  <PresentationFormat>Widescreen</PresentationFormat>
  <Paragraphs>351</Paragraphs>
  <Slides>74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74</vt:i4>
      </vt:variant>
    </vt:vector>
  </HeadingPairs>
  <TitlesOfParts>
    <vt:vector size="90" baseType="lpstr">
      <vt:lpstr>Arial</vt:lpstr>
      <vt:lpstr>Arial Rounded MT Bold</vt:lpstr>
      <vt:lpstr>B Roya</vt:lpstr>
      <vt:lpstr>Berlin Sans FB</vt:lpstr>
      <vt:lpstr>Calibri</vt:lpstr>
      <vt:lpstr>Calisto MT</vt:lpstr>
      <vt:lpstr>Century Gothic</vt:lpstr>
      <vt:lpstr>Copperplate Gothic Light</vt:lpstr>
      <vt:lpstr>IRRoya</vt:lpstr>
      <vt:lpstr>Rockwell Condensed</vt:lpstr>
      <vt:lpstr>Trebuchet MS</vt:lpstr>
      <vt:lpstr>Tw Cen MT</vt:lpstr>
      <vt:lpstr>Wingdings</vt:lpstr>
      <vt:lpstr>Wingdings 2</vt:lpstr>
      <vt:lpstr>Slate</vt:lpstr>
      <vt:lpstr>2_Median</vt:lpstr>
      <vt:lpstr>Perfectionism</vt:lpstr>
      <vt:lpstr>PowerPoint Presentation</vt:lpstr>
      <vt:lpstr>PowerPoint Presentation</vt:lpstr>
      <vt:lpstr>برخی نکات مورد بحث در این مجموعه</vt:lpstr>
      <vt:lpstr>برخی نکات مورد بحث در این مجموعه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Frost</vt:lpstr>
      <vt:lpstr>Hewitt and Flett</vt:lpstr>
      <vt:lpstr>Other-oriented Perfectionism</vt:lpstr>
      <vt:lpstr>PowerPoint Presentation</vt:lpstr>
      <vt:lpstr>رسیدن به دو بُعد</vt:lpstr>
      <vt:lpstr>PowerPoint Presentation</vt:lpstr>
      <vt:lpstr>PowerPoint Presentation</vt:lpstr>
      <vt:lpstr>Perfectionistic self-presentation</vt:lpstr>
      <vt:lpstr>Self-determination theory (Deci &amp; Ryan, 1985)</vt:lpstr>
      <vt:lpstr>PowerPoint Presentation</vt:lpstr>
      <vt:lpstr>Sonia Lyubomirsky:</vt:lpstr>
      <vt:lpstr>PowerPoint Presentation</vt:lpstr>
      <vt:lpstr>PowerPoint Presentation</vt:lpstr>
      <vt:lpstr>PowerPoint Presentation</vt:lpstr>
      <vt:lpstr>FFM: Five Factor Model</vt:lpstr>
      <vt:lpstr>HEXACO</vt:lpstr>
      <vt:lpstr>PowerPoint Presentation</vt:lpstr>
      <vt:lpstr>Perfectionistic Cognitions</vt:lpstr>
      <vt:lpstr>Cognitive Therapy and Research 40(4) · February 2016</vt:lpstr>
      <vt:lpstr>Bluma Wulfovna Zeigarnik (1901-1988)</vt:lpstr>
      <vt:lpstr>On Finished and Unfinished Tasks</vt:lpstr>
      <vt:lpstr>سرمنشا کمال گرایی</vt:lpstr>
      <vt:lpstr>نظریاتی درباره شکل گیری کمال گرایی</vt:lpstr>
      <vt:lpstr>Anxious rearing</vt:lpstr>
      <vt:lpstr>PowerPoint Presentation</vt:lpstr>
      <vt:lpstr>PowerPoint Presentation</vt:lpstr>
      <vt:lpstr>PowerPoint Presentation</vt:lpstr>
      <vt:lpstr>Multidimensional Perfectionism Scale subscale scores plotted against year of data collection</vt:lpstr>
      <vt:lpstr>Ramey, G., &amp; Ramey, V. A. (2010). The rug rat race. Brookings Papers on Economic Activity, Spring, 129–176</vt:lpstr>
      <vt:lpstr>PowerPoint Presentation</vt:lpstr>
      <vt:lpstr>PowerPoint Presentation</vt:lpstr>
      <vt:lpstr>PowerPoint Presentation</vt:lpstr>
      <vt:lpstr>PowerPoint Presentation</vt:lpstr>
      <vt:lpstr>Chauffeuring!!!</vt:lpstr>
      <vt:lpstr>Perfectionism Social Disconnection Model</vt:lpstr>
      <vt:lpstr>سبک برخورد با مسائل</vt:lpstr>
      <vt:lpstr>کودکان نابغه و استعدادهای درخشان</vt:lpstr>
      <vt:lpstr>خستگی مزمن و کمال گرایی</vt:lpstr>
      <vt:lpstr>خستگی بسیار شایع است</vt:lpstr>
      <vt:lpstr>PowerPoint Presentation</vt:lpstr>
      <vt:lpstr>در خستگی مزمن</vt:lpstr>
      <vt:lpstr>Boom -Bust Activity</vt:lpstr>
      <vt:lpstr>Robert Sapolsky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Self-determination theory (Deci &amp; Ryan, 1985)</vt:lpstr>
      <vt:lpstr> معمای تلاش، سختکوشی و اراده</vt:lpstr>
      <vt:lpstr>Göbekli Tepe</vt:lpstr>
      <vt:lpstr>First came the temple, then the city. -Klaus Schmidt</vt:lpstr>
      <vt:lpstr>Lewis, M., 1964. Some nondecremental effects of effort. J. Comp. Physiol. Psychol. 57 (3), 367–372</vt:lpstr>
      <vt:lpstr>Kacelnik, A., Marsh, B., 2002. Cost can increase preference in starlings. Animal Behav. 63, 245–250.</vt:lpstr>
      <vt:lpstr>جمع بندی</vt:lpstr>
      <vt:lpstr>PowerPoint Presentation</vt:lpstr>
      <vt:lpstr>USRSA: Running Streak Association</vt:lpstr>
      <vt:lpstr>PowerPoint Presentation</vt:lpstr>
      <vt:lpstr>PowerPoint Presentation</vt:lpstr>
      <vt:lpstr>PowerPoint Presentation</vt:lpstr>
      <vt:lpstr>Isaac Marks :  “Life is a series of addictions and without them we die.”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Asus</cp:lastModifiedBy>
  <cp:revision>114</cp:revision>
  <dcterms:created xsi:type="dcterms:W3CDTF">2020-02-26T20:45:01Z</dcterms:created>
  <dcterms:modified xsi:type="dcterms:W3CDTF">2020-03-14T20:59:20Z</dcterms:modified>
</cp:coreProperties>
</file>