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60" r:id="rId4"/>
    <p:sldId id="259" r:id="rId5"/>
    <p:sldId id="261" r:id="rId6"/>
    <p:sldId id="262" r:id="rId7"/>
    <p:sldId id="289" r:id="rId8"/>
    <p:sldId id="266" r:id="rId9"/>
    <p:sldId id="267" r:id="rId10"/>
    <p:sldId id="291" r:id="rId11"/>
    <p:sldId id="292" r:id="rId12"/>
    <p:sldId id="293" r:id="rId13"/>
    <p:sldId id="294" r:id="rId14"/>
    <p:sldId id="295" r:id="rId15"/>
    <p:sldId id="305" r:id="rId16"/>
    <p:sldId id="306" r:id="rId17"/>
    <p:sldId id="307" r:id="rId18"/>
    <p:sldId id="296" r:id="rId19"/>
    <p:sldId id="297" r:id="rId20"/>
    <p:sldId id="299" r:id="rId21"/>
    <p:sldId id="300" r:id="rId22"/>
    <p:sldId id="301" r:id="rId23"/>
    <p:sldId id="302" r:id="rId24"/>
    <p:sldId id="303" r:id="rId25"/>
    <p:sldId id="274" r:id="rId26"/>
    <p:sldId id="275" r:id="rId27"/>
    <p:sldId id="277" r:id="rId28"/>
    <p:sldId id="290" r:id="rId29"/>
    <p:sldId id="271" r:id="rId30"/>
    <p:sldId id="279" r:id="rId31"/>
    <p:sldId id="280" r:id="rId32"/>
    <p:sldId id="282" r:id="rId33"/>
    <p:sldId id="283" r:id="rId34"/>
    <p:sldId id="285" r:id="rId35"/>
    <p:sldId id="286" r:id="rId36"/>
    <p:sldId id="287" r:id="rId37"/>
    <p:sldId id="304" r:id="rId38"/>
    <p:sldId id="288"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6" d="100"/>
          <a:sy n="76" d="100"/>
        </p:scale>
        <p:origin x="54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1/9/2018</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1/9/2018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1/9/2018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1/9/2018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1/9/2018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1/9/2018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1/9/2018</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1/9/2018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1/9/2018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1/9/2018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1/9/2018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1/9/2018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1/9/2018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1/9/2018</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1/9/2018</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1/9/2018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1/9/2018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1/9/2018</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54955" y="1244600"/>
            <a:ext cx="8825658" cy="2654299"/>
          </a:xfrm>
        </p:spPr>
        <p:txBody>
          <a:bodyPr/>
          <a:lstStyle/>
          <a:p>
            <a:r>
              <a:rPr lang="fa-IR" sz="8000" dirty="0" smtClean="0"/>
              <a:t>به نام خدا</a:t>
            </a:r>
            <a:r>
              <a:rPr lang="fa-IR" dirty="0" smtClean="0"/>
              <a:t>                  </a:t>
            </a:r>
            <a:endParaRPr lang="en-US" dirty="0"/>
          </a:p>
        </p:txBody>
      </p:sp>
    </p:spTree>
    <p:extLst>
      <p:ext uri="{BB962C8B-B14F-4D97-AF65-F5344CB8AC3E}">
        <p14:creationId xmlns:p14="http://schemas.microsoft.com/office/powerpoint/2010/main" val="18754167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03447" y="711201"/>
            <a:ext cx="8825658" cy="1473199"/>
          </a:xfrm>
        </p:spPr>
        <p:txBody>
          <a:bodyPr/>
          <a:lstStyle/>
          <a:p>
            <a:r>
              <a:rPr lang="fa-IR" dirty="0" smtClean="0"/>
              <a:t>گام های مهارت حل مساله     </a:t>
            </a:r>
            <a:endParaRPr lang="en-US" dirty="0"/>
          </a:p>
        </p:txBody>
      </p:sp>
      <p:sp>
        <p:nvSpPr>
          <p:cNvPr id="3" name="Subtitle 2"/>
          <p:cNvSpPr>
            <a:spLocks noGrp="1"/>
          </p:cNvSpPr>
          <p:nvPr>
            <p:ph type="subTitle" idx="1"/>
          </p:nvPr>
        </p:nvSpPr>
        <p:spPr>
          <a:xfrm>
            <a:off x="1154954" y="2857500"/>
            <a:ext cx="10122645" cy="2781300"/>
          </a:xfrm>
        </p:spPr>
        <p:txBody>
          <a:bodyPr/>
          <a:lstStyle/>
          <a:p>
            <a:pPr algn="r" rtl="1"/>
            <a:r>
              <a:rPr lang="fa-IR" sz="3200" dirty="0" smtClean="0">
                <a:solidFill>
                  <a:schemeClr val="bg1"/>
                </a:solidFill>
              </a:rPr>
              <a:t>گام </a:t>
            </a:r>
            <a:r>
              <a:rPr lang="fa-IR" sz="3200" dirty="0">
                <a:solidFill>
                  <a:schemeClr val="bg1"/>
                </a:solidFill>
              </a:rPr>
              <a:t>اول:بررسی دیدگاه فرد نسبت به </a:t>
            </a:r>
            <a:r>
              <a:rPr lang="fa-IR" sz="3200" dirty="0" smtClean="0">
                <a:solidFill>
                  <a:schemeClr val="bg1"/>
                </a:solidFill>
              </a:rPr>
              <a:t>مشکل</a:t>
            </a:r>
          </a:p>
          <a:p>
            <a:pPr algn="r" rtl="1"/>
            <a:endParaRPr lang="fa-IR" sz="3200" dirty="0">
              <a:solidFill>
                <a:schemeClr val="bg1"/>
              </a:solidFill>
            </a:endParaRPr>
          </a:p>
          <a:p>
            <a:pPr algn="r" rtl="1"/>
            <a:r>
              <a:rPr lang="fa-IR" sz="3200" dirty="0">
                <a:solidFill>
                  <a:schemeClr val="bg1"/>
                </a:solidFill>
              </a:rPr>
              <a:t>گام دوم :</a:t>
            </a:r>
            <a:r>
              <a:rPr lang="fa-IR" sz="3200" dirty="0" smtClean="0">
                <a:solidFill>
                  <a:schemeClr val="bg1"/>
                </a:solidFill>
              </a:rPr>
              <a:t>یادگیری مراحل </a:t>
            </a:r>
            <a:r>
              <a:rPr lang="fa-IR" sz="3200" dirty="0">
                <a:solidFill>
                  <a:schemeClr val="bg1"/>
                </a:solidFill>
              </a:rPr>
              <a:t>حل مساله</a:t>
            </a:r>
          </a:p>
          <a:p>
            <a:endParaRPr lang="fa-IR" dirty="0"/>
          </a:p>
          <a:p>
            <a:pPr algn="r" rtl="1"/>
            <a:endParaRPr lang="en-US" dirty="0"/>
          </a:p>
        </p:txBody>
      </p:sp>
    </p:spTree>
    <p:extLst>
      <p:ext uri="{BB962C8B-B14F-4D97-AF65-F5344CB8AC3E}">
        <p14:creationId xmlns:p14="http://schemas.microsoft.com/office/powerpoint/2010/main" val="18903873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33701" y="647701"/>
            <a:ext cx="7061200" cy="2184399"/>
          </a:xfrm>
        </p:spPr>
        <p:txBody>
          <a:bodyPr/>
          <a:lstStyle/>
          <a:p>
            <a:r>
              <a:rPr lang="fa-IR" sz="4800" dirty="0" smtClean="0"/>
              <a:t>بررسی دیدگاه فرد نسبت به حل          مساله                 </a:t>
            </a:r>
            <a:endParaRPr lang="en-US" sz="4800" dirty="0"/>
          </a:p>
        </p:txBody>
      </p:sp>
      <p:sp>
        <p:nvSpPr>
          <p:cNvPr id="3" name="Subtitle 2"/>
          <p:cNvSpPr>
            <a:spLocks noGrp="1"/>
          </p:cNvSpPr>
          <p:nvPr>
            <p:ph type="subTitle" idx="1"/>
          </p:nvPr>
        </p:nvSpPr>
        <p:spPr>
          <a:xfrm>
            <a:off x="481854" y="3429000"/>
            <a:ext cx="10160745" cy="2184400"/>
          </a:xfrm>
        </p:spPr>
        <p:txBody>
          <a:bodyPr>
            <a:normAutofit/>
          </a:bodyPr>
          <a:lstStyle/>
          <a:p>
            <a:pPr algn="r" rtl="1"/>
            <a:r>
              <a:rPr lang="fa-IR" sz="2800" dirty="0" smtClean="0">
                <a:solidFill>
                  <a:schemeClr val="bg1"/>
                </a:solidFill>
              </a:rPr>
              <a:t>1-افرادی که جهت گیری منفی نسبت به حل مساله دارند.</a:t>
            </a:r>
          </a:p>
          <a:p>
            <a:pPr algn="r" rtl="1"/>
            <a:endParaRPr lang="fa-IR" sz="2800" dirty="0" smtClean="0">
              <a:solidFill>
                <a:schemeClr val="bg1"/>
              </a:solidFill>
            </a:endParaRPr>
          </a:p>
          <a:p>
            <a:pPr algn="r" rtl="1"/>
            <a:r>
              <a:rPr lang="fa-IR" sz="2800" dirty="0" smtClean="0">
                <a:solidFill>
                  <a:schemeClr val="bg1"/>
                </a:solidFill>
              </a:rPr>
              <a:t>2- افرادی که جهت گیری مثبت نسبت به حل مساله دارند.</a:t>
            </a:r>
            <a:endParaRPr lang="en-US" sz="2800" dirty="0">
              <a:solidFill>
                <a:schemeClr val="bg1"/>
              </a:solidFill>
            </a:endParaRPr>
          </a:p>
        </p:txBody>
      </p:sp>
    </p:spTree>
    <p:extLst>
      <p:ext uri="{BB962C8B-B14F-4D97-AF65-F5344CB8AC3E}">
        <p14:creationId xmlns:p14="http://schemas.microsoft.com/office/powerpoint/2010/main" val="39828739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13755" y="740833"/>
            <a:ext cx="8825658" cy="1532467"/>
          </a:xfrm>
        </p:spPr>
        <p:txBody>
          <a:bodyPr/>
          <a:lstStyle/>
          <a:p>
            <a:r>
              <a:rPr lang="fa-IR" sz="4800" dirty="0" smtClean="0"/>
              <a:t>افرادی که جهت گیری منفی به حل مساله دارند                        </a:t>
            </a:r>
            <a:endParaRPr lang="en-US" sz="4800" dirty="0"/>
          </a:p>
        </p:txBody>
      </p:sp>
      <p:sp>
        <p:nvSpPr>
          <p:cNvPr id="3" name="Subtitle 2"/>
          <p:cNvSpPr>
            <a:spLocks noGrp="1"/>
          </p:cNvSpPr>
          <p:nvPr>
            <p:ph type="subTitle" idx="1"/>
          </p:nvPr>
        </p:nvSpPr>
        <p:spPr>
          <a:xfrm>
            <a:off x="1154954" y="2501900"/>
            <a:ext cx="9741645" cy="3136900"/>
          </a:xfrm>
        </p:spPr>
        <p:txBody>
          <a:bodyPr>
            <a:normAutofit fontScale="55000" lnSpcReduction="20000"/>
          </a:bodyPr>
          <a:lstStyle/>
          <a:p>
            <a:pPr marL="685800" indent="-685800" algn="r" rtl="1">
              <a:buClr>
                <a:schemeClr val="bg1"/>
              </a:buClr>
              <a:buFont typeface="Courier New" panose="02070309020205020404" pitchFamily="49" charset="0"/>
              <a:buChar char="o"/>
            </a:pPr>
            <a:endParaRPr lang="fa-IR" sz="5100" dirty="0">
              <a:solidFill>
                <a:schemeClr val="bg1"/>
              </a:solidFill>
            </a:endParaRPr>
          </a:p>
          <a:p>
            <a:pPr marL="685800" indent="-685800" algn="r" rtl="1">
              <a:buClr>
                <a:schemeClr val="bg1"/>
              </a:buClr>
              <a:buFont typeface="Courier New" panose="02070309020205020404" pitchFamily="49" charset="0"/>
              <a:buChar char="o"/>
            </a:pPr>
            <a:r>
              <a:rPr lang="fa-IR" sz="5100" dirty="0">
                <a:solidFill>
                  <a:schemeClr val="bg1"/>
                </a:solidFill>
              </a:rPr>
              <a:t>اینها مشکل را نشانه ضعف خود میدانند.</a:t>
            </a:r>
          </a:p>
          <a:p>
            <a:pPr marL="685800" indent="-685800" algn="r" rtl="1">
              <a:buClr>
                <a:schemeClr val="bg1"/>
              </a:buClr>
              <a:buFont typeface="Courier New" panose="02070309020205020404" pitchFamily="49" charset="0"/>
              <a:buChar char="o"/>
            </a:pPr>
            <a:r>
              <a:rPr lang="fa-IR" sz="5100" dirty="0">
                <a:solidFill>
                  <a:schemeClr val="bg1"/>
                </a:solidFill>
              </a:rPr>
              <a:t>به توانایی خود تردید دارند. </a:t>
            </a:r>
          </a:p>
          <a:p>
            <a:pPr marL="685800" indent="-685800" algn="r" rtl="1">
              <a:buClr>
                <a:schemeClr val="bg1"/>
              </a:buClr>
              <a:buFont typeface="Courier New" panose="02070309020205020404" pitchFamily="49" charset="0"/>
              <a:buChar char="o"/>
            </a:pPr>
            <a:r>
              <a:rPr lang="fa-IR" sz="5100" dirty="0">
                <a:solidFill>
                  <a:schemeClr val="bg1"/>
                </a:solidFill>
              </a:rPr>
              <a:t>مشکل را تهدید می دانند.</a:t>
            </a:r>
          </a:p>
          <a:p>
            <a:pPr marL="685800" indent="-685800" algn="r" rtl="1">
              <a:buClr>
                <a:schemeClr val="bg1"/>
              </a:buClr>
              <a:buFont typeface="Courier New" panose="02070309020205020404" pitchFamily="49" charset="0"/>
              <a:buChar char="o"/>
            </a:pPr>
            <a:r>
              <a:rPr lang="fa-IR" sz="5100" dirty="0">
                <a:solidFill>
                  <a:schemeClr val="bg1"/>
                </a:solidFill>
              </a:rPr>
              <a:t>هنگام مواجهه با مشکل دچار هیجانات منفی(آزردگی ،غم....) می شوند.</a:t>
            </a:r>
          </a:p>
          <a:p>
            <a:pPr marL="285750" indent="-285750">
              <a:buClr>
                <a:schemeClr val="bg1"/>
              </a:buClr>
              <a:buFont typeface="Courier New" panose="02070309020205020404" pitchFamily="49" charset="0"/>
              <a:buChar char="o"/>
            </a:pPr>
            <a:endParaRPr lang="en-US" dirty="0"/>
          </a:p>
          <a:p>
            <a:pPr marL="685800" indent="-685800" algn="r" rtl="1">
              <a:buClr>
                <a:schemeClr val="bg1"/>
              </a:buClr>
              <a:buFont typeface="Courier New" panose="02070309020205020404" pitchFamily="49" charset="0"/>
              <a:buChar char="o"/>
            </a:pPr>
            <a:r>
              <a:rPr lang="fa-IR" sz="5100" dirty="0" smtClean="0">
                <a:solidFill>
                  <a:schemeClr val="bg1"/>
                </a:solidFill>
              </a:rPr>
              <a:t>هیجان منفی باعث کاهش انگیزه در آنها می شود.</a:t>
            </a:r>
            <a:endParaRPr lang="fa-IR" sz="5100" dirty="0">
              <a:solidFill>
                <a:schemeClr val="bg1"/>
              </a:solidFill>
            </a:endParaRPr>
          </a:p>
        </p:txBody>
      </p:sp>
    </p:spTree>
    <p:extLst>
      <p:ext uri="{BB962C8B-B14F-4D97-AF65-F5344CB8AC3E}">
        <p14:creationId xmlns:p14="http://schemas.microsoft.com/office/powerpoint/2010/main" val="6458344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73200" y="-152399"/>
            <a:ext cx="11430000" cy="2959100"/>
          </a:xfrm>
        </p:spPr>
        <p:txBody>
          <a:bodyPr/>
          <a:lstStyle/>
          <a:p>
            <a:r>
              <a:rPr lang="fa-IR" sz="4800" dirty="0" smtClean="0"/>
              <a:t>افرادی که جهت گیری مثبت به حل مساله  دارند                        </a:t>
            </a:r>
            <a:endParaRPr lang="en-US" sz="4800" dirty="0"/>
          </a:p>
        </p:txBody>
      </p:sp>
      <p:sp>
        <p:nvSpPr>
          <p:cNvPr id="3" name="Subtitle 2"/>
          <p:cNvSpPr>
            <a:spLocks noGrp="1"/>
          </p:cNvSpPr>
          <p:nvPr>
            <p:ph type="subTitle" idx="1"/>
          </p:nvPr>
        </p:nvSpPr>
        <p:spPr>
          <a:xfrm>
            <a:off x="622300" y="3251200"/>
            <a:ext cx="11049000" cy="3124199"/>
          </a:xfrm>
        </p:spPr>
        <p:txBody>
          <a:bodyPr>
            <a:normAutofit/>
          </a:bodyPr>
          <a:lstStyle/>
          <a:p>
            <a:pPr marL="457200" indent="-457200" algn="r" rtl="1">
              <a:buClr>
                <a:schemeClr val="bg1"/>
              </a:buClr>
              <a:buFont typeface="Courier New" panose="02070309020205020404" pitchFamily="49" charset="0"/>
              <a:buChar char="o"/>
            </a:pPr>
            <a:r>
              <a:rPr lang="fa-IR" sz="2800" dirty="0">
                <a:solidFill>
                  <a:schemeClr val="bg1"/>
                </a:solidFill>
              </a:rPr>
              <a:t>مشکل را جزئی از زندگی می دانند و آن را فرصتی برای رشد و چالش </a:t>
            </a:r>
          </a:p>
          <a:p>
            <a:pPr marL="457200" indent="-457200" algn="r" rtl="1">
              <a:buClr>
                <a:schemeClr val="bg1"/>
              </a:buClr>
              <a:buFont typeface="Courier New" panose="02070309020205020404" pitchFamily="49" charset="0"/>
              <a:buChar char="o"/>
            </a:pPr>
            <a:r>
              <a:rPr lang="fa-IR" sz="2800" dirty="0">
                <a:solidFill>
                  <a:schemeClr val="bg1"/>
                </a:solidFill>
              </a:rPr>
              <a:t>نسبت به حل مشکل خوشبین هستند</a:t>
            </a:r>
          </a:p>
          <a:p>
            <a:pPr marL="457200" indent="-457200" algn="r" rtl="1">
              <a:buClr>
                <a:schemeClr val="bg1"/>
              </a:buClr>
              <a:buFont typeface="Courier New" panose="02070309020205020404" pitchFamily="49" charset="0"/>
              <a:buChar char="o"/>
            </a:pPr>
            <a:r>
              <a:rPr lang="fa-IR" sz="2800" dirty="0">
                <a:solidFill>
                  <a:schemeClr val="bg1"/>
                </a:solidFill>
              </a:rPr>
              <a:t>متوجهه هستند برخی مشکلات قابل حل نیست و بهترین کار کنار آمدن با آن به وسیله تغییر طرز فکرمان است.</a:t>
            </a:r>
          </a:p>
          <a:p>
            <a:pPr marL="457200" indent="-457200" algn="r" rtl="1">
              <a:buClr>
                <a:schemeClr val="bg1"/>
              </a:buClr>
              <a:buFont typeface="Courier New" panose="02070309020205020404" pitchFamily="49" charset="0"/>
              <a:buChar char="o"/>
            </a:pPr>
            <a:r>
              <a:rPr lang="fa-IR" sz="2800" dirty="0">
                <a:solidFill>
                  <a:schemeClr val="bg1"/>
                </a:solidFill>
              </a:rPr>
              <a:t>به توانایی خود ایمان دارند.</a:t>
            </a:r>
          </a:p>
          <a:p>
            <a:endParaRPr lang="en-US" dirty="0"/>
          </a:p>
        </p:txBody>
      </p:sp>
    </p:spTree>
    <p:extLst>
      <p:ext uri="{BB962C8B-B14F-4D97-AF65-F5344CB8AC3E}">
        <p14:creationId xmlns:p14="http://schemas.microsoft.com/office/powerpoint/2010/main" val="33909935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018555" y="2211980"/>
            <a:ext cx="8825658" cy="3934820"/>
          </a:xfrm>
        </p:spPr>
        <p:txBody>
          <a:bodyPr>
            <a:normAutofit/>
          </a:bodyPr>
          <a:lstStyle/>
          <a:p>
            <a:pPr marL="457200" indent="-457200" algn="r" rtl="1">
              <a:buClr>
                <a:schemeClr val="bg1"/>
              </a:buClr>
              <a:buFont typeface="Courier New" panose="02070309020205020404" pitchFamily="49" charset="0"/>
              <a:buChar char="o"/>
            </a:pPr>
            <a:r>
              <a:rPr lang="fa-IR" sz="3200" dirty="0">
                <a:solidFill>
                  <a:schemeClr val="bg1"/>
                </a:solidFill>
              </a:rPr>
              <a:t>اعتقاد دارند بهتر است با مشکل </a:t>
            </a:r>
            <a:r>
              <a:rPr lang="fa-IR" sz="3200" dirty="0" smtClean="0">
                <a:solidFill>
                  <a:schemeClr val="bg1"/>
                </a:solidFill>
              </a:rPr>
              <a:t>مواجه </a:t>
            </a:r>
            <a:r>
              <a:rPr lang="fa-IR" sz="3200" dirty="0">
                <a:solidFill>
                  <a:schemeClr val="bg1"/>
                </a:solidFill>
              </a:rPr>
              <a:t>شوند تا </a:t>
            </a:r>
            <a:r>
              <a:rPr lang="fa-IR" sz="3200" dirty="0" smtClean="0">
                <a:solidFill>
                  <a:schemeClr val="bg1"/>
                </a:solidFill>
              </a:rPr>
              <a:t> اینکه فرار </a:t>
            </a:r>
            <a:r>
              <a:rPr lang="fa-IR" sz="3200" dirty="0">
                <a:solidFill>
                  <a:schemeClr val="bg1"/>
                </a:solidFill>
              </a:rPr>
              <a:t>کنند.</a:t>
            </a:r>
          </a:p>
          <a:p>
            <a:pPr marL="457200" indent="-457200" algn="r" rtl="1">
              <a:buClr>
                <a:schemeClr val="bg1"/>
              </a:buClr>
              <a:buFont typeface="Courier New" panose="02070309020205020404" pitchFamily="49" charset="0"/>
              <a:buChar char="o"/>
            </a:pPr>
            <a:r>
              <a:rPr lang="fa-IR" sz="3200" dirty="0">
                <a:solidFill>
                  <a:schemeClr val="bg1"/>
                </a:solidFill>
              </a:rPr>
              <a:t>اعتقاد دارند حل مشکل مستلزم زمان وتلاش کافیست.</a:t>
            </a:r>
          </a:p>
          <a:p>
            <a:pPr marL="457200" indent="-457200" algn="r" rtl="1">
              <a:buClr>
                <a:schemeClr val="bg1"/>
              </a:buClr>
              <a:buFont typeface="Courier New" panose="02070309020205020404" pitchFamily="49" charset="0"/>
              <a:buChar char="o"/>
            </a:pPr>
            <a:r>
              <a:rPr lang="fa-IR" sz="3200" dirty="0">
                <a:solidFill>
                  <a:schemeClr val="bg1"/>
                </a:solidFill>
              </a:rPr>
              <a:t>هیجانات منفی کمتری تجربه می کنند .</a:t>
            </a:r>
          </a:p>
          <a:p>
            <a:pPr marL="457200" indent="-457200" algn="r" rtl="1">
              <a:buClr>
                <a:schemeClr val="bg1"/>
              </a:buClr>
              <a:buFont typeface="Courier New" panose="02070309020205020404" pitchFamily="49" charset="0"/>
              <a:buChar char="o"/>
            </a:pPr>
            <a:r>
              <a:rPr lang="fa-IR" sz="3200" dirty="0">
                <a:solidFill>
                  <a:schemeClr val="bg1"/>
                </a:solidFill>
              </a:rPr>
              <a:t>انگیزه بیشتری برای حل مساله دارند.</a:t>
            </a:r>
          </a:p>
        </p:txBody>
      </p:sp>
    </p:spTree>
    <p:extLst>
      <p:ext uri="{BB962C8B-B14F-4D97-AF65-F5344CB8AC3E}">
        <p14:creationId xmlns:p14="http://schemas.microsoft.com/office/powerpoint/2010/main" val="23185449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0855" y="1104899"/>
            <a:ext cx="8825658" cy="1297581"/>
          </a:xfrm>
        </p:spPr>
        <p:txBody>
          <a:bodyPr/>
          <a:lstStyle/>
          <a:p>
            <a:r>
              <a:rPr lang="fa-IR" dirty="0" smtClean="0"/>
              <a:t>شیوه مقابله افراد دربرخورد با مشکلات</a:t>
            </a:r>
            <a:endParaRPr lang="en-US" dirty="0"/>
          </a:p>
        </p:txBody>
      </p:sp>
      <p:sp>
        <p:nvSpPr>
          <p:cNvPr id="3" name="Subtitle 2"/>
          <p:cNvSpPr>
            <a:spLocks noGrp="1"/>
          </p:cNvSpPr>
          <p:nvPr>
            <p:ph type="subTitle" idx="1"/>
          </p:nvPr>
        </p:nvSpPr>
        <p:spPr>
          <a:xfrm>
            <a:off x="1574055" y="3314700"/>
            <a:ext cx="8825658" cy="2476500"/>
          </a:xfrm>
        </p:spPr>
        <p:txBody>
          <a:bodyPr/>
          <a:lstStyle/>
          <a:p>
            <a:pPr marL="285750" indent="-285750" algn="r" rtl="1">
              <a:buClr>
                <a:schemeClr val="bg1"/>
              </a:buClr>
              <a:buFont typeface="Courier New" panose="02070309020205020404" pitchFamily="49" charset="0"/>
              <a:buChar char="o"/>
            </a:pPr>
            <a:r>
              <a:rPr lang="fa-IR" sz="3200" dirty="0" smtClean="0">
                <a:solidFill>
                  <a:schemeClr val="bg2"/>
                </a:solidFill>
              </a:rPr>
              <a:t>مقابله هیجان مدار</a:t>
            </a:r>
          </a:p>
          <a:p>
            <a:pPr marL="285750" indent="-285750" algn="r" rtl="1">
              <a:buClr>
                <a:schemeClr val="bg1"/>
              </a:buClr>
              <a:buFont typeface="Courier New" panose="02070309020205020404" pitchFamily="49" charset="0"/>
              <a:buChar char="o"/>
            </a:pPr>
            <a:endParaRPr lang="fa-IR" sz="3200" dirty="0" smtClean="0">
              <a:solidFill>
                <a:schemeClr val="bg2"/>
              </a:solidFill>
            </a:endParaRPr>
          </a:p>
          <a:p>
            <a:pPr marL="285750" indent="-285750" algn="r" rtl="1">
              <a:buClr>
                <a:schemeClr val="bg1"/>
              </a:buClr>
              <a:buFont typeface="Courier New" panose="02070309020205020404" pitchFamily="49" charset="0"/>
              <a:buChar char="o"/>
            </a:pPr>
            <a:r>
              <a:rPr lang="fa-IR" sz="3200" dirty="0" smtClean="0">
                <a:solidFill>
                  <a:schemeClr val="bg2"/>
                </a:solidFill>
              </a:rPr>
              <a:t>مقابله مساله مدار</a:t>
            </a:r>
          </a:p>
          <a:p>
            <a:endParaRPr lang="en-US" dirty="0"/>
          </a:p>
        </p:txBody>
      </p:sp>
    </p:spTree>
    <p:extLst>
      <p:ext uri="{BB962C8B-B14F-4D97-AF65-F5344CB8AC3E}">
        <p14:creationId xmlns:p14="http://schemas.microsoft.com/office/powerpoint/2010/main" val="15148072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0855" y="1511299"/>
            <a:ext cx="8825658" cy="967381"/>
          </a:xfrm>
        </p:spPr>
        <p:txBody>
          <a:bodyPr/>
          <a:lstStyle/>
          <a:p>
            <a:r>
              <a:rPr lang="fa-IR" dirty="0" smtClean="0"/>
              <a:t>مقابله هیجان مدار            </a:t>
            </a:r>
            <a:endParaRPr lang="en-US" dirty="0"/>
          </a:p>
        </p:txBody>
      </p:sp>
      <p:sp>
        <p:nvSpPr>
          <p:cNvPr id="3" name="Subtitle 2"/>
          <p:cNvSpPr>
            <a:spLocks noGrp="1"/>
          </p:cNvSpPr>
          <p:nvPr>
            <p:ph type="subTitle" idx="1"/>
          </p:nvPr>
        </p:nvSpPr>
        <p:spPr>
          <a:xfrm>
            <a:off x="1142255" y="3213100"/>
            <a:ext cx="8825658" cy="2921000"/>
          </a:xfrm>
        </p:spPr>
        <p:txBody>
          <a:bodyPr>
            <a:normAutofit/>
          </a:bodyPr>
          <a:lstStyle/>
          <a:p>
            <a:pPr marL="457200" indent="-457200" algn="r" rtl="1">
              <a:buClr>
                <a:schemeClr val="bg1"/>
              </a:buClr>
              <a:buFont typeface="Courier New" panose="02070309020205020404" pitchFamily="49" charset="0"/>
              <a:buChar char="o"/>
            </a:pPr>
            <a:r>
              <a:rPr lang="fa-IR" sz="3200" dirty="0" smtClean="0">
                <a:solidFill>
                  <a:schemeClr val="bg1"/>
                </a:solidFill>
              </a:rPr>
              <a:t>هیجان مدار سالم </a:t>
            </a:r>
          </a:p>
          <a:p>
            <a:pPr marL="457200" indent="-457200" algn="r" rtl="1">
              <a:buClr>
                <a:schemeClr val="bg1"/>
              </a:buClr>
              <a:buFont typeface="Courier New" panose="02070309020205020404" pitchFamily="49" charset="0"/>
              <a:buChar char="o"/>
            </a:pPr>
            <a:endParaRPr lang="fa-IR" sz="3200" dirty="0">
              <a:solidFill>
                <a:schemeClr val="bg1"/>
              </a:solidFill>
            </a:endParaRPr>
          </a:p>
          <a:p>
            <a:pPr marL="457200" indent="-457200" algn="r" rtl="1">
              <a:buClr>
                <a:schemeClr val="bg1"/>
              </a:buClr>
              <a:buFont typeface="Courier New" panose="02070309020205020404" pitchFamily="49" charset="0"/>
              <a:buChar char="o"/>
            </a:pPr>
            <a:r>
              <a:rPr lang="fa-IR" sz="3200" dirty="0" smtClean="0">
                <a:solidFill>
                  <a:schemeClr val="bg1"/>
                </a:solidFill>
              </a:rPr>
              <a:t>هیجان مدار ناسالم</a:t>
            </a:r>
            <a:endParaRPr lang="en-US" sz="3200" dirty="0">
              <a:solidFill>
                <a:schemeClr val="bg1"/>
              </a:solidFill>
            </a:endParaRPr>
          </a:p>
        </p:txBody>
      </p:sp>
    </p:spTree>
    <p:extLst>
      <p:ext uri="{BB962C8B-B14F-4D97-AF65-F5344CB8AC3E}">
        <p14:creationId xmlns:p14="http://schemas.microsoft.com/office/powerpoint/2010/main" val="8304121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0055" y="1198033"/>
            <a:ext cx="8825658" cy="1278467"/>
          </a:xfrm>
        </p:spPr>
        <p:txBody>
          <a:bodyPr/>
          <a:lstStyle/>
          <a:p>
            <a:r>
              <a:rPr lang="fa-IR" dirty="0" smtClean="0"/>
              <a:t>مقابله مساله مدار              </a:t>
            </a:r>
            <a:endParaRPr lang="en-US" dirty="0"/>
          </a:p>
        </p:txBody>
      </p:sp>
      <p:sp>
        <p:nvSpPr>
          <p:cNvPr id="3" name="Subtitle 2"/>
          <p:cNvSpPr>
            <a:spLocks noGrp="1"/>
          </p:cNvSpPr>
          <p:nvPr>
            <p:ph type="subTitle" idx="1"/>
          </p:nvPr>
        </p:nvSpPr>
        <p:spPr>
          <a:xfrm>
            <a:off x="1026368" y="3352800"/>
            <a:ext cx="9119345" cy="2654300"/>
          </a:xfrm>
        </p:spPr>
        <p:txBody>
          <a:bodyPr>
            <a:normAutofit/>
          </a:bodyPr>
          <a:lstStyle/>
          <a:p>
            <a:pPr marL="457200" indent="-457200" algn="r" rtl="1">
              <a:buClr>
                <a:schemeClr val="bg1"/>
              </a:buClr>
              <a:buFont typeface="Courier New" panose="02070309020205020404" pitchFamily="49" charset="0"/>
              <a:buChar char="o"/>
            </a:pPr>
            <a:r>
              <a:rPr lang="fa-IR" sz="3200" dirty="0" smtClean="0">
                <a:solidFill>
                  <a:schemeClr val="bg1"/>
                </a:solidFill>
              </a:rPr>
              <a:t>مساله مدار سالم </a:t>
            </a:r>
          </a:p>
          <a:p>
            <a:pPr marL="457200" indent="-457200" algn="r" rtl="1">
              <a:buClr>
                <a:schemeClr val="bg1"/>
              </a:buClr>
              <a:buFont typeface="Courier New" panose="02070309020205020404" pitchFamily="49" charset="0"/>
              <a:buChar char="o"/>
            </a:pPr>
            <a:endParaRPr lang="fa-IR" sz="3200" dirty="0">
              <a:solidFill>
                <a:schemeClr val="bg1"/>
              </a:solidFill>
            </a:endParaRPr>
          </a:p>
          <a:p>
            <a:pPr marL="457200" indent="-457200" algn="r" rtl="1">
              <a:buClr>
                <a:schemeClr val="bg1"/>
              </a:buClr>
              <a:buFont typeface="Courier New" panose="02070309020205020404" pitchFamily="49" charset="0"/>
              <a:buChar char="o"/>
            </a:pPr>
            <a:r>
              <a:rPr lang="fa-IR" sz="3200" dirty="0" smtClean="0">
                <a:solidFill>
                  <a:schemeClr val="bg1"/>
                </a:solidFill>
              </a:rPr>
              <a:t>مساله مدار ناسالم</a:t>
            </a:r>
            <a:endParaRPr lang="en-US" sz="3200" dirty="0">
              <a:solidFill>
                <a:schemeClr val="bg1"/>
              </a:solidFill>
            </a:endParaRPr>
          </a:p>
        </p:txBody>
      </p:sp>
    </p:spTree>
    <p:extLst>
      <p:ext uri="{BB962C8B-B14F-4D97-AF65-F5344CB8AC3E}">
        <p14:creationId xmlns:p14="http://schemas.microsoft.com/office/powerpoint/2010/main" val="42211039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32755" y="2694452"/>
            <a:ext cx="8825658" cy="2906248"/>
          </a:xfrm>
        </p:spPr>
        <p:txBody>
          <a:bodyPr/>
          <a:lstStyle/>
          <a:p>
            <a:pPr algn="r" rtl="1"/>
            <a:r>
              <a:rPr lang="fa-IR" sz="4400" dirty="0"/>
              <a:t>چگونگی حل </a:t>
            </a:r>
            <a:r>
              <a:rPr lang="fa-IR" sz="4400" dirty="0" smtClean="0"/>
              <a:t>مساله، به دو </a:t>
            </a:r>
            <a:r>
              <a:rPr lang="fa-IR" sz="4400" dirty="0"/>
              <a:t>دسته تقسیم می شود</a:t>
            </a:r>
            <a:r>
              <a:rPr lang="fa-IR" sz="4400" dirty="0" smtClean="0"/>
              <a:t>:</a:t>
            </a:r>
            <a:br>
              <a:rPr lang="fa-IR" sz="4400" dirty="0" smtClean="0"/>
            </a:br>
            <a:r>
              <a:rPr lang="fa-IR" dirty="0"/>
              <a:t/>
            </a:r>
            <a:br>
              <a:rPr lang="fa-IR" dirty="0"/>
            </a:br>
            <a:r>
              <a:rPr lang="fa-IR" sz="3200" dirty="0"/>
              <a:t>	</a:t>
            </a:r>
            <a:r>
              <a:rPr lang="fa-IR" sz="3200" dirty="0" smtClean="0"/>
              <a:t>1-شیوه </a:t>
            </a:r>
            <a:r>
              <a:rPr lang="fa-IR" sz="3200" dirty="0"/>
              <a:t>ناکاآمد و </a:t>
            </a:r>
            <a:r>
              <a:rPr lang="fa-IR" sz="3200" dirty="0" smtClean="0"/>
              <a:t>ناموثر</a:t>
            </a:r>
            <a:br>
              <a:rPr lang="fa-IR" sz="3200" dirty="0" smtClean="0"/>
            </a:br>
            <a:r>
              <a:rPr lang="fa-IR" sz="3200" dirty="0"/>
              <a:t/>
            </a:r>
            <a:br>
              <a:rPr lang="fa-IR" sz="3200" dirty="0"/>
            </a:br>
            <a:r>
              <a:rPr lang="fa-IR" sz="3200" dirty="0"/>
              <a:t>	</a:t>
            </a:r>
            <a:r>
              <a:rPr lang="fa-IR" sz="3200" dirty="0" smtClean="0"/>
              <a:t>2-شیوه </a:t>
            </a:r>
            <a:r>
              <a:rPr lang="fa-IR" sz="3200" dirty="0"/>
              <a:t>کارآمد و موثر</a:t>
            </a:r>
            <a:r>
              <a:rPr lang="fa-IR" dirty="0"/>
              <a:t/>
            </a:r>
            <a:br>
              <a:rPr lang="fa-IR" dirty="0"/>
            </a:br>
            <a:endParaRPr lang="en-US" dirty="0"/>
          </a:p>
        </p:txBody>
      </p:sp>
    </p:spTree>
    <p:extLst>
      <p:ext uri="{BB962C8B-B14F-4D97-AF65-F5344CB8AC3E}">
        <p14:creationId xmlns:p14="http://schemas.microsoft.com/office/powerpoint/2010/main" val="17657069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20155" y="1041400"/>
            <a:ext cx="8825658" cy="1183281"/>
          </a:xfrm>
        </p:spPr>
        <p:txBody>
          <a:bodyPr/>
          <a:lstStyle/>
          <a:p>
            <a:r>
              <a:rPr lang="fa-IR" sz="4400" dirty="0" smtClean="0"/>
              <a:t>شیوه ناکارآمد و ناموثر</a:t>
            </a:r>
            <a:r>
              <a:rPr lang="fa-IR" dirty="0" smtClean="0"/>
              <a:t>        </a:t>
            </a:r>
            <a:endParaRPr lang="en-US" dirty="0"/>
          </a:p>
        </p:txBody>
      </p:sp>
      <p:sp>
        <p:nvSpPr>
          <p:cNvPr id="3" name="Subtitle 2"/>
          <p:cNvSpPr>
            <a:spLocks noGrp="1"/>
          </p:cNvSpPr>
          <p:nvPr>
            <p:ph type="subTitle" idx="1"/>
          </p:nvPr>
        </p:nvSpPr>
        <p:spPr>
          <a:xfrm>
            <a:off x="685800" y="3302000"/>
            <a:ext cx="10604499" cy="2959100"/>
          </a:xfrm>
        </p:spPr>
        <p:txBody>
          <a:bodyPr>
            <a:normAutofit/>
          </a:bodyPr>
          <a:lstStyle/>
          <a:p>
            <a:pPr marL="285750" indent="-285750" algn="r" rtl="1">
              <a:buClr>
                <a:schemeClr val="bg1"/>
              </a:buClr>
              <a:buFont typeface="Courier New" panose="02070309020205020404" pitchFamily="49" charset="0"/>
              <a:buChar char="o"/>
            </a:pPr>
            <a:r>
              <a:rPr lang="fa-IR" sz="2800" dirty="0">
                <a:solidFill>
                  <a:schemeClr val="bg1"/>
                </a:solidFill>
              </a:rPr>
              <a:t>الف:اقدامات </a:t>
            </a:r>
            <a:r>
              <a:rPr lang="fa-IR" sz="2800" dirty="0" smtClean="0">
                <a:solidFill>
                  <a:schemeClr val="bg1"/>
                </a:solidFill>
              </a:rPr>
              <a:t>تکانشی</a:t>
            </a:r>
          </a:p>
          <a:p>
            <a:pPr marL="285750" indent="-285750" algn="r" rtl="1">
              <a:buClr>
                <a:schemeClr val="bg1"/>
              </a:buClr>
              <a:buFont typeface="Courier New" panose="02070309020205020404" pitchFamily="49" charset="0"/>
              <a:buChar char="o"/>
            </a:pPr>
            <a:endParaRPr lang="fa-IR" sz="2800" dirty="0" smtClean="0">
              <a:solidFill>
                <a:schemeClr val="bg1"/>
              </a:solidFill>
            </a:endParaRPr>
          </a:p>
          <a:p>
            <a:pPr marL="285750" indent="-285750" algn="r" rtl="1">
              <a:buClr>
                <a:schemeClr val="bg1"/>
              </a:buClr>
              <a:buFont typeface="Courier New" panose="02070309020205020404" pitchFamily="49" charset="0"/>
              <a:buChar char="o"/>
            </a:pPr>
            <a:r>
              <a:rPr lang="fa-IR" sz="2800" dirty="0" smtClean="0">
                <a:solidFill>
                  <a:schemeClr val="bg1"/>
                </a:solidFill>
              </a:rPr>
              <a:t> ب : شیوه اجتنابی:</a:t>
            </a:r>
          </a:p>
          <a:p>
            <a:pPr algn="r" rtl="1">
              <a:buClr>
                <a:schemeClr val="bg1"/>
              </a:buClr>
            </a:pPr>
            <a:r>
              <a:rPr lang="fa-IR" sz="2800" dirty="0" smtClean="0">
                <a:solidFill>
                  <a:schemeClr val="bg1"/>
                </a:solidFill>
              </a:rPr>
              <a:t>(اتکای بیش ازحد به دیگران/انفعال/اشتغال ذهنی/مقصر دانستن دیگران)</a:t>
            </a:r>
          </a:p>
        </p:txBody>
      </p:sp>
    </p:spTree>
    <p:extLst>
      <p:ext uri="{BB962C8B-B14F-4D97-AF65-F5344CB8AC3E}">
        <p14:creationId xmlns:p14="http://schemas.microsoft.com/office/powerpoint/2010/main" val="22074416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58155" y="855133"/>
            <a:ext cx="8825658" cy="2992967"/>
          </a:xfrm>
        </p:spPr>
        <p:txBody>
          <a:bodyPr/>
          <a:lstStyle/>
          <a:p>
            <a:r>
              <a:rPr lang="fa-IR" dirty="0" smtClean="0"/>
              <a:t>مهارت حل </a:t>
            </a:r>
            <a:r>
              <a:rPr lang="fa-IR" sz="6000" dirty="0" smtClean="0"/>
              <a:t>مساله              </a:t>
            </a:r>
            <a:br>
              <a:rPr lang="fa-IR" sz="6000" dirty="0" smtClean="0"/>
            </a:br>
            <a:r>
              <a:rPr lang="fa-IR" sz="6000" dirty="0"/>
              <a:t/>
            </a:r>
            <a:br>
              <a:rPr lang="fa-IR" sz="6000" dirty="0"/>
            </a:br>
            <a:r>
              <a:rPr lang="fa-IR" sz="4800" dirty="0" smtClean="0"/>
              <a:t>(ایست – فکر کن- اقدام کن )            </a:t>
            </a:r>
            <a:endParaRPr lang="en-US" sz="4800" dirty="0"/>
          </a:p>
        </p:txBody>
      </p:sp>
      <p:sp>
        <p:nvSpPr>
          <p:cNvPr id="3" name="Subtitle 2"/>
          <p:cNvSpPr>
            <a:spLocks noGrp="1"/>
          </p:cNvSpPr>
          <p:nvPr>
            <p:ph type="subTitle" idx="1"/>
          </p:nvPr>
        </p:nvSpPr>
        <p:spPr>
          <a:xfrm>
            <a:off x="1535955" y="4445000"/>
            <a:ext cx="8825658" cy="1879600"/>
          </a:xfrm>
        </p:spPr>
        <p:txBody>
          <a:bodyPr>
            <a:normAutofit/>
          </a:bodyPr>
          <a:lstStyle/>
          <a:p>
            <a:pPr algn="just" rtl="1"/>
            <a:r>
              <a:rPr lang="fa-IR" dirty="0" smtClean="0">
                <a:solidFill>
                  <a:schemeClr val="bg1"/>
                </a:solidFill>
              </a:rPr>
              <a:t>                                          </a:t>
            </a:r>
            <a:r>
              <a:rPr lang="fa-IR" sz="2800" dirty="0" smtClean="0">
                <a:solidFill>
                  <a:schemeClr val="bg1"/>
                </a:solidFill>
              </a:rPr>
              <a:t>ارایه دهنده :المیرا کیانی پور </a:t>
            </a:r>
            <a:endParaRPr lang="fa-IR" sz="2800" dirty="0">
              <a:solidFill>
                <a:schemeClr val="bg1"/>
              </a:solidFill>
            </a:endParaRPr>
          </a:p>
          <a:p>
            <a:pPr algn="just"/>
            <a:r>
              <a:rPr lang="fa-IR" sz="2800" dirty="0" smtClean="0">
                <a:solidFill>
                  <a:schemeClr val="bg1"/>
                </a:solidFill>
              </a:rPr>
              <a:t>دکتری روانشناسی                               </a:t>
            </a:r>
          </a:p>
          <a:p>
            <a:pPr algn="just"/>
            <a:endParaRPr lang="en-US" sz="2800" dirty="0">
              <a:solidFill>
                <a:schemeClr val="bg1"/>
              </a:solidFill>
            </a:endParaRPr>
          </a:p>
        </p:txBody>
      </p:sp>
    </p:spTree>
    <p:extLst>
      <p:ext uri="{BB962C8B-B14F-4D97-AF65-F5344CB8AC3E}">
        <p14:creationId xmlns:p14="http://schemas.microsoft.com/office/powerpoint/2010/main" val="485719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07555" y="635000"/>
            <a:ext cx="8825658" cy="1471148"/>
          </a:xfrm>
        </p:spPr>
        <p:txBody>
          <a:bodyPr/>
          <a:lstStyle/>
          <a:p>
            <a:r>
              <a:rPr lang="fa-IR" sz="4400" dirty="0" smtClean="0"/>
              <a:t>شیوه های موثر وکارآمد        </a:t>
            </a:r>
            <a:endParaRPr lang="en-US" sz="4400" dirty="0"/>
          </a:p>
        </p:txBody>
      </p:sp>
      <p:sp>
        <p:nvSpPr>
          <p:cNvPr id="3" name="Subtitle 2"/>
          <p:cNvSpPr>
            <a:spLocks noGrp="1"/>
          </p:cNvSpPr>
          <p:nvPr>
            <p:ph type="subTitle" idx="1"/>
          </p:nvPr>
        </p:nvSpPr>
        <p:spPr>
          <a:xfrm>
            <a:off x="227854" y="3352800"/>
            <a:ext cx="10122645" cy="2552700"/>
          </a:xfrm>
        </p:spPr>
        <p:txBody>
          <a:bodyPr>
            <a:normAutofit/>
          </a:bodyPr>
          <a:lstStyle/>
          <a:p>
            <a:pPr marL="457200" indent="-457200" algn="r" rtl="1">
              <a:buClr>
                <a:schemeClr val="bg1"/>
              </a:buClr>
              <a:buFont typeface="Courier New" panose="02070309020205020404" pitchFamily="49" charset="0"/>
              <a:buChar char="o"/>
            </a:pPr>
            <a:r>
              <a:rPr lang="fa-IR" sz="2800" dirty="0" smtClean="0">
                <a:solidFill>
                  <a:schemeClr val="bg1"/>
                </a:solidFill>
              </a:rPr>
              <a:t>شناسایی هیجان منفی</a:t>
            </a:r>
            <a:r>
              <a:rPr lang="fa-IR" sz="2800" dirty="0">
                <a:solidFill>
                  <a:schemeClr val="bg1"/>
                </a:solidFill>
              </a:rPr>
              <a:t> </a:t>
            </a:r>
            <a:r>
              <a:rPr lang="fa-IR" sz="2800" dirty="0" smtClean="0">
                <a:solidFill>
                  <a:schemeClr val="bg1"/>
                </a:solidFill>
              </a:rPr>
              <a:t>ونام گذاری آن ها و پذیرش</a:t>
            </a:r>
          </a:p>
          <a:p>
            <a:pPr marL="457200" indent="-457200" algn="r" rtl="1">
              <a:buClr>
                <a:schemeClr val="bg1"/>
              </a:buClr>
              <a:buFont typeface="Courier New" panose="02070309020205020404" pitchFamily="49" charset="0"/>
              <a:buChar char="o"/>
            </a:pPr>
            <a:r>
              <a:rPr lang="fa-IR" sz="2800" dirty="0" smtClean="0">
                <a:solidFill>
                  <a:schemeClr val="bg1"/>
                </a:solidFill>
              </a:rPr>
              <a:t>تخلیه هیجانات منفی</a:t>
            </a:r>
          </a:p>
          <a:p>
            <a:pPr marL="457200" indent="-457200" algn="r" rtl="1">
              <a:buClr>
                <a:schemeClr val="bg1"/>
              </a:buClr>
              <a:buFont typeface="Courier New" panose="02070309020205020404" pitchFamily="49" charset="0"/>
              <a:buChar char="o"/>
            </a:pPr>
            <a:r>
              <a:rPr lang="fa-IR" sz="2800" dirty="0" smtClean="0">
                <a:solidFill>
                  <a:schemeClr val="bg1"/>
                </a:solidFill>
              </a:rPr>
              <a:t>استفاده از مراحل حل مساله</a:t>
            </a:r>
          </a:p>
        </p:txBody>
      </p:sp>
    </p:spTree>
    <p:extLst>
      <p:ext uri="{BB962C8B-B14F-4D97-AF65-F5344CB8AC3E}">
        <p14:creationId xmlns:p14="http://schemas.microsoft.com/office/powerpoint/2010/main" val="12466756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24955" y="596900"/>
            <a:ext cx="8825658" cy="1750548"/>
          </a:xfrm>
        </p:spPr>
        <p:txBody>
          <a:bodyPr/>
          <a:lstStyle/>
          <a:p>
            <a:r>
              <a:rPr lang="fa-IR" dirty="0" smtClean="0"/>
              <a:t>مقدمه حل مساله           </a:t>
            </a:r>
            <a:endParaRPr lang="en-US" dirty="0"/>
          </a:p>
        </p:txBody>
      </p:sp>
      <p:sp>
        <p:nvSpPr>
          <p:cNvPr id="3" name="Subtitle 2"/>
          <p:cNvSpPr>
            <a:spLocks noGrp="1"/>
          </p:cNvSpPr>
          <p:nvPr>
            <p:ph type="subTitle" idx="1"/>
          </p:nvPr>
        </p:nvSpPr>
        <p:spPr>
          <a:xfrm>
            <a:off x="1013668" y="3390900"/>
            <a:ext cx="9411445" cy="2692400"/>
          </a:xfrm>
        </p:spPr>
        <p:txBody>
          <a:bodyPr/>
          <a:lstStyle/>
          <a:p>
            <a:pPr marL="285750" indent="-285750" algn="just" rtl="1">
              <a:buClr>
                <a:schemeClr val="bg1"/>
              </a:buClr>
              <a:buFont typeface="Courier New" panose="02070309020205020404" pitchFamily="49" charset="0"/>
              <a:buChar char="o"/>
            </a:pPr>
            <a:r>
              <a:rPr lang="fa-IR" sz="2800" dirty="0" smtClean="0">
                <a:solidFill>
                  <a:schemeClr val="bg1"/>
                </a:solidFill>
              </a:rPr>
              <a:t>شناسایی </a:t>
            </a:r>
            <a:r>
              <a:rPr lang="fa-IR" sz="2800" dirty="0">
                <a:solidFill>
                  <a:schemeClr val="bg1"/>
                </a:solidFill>
              </a:rPr>
              <a:t>افکار و باورهای منفی شخص نسبت به مشکل </a:t>
            </a:r>
            <a:endParaRPr lang="fa-IR" sz="2800" dirty="0" smtClean="0">
              <a:solidFill>
                <a:schemeClr val="bg1"/>
              </a:solidFill>
            </a:endParaRPr>
          </a:p>
          <a:p>
            <a:pPr marL="285750" indent="-285750" algn="just" rtl="1">
              <a:buClr>
                <a:schemeClr val="bg1"/>
              </a:buClr>
              <a:buFont typeface="Courier New" panose="02070309020205020404" pitchFamily="49" charset="0"/>
              <a:buChar char="o"/>
            </a:pPr>
            <a:endParaRPr lang="fa-IR" sz="2800" dirty="0" smtClean="0">
              <a:solidFill>
                <a:schemeClr val="bg1"/>
              </a:solidFill>
            </a:endParaRPr>
          </a:p>
          <a:p>
            <a:pPr marL="285750" indent="-285750" algn="just" rtl="1">
              <a:buClr>
                <a:schemeClr val="bg1"/>
              </a:buClr>
              <a:buFont typeface="Courier New" panose="02070309020205020404" pitchFamily="49" charset="0"/>
              <a:buChar char="o"/>
            </a:pPr>
            <a:r>
              <a:rPr lang="fa-IR" sz="2800" dirty="0" smtClean="0">
                <a:solidFill>
                  <a:schemeClr val="bg1"/>
                </a:solidFill>
              </a:rPr>
              <a:t>اصلاح آنها</a:t>
            </a:r>
            <a:endParaRPr lang="en-US" dirty="0"/>
          </a:p>
        </p:txBody>
      </p:sp>
    </p:spTree>
    <p:extLst>
      <p:ext uri="{BB962C8B-B14F-4D97-AF65-F5344CB8AC3E}">
        <p14:creationId xmlns:p14="http://schemas.microsoft.com/office/powerpoint/2010/main" val="14253196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74055" y="1130299"/>
            <a:ext cx="8825658" cy="1018181"/>
          </a:xfrm>
        </p:spPr>
        <p:txBody>
          <a:bodyPr/>
          <a:lstStyle/>
          <a:p>
            <a:r>
              <a:rPr lang="fa-IR" dirty="0" smtClean="0"/>
              <a:t>شناسایی باور ها وتحریفات شناختی</a:t>
            </a:r>
            <a:endParaRPr lang="en-US" dirty="0"/>
          </a:p>
        </p:txBody>
      </p:sp>
      <p:sp>
        <p:nvSpPr>
          <p:cNvPr id="3" name="Subtitle 2"/>
          <p:cNvSpPr>
            <a:spLocks noGrp="1"/>
          </p:cNvSpPr>
          <p:nvPr>
            <p:ph type="subTitle" idx="1"/>
          </p:nvPr>
        </p:nvSpPr>
        <p:spPr>
          <a:xfrm>
            <a:off x="1154954" y="2374900"/>
            <a:ext cx="10224245" cy="3263900"/>
          </a:xfrm>
        </p:spPr>
        <p:txBody>
          <a:bodyPr/>
          <a:lstStyle/>
          <a:p>
            <a:pPr algn="r" rtl="1"/>
            <a:r>
              <a:rPr lang="fa-IR" sz="2800" dirty="0">
                <a:solidFill>
                  <a:schemeClr val="bg1"/>
                </a:solidFill>
              </a:rPr>
              <a:t>به خود گویی های خود هنگام مواجهه با  آخرین مشکل خود توجه کنید،از خود بپرسید</a:t>
            </a:r>
            <a:r>
              <a:rPr lang="fa-IR" sz="2800" dirty="0" smtClean="0">
                <a:solidFill>
                  <a:schemeClr val="bg1"/>
                </a:solidFill>
              </a:rPr>
              <a:t>:</a:t>
            </a:r>
          </a:p>
          <a:p>
            <a:pPr algn="r" rtl="1"/>
            <a:endParaRPr lang="fa-IR" sz="2800" dirty="0">
              <a:solidFill>
                <a:schemeClr val="bg1"/>
              </a:solidFill>
            </a:endParaRPr>
          </a:p>
          <a:p>
            <a:pPr marL="457200" indent="-457200" algn="r" rtl="1">
              <a:buClr>
                <a:schemeClr val="bg1"/>
              </a:buClr>
              <a:buFont typeface="Courier New" panose="02070309020205020404" pitchFamily="49" charset="0"/>
              <a:buChar char="o"/>
            </a:pPr>
            <a:r>
              <a:rPr lang="fa-IR" sz="2800" dirty="0">
                <a:solidFill>
                  <a:schemeClr val="bg1"/>
                </a:solidFill>
              </a:rPr>
              <a:t>درباره مشکلم چه نظری دارم؟</a:t>
            </a:r>
          </a:p>
          <a:p>
            <a:pPr marL="457200" indent="-457200" algn="r" rtl="1">
              <a:buClr>
                <a:schemeClr val="bg1"/>
              </a:buClr>
              <a:buFont typeface="Courier New" panose="02070309020205020404" pitchFamily="49" charset="0"/>
              <a:buChar char="o"/>
            </a:pPr>
            <a:r>
              <a:rPr lang="fa-IR" sz="2800" dirty="0">
                <a:solidFill>
                  <a:schemeClr val="bg1"/>
                </a:solidFill>
              </a:rPr>
              <a:t>آیا خود را دربرابر حل مشکلم ناتوان می بینم؟</a:t>
            </a:r>
          </a:p>
          <a:p>
            <a:pPr marL="457200" indent="-457200" algn="r" rtl="1">
              <a:buClr>
                <a:schemeClr val="bg1"/>
              </a:buClr>
              <a:buFont typeface="Courier New" panose="02070309020205020404" pitchFamily="49" charset="0"/>
              <a:buChar char="o"/>
            </a:pPr>
            <a:r>
              <a:rPr lang="fa-IR" sz="2800" dirty="0">
                <a:solidFill>
                  <a:schemeClr val="bg1"/>
                </a:solidFill>
              </a:rPr>
              <a:t>این مشکل برایم چه معنایی دارد؟</a:t>
            </a:r>
          </a:p>
          <a:p>
            <a:endParaRPr lang="en-US" dirty="0"/>
          </a:p>
        </p:txBody>
      </p:sp>
    </p:spTree>
    <p:extLst>
      <p:ext uri="{BB962C8B-B14F-4D97-AF65-F5344CB8AC3E}">
        <p14:creationId xmlns:p14="http://schemas.microsoft.com/office/powerpoint/2010/main" val="35574497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39155" y="1244599"/>
            <a:ext cx="8825658" cy="762001"/>
          </a:xfrm>
        </p:spPr>
        <p:txBody>
          <a:bodyPr/>
          <a:lstStyle/>
          <a:p>
            <a:r>
              <a:rPr lang="fa-IR" dirty="0" smtClean="0"/>
              <a:t>آیا این تحریفات برایتان آشناست   </a:t>
            </a:r>
            <a:endParaRPr lang="en-US" dirty="0"/>
          </a:p>
        </p:txBody>
      </p:sp>
      <p:sp>
        <p:nvSpPr>
          <p:cNvPr id="3" name="Subtitle 2"/>
          <p:cNvSpPr>
            <a:spLocks noGrp="1"/>
          </p:cNvSpPr>
          <p:nvPr>
            <p:ph type="subTitle" idx="1"/>
          </p:nvPr>
        </p:nvSpPr>
        <p:spPr>
          <a:xfrm>
            <a:off x="406400" y="2324100"/>
            <a:ext cx="10756899" cy="4445000"/>
          </a:xfrm>
        </p:spPr>
        <p:txBody>
          <a:bodyPr/>
          <a:lstStyle/>
          <a:p>
            <a:pPr marL="285750" indent="-285750" algn="r" rtl="1">
              <a:buClr>
                <a:schemeClr val="bg1"/>
              </a:buClr>
              <a:buFont typeface="Courier New" panose="02070309020205020404" pitchFamily="49" charset="0"/>
              <a:buChar char="o"/>
            </a:pPr>
            <a:r>
              <a:rPr lang="fa-IR" dirty="0"/>
              <a:t>	</a:t>
            </a:r>
            <a:r>
              <a:rPr lang="fa-IR" sz="2800" dirty="0">
                <a:solidFill>
                  <a:schemeClr val="bg1"/>
                </a:solidFill>
              </a:rPr>
              <a:t>پیش </a:t>
            </a:r>
            <a:r>
              <a:rPr lang="fa-IR" sz="2800" dirty="0" smtClean="0">
                <a:solidFill>
                  <a:schemeClr val="bg1"/>
                </a:solidFill>
              </a:rPr>
              <a:t>بینی</a:t>
            </a:r>
          </a:p>
          <a:p>
            <a:pPr marL="285750" indent="-285750" algn="r" rtl="1">
              <a:buClr>
                <a:schemeClr val="bg1"/>
              </a:buClr>
              <a:buFont typeface="Courier New" panose="02070309020205020404" pitchFamily="49" charset="0"/>
              <a:buChar char="o"/>
            </a:pPr>
            <a:r>
              <a:rPr lang="fa-IR" sz="2800" dirty="0" smtClean="0">
                <a:solidFill>
                  <a:schemeClr val="bg1"/>
                </a:solidFill>
              </a:rPr>
              <a:t>بزرگ نمایی</a:t>
            </a:r>
          </a:p>
          <a:p>
            <a:pPr marL="285750" indent="-285750" algn="r" rtl="1">
              <a:buClr>
                <a:schemeClr val="bg1"/>
              </a:buClr>
              <a:buFont typeface="Courier New" panose="02070309020205020404" pitchFamily="49" charset="0"/>
              <a:buChar char="o"/>
            </a:pPr>
            <a:r>
              <a:rPr lang="fa-IR" sz="2800" dirty="0" smtClean="0">
                <a:solidFill>
                  <a:schemeClr val="bg1"/>
                </a:solidFill>
              </a:rPr>
              <a:t>  کوچک نمایی</a:t>
            </a:r>
          </a:p>
          <a:p>
            <a:pPr marL="285750" indent="-285750" algn="r" rtl="1">
              <a:buClr>
                <a:schemeClr val="bg1"/>
              </a:buClr>
              <a:buFont typeface="Courier New" panose="02070309020205020404" pitchFamily="49" charset="0"/>
              <a:buChar char="o"/>
            </a:pPr>
            <a:r>
              <a:rPr lang="fa-IR" sz="2800" dirty="0">
                <a:solidFill>
                  <a:schemeClr val="bg1"/>
                </a:solidFill>
              </a:rPr>
              <a:t>	برچسب </a:t>
            </a:r>
            <a:r>
              <a:rPr lang="fa-IR" sz="2800" dirty="0" smtClean="0">
                <a:solidFill>
                  <a:schemeClr val="bg1"/>
                </a:solidFill>
              </a:rPr>
              <a:t>زدن</a:t>
            </a:r>
          </a:p>
          <a:p>
            <a:pPr marL="457200" indent="-457200" algn="r" rtl="1">
              <a:buClr>
                <a:schemeClr val="bg1"/>
              </a:buClr>
              <a:buFont typeface="Courier New" panose="02070309020205020404" pitchFamily="49" charset="0"/>
              <a:buChar char="o"/>
            </a:pPr>
            <a:r>
              <a:rPr lang="fa-IR" sz="2800" dirty="0" smtClean="0">
                <a:solidFill>
                  <a:schemeClr val="bg1"/>
                </a:solidFill>
              </a:rPr>
              <a:t> تعمیم افراطی</a:t>
            </a:r>
          </a:p>
          <a:p>
            <a:pPr marL="457200" indent="-457200" algn="r" rtl="1">
              <a:buClr>
                <a:schemeClr val="bg1"/>
              </a:buClr>
              <a:buFont typeface="Courier New" panose="02070309020205020404" pitchFamily="49" charset="0"/>
              <a:buChar char="o"/>
            </a:pPr>
            <a:r>
              <a:rPr lang="fa-IR" sz="2800" dirty="0" smtClean="0">
                <a:solidFill>
                  <a:schemeClr val="bg1"/>
                </a:solidFill>
              </a:rPr>
              <a:t>بایدها</a:t>
            </a:r>
            <a:endParaRPr lang="en-US" dirty="0"/>
          </a:p>
        </p:txBody>
      </p:sp>
    </p:spTree>
    <p:extLst>
      <p:ext uri="{BB962C8B-B14F-4D97-AF65-F5344CB8AC3E}">
        <p14:creationId xmlns:p14="http://schemas.microsoft.com/office/powerpoint/2010/main" val="17365616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36155" y="800101"/>
            <a:ext cx="6833345" cy="1130299"/>
          </a:xfrm>
        </p:spPr>
        <p:txBody>
          <a:bodyPr/>
          <a:lstStyle/>
          <a:p>
            <a:r>
              <a:rPr lang="fa-IR" dirty="0" smtClean="0"/>
              <a:t>به این سوالات پاسخ دهید</a:t>
            </a:r>
            <a:endParaRPr lang="en-US" dirty="0"/>
          </a:p>
        </p:txBody>
      </p:sp>
      <p:sp>
        <p:nvSpPr>
          <p:cNvPr id="3" name="Subtitle 2"/>
          <p:cNvSpPr>
            <a:spLocks noGrp="1"/>
          </p:cNvSpPr>
          <p:nvPr>
            <p:ph type="subTitle" idx="1"/>
          </p:nvPr>
        </p:nvSpPr>
        <p:spPr>
          <a:xfrm>
            <a:off x="1154954" y="2451100"/>
            <a:ext cx="10071845" cy="3187700"/>
          </a:xfrm>
        </p:spPr>
        <p:txBody>
          <a:bodyPr/>
          <a:lstStyle/>
          <a:p>
            <a:pPr marL="457200" indent="-457200" algn="r" rtl="1">
              <a:buClr>
                <a:schemeClr val="bg1"/>
              </a:buClr>
              <a:buFont typeface="Courier New" panose="02070309020205020404" pitchFamily="49" charset="0"/>
              <a:buChar char="o"/>
            </a:pPr>
            <a:r>
              <a:rPr lang="fa-IR" sz="2800" dirty="0" smtClean="0">
                <a:solidFill>
                  <a:schemeClr val="bg1"/>
                </a:solidFill>
              </a:rPr>
              <a:t>از </a:t>
            </a:r>
            <a:r>
              <a:rPr lang="fa-IR" sz="2800" dirty="0">
                <a:solidFill>
                  <a:schemeClr val="bg1"/>
                </a:solidFill>
              </a:rPr>
              <a:t>کجا مطمئن هستید که فکرتان درست است؟</a:t>
            </a:r>
          </a:p>
          <a:p>
            <a:pPr marL="457200" indent="-457200" algn="r" rtl="1">
              <a:buClr>
                <a:schemeClr val="bg1"/>
              </a:buClr>
              <a:buFont typeface="Courier New" panose="02070309020205020404" pitchFamily="49" charset="0"/>
              <a:buChar char="o"/>
            </a:pPr>
            <a:r>
              <a:rPr lang="fa-IR" sz="2800" dirty="0">
                <a:solidFill>
                  <a:schemeClr val="bg1"/>
                </a:solidFill>
              </a:rPr>
              <a:t>سود وزیان این </a:t>
            </a:r>
            <a:r>
              <a:rPr lang="fa-IR" sz="2800" dirty="0" smtClean="0">
                <a:solidFill>
                  <a:schemeClr val="bg1"/>
                </a:solidFill>
              </a:rPr>
              <a:t>افکارچیست</a:t>
            </a:r>
            <a:r>
              <a:rPr lang="fa-IR" sz="2800" dirty="0">
                <a:solidFill>
                  <a:schemeClr val="bg1"/>
                </a:solidFill>
              </a:rPr>
              <a:t>؟</a:t>
            </a:r>
          </a:p>
          <a:p>
            <a:pPr marL="457200" indent="-457200" algn="r" rtl="1">
              <a:buClr>
                <a:schemeClr val="bg1"/>
              </a:buClr>
              <a:buFont typeface="Courier New" panose="02070309020205020404" pitchFamily="49" charset="0"/>
              <a:buChar char="o"/>
            </a:pPr>
            <a:r>
              <a:rPr lang="fa-IR" sz="2800" dirty="0">
                <a:solidFill>
                  <a:schemeClr val="bg1"/>
                </a:solidFill>
              </a:rPr>
              <a:t>آیا دیگران هم مثل شما فکر می کنند؟</a:t>
            </a:r>
          </a:p>
          <a:p>
            <a:pPr marL="457200" indent="-457200" algn="r" rtl="1">
              <a:buClr>
                <a:schemeClr val="bg1"/>
              </a:buClr>
              <a:buFont typeface="Courier New" panose="02070309020205020404" pitchFamily="49" charset="0"/>
              <a:buChar char="o"/>
            </a:pPr>
            <a:r>
              <a:rPr lang="fa-IR" sz="2800" dirty="0">
                <a:solidFill>
                  <a:schemeClr val="bg1"/>
                </a:solidFill>
              </a:rPr>
              <a:t>اگر یکی از عزیزانتان به جای شما بود واین افکارراداشت به اوچه می گفتید؟</a:t>
            </a:r>
          </a:p>
          <a:p>
            <a:pPr marL="457200" indent="-457200" algn="r" rtl="1">
              <a:buClr>
                <a:schemeClr val="bg1"/>
              </a:buClr>
              <a:buFont typeface="Courier New" panose="02070309020205020404" pitchFamily="49" charset="0"/>
              <a:buChar char="o"/>
            </a:pPr>
            <a:r>
              <a:rPr lang="fa-IR" sz="2800" dirty="0">
                <a:solidFill>
                  <a:schemeClr val="bg1"/>
                </a:solidFill>
              </a:rPr>
              <a:t>آیا میشه به جای این فکر منفی جور دیگه به مشکل نگاه کرد؟</a:t>
            </a:r>
          </a:p>
          <a:p>
            <a:endParaRPr lang="en-US" dirty="0"/>
          </a:p>
        </p:txBody>
      </p:sp>
    </p:spTree>
    <p:extLst>
      <p:ext uri="{BB962C8B-B14F-4D97-AF65-F5344CB8AC3E}">
        <p14:creationId xmlns:p14="http://schemas.microsoft.com/office/powerpoint/2010/main" val="11839895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16099" y="1655233"/>
            <a:ext cx="8202613" cy="681567"/>
          </a:xfrm>
        </p:spPr>
        <p:txBody>
          <a:bodyPr/>
          <a:lstStyle/>
          <a:p>
            <a:r>
              <a:rPr lang="fa-IR" dirty="0" smtClean="0"/>
              <a:t>فرایند حل مساله             </a:t>
            </a:r>
            <a:endParaRPr lang="en-US" dirty="0"/>
          </a:p>
        </p:txBody>
      </p:sp>
      <p:sp>
        <p:nvSpPr>
          <p:cNvPr id="3" name="Subtitle 2"/>
          <p:cNvSpPr>
            <a:spLocks noGrp="1"/>
          </p:cNvSpPr>
          <p:nvPr>
            <p:ph type="subTitle" idx="1"/>
          </p:nvPr>
        </p:nvSpPr>
        <p:spPr>
          <a:xfrm>
            <a:off x="1016000" y="3100980"/>
            <a:ext cx="10018713" cy="2017120"/>
          </a:xfrm>
        </p:spPr>
        <p:txBody>
          <a:bodyPr>
            <a:normAutofit/>
          </a:bodyPr>
          <a:lstStyle/>
          <a:p>
            <a:pPr marL="457200" indent="-457200" algn="r" rtl="1">
              <a:buClr>
                <a:schemeClr val="bg1"/>
              </a:buClr>
              <a:buFont typeface="Courier New" panose="02070309020205020404" pitchFamily="49" charset="0"/>
              <a:buChar char="o"/>
            </a:pPr>
            <a:r>
              <a:rPr lang="fa-IR" sz="2800" dirty="0">
                <a:solidFill>
                  <a:schemeClr val="bg1"/>
                </a:solidFill>
              </a:rPr>
              <a:t>این فرایند کمک می کند ،هنگام مواجهه با مشکلات ،مشکل را از حالت کلی  و ترس آورخارج ساخته و به اجزایی قابل </a:t>
            </a:r>
            <a:r>
              <a:rPr lang="fa-IR" sz="2800" dirty="0" smtClean="0">
                <a:solidFill>
                  <a:schemeClr val="bg1"/>
                </a:solidFill>
              </a:rPr>
              <a:t>فهم تقسیم </a:t>
            </a:r>
            <a:r>
              <a:rPr lang="fa-IR" sz="2800" dirty="0">
                <a:solidFill>
                  <a:schemeClr val="bg1"/>
                </a:solidFill>
              </a:rPr>
              <a:t>کنیم.</a:t>
            </a:r>
            <a:endParaRPr lang="en-US" sz="2800" dirty="0">
              <a:solidFill>
                <a:schemeClr val="bg1"/>
              </a:solidFill>
            </a:endParaRPr>
          </a:p>
        </p:txBody>
      </p:sp>
    </p:spTree>
    <p:extLst>
      <p:ext uri="{BB962C8B-B14F-4D97-AF65-F5344CB8AC3E}">
        <p14:creationId xmlns:p14="http://schemas.microsoft.com/office/powerpoint/2010/main" val="5879189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0"/>
            <a:ext cx="8825658" cy="1943100"/>
          </a:xfrm>
        </p:spPr>
        <p:txBody>
          <a:bodyPr/>
          <a:lstStyle/>
          <a:p>
            <a:r>
              <a:rPr lang="fa-IR" dirty="0" smtClean="0"/>
              <a:t>مراحل حل مساله              </a:t>
            </a:r>
            <a:endParaRPr lang="en-US" dirty="0"/>
          </a:p>
        </p:txBody>
      </p:sp>
      <p:sp>
        <p:nvSpPr>
          <p:cNvPr id="4" name="Subtitle 3"/>
          <p:cNvSpPr>
            <a:spLocks noGrp="1"/>
          </p:cNvSpPr>
          <p:nvPr>
            <p:ph type="subTitle" idx="1"/>
          </p:nvPr>
        </p:nvSpPr>
        <p:spPr>
          <a:xfrm>
            <a:off x="1154954" y="2438400"/>
            <a:ext cx="10033745" cy="3200400"/>
          </a:xfrm>
        </p:spPr>
        <p:txBody>
          <a:bodyPr>
            <a:normAutofit/>
          </a:bodyPr>
          <a:lstStyle/>
          <a:p>
            <a:pPr marL="457200" indent="-457200" algn="r" rtl="1">
              <a:buClr>
                <a:schemeClr val="bg1"/>
              </a:buClr>
              <a:buFont typeface="Courier New" panose="02070309020205020404" pitchFamily="49" charset="0"/>
              <a:buChar char="o"/>
            </a:pPr>
            <a:r>
              <a:rPr lang="fa-IR" sz="2800" dirty="0" smtClean="0">
                <a:solidFill>
                  <a:schemeClr val="bg1"/>
                </a:solidFill>
              </a:rPr>
              <a:t>تعریف وشناسایی مشکل</a:t>
            </a:r>
          </a:p>
          <a:p>
            <a:pPr marL="457200" indent="-457200" algn="r" rtl="1">
              <a:buClr>
                <a:schemeClr val="bg1"/>
              </a:buClr>
              <a:buFont typeface="Courier New" panose="02070309020205020404" pitchFamily="49" charset="0"/>
              <a:buChar char="o"/>
            </a:pPr>
            <a:r>
              <a:rPr lang="fa-IR" sz="2800" dirty="0" smtClean="0">
                <a:solidFill>
                  <a:schemeClr val="bg1"/>
                </a:solidFill>
              </a:rPr>
              <a:t>بارش فکری</a:t>
            </a:r>
          </a:p>
          <a:p>
            <a:pPr marL="457200" indent="-457200" algn="r" rtl="1">
              <a:buClr>
                <a:schemeClr val="bg1"/>
              </a:buClr>
              <a:buFont typeface="Courier New" panose="02070309020205020404" pitchFamily="49" charset="0"/>
              <a:buChar char="o"/>
            </a:pPr>
            <a:r>
              <a:rPr lang="fa-IR" sz="2800" dirty="0" smtClean="0">
                <a:solidFill>
                  <a:schemeClr val="bg1"/>
                </a:solidFill>
              </a:rPr>
              <a:t>تصمیم گیری</a:t>
            </a:r>
          </a:p>
          <a:p>
            <a:pPr marL="457200" indent="-457200" algn="r" rtl="1">
              <a:buClr>
                <a:schemeClr val="bg1"/>
              </a:buClr>
              <a:buFont typeface="Courier New" panose="02070309020205020404" pitchFamily="49" charset="0"/>
              <a:buChar char="o"/>
            </a:pPr>
            <a:r>
              <a:rPr lang="fa-IR" sz="2800" dirty="0" smtClean="0">
                <a:solidFill>
                  <a:schemeClr val="bg1"/>
                </a:solidFill>
              </a:rPr>
              <a:t>بازنگری و اجرای راه حل انتخاب شده </a:t>
            </a:r>
          </a:p>
          <a:p>
            <a:pPr marL="457200" indent="-457200" algn="r" rtl="1">
              <a:buClr>
                <a:schemeClr val="bg1"/>
              </a:buClr>
              <a:buFont typeface="Courier New" panose="02070309020205020404" pitchFamily="49" charset="0"/>
              <a:buChar char="o"/>
            </a:pPr>
            <a:r>
              <a:rPr lang="fa-IR" sz="2800" dirty="0" smtClean="0">
                <a:solidFill>
                  <a:schemeClr val="bg1"/>
                </a:solidFill>
              </a:rPr>
              <a:t>ارزیابی</a:t>
            </a:r>
            <a:endParaRPr lang="en-US" sz="2800" dirty="0">
              <a:solidFill>
                <a:schemeClr val="bg1"/>
              </a:solidFill>
            </a:endParaRPr>
          </a:p>
        </p:txBody>
      </p:sp>
    </p:spTree>
    <p:extLst>
      <p:ext uri="{BB962C8B-B14F-4D97-AF65-F5344CB8AC3E}">
        <p14:creationId xmlns:p14="http://schemas.microsoft.com/office/powerpoint/2010/main" val="1152070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2599" y="1562101"/>
            <a:ext cx="8228013" cy="533399"/>
          </a:xfrm>
        </p:spPr>
        <p:txBody>
          <a:bodyPr/>
          <a:lstStyle/>
          <a:p>
            <a:r>
              <a:rPr lang="fa-IR" dirty="0" smtClean="0"/>
              <a:t>تعریف و شناسایی مشکل       </a:t>
            </a:r>
            <a:endParaRPr lang="en-US" dirty="0"/>
          </a:p>
        </p:txBody>
      </p:sp>
      <p:sp>
        <p:nvSpPr>
          <p:cNvPr id="3" name="Subtitle 2"/>
          <p:cNvSpPr>
            <a:spLocks noGrp="1"/>
          </p:cNvSpPr>
          <p:nvPr>
            <p:ph type="subTitle" idx="1"/>
          </p:nvPr>
        </p:nvSpPr>
        <p:spPr>
          <a:xfrm>
            <a:off x="1154954" y="2565400"/>
            <a:ext cx="9487645" cy="3517900"/>
          </a:xfrm>
        </p:spPr>
        <p:txBody>
          <a:bodyPr>
            <a:normAutofit/>
          </a:bodyPr>
          <a:lstStyle/>
          <a:p>
            <a:pPr marL="285750" indent="-285750" algn="r" rtl="1">
              <a:buClr>
                <a:schemeClr val="bg1"/>
              </a:buClr>
              <a:buFont typeface="Courier New" panose="02070309020205020404" pitchFamily="49" charset="0"/>
              <a:buChar char="o"/>
            </a:pPr>
            <a:r>
              <a:rPr lang="fa-IR" sz="2400" dirty="0" smtClean="0">
                <a:solidFill>
                  <a:schemeClr val="bg1"/>
                </a:solidFill>
              </a:rPr>
              <a:t>چه کسی یا چه چیزی در ایجاد مشکل دخالت دارد؟</a:t>
            </a:r>
          </a:p>
          <a:p>
            <a:pPr marL="285750" indent="-285750" algn="r" rtl="1">
              <a:buClr>
                <a:schemeClr val="bg1"/>
              </a:buClr>
              <a:buFont typeface="Courier New" panose="02070309020205020404" pitchFamily="49" charset="0"/>
              <a:buChar char="o"/>
            </a:pPr>
            <a:r>
              <a:rPr lang="fa-IR" sz="2400" dirty="0" smtClean="0">
                <a:solidFill>
                  <a:schemeClr val="bg1"/>
                </a:solidFill>
              </a:rPr>
              <a:t>مشکل در چه مکانی به وجود آمد؟</a:t>
            </a:r>
          </a:p>
          <a:p>
            <a:pPr marL="285750" indent="-285750" algn="r" rtl="1">
              <a:buClr>
                <a:schemeClr val="bg1"/>
              </a:buClr>
              <a:buFont typeface="Courier New" panose="02070309020205020404" pitchFamily="49" charset="0"/>
              <a:buChar char="o"/>
            </a:pPr>
            <a:r>
              <a:rPr lang="fa-IR" sz="2400" dirty="0" smtClean="0">
                <a:solidFill>
                  <a:schemeClr val="bg1"/>
                </a:solidFill>
              </a:rPr>
              <a:t>ازچه زمانی مشکل شروع شد؟</a:t>
            </a:r>
          </a:p>
          <a:p>
            <a:pPr marL="285750" indent="-285750" algn="r" rtl="1">
              <a:buClr>
                <a:schemeClr val="bg1"/>
              </a:buClr>
              <a:buFont typeface="Courier New" panose="02070309020205020404" pitchFamily="49" charset="0"/>
              <a:buChar char="o"/>
            </a:pPr>
            <a:r>
              <a:rPr lang="fa-IR" sz="2400" dirty="0" smtClean="0">
                <a:solidFill>
                  <a:schemeClr val="bg1"/>
                </a:solidFill>
              </a:rPr>
              <a:t>من چه احساسی دارم؟</a:t>
            </a:r>
          </a:p>
          <a:p>
            <a:pPr marL="285750" indent="-285750" algn="r" rtl="1">
              <a:buClr>
                <a:schemeClr val="bg1"/>
              </a:buClr>
              <a:buFont typeface="Courier New" panose="02070309020205020404" pitchFamily="49" charset="0"/>
              <a:buChar char="o"/>
            </a:pPr>
            <a:r>
              <a:rPr lang="fa-IR" sz="2400" dirty="0" smtClean="0">
                <a:solidFill>
                  <a:schemeClr val="bg1"/>
                </a:solidFill>
              </a:rPr>
              <a:t>چه کسی باید راه کار ارائه دهد؟</a:t>
            </a:r>
          </a:p>
          <a:p>
            <a:pPr marL="285750" indent="-285750" algn="r" rtl="1">
              <a:buClr>
                <a:schemeClr val="bg1"/>
              </a:buClr>
              <a:buFont typeface="Courier New" panose="02070309020205020404" pitchFamily="49" charset="0"/>
              <a:buChar char="o"/>
            </a:pPr>
            <a:r>
              <a:rPr lang="fa-IR" sz="2400" dirty="0" smtClean="0">
                <a:solidFill>
                  <a:schemeClr val="bg1"/>
                </a:solidFill>
              </a:rPr>
              <a:t>چه کسی آن را اجرا می کند؟</a:t>
            </a:r>
          </a:p>
          <a:p>
            <a:pPr marL="285750" indent="-285750" algn="r" rtl="1">
              <a:buClr>
                <a:schemeClr val="bg1"/>
              </a:buClr>
              <a:buFont typeface="Courier New" panose="02070309020205020404" pitchFamily="49" charset="0"/>
              <a:buChar char="o"/>
            </a:pPr>
            <a:r>
              <a:rPr lang="fa-IR" sz="2400" dirty="0" smtClean="0">
                <a:solidFill>
                  <a:schemeClr val="bg1"/>
                </a:solidFill>
              </a:rPr>
              <a:t>چه کسانی از آن تاثیر می پذیرند؟</a:t>
            </a:r>
          </a:p>
          <a:p>
            <a:pPr algn="r" rtl="1">
              <a:buClr>
                <a:schemeClr val="bg1"/>
              </a:buClr>
            </a:pPr>
            <a:endParaRPr lang="fa-IR" sz="2400" dirty="0" smtClean="0">
              <a:solidFill>
                <a:schemeClr val="bg1"/>
              </a:solidFill>
            </a:endParaRPr>
          </a:p>
        </p:txBody>
      </p:sp>
    </p:spTree>
    <p:extLst>
      <p:ext uri="{BB962C8B-B14F-4D97-AF65-F5344CB8AC3E}">
        <p14:creationId xmlns:p14="http://schemas.microsoft.com/office/powerpoint/2010/main" val="41641005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54954" y="2222500"/>
            <a:ext cx="9843245" cy="1981200"/>
          </a:xfrm>
        </p:spPr>
        <p:txBody>
          <a:bodyPr>
            <a:normAutofit fontScale="92500" lnSpcReduction="20000"/>
          </a:bodyPr>
          <a:lstStyle/>
          <a:p>
            <a:pPr marL="285750" indent="-285750" algn="r" rtl="1">
              <a:buClr>
                <a:schemeClr val="bg1"/>
              </a:buClr>
              <a:buFont typeface="Courier New" panose="02070309020205020404" pitchFamily="49" charset="0"/>
              <a:buChar char="o"/>
            </a:pPr>
            <a:r>
              <a:rPr lang="fa-IR" sz="3200" dirty="0" smtClean="0">
                <a:solidFill>
                  <a:schemeClr val="bg1"/>
                </a:solidFill>
              </a:rPr>
              <a:t>اولویت بندی مشکل :</a:t>
            </a:r>
          </a:p>
          <a:p>
            <a:pPr algn="r" rtl="1">
              <a:buClr>
                <a:schemeClr val="bg1"/>
              </a:buClr>
            </a:pPr>
            <a:r>
              <a:rPr lang="fa-IR" sz="3200" dirty="0" smtClean="0">
                <a:solidFill>
                  <a:schemeClr val="bg1"/>
                </a:solidFill>
              </a:rPr>
              <a:t>(مسائل مهم/فوری/فوری ومهم/غیرفوری و غیر مهم)</a:t>
            </a:r>
          </a:p>
          <a:p>
            <a:pPr marL="285750" indent="-285750" algn="r" rtl="1">
              <a:buClr>
                <a:schemeClr val="bg1"/>
              </a:buClr>
              <a:buFont typeface="Courier New" panose="02070309020205020404" pitchFamily="49" charset="0"/>
              <a:buChar char="o"/>
            </a:pPr>
            <a:endParaRPr lang="fa-IR" sz="3200" dirty="0" smtClean="0">
              <a:solidFill>
                <a:schemeClr val="bg1"/>
              </a:solidFill>
            </a:endParaRPr>
          </a:p>
          <a:p>
            <a:pPr marL="285750" indent="-285750" algn="r" rtl="1">
              <a:buClr>
                <a:schemeClr val="bg1"/>
              </a:buClr>
              <a:buFont typeface="Courier New" panose="02070309020205020404" pitchFamily="49" charset="0"/>
              <a:buChar char="o"/>
            </a:pPr>
            <a:r>
              <a:rPr lang="fa-IR" sz="3200" dirty="0" smtClean="0">
                <a:solidFill>
                  <a:schemeClr val="bg1"/>
                </a:solidFill>
              </a:rPr>
              <a:t>هدف گذاری</a:t>
            </a:r>
            <a:endParaRPr lang="en-US" sz="3200" dirty="0">
              <a:solidFill>
                <a:schemeClr val="bg1"/>
              </a:solidFill>
            </a:endParaRPr>
          </a:p>
        </p:txBody>
      </p:sp>
    </p:spTree>
    <p:extLst>
      <p:ext uri="{BB962C8B-B14F-4D97-AF65-F5344CB8AC3E}">
        <p14:creationId xmlns:p14="http://schemas.microsoft.com/office/powerpoint/2010/main" val="31407241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11299" y="1054101"/>
            <a:ext cx="8469313" cy="1333499"/>
          </a:xfrm>
        </p:spPr>
        <p:txBody>
          <a:bodyPr/>
          <a:lstStyle/>
          <a:p>
            <a:r>
              <a:rPr lang="fa-IR" dirty="0" smtClean="0"/>
              <a:t>بارش فکری               </a:t>
            </a:r>
            <a:endParaRPr lang="en-US" dirty="0"/>
          </a:p>
        </p:txBody>
      </p:sp>
      <p:sp>
        <p:nvSpPr>
          <p:cNvPr id="3" name="Subtitle 2"/>
          <p:cNvSpPr>
            <a:spLocks noGrp="1"/>
          </p:cNvSpPr>
          <p:nvPr>
            <p:ph type="subTitle" idx="1"/>
          </p:nvPr>
        </p:nvSpPr>
        <p:spPr>
          <a:xfrm>
            <a:off x="1154955" y="2781300"/>
            <a:ext cx="9297146" cy="2857500"/>
          </a:xfrm>
        </p:spPr>
        <p:txBody>
          <a:bodyPr>
            <a:normAutofit/>
          </a:bodyPr>
          <a:lstStyle/>
          <a:p>
            <a:pPr marL="285750" indent="-285750" algn="r" rtl="1">
              <a:buClr>
                <a:schemeClr val="bg1"/>
              </a:buClr>
              <a:buFont typeface="Courier New" panose="02070309020205020404" pitchFamily="49" charset="0"/>
              <a:buChar char="o"/>
            </a:pPr>
            <a:r>
              <a:rPr lang="fa-IR" sz="3200" dirty="0" smtClean="0">
                <a:solidFill>
                  <a:schemeClr val="bg1"/>
                </a:solidFill>
              </a:rPr>
              <a:t>براساس کمیت</a:t>
            </a:r>
          </a:p>
          <a:p>
            <a:pPr marL="285750" indent="-285750" algn="r" rtl="1">
              <a:buClr>
                <a:schemeClr val="bg1"/>
              </a:buClr>
              <a:buFont typeface="Courier New" panose="02070309020205020404" pitchFamily="49" charset="0"/>
              <a:buChar char="o"/>
            </a:pPr>
            <a:endParaRPr lang="fa-IR" sz="3200" dirty="0">
              <a:solidFill>
                <a:schemeClr val="bg1"/>
              </a:solidFill>
            </a:endParaRPr>
          </a:p>
          <a:p>
            <a:pPr marL="285750" indent="-285750" algn="r" rtl="1">
              <a:buClr>
                <a:schemeClr val="bg1"/>
              </a:buClr>
              <a:buFont typeface="Courier New" panose="02070309020205020404" pitchFamily="49" charset="0"/>
              <a:buChar char="o"/>
            </a:pPr>
            <a:r>
              <a:rPr lang="fa-IR" sz="3200" dirty="0" smtClean="0">
                <a:solidFill>
                  <a:schemeClr val="bg1"/>
                </a:solidFill>
              </a:rPr>
              <a:t>ذهن آزاد</a:t>
            </a:r>
          </a:p>
        </p:txBody>
      </p:sp>
    </p:spTree>
    <p:extLst>
      <p:ext uri="{BB962C8B-B14F-4D97-AF65-F5344CB8AC3E}">
        <p14:creationId xmlns:p14="http://schemas.microsoft.com/office/powerpoint/2010/main" val="26798264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98599" y="1117601"/>
            <a:ext cx="8482013" cy="1104900"/>
          </a:xfrm>
        </p:spPr>
        <p:txBody>
          <a:bodyPr/>
          <a:lstStyle/>
          <a:p>
            <a:r>
              <a:rPr lang="fa-IR" sz="6000" dirty="0" smtClean="0"/>
              <a:t>اهداف آموزش</a:t>
            </a:r>
            <a:r>
              <a:rPr lang="fa-IR" dirty="0" smtClean="0"/>
              <a:t>               </a:t>
            </a:r>
            <a:endParaRPr lang="en-US" dirty="0"/>
          </a:p>
        </p:txBody>
      </p:sp>
      <p:sp>
        <p:nvSpPr>
          <p:cNvPr id="3" name="Subtitle 2"/>
          <p:cNvSpPr>
            <a:spLocks noGrp="1"/>
          </p:cNvSpPr>
          <p:nvPr>
            <p:ph type="subTitle" idx="1"/>
          </p:nvPr>
        </p:nvSpPr>
        <p:spPr>
          <a:xfrm>
            <a:off x="1154954" y="2540000"/>
            <a:ext cx="9957545" cy="3429000"/>
          </a:xfrm>
        </p:spPr>
        <p:txBody>
          <a:bodyPr>
            <a:noAutofit/>
          </a:bodyPr>
          <a:lstStyle/>
          <a:p>
            <a:pPr marL="342900" indent="-342900" algn="r" rtl="1">
              <a:buAutoNum type="arabicPeriod"/>
            </a:pPr>
            <a:r>
              <a:rPr lang="fa-IR" sz="3200" dirty="0" smtClean="0">
                <a:solidFill>
                  <a:schemeClr val="bg1"/>
                </a:solidFill>
              </a:rPr>
              <a:t>یادگیری مراحل اساسی حل مساله</a:t>
            </a:r>
          </a:p>
          <a:p>
            <a:pPr marL="342900" indent="-342900" algn="r" rtl="1">
              <a:buAutoNum type="arabicPeriod"/>
            </a:pPr>
            <a:r>
              <a:rPr lang="fa-IR" sz="3200" dirty="0" smtClean="0">
                <a:solidFill>
                  <a:schemeClr val="bg1"/>
                </a:solidFill>
              </a:rPr>
              <a:t>بدست آوردن راه حل برای مشکلات سخت و معماهای زندگی</a:t>
            </a:r>
          </a:p>
          <a:p>
            <a:pPr marL="342900" indent="-342900" algn="r" rtl="1">
              <a:buAutoNum type="arabicPeriod"/>
            </a:pPr>
            <a:r>
              <a:rPr lang="fa-IR" sz="3200" dirty="0" smtClean="0">
                <a:solidFill>
                  <a:schemeClr val="bg1"/>
                </a:solidFill>
              </a:rPr>
              <a:t>حل تعارض ها</a:t>
            </a:r>
          </a:p>
          <a:p>
            <a:pPr marL="342900" indent="-342900" algn="r" rtl="1">
              <a:buAutoNum type="arabicPeriod"/>
            </a:pPr>
            <a:r>
              <a:rPr lang="fa-IR" sz="3200" dirty="0" smtClean="0">
                <a:solidFill>
                  <a:schemeClr val="bg1"/>
                </a:solidFill>
              </a:rPr>
              <a:t>یادگیری مراحل تصمیم گیری </a:t>
            </a:r>
          </a:p>
          <a:p>
            <a:pPr marL="342900" indent="-342900" algn="r" rtl="1">
              <a:buAutoNum type="arabicPeriod"/>
            </a:pPr>
            <a:r>
              <a:rPr lang="fa-IR" sz="3200" dirty="0" smtClean="0">
                <a:solidFill>
                  <a:schemeClr val="bg1"/>
                </a:solidFill>
              </a:rPr>
              <a:t>تصمیم گیری در موضوعات مهم  وسخت زندگی </a:t>
            </a:r>
            <a:endParaRPr lang="en-US" sz="3200" dirty="0">
              <a:solidFill>
                <a:schemeClr val="bg1"/>
              </a:solidFill>
            </a:endParaRPr>
          </a:p>
        </p:txBody>
      </p:sp>
    </p:spTree>
    <p:extLst>
      <p:ext uri="{BB962C8B-B14F-4D97-AF65-F5344CB8AC3E}">
        <p14:creationId xmlns:p14="http://schemas.microsoft.com/office/powerpoint/2010/main" val="25759794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27620" y="1485901"/>
            <a:ext cx="8825658" cy="863599"/>
          </a:xfrm>
        </p:spPr>
        <p:txBody>
          <a:bodyPr/>
          <a:lstStyle/>
          <a:p>
            <a:r>
              <a:rPr lang="fa-IR" dirty="0" smtClean="0"/>
              <a:t>قواعد بارش فکری          </a:t>
            </a:r>
            <a:endParaRPr lang="en-US" dirty="0"/>
          </a:p>
        </p:txBody>
      </p:sp>
      <p:sp>
        <p:nvSpPr>
          <p:cNvPr id="3" name="Subtitle 2"/>
          <p:cNvSpPr>
            <a:spLocks noGrp="1"/>
          </p:cNvSpPr>
          <p:nvPr>
            <p:ph type="subTitle" idx="1"/>
          </p:nvPr>
        </p:nvSpPr>
        <p:spPr>
          <a:xfrm>
            <a:off x="177800" y="2844800"/>
            <a:ext cx="10934699" cy="3581400"/>
          </a:xfrm>
        </p:spPr>
        <p:txBody>
          <a:bodyPr>
            <a:normAutofit/>
          </a:bodyPr>
          <a:lstStyle/>
          <a:p>
            <a:pPr algn="r" rtl="1"/>
            <a:r>
              <a:rPr lang="fa-IR" sz="2400" dirty="0" smtClean="0">
                <a:solidFill>
                  <a:schemeClr val="bg1"/>
                </a:solidFill>
              </a:rPr>
              <a:t>   </a:t>
            </a:r>
          </a:p>
          <a:p>
            <a:pPr marL="342900" indent="-342900" algn="r" rtl="1">
              <a:buClr>
                <a:schemeClr val="bg1"/>
              </a:buClr>
              <a:buFont typeface="Courier New" panose="02070309020205020404" pitchFamily="49" charset="0"/>
              <a:buChar char="o"/>
            </a:pPr>
            <a:r>
              <a:rPr lang="fa-IR" sz="3200" dirty="0" smtClean="0">
                <a:solidFill>
                  <a:schemeClr val="bg1"/>
                </a:solidFill>
              </a:rPr>
              <a:t>  ذهنتان </a:t>
            </a:r>
            <a:r>
              <a:rPr lang="fa-IR" sz="3200" dirty="0">
                <a:solidFill>
                  <a:schemeClr val="bg1"/>
                </a:solidFill>
              </a:rPr>
              <a:t>را راحت </a:t>
            </a:r>
            <a:r>
              <a:rPr lang="fa-IR" sz="3200" dirty="0" smtClean="0">
                <a:solidFill>
                  <a:schemeClr val="bg1"/>
                </a:solidFill>
              </a:rPr>
              <a:t>بگذارید</a:t>
            </a:r>
          </a:p>
          <a:p>
            <a:pPr marL="342900" indent="-342900" algn="r" rtl="1">
              <a:buClr>
                <a:schemeClr val="bg1"/>
              </a:buClr>
              <a:buFont typeface="Courier New" panose="02070309020205020404" pitchFamily="49" charset="0"/>
              <a:buChar char="o"/>
            </a:pPr>
            <a:r>
              <a:rPr lang="fa-IR" sz="3200" dirty="0" smtClean="0">
                <a:solidFill>
                  <a:schemeClr val="bg1"/>
                </a:solidFill>
              </a:rPr>
              <a:t>  در مورد راه حل قضاوت نکنید</a:t>
            </a:r>
          </a:p>
          <a:p>
            <a:pPr marL="342900" indent="-342900" algn="r" rtl="1">
              <a:buClr>
                <a:schemeClr val="bg1"/>
              </a:buClr>
              <a:buFont typeface="Courier New" panose="02070309020205020404" pitchFamily="49" charset="0"/>
              <a:buChar char="o"/>
            </a:pPr>
            <a:r>
              <a:rPr lang="fa-IR" sz="3200" dirty="0" smtClean="0">
                <a:solidFill>
                  <a:schemeClr val="bg1"/>
                </a:solidFill>
              </a:rPr>
              <a:t> </a:t>
            </a:r>
            <a:r>
              <a:rPr lang="fa-IR" sz="3200" dirty="0">
                <a:solidFill>
                  <a:schemeClr val="bg1"/>
                </a:solidFill>
              </a:rPr>
              <a:t>بیشتر راه حل </a:t>
            </a:r>
            <a:r>
              <a:rPr lang="fa-IR" sz="3200" dirty="0" smtClean="0">
                <a:solidFill>
                  <a:schemeClr val="bg1"/>
                </a:solidFill>
              </a:rPr>
              <a:t>بنویسید</a:t>
            </a:r>
            <a:endParaRPr lang="fa-IR" sz="3200" dirty="0">
              <a:solidFill>
                <a:schemeClr val="bg1"/>
              </a:solidFill>
            </a:endParaRPr>
          </a:p>
          <a:p>
            <a:pPr marL="342900" indent="-342900" algn="r" rtl="1">
              <a:buClr>
                <a:schemeClr val="bg1"/>
              </a:buClr>
              <a:buFont typeface="Courier New" panose="02070309020205020404" pitchFamily="49" charset="0"/>
              <a:buChar char="o"/>
            </a:pPr>
            <a:r>
              <a:rPr lang="fa-IR" sz="3200" dirty="0" smtClean="0">
                <a:solidFill>
                  <a:schemeClr val="bg1"/>
                </a:solidFill>
              </a:rPr>
              <a:t>از </a:t>
            </a:r>
            <a:r>
              <a:rPr lang="fa-IR" sz="3200" dirty="0">
                <a:solidFill>
                  <a:schemeClr val="bg1"/>
                </a:solidFill>
              </a:rPr>
              <a:t>افراد حمایت کننده </a:t>
            </a:r>
            <a:r>
              <a:rPr lang="fa-IR" sz="3200" dirty="0" smtClean="0">
                <a:solidFill>
                  <a:schemeClr val="bg1"/>
                </a:solidFill>
              </a:rPr>
              <a:t>استفاده </a:t>
            </a:r>
            <a:r>
              <a:rPr lang="fa-IR" sz="3200" dirty="0">
                <a:solidFill>
                  <a:schemeClr val="bg1"/>
                </a:solidFill>
              </a:rPr>
              <a:t>کنید .</a:t>
            </a:r>
          </a:p>
          <a:p>
            <a:endParaRPr lang="en-US" dirty="0"/>
          </a:p>
        </p:txBody>
      </p:sp>
    </p:spTree>
    <p:extLst>
      <p:ext uri="{BB962C8B-B14F-4D97-AF65-F5344CB8AC3E}">
        <p14:creationId xmlns:p14="http://schemas.microsoft.com/office/powerpoint/2010/main" val="252921962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0400" y="1600200"/>
            <a:ext cx="10617199" cy="5664200"/>
          </a:xfrm>
        </p:spPr>
        <p:txBody>
          <a:bodyPr>
            <a:normAutofit/>
          </a:bodyPr>
          <a:lstStyle/>
          <a:p>
            <a:pPr marL="457200" indent="-457200" algn="r" rtl="1">
              <a:buClr>
                <a:schemeClr val="bg1"/>
              </a:buClr>
              <a:buFont typeface="Courier New" panose="02070309020205020404" pitchFamily="49" charset="0"/>
              <a:buChar char="o"/>
            </a:pPr>
            <a:r>
              <a:rPr lang="fa-IR" sz="3200" dirty="0" smtClean="0">
                <a:solidFill>
                  <a:schemeClr val="bg1"/>
                </a:solidFill>
              </a:rPr>
              <a:t>به </a:t>
            </a:r>
            <a:r>
              <a:rPr lang="fa-IR" sz="3200" dirty="0">
                <a:solidFill>
                  <a:schemeClr val="bg1"/>
                </a:solidFill>
              </a:rPr>
              <a:t>راه </a:t>
            </a:r>
            <a:r>
              <a:rPr lang="fa-IR" sz="3200" dirty="0" smtClean="0">
                <a:solidFill>
                  <a:schemeClr val="bg1"/>
                </a:solidFill>
              </a:rPr>
              <a:t>حل های </a:t>
            </a:r>
            <a:r>
              <a:rPr lang="fa-IR" sz="3200" dirty="0">
                <a:solidFill>
                  <a:schemeClr val="bg1"/>
                </a:solidFill>
              </a:rPr>
              <a:t>ثابت </a:t>
            </a:r>
            <a:r>
              <a:rPr lang="fa-IR" sz="3200" dirty="0" smtClean="0">
                <a:solidFill>
                  <a:schemeClr val="bg1"/>
                </a:solidFill>
              </a:rPr>
              <a:t>نچسبید.</a:t>
            </a:r>
          </a:p>
          <a:p>
            <a:pPr marL="457200" indent="-457200" algn="r" rtl="1">
              <a:buClr>
                <a:schemeClr val="bg1"/>
              </a:buClr>
              <a:buFont typeface="Courier New" panose="02070309020205020404" pitchFamily="49" charset="0"/>
              <a:buChar char="o"/>
            </a:pPr>
            <a:r>
              <a:rPr lang="fa-IR" sz="3200" dirty="0" smtClean="0">
                <a:solidFill>
                  <a:schemeClr val="bg1"/>
                </a:solidFill>
              </a:rPr>
              <a:t>راه </a:t>
            </a:r>
            <a:r>
              <a:rPr lang="fa-IR" sz="3200" dirty="0">
                <a:solidFill>
                  <a:schemeClr val="bg1"/>
                </a:solidFill>
              </a:rPr>
              <a:t>حل </a:t>
            </a:r>
            <a:r>
              <a:rPr lang="fa-IR" sz="3200" dirty="0" smtClean="0">
                <a:solidFill>
                  <a:schemeClr val="bg1"/>
                </a:solidFill>
              </a:rPr>
              <a:t>ها آسیب رسان نباشد.</a:t>
            </a:r>
            <a:endParaRPr lang="fa-IR" sz="3200" dirty="0">
              <a:solidFill>
                <a:schemeClr val="bg1"/>
              </a:solidFill>
            </a:endParaRPr>
          </a:p>
          <a:p>
            <a:pPr marL="457200" indent="-457200" algn="r" rtl="1">
              <a:buClr>
                <a:schemeClr val="bg1"/>
              </a:buClr>
              <a:buFont typeface="Courier New" panose="02070309020205020404" pitchFamily="49" charset="0"/>
              <a:buChar char="o"/>
            </a:pPr>
            <a:r>
              <a:rPr lang="fa-IR" sz="3200" dirty="0" smtClean="0">
                <a:solidFill>
                  <a:schemeClr val="bg1"/>
                </a:solidFill>
              </a:rPr>
              <a:t>راه </a:t>
            </a:r>
            <a:r>
              <a:rPr lang="fa-IR" sz="3200" dirty="0">
                <a:solidFill>
                  <a:schemeClr val="bg1"/>
                </a:solidFill>
              </a:rPr>
              <a:t>حل ها </a:t>
            </a:r>
            <a:r>
              <a:rPr lang="fa-IR" sz="3200" dirty="0" smtClean="0">
                <a:solidFill>
                  <a:schemeClr val="bg1"/>
                </a:solidFill>
              </a:rPr>
              <a:t>متناسب با عقاید وارزشهایتان </a:t>
            </a:r>
            <a:r>
              <a:rPr lang="fa-IR" sz="3200" dirty="0">
                <a:solidFill>
                  <a:schemeClr val="bg1"/>
                </a:solidFill>
              </a:rPr>
              <a:t>باشد .</a:t>
            </a:r>
          </a:p>
          <a:p>
            <a:pPr marL="457200" indent="-457200" algn="r" rtl="1">
              <a:buClr>
                <a:schemeClr val="bg1"/>
              </a:buClr>
              <a:buFont typeface="Courier New" panose="02070309020205020404" pitchFamily="49" charset="0"/>
              <a:buChar char="o"/>
            </a:pPr>
            <a:r>
              <a:rPr lang="fa-IR" sz="3200" dirty="0" smtClean="0">
                <a:solidFill>
                  <a:schemeClr val="bg1"/>
                </a:solidFill>
              </a:rPr>
              <a:t>راه </a:t>
            </a:r>
            <a:r>
              <a:rPr lang="fa-IR" sz="3200" dirty="0">
                <a:solidFill>
                  <a:schemeClr val="bg1"/>
                </a:solidFill>
              </a:rPr>
              <a:t>حلها عملی </a:t>
            </a:r>
            <a:r>
              <a:rPr lang="fa-IR" sz="3200" dirty="0" smtClean="0">
                <a:solidFill>
                  <a:schemeClr val="bg1"/>
                </a:solidFill>
              </a:rPr>
              <a:t>باشد</a:t>
            </a:r>
            <a:r>
              <a:rPr lang="fa-IR" sz="3200" dirty="0" smtClean="0">
                <a:solidFill>
                  <a:schemeClr val="bg1"/>
                </a:solidFill>
              </a:rPr>
              <a:t>.</a:t>
            </a:r>
            <a:endParaRPr lang="fa-IR" sz="3200" dirty="0">
              <a:solidFill>
                <a:schemeClr val="bg1"/>
              </a:solidFill>
            </a:endParaRPr>
          </a:p>
          <a:p>
            <a:pPr marL="457200" indent="-457200" algn="r" rtl="1">
              <a:buClr>
                <a:schemeClr val="bg1"/>
              </a:buClr>
              <a:buFont typeface="Courier New" panose="02070309020205020404" pitchFamily="49" charset="0"/>
              <a:buChar char="o"/>
            </a:pPr>
            <a:r>
              <a:rPr lang="fa-IR" sz="3200" dirty="0" smtClean="0">
                <a:solidFill>
                  <a:schemeClr val="bg1"/>
                </a:solidFill>
              </a:rPr>
              <a:t>می توانید راه </a:t>
            </a:r>
            <a:r>
              <a:rPr lang="fa-IR" sz="3200" dirty="0">
                <a:solidFill>
                  <a:schemeClr val="bg1"/>
                </a:solidFill>
              </a:rPr>
              <a:t>حل ها را با هم ترکیب کنید  ویک راه حل جدید بسازید</a:t>
            </a:r>
            <a:r>
              <a:rPr lang="fa-IR" sz="3200" dirty="0" smtClean="0">
                <a:solidFill>
                  <a:schemeClr val="bg1"/>
                </a:solidFill>
              </a:rPr>
              <a:t>.</a:t>
            </a:r>
          </a:p>
          <a:p>
            <a:pPr marL="457200" indent="-457200" algn="r" rtl="1">
              <a:buClr>
                <a:schemeClr val="bg1"/>
              </a:buClr>
              <a:buFont typeface="Courier New" panose="02070309020205020404" pitchFamily="49" charset="0"/>
              <a:buChar char="o"/>
            </a:pPr>
            <a:r>
              <a:rPr lang="fa-IR" sz="3200" dirty="0" smtClean="0">
                <a:solidFill>
                  <a:schemeClr val="bg1"/>
                </a:solidFill>
              </a:rPr>
              <a:t> </a:t>
            </a:r>
            <a:r>
              <a:rPr lang="fa-IR" sz="3200" dirty="0">
                <a:solidFill>
                  <a:schemeClr val="bg1"/>
                </a:solidFill>
              </a:rPr>
              <a:t>راه حل های خوب را باهم ترکیب کنید ویک طرح عالی بسازید.</a:t>
            </a:r>
          </a:p>
          <a:p>
            <a:pPr marL="457200" indent="-457200" algn="r" rtl="1">
              <a:buClr>
                <a:schemeClr val="bg1"/>
              </a:buClr>
              <a:buFont typeface="Courier New" panose="02070309020205020404" pitchFamily="49" charset="0"/>
              <a:buChar char="o"/>
            </a:pPr>
            <a:r>
              <a:rPr lang="fa-IR" sz="3200" dirty="0">
                <a:solidFill>
                  <a:schemeClr val="bg1"/>
                </a:solidFill>
              </a:rPr>
              <a:t>بدانید در بیشتر موقعیت ها فقط یک راه </a:t>
            </a:r>
            <a:r>
              <a:rPr lang="fa-IR" sz="3200" dirty="0" smtClean="0">
                <a:solidFill>
                  <a:schemeClr val="bg1"/>
                </a:solidFill>
              </a:rPr>
              <a:t>حل دست وجود ندارد.</a:t>
            </a:r>
            <a:endParaRPr lang="fa-IR" sz="3200" dirty="0">
              <a:solidFill>
                <a:schemeClr val="bg1"/>
              </a:solidFill>
            </a:endParaRPr>
          </a:p>
          <a:p>
            <a:endParaRPr lang="en-US" dirty="0"/>
          </a:p>
        </p:txBody>
      </p:sp>
    </p:spTree>
    <p:extLst>
      <p:ext uri="{BB962C8B-B14F-4D97-AF65-F5344CB8AC3E}">
        <p14:creationId xmlns:p14="http://schemas.microsoft.com/office/powerpoint/2010/main" val="426859983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33499" y="977901"/>
            <a:ext cx="8647113" cy="1460500"/>
          </a:xfrm>
        </p:spPr>
        <p:txBody>
          <a:bodyPr/>
          <a:lstStyle/>
          <a:p>
            <a:r>
              <a:rPr lang="fa-IR" sz="6000" dirty="0" smtClean="0"/>
              <a:t>تصمیم گیری                 </a:t>
            </a:r>
            <a:endParaRPr lang="en-US" sz="6000" dirty="0"/>
          </a:p>
        </p:txBody>
      </p:sp>
      <p:sp>
        <p:nvSpPr>
          <p:cNvPr id="3" name="Subtitle 2"/>
          <p:cNvSpPr>
            <a:spLocks noGrp="1"/>
          </p:cNvSpPr>
          <p:nvPr>
            <p:ph type="subTitle" idx="1"/>
          </p:nvPr>
        </p:nvSpPr>
        <p:spPr>
          <a:xfrm>
            <a:off x="1168400" y="2895600"/>
            <a:ext cx="9817100" cy="3467100"/>
          </a:xfrm>
        </p:spPr>
        <p:txBody>
          <a:bodyPr>
            <a:normAutofit/>
          </a:bodyPr>
          <a:lstStyle/>
          <a:p>
            <a:pPr marL="285750" indent="-285750" algn="r" rtl="1">
              <a:buClr>
                <a:schemeClr val="bg1"/>
              </a:buClr>
              <a:buFont typeface="Courier New" panose="02070309020205020404" pitchFamily="49" charset="0"/>
              <a:buChar char="o"/>
            </a:pPr>
            <a:r>
              <a:rPr lang="fa-IR" sz="3200" dirty="0" smtClean="0">
                <a:solidFill>
                  <a:schemeClr val="bg1"/>
                </a:solidFill>
              </a:rPr>
              <a:t>تصمیم گیری احساسی</a:t>
            </a:r>
          </a:p>
          <a:p>
            <a:pPr marL="285750" indent="-285750" algn="r" rtl="1">
              <a:buClr>
                <a:schemeClr val="bg1"/>
              </a:buClr>
              <a:buFont typeface="Courier New" panose="02070309020205020404" pitchFamily="49" charset="0"/>
              <a:buChar char="o"/>
            </a:pPr>
            <a:r>
              <a:rPr lang="fa-IR" sz="3200" dirty="0" smtClean="0">
                <a:solidFill>
                  <a:schemeClr val="bg1"/>
                </a:solidFill>
              </a:rPr>
              <a:t>تصمیم گیری آنی</a:t>
            </a:r>
          </a:p>
          <a:p>
            <a:pPr marL="285750" indent="-285750" algn="r" rtl="1">
              <a:buClr>
                <a:schemeClr val="bg1"/>
              </a:buClr>
              <a:buFont typeface="Courier New" panose="02070309020205020404" pitchFamily="49" charset="0"/>
              <a:buChar char="o"/>
            </a:pPr>
            <a:r>
              <a:rPr lang="fa-IR" sz="3200" dirty="0" smtClean="0">
                <a:solidFill>
                  <a:schemeClr val="bg1"/>
                </a:solidFill>
              </a:rPr>
              <a:t>واگذاری تصمیم به دیگران</a:t>
            </a:r>
          </a:p>
          <a:p>
            <a:pPr marL="285750" indent="-285750" algn="r" rtl="1">
              <a:buClr>
                <a:schemeClr val="bg1"/>
              </a:buClr>
              <a:buFont typeface="Courier New" panose="02070309020205020404" pitchFamily="49" charset="0"/>
              <a:buChar char="o"/>
            </a:pPr>
            <a:r>
              <a:rPr lang="fa-IR" sz="3200" dirty="0" smtClean="0">
                <a:solidFill>
                  <a:schemeClr val="bg1"/>
                </a:solidFill>
              </a:rPr>
              <a:t>پشت گوش انداختن</a:t>
            </a:r>
          </a:p>
          <a:p>
            <a:pPr marL="285750" indent="-285750" algn="r" rtl="1">
              <a:buClr>
                <a:schemeClr val="bg1"/>
              </a:buClr>
              <a:buFont typeface="Courier New" panose="02070309020205020404" pitchFamily="49" charset="0"/>
              <a:buChar char="o"/>
            </a:pPr>
            <a:r>
              <a:rPr lang="fa-IR" sz="3200" dirty="0" smtClean="0">
                <a:solidFill>
                  <a:schemeClr val="bg1"/>
                </a:solidFill>
              </a:rPr>
              <a:t>تصمیم گیری منطقی</a:t>
            </a:r>
            <a:endParaRPr lang="en-US" sz="3200" dirty="0">
              <a:solidFill>
                <a:schemeClr val="bg1"/>
              </a:solidFill>
            </a:endParaRPr>
          </a:p>
        </p:txBody>
      </p:sp>
    </p:spTree>
    <p:extLst>
      <p:ext uri="{BB962C8B-B14F-4D97-AF65-F5344CB8AC3E}">
        <p14:creationId xmlns:p14="http://schemas.microsoft.com/office/powerpoint/2010/main" val="285158673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72455" y="1693333"/>
            <a:ext cx="8825658" cy="922867"/>
          </a:xfrm>
        </p:spPr>
        <p:txBody>
          <a:bodyPr/>
          <a:lstStyle/>
          <a:p>
            <a:r>
              <a:rPr lang="fa-IR" dirty="0" smtClean="0"/>
              <a:t>تصمیم گیری منطقی             </a:t>
            </a:r>
            <a:endParaRPr lang="en-US" dirty="0"/>
          </a:p>
        </p:txBody>
      </p:sp>
      <p:sp>
        <p:nvSpPr>
          <p:cNvPr id="3" name="Subtitle 2"/>
          <p:cNvSpPr>
            <a:spLocks noGrp="1"/>
          </p:cNvSpPr>
          <p:nvPr>
            <p:ph type="subTitle" idx="1"/>
          </p:nvPr>
        </p:nvSpPr>
        <p:spPr>
          <a:xfrm>
            <a:off x="1256554" y="3530600"/>
            <a:ext cx="9703545" cy="2260600"/>
          </a:xfrm>
        </p:spPr>
        <p:txBody>
          <a:bodyPr>
            <a:noAutofit/>
          </a:bodyPr>
          <a:lstStyle/>
          <a:p>
            <a:pPr marL="285750" indent="-285750" algn="r" rtl="1">
              <a:buClr>
                <a:schemeClr val="bg1"/>
              </a:buClr>
              <a:buFont typeface="Courier New" panose="02070309020205020404" pitchFamily="49" charset="0"/>
              <a:buChar char="o"/>
            </a:pPr>
            <a:r>
              <a:rPr lang="fa-IR" sz="3200" dirty="0" smtClean="0">
                <a:solidFill>
                  <a:schemeClr val="bg1"/>
                </a:solidFill>
              </a:rPr>
              <a:t>انتخاب بهترین راه حل و مقایسه آن</a:t>
            </a:r>
          </a:p>
          <a:p>
            <a:pPr marL="285750" indent="-285750" algn="r" rtl="1">
              <a:buClr>
                <a:schemeClr val="bg1"/>
              </a:buClr>
              <a:buFont typeface="Courier New" panose="02070309020205020404" pitchFamily="49" charset="0"/>
              <a:buChar char="o"/>
            </a:pPr>
            <a:r>
              <a:rPr lang="fa-IR" sz="3200" dirty="0" smtClean="0">
                <a:solidFill>
                  <a:schemeClr val="bg1"/>
                </a:solidFill>
              </a:rPr>
              <a:t>اگر.......آنگاه.....................</a:t>
            </a:r>
          </a:p>
          <a:p>
            <a:pPr marL="285750" indent="-285750" algn="r" rtl="1">
              <a:buClr>
                <a:schemeClr val="bg1"/>
              </a:buClr>
              <a:buFont typeface="Courier New" panose="02070309020205020404" pitchFamily="49" charset="0"/>
              <a:buChar char="o"/>
            </a:pPr>
            <a:r>
              <a:rPr lang="fa-IR" sz="3200" dirty="0" smtClean="0">
                <a:solidFill>
                  <a:schemeClr val="bg1"/>
                </a:solidFill>
              </a:rPr>
              <a:t>بررسی سود و زیان راه حل</a:t>
            </a:r>
            <a:endParaRPr lang="en-US" sz="3200" dirty="0">
              <a:solidFill>
                <a:schemeClr val="bg1"/>
              </a:solidFill>
            </a:endParaRPr>
          </a:p>
        </p:txBody>
      </p:sp>
    </p:spTree>
    <p:extLst>
      <p:ext uri="{BB962C8B-B14F-4D97-AF65-F5344CB8AC3E}">
        <p14:creationId xmlns:p14="http://schemas.microsoft.com/office/powerpoint/2010/main" val="28582670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6100" y="956733"/>
            <a:ext cx="10325100" cy="1659467"/>
          </a:xfrm>
        </p:spPr>
        <p:txBody>
          <a:bodyPr/>
          <a:lstStyle/>
          <a:p>
            <a:r>
              <a:rPr lang="fa-IR" dirty="0" smtClean="0"/>
              <a:t>بازنگری واجرای راه حل انتخاب شده        </a:t>
            </a:r>
            <a:endParaRPr lang="en-US" dirty="0"/>
          </a:p>
        </p:txBody>
      </p:sp>
      <p:sp>
        <p:nvSpPr>
          <p:cNvPr id="3" name="Subtitle 2"/>
          <p:cNvSpPr>
            <a:spLocks noGrp="1"/>
          </p:cNvSpPr>
          <p:nvPr>
            <p:ph type="subTitle" idx="1"/>
          </p:nvPr>
        </p:nvSpPr>
        <p:spPr>
          <a:xfrm>
            <a:off x="1662955" y="3024780"/>
            <a:ext cx="8825658" cy="2639420"/>
          </a:xfrm>
        </p:spPr>
        <p:txBody>
          <a:bodyPr>
            <a:normAutofit/>
          </a:bodyPr>
          <a:lstStyle/>
          <a:p>
            <a:pPr marL="285750" indent="-285750" algn="r" rtl="1">
              <a:buClr>
                <a:schemeClr val="bg1"/>
              </a:buClr>
              <a:buFont typeface="Courier New" panose="02070309020205020404" pitchFamily="49" charset="0"/>
              <a:buChar char="o"/>
            </a:pPr>
            <a:r>
              <a:rPr lang="fa-IR" sz="3200" dirty="0" smtClean="0">
                <a:solidFill>
                  <a:schemeClr val="bg1"/>
                </a:solidFill>
              </a:rPr>
              <a:t>چه کاری؟</a:t>
            </a:r>
          </a:p>
          <a:p>
            <a:pPr marL="285750" indent="-285750" algn="r" rtl="1">
              <a:buClr>
                <a:schemeClr val="bg1"/>
              </a:buClr>
              <a:buFont typeface="Courier New" panose="02070309020205020404" pitchFamily="49" charset="0"/>
              <a:buChar char="o"/>
            </a:pPr>
            <a:r>
              <a:rPr lang="fa-IR" sz="3200" dirty="0" smtClean="0">
                <a:solidFill>
                  <a:schemeClr val="bg1"/>
                </a:solidFill>
              </a:rPr>
              <a:t>کجا؟</a:t>
            </a:r>
          </a:p>
          <a:p>
            <a:pPr marL="285750" indent="-285750" algn="r" rtl="1">
              <a:buClr>
                <a:schemeClr val="bg1"/>
              </a:buClr>
              <a:buFont typeface="Courier New" panose="02070309020205020404" pitchFamily="49" charset="0"/>
              <a:buChar char="o"/>
            </a:pPr>
            <a:r>
              <a:rPr lang="fa-IR" sz="3200" dirty="0" smtClean="0">
                <a:solidFill>
                  <a:schemeClr val="bg1"/>
                </a:solidFill>
              </a:rPr>
              <a:t>چه موقع؟</a:t>
            </a:r>
          </a:p>
          <a:p>
            <a:pPr marL="285750" indent="-285750" algn="r" rtl="1">
              <a:buClr>
                <a:schemeClr val="bg1"/>
              </a:buClr>
              <a:buFont typeface="Courier New" panose="02070309020205020404" pitchFamily="49" charset="0"/>
              <a:buChar char="o"/>
            </a:pPr>
            <a:r>
              <a:rPr lang="fa-IR" sz="3200" dirty="0" smtClean="0">
                <a:solidFill>
                  <a:schemeClr val="bg1"/>
                </a:solidFill>
              </a:rPr>
              <a:t>توسط چه کسی؟</a:t>
            </a:r>
          </a:p>
        </p:txBody>
      </p:sp>
    </p:spTree>
    <p:extLst>
      <p:ext uri="{BB962C8B-B14F-4D97-AF65-F5344CB8AC3E}">
        <p14:creationId xmlns:p14="http://schemas.microsoft.com/office/powerpoint/2010/main" val="132013242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07355" y="1477433"/>
            <a:ext cx="8825658" cy="1240367"/>
          </a:xfrm>
        </p:spPr>
        <p:txBody>
          <a:bodyPr/>
          <a:lstStyle/>
          <a:p>
            <a:r>
              <a:rPr lang="fa-IR" sz="6000" dirty="0" smtClean="0"/>
              <a:t>ارزیابی                     </a:t>
            </a:r>
            <a:endParaRPr lang="en-US" sz="6000" dirty="0"/>
          </a:p>
        </p:txBody>
      </p:sp>
      <p:sp>
        <p:nvSpPr>
          <p:cNvPr id="3" name="Subtitle 2"/>
          <p:cNvSpPr>
            <a:spLocks noGrp="1"/>
          </p:cNvSpPr>
          <p:nvPr>
            <p:ph type="subTitle" idx="1"/>
          </p:nvPr>
        </p:nvSpPr>
        <p:spPr>
          <a:xfrm>
            <a:off x="1154954" y="3200400"/>
            <a:ext cx="9817845" cy="2438400"/>
          </a:xfrm>
        </p:spPr>
        <p:txBody>
          <a:bodyPr>
            <a:normAutofit/>
          </a:bodyPr>
          <a:lstStyle/>
          <a:p>
            <a:pPr marL="285750" indent="-285750" algn="r" rtl="1">
              <a:buClr>
                <a:schemeClr val="bg1"/>
              </a:buClr>
              <a:buFont typeface="Courier New" panose="02070309020205020404" pitchFamily="49" charset="0"/>
              <a:buChar char="o"/>
            </a:pPr>
            <a:r>
              <a:rPr lang="fa-IR" sz="3200" dirty="0" smtClean="0">
                <a:solidFill>
                  <a:schemeClr val="bg1"/>
                </a:solidFill>
              </a:rPr>
              <a:t>آیا راه حل رضایت بخش بوده؟</a:t>
            </a:r>
          </a:p>
          <a:p>
            <a:pPr marL="285750" indent="-285750" algn="r" rtl="1">
              <a:buClr>
                <a:schemeClr val="bg1"/>
              </a:buClr>
              <a:buFont typeface="Courier New" panose="02070309020205020404" pitchFamily="49" charset="0"/>
              <a:buChar char="o"/>
            </a:pPr>
            <a:r>
              <a:rPr lang="fa-IR" sz="3200" dirty="0" smtClean="0">
                <a:solidFill>
                  <a:schemeClr val="bg1"/>
                </a:solidFill>
              </a:rPr>
              <a:t>آیاراه حل شما بهترین راه حل بوده؟</a:t>
            </a:r>
          </a:p>
          <a:p>
            <a:pPr marL="285750" indent="-285750" algn="r" rtl="1">
              <a:buClr>
                <a:schemeClr val="bg1"/>
              </a:buClr>
              <a:buFont typeface="Courier New" panose="02070309020205020404" pitchFamily="49" charset="0"/>
              <a:buChar char="o"/>
            </a:pPr>
            <a:r>
              <a:rPr lang="fa-IR" sz="3200" dirty="0" smtClean="0">
                <a:solidFill>
                  <a:schemeClr val="bg1"/>
                </a:solidFill>
              </a:rPr>
              <a:t>آیاراه حل انتخاب شده را درست اجرا نموده اید؟</a:t>
            </a:r>
            <a:endParaRPr lang="en-US" sz="3200" dirty="0">
              <a:solidFill>
                <a:schemeClr val="bg1"/>
              </a:solidFill>
            </a:endParaRPr>
          </a:p>
        </p:txBody>
      </p:sp>
    </p:spTree>
    <p:extLst>
      <p:ext uri="{BB962C8B-B14F-4D97-AF65-F5344CB8AC3E}">
        <p14:creationId xmlns:p14="http://schemas.microsoft.com/office/powerpoint/2010/main" val="40311986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143001"/>
            <a:ext cx="8825658" cy="1244599"/>
          </a:xfrm>
        </p:spPr>
        <p:txBody>
          <a:bodyPr/>
          <a:lstStyle/>
          <a:p>
            <a:r>
              <a:rPr lang="fa-IR" dirty="0" smtClean="0"/>
              <a:t>عوامل بازدارنده حل مساله        </a:t>
            </a:r>
            <a:endParaRPr lang="en-US" dirty="0"/>
          </a:p>
        </p:txBody>
      </p:sp>
      <p:sp>
        <p:nvSpPr>
          <p:cNvPr id="3" name="Subtitle 2"/>
          <p:cNvSpPr>
            <a:spLocks noGrp="1"/>
          </p:cNvSpPr>
          <p:nvPr>
            <p:ph type="subTitle" idx="1"/>
          </p:nvPr>
        </p:nvSpPr>
        <p:spPr>
          <a:xfrm>
            <a:off x="1154954" y="2717800"/>
            <a:ext cx="9830545" cy="3251200"/>
          </a:xfrm>
        </p:spPr>
        <p:txBody>
          <a:bodyPr>
            <a:noAutofit/>
          </a:bodyPr>
          <a:lstStyle/>
          <a:p>
            <a:pPr algn="r" rtl="1"/>
            <a:r>
              <a:rPr lang="fa-IR" sz="3200" dirty="0" smtClean="0">
                <a:solidFill>
                  <a:schemeClr val="bg1"/>
                </a:solidFill>
              </a:rPr>
              <a:t>1- شتاب و اجرای سریع راه حل</a:t>
            </a:r>
          </a:p>
          <a:p>
            <a:pPr algn="r" rtl="1"/>
            <a:r>
              <a:rPr lang="fa-IR" sz="3200" dirty="0" smtClean="0">
                <a:solidFill>
                  <a:schemeClr val="bg1"/>
                </a:solidFill>
              </a:rPr>
              <a:t>2-احساسات</a:t>
            </a:r>
          </a:p>
          <a:p>
            <a:pPr algn="r" rtl="1"/>
            <a:r>
              <a:rPr lang="fa-IR" sz="3200" dirty="0" smtClean="0">
                <a:solidFill>
                  <a:schemeClr val="bg1"/>
                </a:solidFill>
              </a:rPr>
              <a:t>3-تعصب</a:t>
            </a:r>
          </a:p>
          <a:p>
            <a:pPr algn="r" rtl="1"/>
            <a:r>
              <a:rPr lang="fa-IR" sz="3200" dirty="0" smtClean="0">
                <a:solidFill>
                  <a:schemeClr val="bg1"/>
                </a:solidFill>
              </a:rPr>
              <a:t>4-خستگی ذهنی</a:t>
            </a:r>
          </a:p>
          <a:p>
            <a:pPr algn="r" rtl="1"/>
            <a:r>
              <a:rPr lang="fa-IR" sz="3200" dirty="0" smtClean="0">
                <a:solidFill>
                  <a:schemeClr val="bg1"/>
                </a:solidFill>
              </a:rPr>
              <a:t>5-توجه زیاد به موانع</a:t>
            </a:r>
            <a:endParaRPr lang="en-US" sz="3200" dirty="0">
              <a:solidFill>
                <a:schemeClr val="bg1"/>
              </a:solidFill>
            </a:endParaRPr>
          </a:p>
        </p:txBody>
      </p:sp>
    </p:spTree>
    <p:extLst>
      <p:ext uri="{BB962C8B-B14F-4D97-AF65-F5344CB8AC3E}">
        <p14:creationId xmlns:p14="http://schemas.microsoft.com/office/powerpoint/2010/main" val="28353940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0865" y="662942"/>
            <a:ext cx="9335245" cy="4140200"/>
          </a:xfrm>
        </p:spPr>
        <p:txBody>
          <a:bodyPr/>
          <a:lstStyle/>
          <a:p>
            <a:r>
              <a:rPr lang="fa-IR" sz="6600" dirty="0" smtClean="0"/>
              <a:t/>
            </a:r>
            <a:br>
              <a:rPr lang="fa-IR" sz="6600" dirty="0" smtClean="0"/>
            </a:br>
            <a:r>
              <a:rPr lang="fa-IR" sz="6600" dirty="0" smtClean="0"/>
              <a:t>                     ایست                      </a:t>
            </a:r>
            <a:br>
              <a:rPr lang="fa-IR" sz="6600" dirty="0" smtClean="0"/>
            </a:br>
            <a:r>
              <a:rPr lang="fa-IR" sz="6600" dirty="0" smtClean="0"/>
              <a:t>فکرکن                    </a:t>
            </a:r>
            <a:br>
              <a:rPr lang="fa-IR" sz="6600" dirty="0" smtClean="0"/>
            </a:br>
            <a:r>
              <a:rPr lang="fa-IR" sz="6600" dirty="0" smtClean="0"/>
              <a:t>اقدام کن                   </a:t>
            </a:r>
            <a:endParaRPr lang="en-US" sz="6600" dirty="0"/>
          </a:p>
        </p:txBody>
      </p:sp>
    </p:spTree>
    <p:extLst>
      <p:ext uri="{BB962C8B-B14F-4D97-AF65-F5344CB8AC3E}">
        <p14:creationId xmlns:p14="http://schemas.microsoft.com/office/powerpoint/2010/main" val="327751048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2400" y="1511300"/>
            <a:ext cx="9169399" cy="2590800"/>
          </a:xfrm>
        </p:spPr>
        <p:txBody>
          <a:bodyPr/>
          <a:lstStyle/>
          <a:p>
            <a:r>
              <a:rPr lang="fa-IR" sz="9600" dirty="0" smtClean="0"/>
              <a:t> پایان            </a:t>
            </a:r>
            <a:endParaRPr lang="en-US" sz="9600" dirty="0"/>
          </a:p>
        </p:txBody>
      </p:sp>
    </p:spTree>
    <p:extLst>
      <p:ext uri="{BB962C8B-B14F-4D97-AF65-F5344CB8AC3E}">
        <p14:creationId xmlns:p14="http://schemas.microsoft.com/office/powerpoint/2010/main" val="13834185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3300" y="1191736"/>
            <a:ext cx="10134600" cy="4893647"/>
          </a:xfrm>
          <a:prstGeom prst="rect">
            <a:avLst/>
          </a:prstGeom>
        </p:spPr>
        <p:txBody>
          <a:bodyPr wrap="square">
            <a:spAutoFit/>
          </a:bodyPr>
          <a:lstStyle/>
          <a:p>
            <a:pPr algn="l"/>
            <a:r>
              <a:rPr lang="fa-IR" sz="4800" dirty="0">
                <a:solidFill>
                  <a:schemeClr val="bg1"/>
                </a:solidFill>
              </a:rPr>
              <a:t>چه هنگام با </a:t>
            </a:r>
            <a:r>
              <a:rPr lang="fa-IR" sz="4800" dirty="0" smtClean="0">
                <a:solidFill>
                  <a:schemeClr val="bg1"/>
                </a:solidFill>
              </a:rPr>
              <a:t>مساله مواجه </a:t>
            </a:r>
            <a:r>
              <a:rPr lang="fa-IR" sz="4800" dirty="0">
                <a:solidFill>
                  <a:schemeClr val="bg1"/>
                </a:solidFill>
              </a:rPr>
              <a:t>هستیم</a:t>
            </a:r>
            <a:r>
              <a:rPr lang="fa-IR" sz="4800" dirty="0" smtClean="0">
                <a:solidFill>
                  <a:schemeClr val="bg1"/>
                </a:solidFill>
              </a:rPr>
              <a:t>: </a:t>
            </a:r>
            <a:r>
              <a:rPr lang="fa-IR" sz="4000" dirty="0" smtClean="0">
                <a:solidFill>
                  <a:schemeClr val="bg1"/>
                </a:solidFill>
              </a:rPr>
              <a:t>          </a:t>
            </a:r>
          </a:p>
          <a:p>
            <a:pPr algn="r" rtl="1"/>
            <a:endParaRPr lang="fa-IR" sz="4000" dirty="0">
              <a:solidFill>
                <a:schemeClr val="bg1"/>
              </a:solidFill>
            </a:endParaRPr>
          </a:p>
          <a:p>
            <a:pPr marL="457200" indent="-457200" algn="r" rtl="1">
              <a:buFont typeface="Courier New" panose="02070309020205020404" pitchFamily="49" charset="0"/>
              <a:buChar char="o"/>
            </a:pPr>
            <a:r>
              <a:rPr lang="fa-IR" sz="3200" dirty="0">
                <a:solidFill>
                  <a:schemeClr val="bg1"/>
                </a:solidFill>
              </a:rPr>
              <a:t>وقتی با موقعیتی مواجه می شویم که نمی توانیم با اطلاعات و </a:t>
            </a:r>
            <a:r>
              <a:rPr lang="fa-IR" sz="3200" dirty="0" smtClean="0">
                <a:solidFill>
                  <a:schemeClr val="bg1"/>
                </a:solidFill>
              </a:rPr>
              <a:t>مهارت هایی </a:t>
            </a:r>
            <a:r>
              <a:rPr lang="fa-IR" sz="3200" dirty="0">
                <a:solidFill>
                  <a:schemeClr val="bg1"/>
                </a:solidFill>
              </a:rPr>
              <a:t>که در گذشته کسب کردیم به آن موقعیت، پاسخ مناسب </a:t>
            </a:r>
            <a:r>
              <a:rPr lang="fa-IR" sz="3200" dirty="0" smtClean="0">
                <a:solidFill>
                  <a:schemeClr val="bg1"/>
                </a:solidFill>
              </a:rPr>
              <a:t>دهیم،گفته می شود با مساله مواجه هستیم.</a:t>
            </a:r>
          </a:p>
          <a:p>
            <a:pPr marL="457200" indent="-457200" algn="r" rtl="1">
              <a:buFont typeface="Courier New" panose="02070309020205020404" pitchFamily="49" charset="0"/>
              <a:buChar char="o"/>
            </a:pPr>
            <a:endParaRPr lang="fa-IR" sz="3200" dirty="0">
              <a:solidFill>
                <a:schemeClr val="bg1"/>
              </a:solidFill>
            </a:endParaRPr>
          </a:p>
          <a:p>
            <a:pPr marL="457200" indent="-457200" algn="r" rtl="1">
              <a:buFont typeface="Courier New" panose="02070309020205020404" pitchFamily="49" charset="0"/>
              <a:buChar char="o"/>
            </a:pPr>
            <a:r>
              <a:rPr lang="fa-IR" sz="3200" dirty="0">
                <a:solidFill>
                  <a:schemeClr val="bg1"/>
                </a:solidFill>
              </a:rPr>
              <a:t>مهمترین ویژگی مساله آن است که با اولین پاسخی که به ذهن می رسد </a:t>
            </a:r>
            <a:r>
              <a:rPr lang="fa-IR" sz="3200" dirty="0" smtClean="0">
                <a:solidFill>
                  <a:schemeClr val="bg1"/>
                </a:solidFill>
              </a:rPr>
              <a:t>احتمالا درست نیست و باید از </a:t>
            </a:r>
            <a:r>
              <a:rPr lang="fa-IR" sz="3200" dirty="0">
                <a:solidFill>
                  <a:schemeClr val="bg1"/>
                </a:solidFill>
              </a:rPr>
              <a:t>آموخته های قبلی </a:t>
            </a:r>
            <a:r>
              <a:rPr lang="fa-IR" sz="3200" dirty="0" smtClean="0">
                <a:solidFill>
                  <a:schemeClr val="bg1"/>
                </a:solidFill>
              </a:rPr>
              <a:t>خوددر ترکیب جدید استفاده کنیم.</a:t>
            </a:r>
            <a:endParaRPr lang="fa-IR" sz="3200" dirty="0">
              <a:solidFill>
                <a:schemeClr val="bg1"/>
              </a:solidFill>
            </a:endParaRPr>
          </a:p>
        </p:txBody>
      </p:sp>
    </p:spTree>
    <p:extLst>
      <p:ext uri="{BB962C8B-B14F-4D97-AF65-F5344CB8AC3E}">
        <p14:creationId xmlns:p14="http://schemas.microsoft.com/office/powerpoint/2010/main" val="24861345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99455" y="914401"/>
            <a:ext cx="8825658" cy="1295400"/>
          </a:xfrm>
        </p:spPr>
        <p:txBody>
          <a:bodyPr/>
          <a:lstStyle/>
          <a:p>
            <a:r>
              <a:rPr lang="fa-IR" dirty="0" smtClean="0"/>
              <a:t>حل مساله:                </a:t>
            </a:r>
            <a:endParaRPr lang="en-US" dirty="0"/>
          </a:p>
        </p:txBody>
      </p:sp>
      <p:sp>
        <p:nvSpPr>
          <p:cNvPr id="3" name="Subtitle 2"/>
          <p:cNvSpPr>
            <a:spLocks noGrp="1"/>
          </p:cNvSpPr>
          <p:nvPr>
            <p:ph type="subTitle" idx="1"/>
          </p:nvPr>
        </p:nvSpPr>
        <p:spPr>
          <a:xfrm>
            <a:off x="1040654" y="2755900"/>
            <a:ext cx="10338546" cy="2755900"/>
          </a:xfrm>
        </p:spPr>
        <p:txBody>
          <a:bodyPr>
            <a:normAutofit fontScale="92500"/>
          </a:bodyPr>
          <a:lstStyle/>
          <a:p>
            <a:pPr marL="457200" indent="-457200" algn="just" rtl="1">
              <a:buClr>
                <a:schemeClr val="bg1"/>
              </a:buClr>
              <a:buFont typeface="Courier New" panose="02070309020205020404" pitchFamily="49" charset="0"/>
              <a:buChar char="o"/>
            </a:pPr>
            <a:r>
              <a:rPr lang="fa-IR" sz="3200" dirty="0">
                <a:solidFill>
                  <a:schemeClr val="bg1"/>
                </a:solidFill>
              </a:rPr>
              <a:t>همه افراد در زندگی خود با مسائل و مشکلاتی متعدد مواجه هستند.در واقع زندگی چیزی جز روند پیاپی مواجهه با مشکلات و تلاش جهت حل آن نیست</a:t>
            </a:r>
            <a:r>
              <a:rPr lang="fa-IR" sz="3200" dirty="0" smtClean="0">
                <a:solidFill>
                  <a:schemeClr val="bg1"/>
                </a:solidFill>
              </a:rPr>
              <a:t>.</a:t>
            </a:r>
          </a:p>
          <a:p>
            <a:pPr marL="457200" indent="-457200" algn="just" rtl="1">
              <a:buFont typeface="Courier New" panose="02070309020205020404" pitchFamily="49" charset="0"/>
              <a:buChar char="o"/>
            </a:pPr>
            <a:endParaRPr lang="fa-IR" sz="3200" dirty="0">
              <a:solidFill>
                <a:schemeClr val="bg1"/>
              </a:solidFill>
            </a:endParaRPr>
          </a:p>
          <a:p>
            <a:pPr marL="457200" indent="-457200" algn="just" rtl="1">
              <a:buClr>
                <a:schemeClr val="bg1"/>
              </a:buClr>
              <a:buFont typeface="Courier New" panose="02070309020205020404" pitchFamily="49" charset="0"/>
              <a:buChar char="o"/>
            </a:pPr>
            <a:r>
              <a:rPr lang="fa-IR" sz="3200" dirty="0">
                <a:solidFill>
                  <a:schemeClr val="bg1"/>
                </a:solidFill>
              </a:rPr>
              <a:t>بنابراین به جای برخورد منفعلانه با مشکلات و آرزوی اینکه کاش مشکلی در زندگی پیش نیایید ،بهتر است یاد بگیریم چگونه مشکلات را حل کنیم.</a:t>
            </a:r>
          </a:p>
          <a:p>
            <a:endParaRPr lang="en-US" dirty="0"/>
          </a:p>
        </p:txBody>
      </p:sp>
    </p:spTree>
    <p:extLst>
      <p:ext uri="{BB962C8B-B14F-4D97-AF65-F5344CB8AC3E}">
        <p14:creationId xmlns:p14="http://schemas.microsoft.com/office/powerpoint/2010/main" val="4651362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43854" y="1993900"/>
            <a:ext cx="9538445" cy="3365500"/>
          </a:xfrm>
        </p:spPr>
        <p:txBody>
          <a:bodyPr>
            <a:noAutofit/>
          </a:bodyPr>
          <a:lstStyle/>
          <a:p>
            <a:pPr marL="457200" indent="-457200" algn="just" rtl="1">
              <a:buClr>
                <a:schemeClr val="bg1"/>
              </a:buClr>
              <a:buFont typeface="Courier New" panose="02070309020205020404" pitchFamily="49" charset="0"/>
              <a:buChar char="o"/>
            </a:pPr>
            <a:r>
              <a:rPr lang="fa-IR" sz="3200" dirty="0">
                <a:solidFill>
                  <a:schemeClr val="bg1"/>
                </a:solidFill>
              </a:rPr>
              <a:t>حل مساله مهارتی  عملی است که شما می توانید در هنگام برنامه ریزی برای مقابله با مشکلات زندگی از آن استفاده کنید،این مهارت از لحاظ روانی هم مفید است و موجب افزایش اعتماد به نفس ،احساس توانمندی و احساس ارزشمندی شما می شود.فقدان این مهارت فرد رادر مواجه با محیط اطراف دچار مشکل می کند و بهداشت روانی فرد را به خطر می اندازد.</a:t>
            </a:r>
            <a:endParaRPr lang="en-US" sz="3200" dirty="0">
              <a:solidFill>
                <a:schemeClr val="bg1"/>
              </a:solidFill>
            </a:endParaRPr>
          </a:p>
        </p:txBody>
      </p:sp>
    </p:spTree>
    <p:extLst>
      <p:ext uri="{BB962C8B-B14F-4D97-AF65-F5344CB8AC3E}">
        <p14:creationId xmlns:p14="http://schemas.microsoft.com/office/powerpoint/2010/main" val="20822321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4" y="673101"/>
            <a:ext cx="9779745" cy="1358899"/>
          </a:xfrm>
        </p:spPr>
        <p:txBody>
          <a:bodyPr/>
          <a:lstStyle/>
          <a:p>
            <a:pPr algn="r" rtl="1"/>
            <a:r>
              <a:rPr lang="fa-IR" sz="4400" dirty="0" smtClean="0"/>
              <a:t>چه کسانی نیازمند یادگیری مهارت حل مساله هستند:         </a:t>
            </a:r>
            <a:endParaRPr lang="en-US" sz="4400" dirty="0"/>
          </a:p>
        </p:txBody>
      </p:sp>
      <p:sp>
        <p:nvSpPr>
          <p:cNvPr id="3" name="Subtitle 2"/>
          <p:cNvSpPr>
            <a:spLocks noGrp="1"/>
          </p:cNvSpPr>
          <p:nvPr>
            <p:ph type="subTitle" idx="1"/>
          </p:nvPr>
        </p:nvSpPr>
        <p:spPr>
          <a:xfrm>
            <a:off x="1154954" y="2565400"/>
            <a:ext cx="10186145" cy="3073400"/>
          </a:xfrm>
        </p:spPr>
        <p:txBody>
          <a:bodyPr>
            <a:normAutofit/>
          </a:bodyPr>
          <a:lstStyle/>
          <a:p>
            <a:pPr marL="457200" indent="-457200" algn="just" rtl="1">
              <a:buClr>
                <a:schemeClr val="bg1"/>
              </a:buClr>
              <a:buFont typeface="Courier New" panose="02070309020205020404" pitchFamily="49" charset="0"/>
              <a:buChar char="o"/>
            </a:pPr>
            <a:r>
              <a:rPr lang="fa-IR" sz="2800" dirty="0">
                <a:solidFill>
                  <a:schemeClr val="bg1"/>
                </a:solidFill>
              </a:rPr>
              <a:t>افراد مبتلا به اختلال افسردگی،اضطرابی،افراد پرخاشگر،سو مصرف کنندگان مواد،سیگار ،الکل،اختلال شخصیت ،چاقی ،سرطان،مشکلات قلبی ،دیابت،درد مزمن و ...............از آن سود می برند</a:t>
            </a:r>
            <a:r>
              <a:rPr lang="fa-IR" sz="2800" dirty="0" smtClean="0">
                <a:solidFill>
                  <a:schemeClr val="bg1"/>
                </a:solidFill>
              </a:rPr>
              <a:t>.</a:t>
            </a:r>
          </a:p>
          <a:p>
            <a:pPr marL="457200" indent="-457200" algn="just" rtl="1">
              <a:buClr>
                <a:schemeClr val="bg1"/>
              </a:buClr>
              <a:buFont typeface="Courier New" panose="02070309020205020404" pitchFamily="49" charset="0"/>
              <a:buChar char="o"/>
            </a:pPr>
            <a:endParaRPr lang="fa-IR" sz="2800" dirty="0" smtClean="0">
              <a:solidFill>
                <a:schemeClr val="bg1"/>
              </a:solidFill>
            </a:endParaRPr>
          </a:p>
          <a:p>
            <a:pPr marL="457200" indent="-457200" algn="just" rtl="1">
              <a:buClr>
                <a:schemeClr val="bg1"/>
              </a:buClr>
              <a:buFont typeface="Courier New" panose="02070309020205020404" pitchFamily="49" charset="0"/>
              <a:buChar char="o"/>
            </a:pPr>
            <a:r>
              <a:rPr lang="fa-IR" sz="2800" dirty="0" smtClean="0">
                <a:solidFill>
                  <a:schemeClr val="bg1"/>
                </a:solidFill>
              </a:rPr>
              <a:t>علاوه </a:t>
            </a:r>
            <a:r>
              <a:rPr lang="fa-IR" sz="2800" dirty="0">
                <a:solidFill>
                  <a:schemeClr val="bg1"/>
                </a:solidFill>
              </a:rPr>
              <a:t>بر آن باعث بالا رفتن کیفیت زندگی افراد سالم می گردد</a:t>
            </a:r>
            <a:r>
              <a:rPr lang="fa-IR" sz="2800" dirty="0"/>
              <a:t>. </a:t>
            </a:r>
            <a:endParaRPr lang="en-US" sz="2800" dirty="0"/>
          </a:p>
        </p:txBody>
      </p:sp>
    </p:spTree>
    <p:extLst>
      <p:ext uri="{BB962C8B-B14F-4D97-AF65-F5344CB8AC3E}">
        <p14:creationId xmlns:p14="http://schemas.microsoft.com/office/powerpoint/2010/main" val="26341584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0755" y="1502833"/>
            <a:ext cx="8825658" cy="579967"/>
          </a:xfrm>
        </p:spPr>
        <p:txBody>
          <a:bodyPr/>
          <a:lstStyle/>
          <a:p>
            <a:r>
              <a:rPr lang="fa-IR" dirty="0" smtClean="0"/>
              <a:t>نکاتی در مورد مهارت حل مساله</a:t>
            </a:r>
            <a:endParaRPr lang="en-US" dirty="0"/>
          </a:p>
        </p:txBody>
      </p:sp>
      <p:sp>
        <p:nvSpPr>
          <p:cNvPr id="3" name="Subtitle 2"/>
          <p:cNvSpPr>
            <a:spLocks noGrp="1"/>
          </p:cNvSpPr>
          <p:nvPr>
            <p:ph type="subTitle" idx="1"/>
          </p:nvPr>
        </p:nvSpPr>
        <p:spPr>
          <a:xfrm>
            <a:off x="749300" y="2501900"/>
            <a:ext cx="10490199" cy="3530600"/>
          </a:xfrm>
        </p:spPr>
        <p:txBody>
          <a:bodyPr>
            <a:normAutofit fontScale="85000" lnSpcReduction="10000"/>
          </a:bodyPr>
          <a:lstStyle/>
          <a:p>
            <a:pPr marL="457200" indent="-457200" algn="r" rtl="1">
              <a:buClr>
                <a:schemeClr val="bg1"/>
              </a:buClr>
              <a:buFont typeface="Courier New" panose="02070309020205020404" pitchFamily="49" charset="0"/>
              <a:buChar char="o"/>
            </a:pPr>
            <a:r>
              <a:rPr lang="fa-IR" sz="3300" dirty="0" smtClean="0">
                <a:solidFill>
                  <a:schemeClr val="bg1"/>
                </a:solidFill>
              </a:rPr>
              <a:t>اغلب </a:t>
            </a:r>
            <a:r>
              <a:rPr lang="fa-IR" sz="3300" dirty="0">
                <a:solidFill>
                  <a:schemeClr val="bg1"/>
                </a:solidFill>
              </a:rPr>
              <a:t>افرادی که احساس درماندگی و ناتوانی میکنند به این دلیل است که به طور انعطاف ناپذیر تنها از یک راه حل برای حل  مشکلات مختلف زندگی استفاده می کنند.و راه حلهای دیگر را امتحان نمی کنند</a:t>
            </a:r>
            <a:r>
              <a:rPr lang="fa-IR" sz="3300" dirty="0" smtClean="0">
                <a:solidFill>
                  <a:schemeClr val="bg1"/>
                </a:solidFill>
              </a:rPr>
              <a:t>.</a:t>
            </a:r>
          </a:p>
          <a:p>
            <a:pPr marL="457200" indent="-457200" algn="r" rtl="1">
              <a:buClr>
                <a:schemeClr val="bg1"/>
              </a:buClr>
              <a:buFont typeface="Courier New" panose="02070309020205020404" pitchFamily="49" charset="0"/>
              <a:buChar char="o"/>
            </a:pPr>
            <a:endParaRPr lang="fa-IR" sz="3300" dirty="0">
              <a:solidFill>
                <a:schemeClr val="bg1"/>
              </a:solidFill>
            </a:endParaRPr>
          </a:p>
          <a:p>
            <a:pPr marL="457200" indent="-457200" algn="r" rtl="1">
              <a:buClr>
                <a:schemeClr val="bg1"/>
              </a:buClr>
              <a:buFont typeface="Courier New" panose="02070309020205020404" pitchFamily="49" charset="0"/>
              <a:buChar char="o"/>
            </a:pPr>
            <a:r>
              <a:rPr lang="fa-IR" sz="3300" dirty="0" smtClean="0">
                <a:solidFill>
                  <a:schemeClr val="bg1"/>
                </a:solidFill>
              </a:rPr>
              <a:t>گاهی </a:t>
            </a:r>
            <a:r>
              <a:rPr lang="fa-IR" sz="3300" dirty="0">
                <a:solidFill>
                  <a:schemeClr val="bg1"/>
                </a:solidFill>
              </a:rPr>
              <a:t>بهتراست  بپذیریم استفاده از یک راه حل جدید و متفاوت در برخورد با مشکلات زندگی بسیار سودمند است.پس گاهی لازم است دست به عملی غیر منتظره بزنیم(به هیچ وجه منظور عمل خطرناک و مضر نمی باشد).یادتان باشد بهترین مسئله گشا ها کسانی هستند که با خلاقیت از زوایای مختلف به موضوع می نگرند.</a:t>
            </a:r>
          </a:p>
          <a:p>
            <a:endParaRPr lang="en-US" dirty="0"/>
          </a:p>
        </p:txBody>
      </p:sp>
    </p:spTree>
    <p:extLst>
      <p:ext uri="{BB962C8B-B14F-4D97-AF65-F5344CB8AC3E}">
        <p14:creationId xmlns:p14="http://schemas.microsoft.com/office/powerpoint/2010/main" val="13357522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2254" y="2095500"/>
            <a:ext cx="9754345" cy="2997200"/>
          </a:xfrm>
        </p:spPr>
        <p:txBody>
          <a:bodyPr/>
          <a:lstStyle/>
          <a:p>
            <a:pPr marL="457200" indent="-457200" algn="r" rtl="1">
              <a:buClr>
                <a:schemeClr val="bg1"/>
              </a:buClr>
              <a:buFont typeface="Courier New" panose="02070309020205020404" pitchFamily="49" charset="0"/>
              <a:buChar char="o"/>
            </a:pPr>
            <a:r>
              <a:rPr lang="fa-IR" sz="3200" dirty="0" smtClean="0">
                <a:solidFill>
                  <a:schemeClr val="bg1"/>
                </a:solidFill>
              </a:rPr>
              <a:t>لازم </a:t>
            </a:r>
            <a:r>
              <a:rPr lang="fa-IR" sz="3200" dirty="0">
                <a:solidFill>
                  <a:schemeClr val="bg1"/>
                </a:solidFill>
              </a:rPr>
              <a:t>است </a:t>
            </a:r>
            <a:r>
              <a:rPr lang="fa-IR" sz="3200" dirty="0" smtClean="0">
                <a:solidFill>
                  <a:schemeClr val="bg1"/>
                </a:solidFill>
              </a:rPr>
              <a:t>بپذیرید، </a:t>
            </a:r>
            <a:r>
              <a:rPr lang="fa-IR" sz="3200" dirty="0">
                <a:solidFill>
                  <a:schemeClr val="bg1"/>
                </a:solidFill>
              </a:rPr>
              <a:t>اشتباه کردن بخشی از زندگی است</a:t>
            </a:r>
            <a:r>
              <a:rPr lang="fa-IR" sz="3200" dirty="0" smtClean="0">
                <a:solidFill>
                  <a:schemeClr val="bg1"/>
                </a:solidFill>
              </a:rPr>
              <a:t>.</a:t>
            </a:r>
          </a:p>
          <a:p>
            <a:pPr marL="457200" indent="-457200" algn="r" rtl="1">
              <a:buClr>
                <a:schemeClr val="bg1"/>
              </a:buClr>
              <a:buFont typeface="Courier New" panose="02070309020205020404" pitchFamily="49" charset="0"/>
              <a:buChar char="o"/>
            </a:pPr>
            <a:endParaRPr lang="fa-IR" sz="3200" dirty="0">
              <a:solidFill>
                <a:schemeClr val="bg1"/>
              </a:solidFill>
            </a:endParaRPr>
          </a:p>
          <a:p>
            <a:pPr marL="457200" indent="-457200" algn="r" rtl="1">
              <a:buClr>
                <a:schemeClr val="bg1"/>
              </a:buClr>
              <a:buFont typeface="Courier New" panose="02070309020205020404" pitchFamily="49" charset="0"/>
              <a:buChar char="o"/>
            </a:pPr>
            <a:r>
              <a:rPr lang="fa-IR" sz="3200" dirty="0" smtClean="0">
                <a:solidFill>
                  <a:schemeClr val="bg1"/>
                </a:solidFill>
              </a:rPr>
              <a:t>خود </a:t>
            </a:r>
            <a:r>
              <a:rPr lang="fa-IR" sz="3200" dirty="0">
                <a:solidFill>
                  <a:schemeClr val="bg1"/>
                </a:solidFill>
              </a:rPr>
              <a:t>ود یگران را در هنگام ناکامی سرزنش نکنید.</a:t>
            </a:r>
          </a:p>
          <a:p>
            <a:pPr algn="r" rtl="1"/>
            <a:endParaRPr lang="en-US" dirty="0"/>
          </a:p>
        </p:txBody>
      </p:sp>
    </p:spTree>
    <p:extLst>
      <p:ext uri="{BB962C8B-B14F-4D97-AF65-F5344CB8AC3E}">
        <p14:creationId xmlns:p14="http://schemas.microsoft.com/office/powerpoint/2010/main" val="327181393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369</TotalTime>
  <Words>1138</Words>
  <Application>Microsoft Office PowerPoint</Application>
  <PresentationFormat>Widescreen</PresentationFormat>
  <Paragraphs>165</Paragraphs>
  <Slides>38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38</vt:i4>
      </vt:variant>
    </vt:vector>
  </HeadingPairs>
  <TitlesOfParts>
    <vt:vector size="44" baseType="lpstr">
      <vt:lpstr>Arial</vt:lpstr>
      <vt:lpstr>Century Gothic</vt:lpstr>
      <vt:lpstr>Courier New</vt:lpstr>
      <vt:lpstr>Times New Roman</vt:lpstr>
      <vt:lpstr>Wingdings 3</vt:lpstr>
      <vt:lpstr>Ion Boardroom</vt:lpstr>
      <vt:lpstr>به نام خدا                  </vt:lpstr>
      <vt:lpstr>مهارت حل مساله                (ایست – فکر کن- اقدام کن )            </vt:lpstr>
      <vt:lpstr>اهداف آموزش               </vt:lpstr>
      <vt:lpstr>PowerPoint Presentation</vt:lpstr>
      <vt:lpstr>حل مساله:                </vt:lpstr>
      <vt:lpstr>PowerPoint Presentation</vt:lpstr>
      <vt:lpstr>چه کسانی نیازمند یادگیری مهارت حل مساله هستند:         </vt:lpstr>
      <vt:lpstr>نکاتی در مورد مهارت حل مساله</vt:lpstr>
      <vt:lpstr>PowerPoint Presentation</vt:lpstr>
      <vt:lpstr>گام های مهارت حل مساله     </vt:lpstr>
      <vt:lpstr>بررسی دیدگاه فرد نسبت به حل          مساله                 </vt:lpstr>
      <vt:lpstr>افرادی که جهت گیری منفی به حل مساله دارند                        </vt:lpstr>
      <vt:lpstr>افرادی که جهت گیری مثبت به حل مساله  دارند                        </vt:lpstr>
      <vt:lpstr>PowerPoint Presentation</vt:lpstr>
      <vt:lpstr>شیوه مقابله افراد دربرخورد با مشکلات</vt:lpstr>
      <vt:lpstr>مقابله هیجان مدار            </vt:lpstr>
      <vt:lpstr>مقابله مساله مدار              </vt:lpstr>
      <vt:lpstr>چگونگی حل مساله، به دو دسته تقسیم می شود:   1-شیوه ناکاآمد و ناموثر   2-شیوه کارآمد و موثر </vt:lpstr>
      <vt:lpstr>شیوه ناکارآمد و ناموثر        </vt:lpstr>
      <vt:lpstr>شیوه های موثر وکارآمد        </vt:lpstr>
      <vt:lpstr>مقدمه حل مساله           </vt:lpstr>
      <vt:lpstr>شناسایی باور ها وتحریفات شناختی</vt:lpstr>
      <vt:lpstr>آیا این تحریفات برایتان آشناست   </vt:lpstr>
      <vt:lpstr>به این سوالات پاسخ دهید</vt:lpstr>
      <vt:lpstr>فرایند حل مساله             </vt:lpstr>
      <vt:lpstr>مراحل حل مساله              </vt:lpstr>
      <vt:lpstr>تعریف و شناسایی مشکل       </vt:lpstr>
      <vt:lpstr>PowerPoint Presentation</vt:lpstr>
      <vt:lpstr>بارش فکری               </vt:lpstr>
      <vt:lpstr>قواعد بارش فکری          </vt:lpstr>
      <vt:lpstr>PowerPoint Presentation</vt:lpstr>
      <vt:lpstr>تصمیم گیری                 </vt:lpstr>
      <vt:lpstr>تصمیم گیری منطقی             </vt:lpstr>
      <vt:lpstr>بازنگری واجرای راه حل انتخاب شده        </vt:lpstr>
      <vt:lpstr>ارزیابی                     </vt:lpstr>
      <vt:lpstr>عوامل بازدارنده حل مساله        </vt:lpstr>
      <vt:lpstr>                      ایست                       فکرکن                     اقدام کن                   </vt:lpstr>
      <vt:lpstr> پایان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خدا</dc:title>
  <dc:creator>ASUS</dc:creator>
  <cp:lastModifiedBy>ASUS</cp:lastModifiedBy>
  <cp:revision>39</cp:revision>
  <dcterms:created xsi:type="dcterms:W3CDTF">2018-01-02T06:26:57Z</dcterms:created>
  <dcterms:modified xsi:type="dcterms:W3CDTF">2018-01-09T11:07:34Z</dcterms:modified>
</cp:coreProperties>
</file>