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s/slide5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4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72" r:id="rId1"/>
  </p:sldMasterIdLst>
  <p:sldIdLst>
    <p:sldId id="256" r:id="rId2"/>
    <p:sldId id="257" r:id="rId3"/>
    <p:sldId id="295" r:id="rId4"/>
    <p:sldId id="259" r:id="rId5"/>
    <p:sldId id="260" r:id="rId6"/>
    <p:sldId id="261" r:id="rId7"/>
    <p:sldId id="264" r:id="rId8"/>
    <p:sldId id="262" r:id="rId9"/>
    <p:sldId id="298" r:id="rId10"/>
    <p:sldId id="265" r:id="rId11"/>
    <p:sldId id="266" r:id="rId12"/>
    <p:sldId id="267" r:id="rId13"/>
    <p:sldId id="268" r:id="rId14"/>
    <p:sldId id="269" r:id="rId15"/>
    <p:sldId id="299" r:id="rId16"/>
    <p:sldId id="300" r:id="rId17"/>
    <p:sldId id="301" r:id="rId18"/>
    <p:sldId id="302" r:id="rId19"/>
    <p:sldId id="271" r:id="rId20"/>
    <p:sldId id="270" r:id="rId21"/>
    <p:sldId id="272" r:id="rId22"/>
    <p:sldId id="303" r:id="rId23"/>
    <p:sldId id="304" r:id="rId24"/>
    <p:sldId id="273" r:id="rId25"/>
    <p:sldId id="296" r:id="rId26"/>
    <p:sldId id="305" r:id="rId27"/>
    <p:sldId id="274" r:id="rId28"/>
    <p:sldId id="275" r:id="rId29"/>
    <p:sldId id="276" r:id="rId30"/>
    <p:sldId id="277" r:id="rId31"/>
    <p:sldId id="306" r:id="rId32"/>
    <p:sldId id="279" r:id="rId33"/>
    <p:sldId id="278" r:id="rId34"/>
    <p:sldId id="297" r:id="rId35"/>
    <p:sldId id="307" r:id="rId36"/>
    <p:sldId id="281" r:id="rId37"/>
    <p:sldId id="282" r:id="rId38"/>
    <p:sldId id="283" r:id="rId39"/>
    <p:sldId id="308" r:id="rId40"/>
    <p:sldId id="284" r:id="rId41"/>
    <p:sldId id="310" r:id="rId42"/>
    <p:sldId id="311" r:id="rId43"/>
    <p:sldId id="312" r:id="rId44"/>
    <p:sldId id="285" r:id="rId45"/>
    <p:sldId id="309" r:id="rId46"/>
    <p:sldId id="286" r:id="rId47"/>
    <p:sldId id="287" r:id="rId48"/>
    <p:sldId id="288" r:id="rId49"/>
    <p:sldId id="289" r:id="rId50"/>
    <p:sldId id="290" r:id="rId51"/>
    <p:sldId id="291" r:id="rId52"/>
    <p:sldId id="292" r:id="rId53"/>
    <p:sldId id="293" r:id="rId54"/>
    <p:sldId id="294" r:id="rId55"/>
  </p:sldIdLst>
  <p:sldSz cx="9144000" cy="6858000" type="screen4x3"/>
  <p:notesSz cx="6858000" cy="9144000"/>
  <p:defaultTextStyle>
    <a:defPPr>
      <a:defRPr lang="fa-IR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84380"/>
    <p:restoredTop sz="94660"/>
  </p:normalViewPr>
  <p:slideViewPr>
    <p:cSldViewPr>
      <p:cViewPr>
        <p:scale>
          <a:sx n="60" d="100"/>
          <a:sy n="60" d="100"/>
        </p:scale>
        <p:origin x="-1656" y="-21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C0064-5E28-4733-A993-4F8A57949A66}" type="datetimeFigureOut">
              <a:rPr lang="fa-IR" smtClean="0"/>
              <a:pPr/>
              <a:t>08/02/1436</a:t>
            </a:fld>
            <a:endParaRPr lang="fa-IR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3E60F0-4729-4125-97E5-481D77C40652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C0064-5E28-4733-A993-4F8A57949A66}" type="datetimeFigureOut">
              <a:rPr lang="fa-IR" smtClean="0"/>
              <a:pPr/>
              <a:t>08/02/1436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3E60F0-4729-4125-97E5-481D77C40652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C0064-5E28-4733-A993-4F8A57949A66}" type="datetimeFigureOut">
              <a:rPr lang="fa-IR" smtClean="0"/>
              <a:pPr/>
              <a:t>08/02/1436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3E60F0-4729-4125-97E5-481D77C40652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C0064-5E28-4733-A993-4F8A57949A66}" type="datetimeFigureOut">
              <a:rPr lang="fa-IR" smtClean="0"/>
              <a:pPr/>
              <a:t>08/02/1436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3E60F0-4729-4125-97E5-481D77C40652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C0064-5E28-4733-A993-4F8A57949A66}" type="datetimeFigureOut">
              <a:rPr lang="fa-IR" smtClean="0"/>
              <a:pPr/>
              <a:t>08/02/1436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3E60F0-4729-4125-97E5-481D77C40652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C0064-5E28-4733-A993-4F8A57949A66}" type="datetimeFigureOut">
              <a:rPr lang="fa-IR" smtClean="0"/>
              <a:pPr/>
              <a:t>08/02/1436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3E60F0-4729-4125-97E5-481D77C40652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C0064-5E28-4733-A993-4F8A57949A66}" type="datetimeFigureOut">
              <a:rPr lang="fa-IR" smtClean="0"/>
              <a:pPr/>
              <a:t>08/02/1436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3E60F0-4729-4125-97E5-481D77C40652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C0064-5E28-4733-A993-4F8A57949A66}" type="datetimeFigureOut">
              <a:rPr lang="fa-IR" smtClean="0"/>
              <a:pPr/>
              <a:t>08/02/1436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3E60F0-4729-4125-97E5-481D77C40652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C0064-5E28-4733-A993-4F8A57949A66}" type="datetimeFigureOut">
              <a:rPr lang="fa-IR" smtClean="0"/>
              <a:pPr/>
              <a:t>08/02/1436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3E60F0-4729-4125-97E5-481D77C40652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C0064-5E28-4733-A993-4F8A57949A66}" type="datetimeFigureOut">
              <a:rPr lang="fa-IR" smtClean="0"/>
              <a:pPr/>
              <a:t>08/02/1436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3E60F0-4729-4125-97E5-481D77C40652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C0064-5E28-4733-A993-4F8A57949A66}" type="datetimeFigureOut">
              <a:rPr lang="fa-IR" smtClean="0"/>
              <a:pPr/>
              <a:t>08/02/1436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2B3E60F0-4729-4125-97E5-481D77C40652}" type="slidenum">
              <a:rPr lang="fa-IR" smtClean="0"/>
              <a:pPr/>
              <a:t>‹#›</a:t>
            </a:fld>
            <a:endParaRPr lang="fa-I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91C0064-5E28-4733-A993-4F8A57949A66}" type="datetimeFigureOut">
              <a:rPr lang="fa-IR" smtClean="0"/>
              <a:pPr/>
              <a:t>08/02/1436</a:t>
            </a:fld>
            <a:endParaRPr lang="fa-IR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fa-IR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B3E60F0-4729-4125-97E5-481D77C40652}" type="slidenum">
              <a:rPr lang="fa-IR" smtClean="0"/>
              <a:pPr/>
              <a:t>‹#›</a:t>
            </a:fld>
            <a:endParaRPr lang="fa-IR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1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r" rtl="1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r" rtl="1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r" rtl="1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r" rtl="1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r" rtl="1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r" rtl="1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r" rtl="1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r" rtl="1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r" rtl="1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a-IR" dirty="0" smtClean="0"/>
              <a:t>اختلالات شخصيت</a:t>
            </a:r>
            <a:endParaRPr lang="fa-I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Personality disorder</a:t>
            </a:r>
            <a:endParaRPr lang="fa-IR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اختلال شخصيت اسكيزوئيد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dirty="0" smtClean="0"/>
              <a:t>منزوي، تكرو، نامتعارف</a:t>
            </a:r>
          </a:p>
          <a:p>
            <a:r>
              <a:rPr lang="fa-IR" dirty="0" smtClean="0"/>
              <a:t>الگوي هميشه زندگي آنها انزواي اجتماعي است.</a:t>
            </a:r>
          </a:p>
          <a:p>
            <a:r>
              <a:rPr lang="fa-IR" dirty="0" smtClean="0"/>
              <a:t>در بدو ورود به اتاق مصاحبه انگار از چيزي ناراحت هستند.</a:t>
            </a:r>
          </a:p>
          <a:p>
            <a:r>
              <a:rPr lang="fa-IR" dirty="0" smtClean="0"/>
              <a:t>تماس چشمي </a:t>
            </a:r>
          </a:p>
          <a:p>
            <a:endParaRPr lang="fa-IR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همه گير شناسي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dirty="0" smtClean="0"/>
              <a:t>7/5 درصد </a:t>
            </a:r>
          </a:p>
          <a:p>
            <a:r>
              <a:rPr lang="fa-IR" dirty="0" smtClean="0"/>
              <a:t>جنس</a:t>
            </a:r>
          </a:p>
          <a:p>
            <a:r>
              <a:rPr lang="fa-IR" dirty="0" smtClean="0"/>
              <a:t>شغل</a:t>
            </a:r>
            <a:endParaRPr lang="fa-IR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سبب شناسي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dirty="0" smtClean="0"/>
              <a:t>عوامل ژنتيك</a:t>
            </a:r>
          </a:p>
          <a:p>
            <a:endParaRPr lang="fa-IR" dirty="0" smtClean="0"/>
          </a:p>
          <a:p>
            <a:r>
              <a:rPr lang="fa-IR" dirty="0" smtClean="0"/>
              <a:t>خانواده هاي اسكيزوفرنيك</a:t>
            </a:r>
          </a:p>
          <a:p>
            <a:endParaRPr lang="fa-IR" dirty="0" smtClean="0"/>
          </a:p>
          <a:p>
            <a:r>
              <a:rPr lang="fa-IR" dirty="0" smtClean="0"/>
              <a:t>روابط آشفته خانوادگي</a:t>
            </a:r>
            <a:endParaRPr lang="fa-IR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سير و پيش آگهي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dirty="0" smtClean="0"/>
              <a:t>شروع اين اختلال در كودكي است و سابقه طولاني دارد.</a:t>
            </a:r>
          </a:p>
          <a:p>
            <a:endParaRPr lang="fa-IR" dirty="0"/>
          </a:p>
          <a:p>
            <a:endParaRPr lang="fa-IR" dirty="0"/>
          </a:p>
          <a:p>
            <a:r>
              <a:rPr lang="fa-IR" dirty="0" smtClean="0"/>
              <a:t>درمان دارويي: ضد جنون ها (هالوپريدول)</a:t>
            </a:r>
          </a:p>
          <a:p>
            <a:r>
              <a:rPr lang="fa-IR" dirty="0" smtClean="0"/>
              <a:t>روان درماني حمايتي</a:t>
            </a:r>
          </a:p>
          <a:p>
            <a:r>
              <a:rPr lang="fa-IR" dirty="0" smtClean="0"/>
              <a:t>روان درماني گروهي</a:t>
            </a:r>
            <a:endParaRPr lang="fa-IR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اختلال شخصيت اسكيزوتايپال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dirty="0" smtClean="0"/>
              <a:t>رفتار، فكر، حال عاطفي، تكلم و ظاهر بيمار عجيب و نامتعارف است. تفكر سحرآميز، عقايد انتساب به خود و مسخ واقعيت قسمتي از دنياي روزمره اين بيمار است.</a:t>
            </a:r>
          </a:p>
          <a:p>
            <a:r>
              <a:rPr lang="fa-IR" dirty="0" smtClean="0"/>
              <a:t>افكار خرافي</a:t>
            </a:r>
          </a:p>
          <a:p>
            <a:r>
              <a:rPr lang="fa-IR" dirty="0" smtClean="0"/>
              <a:t>غيب بيني</a:t>
            </a:r>
          </a:p>
          <a:p>
            <a:r>
              <a:rPr lang="fa-IR" dirty="0" smtClean="0"/>
              <a:t>قدرت فكري</a:t>
            </a:r>
          </a:p>
          <a:p>
            <a:r>
              <a:rPr lang="fa-IR" dirty="0" smtClean="0"/>
              <a:t>روابط بين فردي </a:t>
            </a:r>
            <a:endParaRPr lang="fa-IR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  <p:pic>
        <p:nvPicPr>
          <p:cNvPr id="1026" name="Picture 2" descr="C:\Users\MRZ\Desktop\0.691820001315019877_irannaz_com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190750" y="2701131"/>
            <a:ext cx="4762500" cy="28575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  <p:pic>
        <p:nvPicPr>
          <p:cNvPr id="4" name="Content Placeholder 3" descr="21-Adam-Ajib[WwW.KamYab.IR]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120350" y="1935163"/>
            <a:ext cx="2903299" cy="4389437"/>
          </a:xfr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  <p:pic>
        <p:nvPicPr>
          <p:cNvPr id="4" name="Content Placeholder 3" descr="09-Adam-Ajib[WwW.KamYab.IR]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929096" y="1935163"/>
            <a:ext cx="3285807" cy="4389437"/>
          </a:xfr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  <p:pic>
        <p:nvPicPr>
          <p:cNvPr id="5" name="Content Placeholder 4" descr="0.864178001315019879_irannaz_com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190750" y="2701131"/>
            <a:ext cx="4762500" cy="2857500"/>
          </a:xfr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سير و پيش آگهي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dirty="0" smtClean="0"/>
              <a:t>خودكشي در ده درصد از بیماران</a:t>
            </a:r>
          </a:p>
          <a:p>
            <a:endParaRPr lang="fa-IR" dirty="0" smtClean="0"/>
          </a:p>
          <a:p>
            <a:r>
              <a:rPr lang="fa-IR" dirty="0" smtClean="0"/>
              <a:t>همه گیر شناسی: 3 در صد از جمعیت دیده می شود.</a:t>
            </a:r>
          </a:p>
          <a:p>
            <a:endParaRPr lang="fa-IR" dirty="0" smtClean="0"/>
          </a:p>
          <a:p>
            <a:endParaRPr lang="fa-IR" dirty="0" smtClean="0"/>
          </a:p>
          <a:p>
            <a:r>
              <a:rPr lang="fa-IR" dirty="0" smtClean="0"/>
              <a:t>تفاوت با اسکیزوفرنی</a:t>
            </a:r>
          </a:p>
          <a:p>
            <a:endParaRPr lang="fa-IR" dirty="0" smtClean="0"/>
          </a:p>
          <a:p>
            <a:r>
              <a:rPr lang="fa-IR" dirty="0" smtClean="0"/>
              <a:t>پره موربید بیماری اسکیزوفرنی می باشد.</a:t>
            </a:r>
          </a:p>
          <a:p>
            <a:endParaRPr lang="fa-IR" dirty="0" smtClean="0"/>
          </a:p>
          <a:p>
            <a:endParaRPr lang="fa-IR" dirty="0"/>
          </a:p>
          <a:p>
            <a:endParaRPr lang="fa-I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شخصيت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dirty="0" smtClean="0"/>
              <a:t>مجموعه مشخص صفات هيجاني و رفتاري شخص در زندگي روزمره در شرايط معمولي كه نسبتا ثابت و قابل پيش بيني است.</a:t>
            </a:r>
          </a:p>
          <a:p>
            <a:r>
              <a:rPr lang="fa-IR" dirty="0" smtClean="0"/>
              <a:t>برچسب:</a:t>
            </a:r>
          </a:p>
          <a:p>
            <a:r>
              <a:rPr lang="fa-IR" dirty="0" smtClean="0"/>
              <a:t>شخصیت دارای سه جزء است:</a:t>
            </a:r>
          </a:p>
          <a:p>
            <a:r>
              <a:rPr lang="fa-IR" dirty="0" smtClean="0"/>
              <a:t>الف: مزاج(ارثی و زیست شناختی)</a:t>
            </a:r>
          </a:p>
          <a:p>
            <a:r>
              <a:rPr lang="fa-IR" dirty="0" smtClean="0"/>
              <a:t>ب: منش(فرهنگی و اجتماعی)</a:t>
            </a:r>
          </a:p>
          <a:p>
            <a:r>
              <a:rPr lang="fa-IR" dirty="0" smtClean="0"/>
              <a:t>ج: هوش(هماهنگ کننده دو جزء قبلی)</a:t>
            </a:r>
            <a:endParaRPr lang="fa-IR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درمان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dirty="0" smtClean="0"/>
              <a:t>روان درماني حمایتی و گروهی و محیط درمانی</a:t>
            </a:r>
          </a:p>
          <a:p>
            <a:endParaRPr lang="fa-IR" dirty="0"/>
          </a:p>
          <a:p>
            <a:r>
              <a:rPr lang="fa-IR" dirty="0" smtClean="0"/>
              <a:t>دارو درماني</a:t>
            </a:r>
          </a:p>
          <a:p>
            <a:r>
              <a:rPr lang="fa-IR" dirty="0" smtClean="0"/>
              <a:t>ضد افسردگي</a:t>
            </a:r>
          </a:p>
          <a:p>
            <a:r>
              <a:rPr lang="fa-IR" dirty="0" smtClean="0"/>
              <a:t>ضد روان پريشي</a:t>
            </a:r>
            <a:endParaRPr lang="fa-IR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fa-IR" dirty="0" smtClean="0"/>
              <a:t>اختلال شخصيت ضد اجتماعي(مردم ستیز)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dirty="0" smtClean="0"/>
              <a:t>ناتواني به تن دادن به هنجارهاي اجتماعي به طوري كه جنبه هاي متعددي از رفتار فرد در نوجواني و بزرگسالي تحت تاثير اين ناتواني قرار گرفته باشد.</a:t>
            </a:r>
          </a:p>
          <a:p>
            <a:endParaRPr lang="fa-IR" dirty="0" smtClean="0"/>
          </a:p>
          <a:p>
            <a:r>
              <a:rPr lang="fa-IR" dirty="0" smtClean="0"/>
              <a:t>ظاهر</a:t>
            </a:r>
          </a:p>
          <a:p>
            <a:endParaRPr lang="fa-IR" dirty="0" smtClean="0"/>
          </a:p>
          <a:p>
            <a:endParaRPr lang="fa-IR" dirty="0"/>
          </a:p>
          <a:p>
            <a:endParaRPr lang="fa-IR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  <p:pic>
        <p:nvPicPr>
          <p:cNvPr id="4" name="Content Placeholder 3" descr="ی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71538" y="2357430"/>
            <a:ext cx="6429419" cy="3857652"/>
          </a:xfr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  <p:pic>
        <p:nvPicPr>
          <p:cNvPr id="4" name="Content Placeholder 3" descr="ش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785918" y="2571744"/>
            <a:ext cx="5424488" cy="2813864"/>
          </a:xfrm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همه گير شناسي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dirty="0" smtClean="0"/>
              <a:t>در مردان؟</a:t>
            </a:r>
          </a:p>
          <a:p>
            <a:r>
              <a:rPr lang="fa-IR" dirty="0" smtClean="0"/>
              <a:t>در زنان؟</a:t>
            </a:r>
          </a:p>
          <a:p>
            <a:r>
              <a:rPr lang="fa-IR" dirty="0" smtClean="0"/>
              <a:t>در زندان؟</a:t>
            </a:r>
          </a:p>
          <a:p>
            <a:r>
              <a:rPr lang="fa-IR" dirty="0" smtClean="0"/>
              <a:t>قبل از چه سني؟</a:t>
            </a:r>
          </a:p>
          <a:p>
            <a:r>
              <a:rPr lang="fa-IR" dirty="0" smtClean="0"/>
              <a:t>در گروه اجتماعی- اقتصادی </a:t>
            </a:r>
            <a:endParaRPr lang="fa-IR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fa-IR" dirty="0" smtClean="0"/>
              <a:t>سبب شناسی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dirty="0" smtClean="0"/>
              <a:t>علل عضوی : </a:t>
            </a:r>
          </a:p>
          <a:p>
            <a:endParaRPr lang="fa-IR" dirty="0" smtClean="0"/>
          </a:p>
          <a:p>
            <a:r>
              <a:rPr lang="fa-IR" dirty="0" smtClean="0"/>
              <a:t>غیبت والدین از خانه و یا بد رفتاری آنها و تنبیه مکرر </a:t>
            </a:r>
          </a:p>
          <a:p>
            <a:endParaRPr lang="fa-IR" dirty="0" smtClean="0"/>
          </a:p>
          <a:p>
            <a:r>
              <a:rPr lang="en-US" dirty="0" smtClean="0"/>
              <a:t>ADHD</a:t>
            </a:r>
            <a:r>
              <a:rPr lang="fa-IR" dirty="0" smtClean="0"/>
              <a:t> و اختلال سلوک</a:t>
            </a:r>
            <a:endParaRPr lang="fa-IR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  <p:pic>
        <p:nvPicPr>
          <p:cNvPr id="4" name="Content Placeholder 3" descr="ل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357422" y="2428868"/>
            <a:ext cx="4286280" cy="3429023"/>
          </a:xfrm>
          <a:prstGeom prst="rect">
            <a:avLst/>
          </a:prstGeom>
          <a:solidFill>
            <a:srgbClr val="000000">
              <a:shade val="95000"/>
            </a:srgbClr>
          </a:solidFill>
          <a:ln w="444500" cap="sq">
            <a:solidFill>
              <a:srgbClr val="000000"/>
            </a:solidFill>
            <a:miter lim="800000"/>
          </a:ln>
          <a:effectLst>
            <a:outerShdw blurRad="254000" dist="190500" dir="2700000" sy="90000" algn="bl" rotWithShape="0">
              <a:srgbClr val="000000">
                <a:alpha val="40000"/>
              </a:srgbClr>
            </a:outerShdw>
          </a:effectLst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سير و پيش آگهي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dirty="0" smtClean="0"/>
              <a:t>اغلب پس از جواني يا ميانسالي به طور قابل توجهي بهبود مي يابند.</a:t>
            </a:r>
          </a:p>
          <a:p>
            <a:r>
              <a:rPr lang="fa-IR" dirty="0" smtClean="0"/>
              <a:t>مرگ در اثر خشونت، سوء مصرف مواد، خودکشی، صدمه جسمی مشکلات قانونی و مالی</a:t>
            </a:r>
            <a:endParaRPr lang="fa-IR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درمان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dirty="0" smtClean="0"/>
              <a:t>درمان سوئ مصرف مواد</a:t>
            </a:r>
          </a:p>
          <a:p>
            <a:r>
              <a:rPr lang="fa-IR" dirty="0" smtClean="0"/>
              <a:t>بستري در مكان ثابت</a:t>
            </a:r>
          </a:p>
          <a:p>
            <a:r>
              <a:rPr lang="fa-IR" dirty="0" smtClean="0"/>
              <a:t>مجازات قانوني</a:t>
            </a:r>
          </a:p>
          <a:p>
            <a:endParaRPr lang="fa-IR" dirty="0" smtClean="0"/>
          </a:p>
          <a:p>
            <a:endParaRPr lang="fa-IR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مداخلات پرستاري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dirty="0" smtClean="0"/>
              <a:t>پرستار باید رفتاری محکم، استوار و ثابت داشته باشد.</a:t>
            </a:r>
          </a:p>
          <a:p>
            <a:r>
              <a:rPr lang="fa-IR" dirty="0" smtClean="0"/>
              <a:t>رفتار و احساسات غلط را به بیمار بشناسد.</a:t>
            </a:r>
          </a:p>
          <a:p>
            <a:r>
              <a:rPr lang="fa-IR" dirty="0" smtClean="0"/>
              <a:t>قرار دادن محدودیت های مشخص</a:t>
            </a:r>
          </a:p>
          <a:p>
            <a:r>
              <a:rPr lang="fa-IR" dirty="0" smtClean="0"/>
              <a:t>تحریکات محیط را به حداقل رساند.</a:t>
            </a:r>
          </a:p>
          <a:p>
            <a:r>
              <a:rPr lang="fa-IR" dirty="0" smtClean="0"/>
              <a:t>وسایل خطرناک را از محیط دور کرد.</a:t>
            </a:r>
          </a:p>
          <a:p>
            <a:r>
              <a:rPr lang="fa-IR" dirty="0" smtClean="0"/>
              <a:t>در صورت لزوم از آرامبخش و مهار فیزیکی استفاده کرد.</a:t>
            </a:r>
          </a:p>
          <a:p>
            <a:endParaRPr lang="fa-IR" dirty="0" smtClean="0"/>
          </a:p>
          <a:p>
            <a:endParaRPr lang="fa-I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smtClean="0"/>
              <a:t>مشخصات كلي اختلالات شخصيت</a:t>
            </a:r>
          </a:p>
        </p:txBody>
      </p:sp>
      <p:sp>
        <p:nvSpPr>
          <p:cNvPr id="409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fa-IR" dirty="0" smtClean="0"/>
              <a:t>1- سابقه اي از مشكلات دراز مدت فرد در حوزه هاي گوناگون</a:t>
            </a:r>
          </a:p>
          <a:p>
            <a:pPr algn="r" rtl="1"/>
            <a:r>
              <a:rPr lang="fa-IR" dirty="0" smtClean="0"/>
              <a:t>2- خود پذير، يعني براي ايگو رفتار قابل قبول است.</a:t>
            </a:r>
          </a:p>
          <a:p>
            <a:pPr algn="r" rtl="1"/>
            <a:r>
              <a:rPr lang="fa-IR" dirty="0" smtClean="0"/>
              <a:t>3- انعطاف ناپذيري</a:t>
            </a:r>
          </a:p>
          <a:p>
            <a:pPr algn="r" rtl="1"/>
            <a:r>
              <a:rPr lang="fa-IR" dirty="0" smtClean="0"/>
              <a:t>4- مشكلات بين فردي در روابط بين فردي وجود دارد.</a:t>
            </a:r>
          </a:p>
          <a:p>
            <a:pPr algn="r" rtl="1"/>
            <a:r>
              <a:rPr lang="fa-IR" dirty="0" smtClean="0"/>
              <a:t>5- فاقد همدلی با دیگران</a:t>
            </a:r>
          </a:p>
          <a:p>
            <a:pPr algn="r" rtl="1"/>
            <a:r>
              <a:rPr lang="fa-IR" dirty="0" smtClean="0"/>
              <a:t>6- در یک مرحله رشدی تثبیت باقی مانده است.</a:t>
            </a:r>
          </a:p>
          <a:p>
            <a:pPr algn="r" rtl="1">
              <a:buNone/>
            </a:pPr>
            <a:endParaRPr lang="fa-IR" dirty="0" smtClean="0"/>
          </a:p>
          <a:p>
            <a:r>
              <a:rPr lang="fa-IR" dirty="0" smtClean="0"/>
              <a:t>ميزان شيوع:6 تا 13 درصد از کل جمعیت، نسبت زن به مرد </a:t>
            </a:r>
          </a:p>
          <a:p>
            <a:r>
              <a:rPr lang="fa-IR" dirty="0" smtClean="0"/>
              <a:t>در سابقه خانوادگی</a:t>
            </a:r>
          </a:p>
          <a:p>
            <a:pPr algn="r" rtl="1"/>
            <a:endParaRPr lang="fa-IR" dirty="0" smtClean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اختلال شخصيت مرزي</a:t>
            </a:r>
            <a:r>
              <a:rPr lang="en-US" dirty="0" smtClean="0"/>
              <a:t>Border Line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dirty="0" smtClean="0"/>
              <a:t>اين بيماران در مرز سايكوز و نوروز قرار گرفته اند و مشخصه آنها ناپايداري حالت عاطفي، خلق، رفتار و روابط آنهاست.</a:t>
            </a:r>
          </a:p>
          <a:p>
            <a:r>
              <a:rPr lang="fa-IR" dirty="0" smtClean="0"/>
              <a:t>اسكيزوفرنيك شبه نروتيك</a:t>
            </a:r>
          </a:p>
          <a:p>
            <a:r>
              <a:rPr lang="fa-IR" dirty="0" smtClean="0"/>
              <a:t>اختلال منش سايكوتيك</a:t>
            </a:r>
          </a:p>
          <a:p>
            <a:r>
              <a:rPr lang="fa-IR" dirty="0" smtClean="0"/>
              <a:t>اختلال اگر كه </a:t>
            </a:r>
            <a:r>
              <a:rPr lang="en-GB" dirty="0" smtClean="0"/>
              <a:t>as if </a:t>
            </a:r>
            <a:endParaRPr lang="fa-IR" dirty="0" smtClean="0"/>
          </a:p>
          <a:p>
            <a:endParaRPr lang="fa-IR" dirty="0" smtClean="0"/>
          </a:p>
          <a:p>
            <a:r>
              <a:rPr lang="fa-IR" dirty="0" smtClean="0"/>
              <a:t>تحمل تنهایی برای آنها سخت است </a:t>
            </a:r>
            <a:endParaRPr lang="fa-IR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  <p:pic>
        <p:nvPicPr>
          <p:cNvPr id="4" name="Content Placeholder 3" descr="Workdays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200400" y="2358231"/>
            <a:ext cx="2743200" cy="3543300"/>
          </a:xfrm>
        </p:spPr>
      </p:pic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سير و پيش آگهي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dirty="0" smtClean="0"/>
              <a:t>ميزان بروز افسردگي در اين اختلال بالا است </a:t>
            </a:r>
          </a:p>
          <a:p>
            <a:r>
              <a:rPr lang="fa-IR" dirty="0" smtClean="0"/>
              <a:t>قبل از 40 سالگي تشخيص داده مي شود.</a:t>
            </a:r>
          </a:p>
          <a:p>
            <a:r>
              <a:rPr lang="fa-IR" dirty="0" smtClean="0"/>
              <a:t>احتمال خودکشی خود زنی ، افسردگی و سوئ مصرف مواد موجود می باشد.</a:t>
            </a:r>
            <a:endParaRPr lang="fa-IR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همه گير شناسي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dirty="0" smtClean="0"/>
              <a:t>2 در صد و در زنان بیشتر از مردان است.</a:t>
            </a:r>
          </a:p>
          <a:p>
            <a:endParaRPr lang="fa-IR" dirty="0" smtClean="0"/>
          </a:p>
          <a:p>
            <a:r>
              <a:rPr lang="fa-IR" dirty="0" smtClean="0"/>
              <a:t>شیوع اختلال شخصیت در مادران این گروه زیاد می باشد.</a:t>
            </a:r>
            <a:endParaRPr lang="fa-IR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fa-IR" dirty="0" smtClean="0"/>
              <a:t>سبب شناسی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dirty="0" smtClean="0"/>
              <a:t>علل عضوی </a:t>
            </a:r>
          </a:p>
          <a:p>
            <a:endParaRPr lang="fa-IR" dirty="0" smtClean="0"/>
          </a:p>
          <a:p>
            <a:r>
              <a:rPr lang="fa-IR" dirty="0" smtClean="0"/>
              <a:t>غیبت والدین و مداخله افراطی آنها، بدرفتاری و سوئ استفاده جنسی </a:t>
            </a:r>
            <a:endParaRPr lang="fa-IR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fa-IR" dirty="0" smtClean="0"/>
              <a:t>درمان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dirty="0" smtClean="0"/>
              <a:t>روان درمانی</a:t>
            </a:r>
          </a:p>
          <a:p>
            <a:r>
              <a:rPr lang="fa-IR" dirty="0" smtClean="0"/>
              <a:t>کاربرد داروهای ضد افسردگی، لیتیوم، داروهای ضد جنون، کاربامازپین</a:t>
            </a:r>
            <a:endParaRPr lang="fa-IR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fa-IR" dirty="0" smtClean="0"/>
              <a:t>اختلال شخصيت نمايشي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dirty="0" smtClean="0"/>
              <a:t>در اشخاص هيجاني وتحريك پذير با رفتار پر زرق و برق و نمايشي مشخص است. در كنار اين ظاهر، اين افراد در برقراري ارتباط عميق ناتوانند.</a:t>
            </a:r>
            <a:endParaRPr lang="fa-IR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dirty="0" smtClean="0"/>
              <a:t>همه گير شناسي: شیوع 2 تا 3 درصد می باشد در زنان بیشتر از مردان دیده می شود.</a:t>
            </a:r>
          </a:p>
          <a:p>
            <a:endParaRPr lang="fa-IR" dirty="0" smtClean="0"/>
          </a:p>
          <a:p>
            <a:r>
              <a:rPr lang="fa-IR" dirty="0" smtClean="0"/>
              <a:t>سبب شناسي: مشکلات دوران کودکی خود را با رفتار نمایشی حل کرده است.</a:t>
            </a:r>
          </a:p>
          <a:p>
            <a:endParaRPr lang="fa-IR" dirty="0" smtClean="0"/>
          </a:p>
          <a:p>
            <a:r>
              <a:rPr lang="fa-IR" dirty="0" smtClean="0"/>
              <a:t>سير و پيش آگهي: با گذشت زمان بهبود پیدا می کند.</a:t>
            </a:r>
          </a:p>
          <a:p>
            <a:r>
              <a:rPr lang="fa-IR" dirty="0" smtClean="0"/>
              <a:t> </a:t>
            </a:r>
            <a:endParaRPr lang="fa-IR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dirty="0" smtClean="0"/>
              <a:t>درمان:</a:t>
            </a:r>
          </a:p>
          <a:p>
            <a:r>
              <a:rPr lang="fa-IR" dirty="0" smtClean="0"/>
              <a:t>داروهای ضد افسردگی و ضد جنون و ضد اضطراب </a:t>
            </a:r>
          </a:p>
          <a:p>
            <a:endParaRPr lang="fa-IR" dirty="0" smtClean="0"/>
          </a:p>
          <a:p>
            <a:r>
              <a:rPr lang="fa-IR" dirty="0" smtClean="0"/>
              <a:t>روان درمانی تحلیل گرا به صورت فردی و گروهی</a:t>
            </a:r>
          </a:p>
          <a:p>
            <a:endParaRPr lang="fa-IR" dirty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b="1" dirty="0" smtClean="0"/>
              <a:t>مداخلات پرستاري:</a:t>
            </a:r>
          </a:p>
          <a:p>
            <a:r>
              <a:rPr lang="fa-IR" dirty="0" smtClean="0"/>
              <a:t>رفتاری حرفه ای و ثابت داشته باشد</a:t>
            </a:r>
          </a:p>
          <a:p>
            <a:r>
              <a:rPr lang="fa-IR" dirty="0" smtClean="0"/>
              <a:t>روی مکانیسم های دفاعی بیماران کار کرد.</a:t>
            </a:r>
          </a:p>
          <a:p>
            <a:r>
              <a:rPr lang="fa-IR" dirty="0" smtClean="0"/>
              <a:t>خونسرد و راحت باشد.</a:t>
            </a:r>
          </a:p>
          <a:p>
            <a:r>
              <a:rPr lang="fa-IR" dirty="0" smtClean="0"/>
              <a:t>محدودیت های خاصی برای بیمار قرار دهند.</a:t>
            </a:r>
            <a:endParaRPr lang="fa-I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fa-IR" dirty="0" smtClean="0"/>
              <a:t>اختلال شخصيت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dirty="0" smtClean="0"/>
              <a:t>كلاستر</a:t>
            </a:r>
            <a:r>
              <a:rPr lang="en-US" dirty="0" smtClean="0"/>
              <a:t>A</a:t>
            </a:r>
            <a:r>
              <a:rPr lang="fa-IR" dirty="0" smtClean="0"/>
              <a:t> : پارانوييد  ، اسكيزوييد،  اسكيزوتايپي</a:t>
            </a:r>
          </a:p>
          <a:p>
            <a:pPr>
              <a:buNone/>
            </a:pPr>
            <a:endParaRPr lang="fa-IR" dirty="0">
              <a:solidFill>
                <a:srgbClr val="FF0000"/>
              </a:solidFill>
            </a:endParaRPr>
          </a:p>
          <a:p>
            <a:r>
              <a:rPr lang="fa-IR" dirty="0" smtClean="0"/>
              <a:t>كلاستر</a:t>
            </a:r>
            <a:r>
              <a:rPr lang="en-GB" dirty="0" smtClean="0"/>
              <a:t>B </a:t>
            </a:r>
            <a:r>
              <a:rPr lang="fa-IR" dirty="0" smtClean="0"/>
              <a:t>: ضد اجتماعي، مرزي، نمايشي، خودشيفته</a:t>
            </a:r>
          </a:p>
          <a:p>
            <a:endParaRPr lang="fa-IR" dirty="0"/>
          </a:p>
          <a:p>
            <a:r>
              <a:rPr lang="fa-IR" dirty="0" smtClean="0"/>
              <a:t>كلاستر</a:t>
            </a:r>
            <a:r>
              <a:rPr lang="en-GB" dirty="0" smtClean="0"/>
              <a:t>C</a:t>
            </a:r>
            <a:r>
              <a:rPr lang="fa-IR" dirty="0" smtClean="0"/>
              <a:t>: دوري گزين، وابسته، وسواسي-جبري، </a:t>
            </a:r>
            <a:endParaRPr lang="fa-IR" dirty="0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fa-IR" dirty="0" smtClean="0"/>
              <a:t>اختلال شخصيت خود شيفته: 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dirty="0" smtClean="0"/>
              <a:t>اين افراد خود را آدم هاي خاصي مي  پندارند و انتظار دارند به طور خاصي با آنها مدارا شود، از انتقاد ديگران دچار خشم مي گردند يا كاملا بي طرف هستند.</a:t>
            </a:r>
          </a:p>
          <a:p>
            <a:r>
              <a:rPr lang="fa-IR" dirty="0" smtClean="0"/>
              <a:t>روابط بين فردي</a:t>
            </a:r>
          </a:p>
          <a:p>
            <a:endParaRPr lang="fa-IR" dirty="0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  <p:pic>
        <p:nvPicPr>
          <p:cNvPr id="4" name="Content Placeholder 3" descr="a1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438400" y="2482056"/>
            <a:ext cx="4267200" cy="3295650"/>
          </a:xfrm>
        </p:spPr>
      </p:pic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  <p:pic>
        <p:nvPicPr>
          <p:cNvPr id="8" name="Content Placeholder 7" descr="rm2vk42fga5593e7zfl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428875" y="2458244"/>
            <a:ext cx="4286250" cy="3343275"/>
          </a:xfrm>
        </p:spPr>
      </p:pic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  <p:pic>
        <p:nvPicPr>
          <p:cNvPr id="4" name="Content Placeholder 3" descr="v5byaut06e6tjftaasy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952625" y="2563019"/>
            <a:ext cx="5238750" cy="3133725"/>
          </a:xfrm>
        </p:spPr>
      </p:pic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a-IR" dirty="0" smtClean="0"/>
              <a:t>همه گير شناسي:کمتر از 1 درصد </a:t>
            </a:r>
          </a:p>
          <a:p>
            <a:endParaRPr lang="fa-IR" dirty="0" smtClean="0"/>
          </a:p>
          <a:p>
            <a:r>
              <a:rPr lang="fa-IR" dirty="0" smtClean="0"/>
              <a:t>سبب شناسي: ناتوانی در کسب همدلی مادر و طرد شدن از جانب مادردر اوایل کودکی</a:t>
            </a:r>
          </a:p>
          <a:p>
            <a:endParaRPr lang="fa-IR" dirty="0"/>
          </a:p>
          <a:p>
            <a:r>
              <a:rPr lang="fa-IR" dirty="0" smtClean="0"/>
              <a:t>سير و پيش آگهي: اختلال مزمن است و درمان سختی دارد این گروه پیشرفت سن را به خوبی تحمل نمی کنند.</a:t>
            </a:r>
          </a:p>
          <a:p>
            <a:endParaRPr lang="fa-IR" dirty="0"/>
          </a:p>
          <a:p>
            <a:r>
              <a:rPr lang="fa-IR" dirty="0" smtClean="0"/>
              <a:t>درمان: روانکاوی و لیتوم و ضد افسردگی</a:t>
            </a:r>
          </a:p>
          <a:p>
            <a:endParaRPr lang="fa-IR" dirty="0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fa-IR" dirty="0" smtClean="0"/>
              <a:t>مداخلات پرستاری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dirty="0" smtClean="0"/>
              <a:t>مصرف مواد زیادی دیده می شود بنابراین یکی از اهداف درمانی تمرکز بر مصرف مواد می باشد.</a:t>
            </a:r>
          </a:p>
          <a:p>
            <a:r>
              <a:rPr lang="fa-IR" dirty="0" smtClean="0"/>
              <a:t>خانواده درمانی</a:t>
            </a:r>
          </a:p>
          <a:p>
            <a:r>
              <a:rPr lang="fa-IR" dirty="0" smtClean="0"/>
              <a:t>قرار دادن محدودیت های منطقی و اصولی</a:t>
            </a:r>
          </a:p>
          <a:p>
            <a:endParaRPr lang="fa-IR" dirty="0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fa-IR" dirty="0" smtClean="0"/>
              <a:t>گروه افراد مضطرب و هراسان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dirty="0" smtClean="0"/>
              <a:t>اختلال شخصيت وسواسي و جبري:</a:t>
            </a:r>
          </a:p>
          <a:p>
            <a:r>
              <a:rPr lang="fa-IR" dirty="0" smtClean="0"/>
              <a:t>با اصول و مقررات، نظم، نظافت و كسب كمال دارند.روي رعايت دقيق قانون اصرار مي ورزند و انعطاف ناپذير و متعصب هستند. قدرت كار طولاني دارند ولي از داشتن دوستان زياد محرومند. محدودیت هیجانی دارند.</a:t>
            </a:r>
          </a:p>
          <a:p>
            <a:endParaRPr lang="fa-IR" dirty="0" smtClean="0"/>
          </a:p>
          <a:p>
            <a:pPr>
              <a:buNone/>
            </a:pPr>
            <a:endParaRPr lang="fa-IR" dirty="0"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dirty="0" smtClean="0"/>
              <a:t>همه گير شناسي: در مردان شایعتر است و احتمالا انتقال خانوادگی دارد در بچه های اول خانواده بیشتر دیده می شود.</a:t>
            </a:r>
          </a:p>
          <a:p>
            <a:endParaRPr lang="fa-IR" dirty="0"/>
          </a:p>
          <a:p>
            <a:r>
              <a:rPr lang="fa-IR" dirty="0" smtClean="0"/>
              <a:t>سبب شناسي: نظریه فروید</a:t>
            </a:r>
          </a:p>
          <a:p>
            <a:endParaRPr lang="fa-IR" dirty="0"/>
          </a:p>
          <a:p>
            <a:r>
              <a:rPr lang="fa-IR" dirty="0" smtClean="0"/>
              <a:t>درمان: بینش نسبت به بیماری خود دارد.</a:t>
            </a:r>
          </a:p>
          <a:p>
            <a:r>
              <a:rPr lang="fa-IR" dirty="0" smtClean="0"/>
              <a:t>روان درمانی فردی حمایتی و دارو درمانی مشتمل بر کلونازپام و کلومیپرامین</a:t>
            </a:r>
            <a:endParaRPr lang="fa-IR" dirty="0"/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fa-IR" dirty="0" smtClean="0"/>
              <a:t>اختلال شخصيت دوري گزين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dirty="0" smtClean="0"/>
              <a:t>مبتلايان به اين اختلال نسبت به طرد شدن بي نهايت حساس هستند و به همين دليل ممكن است به زندگي بدون روابط روي آورند.</a:t>
            </a:r>
          </a:p>
          <a:p>
            <a:endParaRPr lang="fa-IR" dirty="0" smtClean="0"/>
          </a:p>
          <a:p>
            <a:r>
              <a:rPr lang="fa-IR" dirty="0" smtClean="0"/>
              <a:t>شیوع در 1 تا 10 درصد از جمعیت عمومی</a:t>
            </a:r>
          </a:p>
          <a:p>
            <a:endParaRPr lang="fa-IR" dirty="0" smtClean="0"/>
          </a:p>
          <a:p>
            <a:r>
              <a:rPr lang="fa-IR" dirty="0" smtClean="0"/>
              <a:t>سبب شناسی: سرزنش و تحقیر شدن از جانب والدین در ملا عام</a:t>
            </a:r>
          </a:p>
          <a:p>
            <a:endParaRPr lang="fa-IR" dirty="0" smtClean="0"/>
          </a:p>
          <a:p>
            <a:r>
              <a:rPr lang="fa-IR" dirty="0" smtClean="0"/>
              <a:t>درمان: روان درمانی فردی حمایتی و بینش گرا و مهارت اجتماعی </a:t>
            </a:r>
          </a:p>
          <a:p>
            <a:endParaRPr lang="fa-IR" dirty="0"/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fa-IR" dirty="0" smtClean="0"/>
              <a:t>اختلال شخصيت وابسته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dirty="0" smtClean="0"/>
              <a:t>مبتلايان براي احتياجات خود بر ديگران متكي هستند و فاقد اعتماد به نفس مي باشند و در تنهايي احساس ناراحتي شديد مي كنند. اين افراد از قبول مسئوليت خودداري و در صورت ناگريز بودن، براي قبول آن دچار اضطراب مي شوند.</a:t>
            </a:r>
          </a:p>
          <a:p>
            <a:r>
              <a:rPr lang="fa-IR" dirty="0" smtClean="0"/>
              <a:t>كار شخصي</a:t>
            </a:r>
            <a:endParaRPr lang="fa-I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سبب شناسي اختلال شخصيت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dirty="0" smtClean="0"/>
              <a:t>1- عامل وراثتي: </a:t>
            </a:r>
          </a:p>
          <a:p>
            <a:endParaRPr lang="fa-IR" dirty="0"/>
          </a:p>
          <a:p>
            <a:r>
              <a:rPr lang="fa-IR" dirty="0" smtClean="0"/>
              <a:t>2- نظريه زيگموند فرويد:</a:t>
            </a:r>
            <a:endParaRPr lang="fa-IR" dirty="0"/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dirty="0" smtClean="0"/>
              <a:t>همه گير شناسي:  2/5 درصد از کل اختلالات شخصیت. در زنان شایعتر از مردان است. شیوع در فرزندان کوچک خانواده بیشتر می باشد.</a:t>
            </a:r>
          </a:p>
          <a:p>
            <a:endParaRPr lang="fa-IR" dirty="0" smtClean="0"/>
          </a:p>
          <a:p>
            <a:endParaRPr lang="fa-IR" dirty="0" smtClean="0"/>
          </a:p>
          <a:p>
            <a:r>
              <a:rPr lang="fa-IR" dirty="0" smtClean="0"/>
              <a:t>سبب شناسی: بیمار جسمی در کودکی و از دست دادن والدین در کودکی</a:t>
            </a:r>
          </a:p>
          <a:p>
            <a:endParaRPr lang="fa-IR" dirty="0" smtClean="0"/>
          </a:p>
          <a:p>
            <a:r>
              <a:rPr lang="fa-IR" dirty="0" smtClean="0"/>
              <a:t>درمان : روان درمانی خانواده درمانی و گروه درمانی و دارو درمانی</a:t>
            </a:r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endParaRPr lang="fa-IR" sz="7200" dirty="0" smtClean="0"/>
          </a:p>
          <a:p>
            <a:pPr algn="ctr"/>
            <a:r>
              <a:rPr lang="fa-IR" sz="7200" dirty="0" smtClean="0"/>
              <a:t>اختلالات انطباقي</a:t>
            </a:r>
            <a:endParaRPr lang="fa-IR" sz="7200" dirty="0"/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a-IR" dirty="0" smtClean="0"/>
              <a:t>اختلال انطباقي</a:t>
            </a:r>
            <a:r>
              <a:rPr lang="en-US" dirty="0" smtClean="0"/>
              <a:t>Adjustment Disorder    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dirty="0" smtClean="0"/>
              <a:t>واكنش غير منطقي در مقابل يك عامل استرس زاي رواني و اجتماعي قابل شناسايي كه ضمن سه ماه پس از شروع استرس ظاهر مي گردد.</a:t>
            </a:r>
          </a:p>
          <a:p>
            <a:r>
              <a:rPr lang="fa-IR" dirty="0" smtClean="0"/>
              <a:t>عوامل استرس زا در محدوده تجارب طبيعي هستند، مانند تولد كودك، به مدرسه رفتن فرزندان، ازدواج طلاق</a:t>
            </a:r>
            <a:endParaRPr lang="fa-IR" dirty="0"/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dirty="0" smtClean="0"/>
              <a:t>همه گير شناسي:</a:t>
            </a:r>
          </a:p>
          <a:p>
            <a:r>
              <a:rPr lang="fa-IR" dirty="0" smtClean="0"/>
              <a:t>در نوجوانان دیده می شود.</a:t>
            </a:r>
          </a:p>
          <a:p>
            <a:endParaRPr lang="fa-IR" dirty="0" smtClean="0"/>
          </a:p>
          <a:p>
            <a:endParaRPr lang="fa-IR" dirty="0"/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انواع اختلالات انطباقي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a-IR" dirty="0" smtClean="0"/>
              <a:t>اختلال تطابق همراه با اضطراب:</a:t>
            </a:r>
          </a:p>
          <a:p>
            <a:r>
              <a:rPr lang="fa-IR" dirty="0" smtClean="0"/>
              <a:t>اختلال تطابق همراه با خلق افسرده:</a:t>
            </a:r>
          </a:p>
          <a:p>
            <a:r>
              <a:rPr lang="fa-IR" dirty="0" smtClean="0"/>
              <a:t>اختلال تطابق همراه با آشفتگي سلوك:</a:t>
            </a:r>
          </a:p>
          <a:p>
            <a:r>
              <a:rPr lang="fa-IR" sz="2200" dirty="0" smtClean="0"/>
              <a:t>به منش فرد مربوط مي باشد، نظير زير پا گذاشتن حقوق ديگران و يا ناديده گرفتن اصول و معيارهاي اجتماعي مانند فرار از مدرسه و ولگردي و نزاع با ديگران</a:t>
            </a:r>
          </a:p>
          <a:p>
            <a:r>
              <a:rPr lang="fa-IR" dirty="0" smtClean="0"/>
              <a:t>اختلال تطابق آشفتگي توام سلوك و هيجانات:</a:t>
            </a:r>
          </a:p>
          <a:p>
            <a:r>
              <a:rPr lang="fa-IR" dirty="0" smtClean="0"/>
              <a:t>اختلال تطابق با خلق افسرده و مضطرب توام</a:t>
            </a:r>
          </a:p>
          <a:p>
            <a:r>
              <a:rPr lang="fa-IR" dirty="0" smtClean="0"/>
              <a:t>به گونه اي ديگر مشخص نشده است:</a:t>
            </a:r>
          </a:p>
          <a:p>
            <a:r>
              <a:rPr lang="fa-IR" sz="2000" dirty="0" smtClean="0"/>
              <a:t>عدم همكاري بارز با دستورات درماني، انزواطلبي بدون خلق افسرده و مضطرب</a:t>
            </a:r>
          </a:p>
          <a:p>
            <a:pPr>
              <a:buNone/>
            </a:pPr>
            <a:endParaRPr lang="fa-IR" dirty="0" smtClean="0"/>
          </a:p>
          <a:p>
            <a:endParaRPr lang="fa-IR" dirty="0" smtClean="0"/>
          </a:p>
          <a:p>
            <a:endParaRPr lang="fa-I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اختلال شخصيت پارانوييد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dirty="0" smtClean="0"/>
              <a:t>شكاكيت و بي اعتمادي به همه </a:t>
            </a:r>
          </a:p>
          <a:p>
            <a:r>
              <a:rPr lang="fa-IR" dirty="0" smtClean="0"/>
              <a:t>متخاصم</a:t>
            </a:r>
          </a:p>
          <a:p>
            <a:r>
              <a:rPr lang="fa-IR" dirty="0" smtClean="0"/>
              <a:t>تحريك پذير</a:t>
            </a:r>
          </a:p>
          <a:p>
            <a:r>
              <a:rPr lang="fa-IR" dirty="0" smtClean="0"/>
              <a:t>خشمگين</a:t>
            </a:r>
          </a:p>
          <a:p>
            <a:r>
              <a:rPr lang="fa-IR" dirty="0" smtClean="0"/>
              <a:t>بي اعتماد</a:t>
            </a:r>
          </a:p>
          <a:p>
            <a:r>
              <a:rPr lang="fa-IR" dirty="0" smtClean="0"/>
              <a:t>بد عنق</a:t>
            </a:r>
            <a:endParaRPr lang="fa-I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dirty="0" smtClean="0"/>
              <a:t>در حين مصاحبه:</a:t>
            </a:r>
          </a:p>
          <a:p>
            <a:endParaRPr lang="fa-IR" dirty="0" smtClean="0"/>
          </a:p>
          <a:p>
            <a:endParaRPr lang="fa-IR" dirty="0" smtClean="0"/>
          </a:p>
          <a:p>
            <a:r>
              <a:rPr lang="fa-IR" dirty="0" smtClean="0"/>
              <a:t>فرافکنی، پیشداوری، انتساب به خود</a:t>
            </a:r>
          </a:p>
          <a:p>
            <a:endParaRPr lang="fa-IR" dirty="0"/>
          </a:p>
          <a:p>
            <a:r>
              <a:rPr lang="fa-IR" dirty="0" smtClean="0"/>
              <a:t>تفاوت با بيماران مرزي، هذیان پارانوئید، اسکیزوفرنی پارانوئید</a:t>
            </a:r>
          </a:p>
          <a:p>
            <a:endParaRPr lang="fa-I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fa-IR" dirty="0" smtClean="0"/>
              <a:t>همه گير شناسي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dirty="0" smtClean="0"/>
              <a:t>0/5 تا 2/5 درصد </a:t>
            </a:r>
          </a:p>
          <a:p>
            <a:r>
              <a:rPr lang="fa-IR" dirty="0" smtClean="0"/>
              <a:t>جنس</a:t>
            </a:r>
          </a:p>
          <a:p>
            <a:r>
              <a:rPr lang="fa-IR" dirty="0" smtClean="0"/>
              <a:t>گروههای </a:t>
            </a:r>
          </a:p>
          <a:p>
            <a:endParaRPr lang="fa-IR" dirty="0" smtClean="0"/>
          </a:p>
          <a:p>
            <a:r>
              <a:rPr lang="fa-IR" dirty="0" smtClean="0"/>
              <a:t>سیر و پیش آگهی: </a:t>
            </a:r>
          </a:p>
          <a:p>
            <a:endParaRPr lang="fa-IR" dirty="0" smtClean="0"/>
          </a:p>
          <a:p>
            <a:r>
              <a:rPr lang="fa-IR" dirty="0" smtClean="0"/>
              <a:t>درمان: درمان حمایتی، داروی ضد اضطراب و در موارد نادر داروی ضد جنون مثل هالوپریدول</a:t>
            </a:r>
            <a:endParaRPr lang="fa-I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fa-IR" dirty="0" smtClean="0"/>
              <a:t>مداخلات پرستاری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dirty="0" smtClean="0"/>
              <a:t>رفتاری روشن و شفاف با بیمار داشته باشید</a:t>
            </a:r>
          </a:p>
          <a:p>
            <a:r>
              <a:rPr lang="fa-IR" dirty="0" smtClean="0"/>
              <a:t>مراقب نوع رفتار و صحبت خود باشد.</a:t>
            </a:r>
          </a:p>
          <a:p>
            <a:r>
              <a:rPr lang="fa-IR" dirty="0" smtClean="0"/>
              <a:t>بیمار را به فعالیت در محیط تشویق کند.</a:t>
            </a:r>
          </a:p>
          <a:p>
            <a:r>
              <a:rPr lang="fa-IR" dirty="0" smtClean="0"/>
              <a:t>باید بر سر تعهدات خود با بیمار باقی بماند</a:t>
            </a:r>
          </a:p>
          <a:p>
            <a:r>
              <a:rPr lang="fa-IR" dirty="0" smtClean="0"/>
              <a:t>ملاقات بیمار در طول روز در زمانهای کوتاه تر صورت گیرد.</a:t>
            </a:r>
            <a:endParaRPr lang="fa-IR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439</TotalTime>
  <Words>1448</Words>
  <Application>Microsoft Office PowerPoint</Application>
  <PresentationFormat>On-screen Show (4:3)</PresentationFormat>
  <Paragraphs>227</Paragraphs>
  <Slides>54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54</vt:i4>
      </vt:variant>
    </vt:vector>
  </HeadingPairs>
  <TitlesOfParts>
    <vt:vector size="55" baseType="lpstr">
      <vt:lpstr>Flow</vt:lpstr>
      <vt:lpstr>اختلالات شخصيت</vt:lpstr>
      <vt:lpstr>شخصيت</vt:lpstr>
      <vt:lpstr>مشخصات كلي اختلالات شخصيت</vt:lpstr>
      <vt:lpstr>اختلال شخصيت</vt:lpstr>
      <vt:lpstr>سبب شناسي اختلال شخصيت</vt:lpstr>
      <vt:lpstr>اختلال شخصيت پارانوييد</vt:lpstr>
      <vt:lpstr>Slide 7</vt:lpstr>
      <vt:lpstr>همه گير شناسي</vt:lpstr>
      <vt:lpstr>مداخلات پرستاری</vt:lpstr>
      <vt:lpstr>اختلال شخصيت اسكيزوئيد</vt:lpstr>
      <vt:lpstr>همه گير شناسي</vt:lpstr>
      <vt:lpstr>سبب شناسي</vt:lpstr>
      <vt:lpstr>سير و پيش آگهي</vt:lpstr>
      <vt:lpstr>اختلال شخصيت اسكيزوتايپال</vt:lpstr>
      <vt:lpstr>Slide 15</vt:lpstr>
      <vt:lpstr>Slide 16</vt:lpstr>
      <vt:lpstr>Slide 17</vt:lpstr>
      <vt:lpstr>Slide 18</vt:lpstr>
      <vt:lpstr>سير و پيش آگهي</vt:lpstr>
      <vt:lpstr>درمان</vt:lpstr>
      <vt:lpstr>اختلال شخصيت ضد اجتماعي(مردم ستیز)</vt:lpstr>
      <vt:lpstr>Slide 22</vt:lpstr>
      <vt:lpstr>Slide 23</vt:lpstr>
      <vt:lpstr>همه گير شناسي</vt:lpstr>
      <vt:lpstr>سبب شناسی</vt:lpstr>
      <vt:lpstr>Slide 26</vt:lpstr>
      <vt:lpstr>سير و پيش آگهي</vt:lpstr>
      <vt:lpstr>درمان</vt:lpstr>
      <vt:lpstr>مداخلات پرستاري</vt:lpstr>
      <vt:lpstr>اختلال شخصيت مرزيBorder Line</vt:lpstr>
      <vt:lpstr>Slide 31</vt:lpstr>
      <vt:lpstr>سير و پيش آگهي</vt:lpstr>
      <vt:lpstr>همه گير شناسي</vt:lpstr>
      <vt:lpstr>سبب شناسی</vt:lpstr>
      <vt:lpstr>درمان</vt:lpstr>
      <vt:lpstr>اختلال شخصيت نمايشي</vt:lpstr>
      <vt:lpstr>Slide 37</vt:lpstr>
      <vt:lpstr>Slide 38</vt:lpstr>
      <vt:lpstr>Slide 39</vt:lpstr>
      <vt:lpstr>اختلال شخصيت خود شيفته: </vt:lpstr>
      <vt:lpstr>Slide 41</vt:lpstr>
      <vt:lpstr>Slide 42</vt:lpstr>
      <vt:lpstr>Slide 43</vt:lpstr>
      <vt:lpstr>Slide 44</vt:lpstr>
      <vt:lpstr>مداخلات پرستاری</vt:lpstr>
      <vt:lpstr>گروه افراد مضطرب و هراسان</vt:lpstr>
      <vt:lpstr>Slide 47</vt:lpstr>
      <vt:lpstr>اختلال شخصيت دوري گزين</vt:lpstr>
      <vt:lpstr>اختلال شخصيت وابسته</vt:lpstr>
      <vt:lpstr>Slide 50</vt:lpstr>
      <vt:lpstr>Slide 51</vt:lpstr>
      <vt:lpstr>اختلال انطباقيAdjustment Disorder    </vt:lpstr>
      <vt:lpstr>Slide 53</vt:lpstr>
      <vt:lpstr>انواع اختلالات انطباقي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اختلالات شخصيت</dc:title>
  <dc:creator>college</dc:creator>
  <cp:lastModifiedBy>MRZ</cp:lastModifiedBy>
  <cp:revision>53</cp:revision>
  <dcterms:created xsi:type="dcterms:W3CDTF">2013-05-07T08:02:45Z</dcterms:created>
  <dcterms:modified xsi:type="dcterms:W3CDTF">2015-05-20T08:09:15Z</dcterms:modified>
</cp:coreProperties>
</file>