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handoutMasterIdLst>
    <p:handoutMasterId r:id="rId45"/>
  </p:handoutMasterIdLst>
  <p:sldIdLst>
    <p:sldId id="256" r:id="rId2"/>
    <p:sldId id="329" r:id="rId3"/>
    <p:sldId id="330" r:id="rId4"/>
    <p:sldId id="258" r:id="rId5"/>
    <p:sldId id="259" r:id="rId6"/>
    <p:sldId id="260" r:id="rId7"/>
    <p:sldId id="261" r:id="rId8"/>
    <p:sldId id="263" r:id="rId9"/>
    <p:sldId id="264" r:id="rId10"/>
    <p:sldId id="281" r:id="rId11"/>
    <p:sldId id="265" r:id="rId12"/>
    <p:sldId id="266" r:id="rId13"/>
    <p:sldId id="267" r:id="rId14"/>
    <p:sldId id="331" r:id="rId15"/>
    <p:sldId id="268" r:id="rId16"/>
    <p:sldId id="332" r:id="rId17"/>
    <p:sldId id="271" r:id="rId18"/>
    <p:sldId id="273" r:id="rId19"/>
    <p:sldId id="275" r:id="rId20"/>
    <p:sldId id="278" r:id="rId21"/>
    <p:sldId id="279" r:id="rId22"/>
    <p:sldId id="280" r:id="rId23"/>
    <p:sldId id="282" r:id="rId24"/>
    <p:sldId id="283" r:id="rId25"/>
    <p:sldId id="333" r:id="rId26"/>
    <p:sldId id="285" r:id="rId27"/>
    <p:sldId id="286" r:id="rId28"/>
    <p:sldId id="287" r:id="rId29"/>
    <p:sldId id="288" r:id="rId30"/>
    <p:sldId id="289" r:id="rId31"/>
    <p:sldId id="290" r:id="rId32"/>
    <p:sldId id="291" r:id="rId33"/>
    <p:sldId id="292" r:id="rId34"/>
    <p:sldId id="293" r:id="rId35"/>
    <p:sldId id="294" r:id="rId36"/>
    <p:sldId id="296" r:id="rId37"/>
    <p:sldId id="297" r:id="rId38"/>
    <p:sldId id="298" r:id="rId39"/>
    <p:sldId id="299" r:id="rId40"/>
    <p:sldId id="300" r:id="rId41"/>
    <p:sldId id="316" r:id="rId42"/>
    <p:sldId id="32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FF4F4F"/>
    <a:srgbClr val="6E4318"/>
    <a:srgbClr val="420000"/>
    <a:srgbClr val="F2AC44"/>
    <a:srgbClr val="FFD54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97" autoAdjust="0"/>
    <p:restoredTop sz="73656" autoAdjust="0"/>
  </p:normalViewPr>
  <p:slideViewPr>
    <p:cSldViewPr>
      <p:cViewPr>
        <p:scale>
          <a:sx n="73" d="100"/>
          <a:sy n="73" d="100"/>
        </p:scale>
        <p:origin x="-1260" y="-102"/>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93C4D5-19FA-41E9-9894-74DE38DF74B2}" type="datetimeFigureOut">
              <a:rPr lang="en-US" smtClean="0"/>
              <a:pPr/>
              <a:t>11/25/2012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96264C-67D2-4E4B-AEB0-C1E17764C41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44DF1-F358-4917-83DD-F28B1CD2332D}" type="datetimeFigureOut">
              <a:rPr lang="en-US" smtClean="0"/>
              <a:pPr/>
              <a:t>11/25/2012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9B272-B533-49B5-9CA0-986CE9F00E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lgn="r">
              <a:lnSpc>
                <a:spcPct val="100000"/>
              </a:lnSpc>
            </a:pPr>
            <a:endParaRPr lang="en-US" u="none" dirty="0"/>
          </a:p>
        </p:txBody>
      </p:sp>
      <p:sp>
        <p:nvSpPr>
          <p:cNvPr id="4" name="Slide Number Placeholder 3"/>
          <p:cNvSpPr>
            <a:spLocks noGrp="1"/>
          </p:cNvSpPr>
          <p:nvPr>
            <p:ph type="sldNum" sz="quarter" idx="10"/>
          </p:nvPr>
        </p:nvSpPr>
        <p:spPr/>
        <p:txBody>
          <a:bodyPr/>
          <a:lstStyle/>
          <a:p>
            <a:fld id="{3EB9B272-B533-49B5-9CA0-986CE9F00E9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0EE291C-FC4E-4900-A5AF-2C4227ADB1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0EE291C-FC4E-4900-A5AF-2C4227ADB1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0EE291C-FC4E-4900-A5AF-2C4227ADB1B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0EE291C-FC4E-4900-A5AF-2C4227ADB1B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DFF64FA-0642-421D-911A-98759273AAB7}" type="datetimeFigureOut">
              <a:rPr lang="en-US" smtClean="0"/>
              <a:pPr/>
              <a:t>11/25/2012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0EE291C-FC4E-4900-A5AF-2C4227ADB1B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DFF64FA-0642-421D-911A-98759273AAB7}" type="datetimeFigureOut">
              <a:rPr lang="en-US" smtClean="0"/>
              <a:pPr/>
              <a:t>11/25/2012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0EE291C-FC4E-4900-A5AF-2C4227ADB1B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17" Type="http://schemas.openxmlformats.org/officeDocument/2006/relationships/image" Target="../media/image65.jpeg"/><Relationship Id="rId2" Type="http://schemas.openxmlformats.org/officeDocument/2006/relationships/image" Target="../media/image50.jpeg"/><Relationship Id="rId16"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5" Type="http://schemas.openxmlformats.org/officeDocument/2006/relationships/image" Target="../media/image63.gif"/><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 Id="rId14" Type="http://schemas.openxmlformats.org/officeDocument/2006/relationships/image" Target="../media/image62.jpeg"/></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gif"/><Relationship Id="rId1" Type="http://schemas.openxmlformats.org/officeDocument/2006/relationships/slideLayout" Target="../slideLayouts/slideLayout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gif"/><Relationship Id="rId4" Type="http://schemas.openxmlformats.org/officeDocument/2006/relationships/image" Target="../media/image68.jpeg"/><Relationship Id="rId9" Type="http://schemas.openxmlformats.org/officeDocument/2006/relationships/image" Target="../media/image7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114800"/>
            <a:ext cx="8458200" cy="1222375"/>
          </a:xfrm>
        </p:spPr>
        <p:txBody>
          <a:bodyPr/>
          <a:lstStyle/>
          <a:p>
            <a:r>
              <a:rPr lang="fa-IR" dirty="0" smtClean="0"/>
              <a:t>مجموعه خانه عامری ها (کاشان)</a:t>
            </a:r>
            <a:endParaRPr lang="en-US" dirty="0"/>
          </a:p>
        </p:txBody>
      </p:sp>
      <p:sp>
        <p:nvSpPr>
          <p:cNvPr id="3" name="Subtitle 2"/>
          <p:cNvSpPr>
            <a:spLocks noGrp="1"/>
          </p:cNvSpPr>
          <p:nvPr>
            <p:ph type="subTitle" idx="1"/>
          </p:nvPr>
        </p:nvSpPr>
        <p:spPr>
          <a:xfrm>
            <a:off x="304800" y="5562600"/>
            <a:ext cx="8534400" cy="533400"/>
          </a:xfrm>
        </p:spPr>
        <p:txBody>
          <a:bodyPr>
            <a:normAutofit/>
          </a:bodyPr>
          <a:lstStyle/>
          <a:p>
            <a:r>
              <a:rPr lang="fa-IR" dirty="0" smtClean="0"/>
              <a:t>آبان 1391</a:t>
            </a:r>
            <a:endParaRPr lang="en-US" dirty="0"/>
          </a:p>
        </p:txBody>
      </p:sp>
      <p:sp>
        <p:nvSpPr>
          <p:cNvPr id="4" name="TextBox 3"/>
          <p:cNvSpPr txBox="1"/>
          <p:nvPr/>
        </p:nvSpPr>
        <p:spPr>
          <a:xfrm>
            <a:off x="2514600" y="2438400"/>
            <a:ext cx="184731" cy="369332"/>
          </a:xfrm>
          <a:prstGeom prst="rect">
            <a:avLst/>
          </a:prstGeom>
          <a:noFill/>
        </p:spPr>
        <p:txBody>
          <a:bodyPr wrap="none" rtlCol="0">
            <a:spAutoFit/>
          </a:bodyPr>
          <a:lstStyle/>
          <a:p>
            <a:endParaRPr lang="en-US" dirty="0"/>
          </a:p>
        </p:txBody>
      </p:sp>
      <p:pic>
        <p:nvPicPr>
          <p:cNvPr id="5" name="Picture 4" descr="5807_795021_orig_g4pe.jpg"/>
          <p:cNvPicPr>
            <a:picLocks noChangeAspect="1"/>
          </p:cNvPicPr>
          <p:nvPr/>
        </p:nvPicPr>
        <p:blipFill>
          <a:blip r:embed="rId3"/>
          <a:stretch>
            <a:fillRect/>
          </a:stretch>
        </p:blipFill>
        <p:spPr>
          <a:xfrm>
            <a:off x="2819400" y="152400"/>
            <a:ext cx="5667375" cy="37814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609600"/>
            <a:ext cx="1399742" cy="369332"/>
          </a:xfrm>
          <a:prstGeom prst="rect">
            <a:avLst/>
          </a:prstGeom>
          <a:noFill/>
        </p:spPr>
        <p:txBody>
          <a:bodyPr wrap="none" rtlCol="0">
            <a:spAutoFit/>
          </a:bodyPr>
          <a:lstStyle/>
          <a:p>
            <a:r>
              <a:rPr lang="fa-IR" b="1" dirty="0" smtClean="0">
                <a:solidFill>
                  <a:srgbClr val="420000"/>
                </a:solidFill>
              </a:rPr>
              <a:t>درب ورودی</a:t>
            </a:r>
            <a:endParaRPr lang="en-US" b="1" dirty="0">
              <a:solidFill>
                <a:srgbClr val="420000"/>
              </a:solidFill>
            </a:endParaRPr>
          </a:p>
        </p:txBody>
      </p:sp>
      <p:sp>
        <p:nvSpPr>
          <p:cNvPr id="8" name="Rectangle 7"/>
          <p:cNvSpPr/>
          <p:nvPr/>
        </p:nvSpPr>
        <p:spPr>
          <a:xfrm>
            <a:off x="228600" y="1295400"/>
            <a:ext cx="4419600" cy="464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buFont typeface="Wingdings" pitchFamily="2" charset="2"/>
              <a:buChar char="q"/>
            </a:pPr>
            <a:r>
              <a:rPr lang="ar-SA" sz="1600" dirty="0" smtClean="0">
                <a:solidFill>
                  <a:srgbClr val="8A0000"/>
                </a:solidFill>
              </a:rPr>
              <a:t>ورودی های پیدا و پنهان مجموعه به معابر مختلف راه می برد</a:t>
            </a:r>
            <a:r>
              <a:rPr lang="fa-IR" sz="1600" dirty="0" smtClean="0">
                <a:solidFill>
                  <a:srgbClr val="8A0000"/>
                </a:solidFill>
              </a:rPr>
              <a:t>                                                            </a:t>
            </a:r>
          </a:p>
          <a:p>
            <a:pPr algn="ctr" rtl="1">
              <a:lnSpc>
                <a:spcPct val="150000"/>
              </a:lnSpc>
              <a:buFont typeface="Wingdings" pitchFamily="2" charset="2"/>
              <a:buChar char="q"/>
            </a:pPr>
            <a:r>
              <a:rPr lang="ar-SA" sz="1600" dirty="0" smtClean="0">
                <a:solidFill>
                  <a:srgbClr val="8A0000"/>
                </a:solidFill>
              </a:rPr>
              <a:t>ورودی اصلی به حیاط کوچکی باز می شود که به عنوان پیش فضایی برای انتخاب مسیر حرکت بعدی عمل می کند. </a:t>
            </a:r>
            <a:endParaRPr lang="fa-IR" sz="1600" dirty="0" smtClean="0">
              <a:solidFill>
                <a:srgbClr val="8A0000"/>
              </a:solidFill>
            </a:endParaRPr>
          </a:p>
          <a:p>
            <a:pPr algn="ctr" rtl="1">
              <a:lnSpc>
                <a:spcPct val="150000"/>
              </a:lnSpc>
              <a:buFont typeface="Wingdings" pitchFamily="2" charset="2"/>
              <a:buChar char="q"/>
            </a:pPr>
            <a:r>
              <a:rPr lang="ar-SA" sz="1600" dirty="0" smtClean="0">
                <a:solidFill>
                  <a:srgbClr val="8A0000"/>
                </a:solidFill>
              </a:rPr>
              <a:t>دو خروجی از این حیاط که هر یک به یک هشتی منتهی می شوند. انتقال به حیاط بیرونی و دیگری به حیاط اندرونی را میسر می کنند. </a:t>
            </a:r>
            <a:r>
              <a:rPr lang="fa-IR" sz="1600" dirty="0" smtClean="0">
                <a:solidFill>
                  <a:srgbClr val="8A0000"/>
                </a:solidFill>
              </a:rPr>
              <a:t>          </a:t>
            </a:r>
          </a:p>
          <a:p>
            <a:pPr algn="ctr" rtl="1">
              <a:lnSpc>
                <a:spcPct val="150000"/>
              </a:lnSpc>
              <a:buFont typeface="Wingdings" pitchFamily="2" charset="2"/>
              <a:buChar char="q"/>
            </a:pPr>
            <a:r>
              <a:rPr lang="ar-SA" sz="1600" dirty="0" smtClean="0">
                <a:solidFill>
                  <a:srgbClr val="8A0000"/>
                </a:solidFill>
              </a:rPr>
              <a:t>دسترسی حیاط مستقل مجاور حیاط بیرونی (موسوم به حیاط یوسفی ها) ظاهرا از طریق حیاط بیرونی تامین می شود. اگرچه ورودی مجزایی برای آن در مفصل دو حیاط تعبیه شده است</a:t>
            </a:r>
            <a:r>
              <a:rPr lang="en-US" sz="1600" dirty="0" smtClean="0">
                <a:solidFill>
                  <a:srgbClr val="8A0000"/>
                </a:solidFill>
              </a:rPr>
              <a:t>.</a:t>
            </a:r>
            <a:br>
              <a:rPr lang="en-US" sz="1600" dirty="0" smtClean="0">
                <a:solidFill>
                  <a:srgbClr val="8A0000"/>
                </a:solidFill>
              </a:rPr>
            </a:br>
            <a:endParaRPr lang="en-US" sz="1600" dirty="0">
              <a:solidFill>
                <a:srgbClr val="8A0000"/>
              </a:solidFill>
            </a:endParaRPr>
          </a:p>
        </p:txBody>
      </p:sp>
      <p:pic>
        <p:nvPicPr>
          <p:cNvPr id="9" name="Picture 8" descr="21646717 (2).jpg"/>
          <p:cNvPicPr>
            <a:picLocks noChangeAspect="1"/>
          </p:cNvPicPr>
          <p:nvPr/>
        </p:nvPicPr>
        <p:blipFill>
          <a:blip r:embed="rId2"/>
          <a:stretch>
            <a:fillRect/>
          </a:stretch>
        </p:blipFill>
        <p:spPr>
          <a:xfrm>
            <a:off x="457200" y="1295400"/>
            <a:ext cx="3725333"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1" presetClass="path" presetSubtype="0" accel="50000" decel="50000" fill="hold" grpId="0" nodeType="click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6" dur="2000" fill="hold"/>
                                        <p:tgtEl>
                                          <p:spTgt spid="8">
                                            <p:bg/>
                                          </p:spTgt>
                                        </p:tgtEl>
                                        <p:attrNameLst>
                                          <p:attrName>ppt_x</p:attrName>
                                          <p:attrName>ppt_y</p:attrName>
                                        </p:attrNameLst>
                                      </p:cBhvr>
                                      <p:rCtr x="160" y="74"/>
                                    </p:animMotion>
                                  </p:childTnLst>
                                </p:cTn>
                              </p:par>
                              <p:par>
                                <p:cTn id="7" presetID="61" presetClass="path" presetSubtype="0" accel="50000" decel="50000" fill="hold" grpId="0" nodeType="with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8" dur="2000" fill="hold"/>
                                        <p:tgtEl>
                                          <p:spTgt spid="8">
                                            <p:txEl>
                                              <p:pRg st="0" end="0"/>
                                            </p:txEl>
                                          </p:spTgt>
                                        </p:tgtEl>
                                        <p:attrNameLst>
                                          <p:attrName>ppt_x</p:attrName>
                                          <p:attrName>ppt_y</p:attrName>
                                        </p:attrNameLst>
                                      </p:cBhvr>
                                      <p:rCtr x="160" y="74"/>
                                    </p:animMotion>
                                  </p:childTnLst>
                                </p:cTn>
                              </p:par>
                              <p:par>
                                <p:cTn id="9" presetID="61" presetClass="path" presetSubtype="0" accel="50000" decel="50000" fill="hold" grpId="0" nodeType="with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10" dur="2000" fill="hold"/>
                                        <p:tgtEl>
                                          <p:spTgt spid="8">
                                            <p:txEl>
                                              <p:pRg st="1" end="1"/>
                                            </p:txEl>
                                          </p:spTgt>
                                        </p:tgtEl>
                                        <p:attrNameLst>
                                          <p:attrName>ppt_x</p:attrName>
                                          <p:attrName>ppt_y</p:attrName>
                                        </p:attrNameLst>
                                      </p:cBhvr>
                                      <p:rCtr x="160" y="74"/>
                                    </p:animMotion>
                                  </p:childTnLst>
                                </p:cTn>
                              </p:par>
                              <p:par>
                                <p:cTn id="11" presetID="61" presetClass="path" presetSubtype="0" accel="50000" decel="50000" fill="hold" grpId="0" nodeType="with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12" dur="2000" fill="hold"/>
                                        <p:tgtEl>
                                          <p:spTgt spid="8">
                                            <p:txEl>
                                              <p:pRg st="2" end="2"/>
                                            </p:txEl>
                                          </p:spTgt>
                                        </p:tgtEl>
                                        <p:attrNameLst>
                                          <p:attrName>ppt_x</p:attrName>
                                          <p:attrName>ppt_y</p:attrName>
                                        </p:attrNameLst>
                                      </p:cBhvr>
                                      <p:rCtr x="160" y="74"/>
                                    </p:animMotion>
                                  </p:childTnLst>
                                </p:cTn>
                              </p:par>
                              <p:par>
                                <p:cTn id="13" presetID="61" presetClass="path" presetSubtype="0" accel="50000" decel="50000" fill="hold" grpId="0" nodeType="with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14" dur="2000" fill="hold"/>
                                        <p:tgtEl>
                                          <p:spTgt spid="8">
                                            <p:txEl>
                                              <p:pRg st="3" end="3"/>
                                            </p:txEl>
                                          </p:spTgt>
                                        </p:tgtEl>
                                        <p:attrNameLst>
                                          <p:attrName>ppt_x</p:attrName>
                                          <p:attrName>ppt_y</p:attrName>
                                        </p:attrNameLst>
                                      </p:cBhvr>
                                      <p:rCtr x="160" y="74"/>
                                    </p:animMotion>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ox(i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ox(in)">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ox(in)">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ox(in)">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9448800" cy="646331"/>
          </a:xfrm>
          <a:prstGeom prst="rect">
            <a:avLst/>
          </a:prstGeom>
        </p:spPr>
        <p:txBody>
          <a:bodyPr wrap="square">
            <a:spAutoFit/>
          </a:bodyPr>
          <a:lstStyle/>
          <a:p>
            <a:pPr algn="r" rtl="1"/>
            <a:r>
              <a:rPr lang="ar-SA" dirty="0" smtClean="0"/>
              <a:t> </a:t>
            </a:r>
            <a:endParaRPr lang="fa-IR" dirty="0" smtClean="0"/>
          </a:p>
          <a:p>
            <a:pPr lvl="1" algn="r" rtl="1">
              <a:buFont typeface="Wingdings" pitchFamily="2" charset="2"/>
              <a:buChar char="v"/>
            </a:pPr>
            <a:r>
              <a:rPr lang="ar-SA" b="1" dirty="0" smtClean="0"/>
              <a:t>ایوان تابستانی و ایوان زمستانی</a:t>
            </a:r>
            <a:endParaRPr lang="fa-IR" b="1" dirty="0" smtClean="0"/>
          </a:p>
        </p:txBody>
      </p:sp>
      <p:pic>
        <p:nvPicPr>
          <p:cNvPr id="25602" name="Picture 2" descr="G:\New folder\9122223611615735918241631861243117170165.jpg"/>
          <p:cNvPicPr>
            <a:picLocks noChangeAspect="1" noChangeArrowheads="1"/>
          </p:cNvPicPr>
          <p:nvPr/>
        </p:nvPicPr>
        <p:blipFill>
          <a:blip r:embed="rId2"/>
          <a:srcRect/>
          <a:stretch>
            <a:fillRect/>
          </a:stretch>
        </p:blipFill>
        <p:spPr bwMode="auto">
          <a:xfrm>
            <a:off x="533400" y="1219200"/>
            <a:ext cx="6273952" cy="4191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path" presetSubtype="0" accel="50000" decel="50000" fill="hold" grpId="0" nodeType="clickEffect">
                                  <p:stCondLst>
                                    <p:cond delay="0"/>
                                  </p:stCondLst>
                                  <p:childTnLst>
                                    <p:animMotion origin="layout" path="M 0 0  C 0.001 0.04529  0.011 0.08659  0.028 0.11323  C 0.028 0.11456  0.055 0.15053  0.055 0.1492  C 0.07 0.16918  0.079 0.19715  0.079 0.22646  C 0.079 0.28507  0.044 0.33169  0 0.33302  C -0.044 0.33169  -0.079 0.28507  -0.079 0.22646  C -0.079 0.19715  -0.07 0.16918  -0.055 0.1492  C -0.055 0.15053  -0.028 0.11456  -0.028 0.11323  C -0.011 0.08659  -0.001 0.04529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ppt_x"/>
                                          </p:val>
                                        </p:tav>
                                        <p:tav tm="100000">
                                          <p:val>
                                            <p:strVal val="#ppt_x"/>
                                          </p:val>
                                        </p:tav>
                                      </p:tavLst>
                                    </p:anim>
                                    <p:anim calcmode="lin" valueType="num">
                                      <p:cBhvr additive="base">
                                        <p:cTn id="12"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646331"/>
          </a:xfrm>
          <a:prstGeom prst="rect">
            <a:avLst/>
          </a:prstGeom>
        </p:spPr>
        <p:txBody>
          <a:bodyPr wrap="square">
            <a:spAutoFit/>
          </a:bodyPr>
          <a:lstStyle/>
          <a:p>
            <a:pPr algn="r" rtl="1"/>
            <a:endParaRPr lang="fa-IR" dirty="0" smtClean="0"/>
          </a:p>
          <a:p>
            <a:pPr lvl="1" algn="r" rtl="1">
              <a:buFont typeface="Wingdings" pitchFamily="2" charset="2"/>
              <a:buChar char="v"/>
            </a:pPr>
            <a:r>
              <a:rPr lang="ar-SA" b="1" dirty="0" smtClean="0"/>
              <a:t>حوض خانه</a:t>
            </a:r>
            <a:endParaRPr lang="fa-IR" b="1" dirty="0" smtClean="0"/>
          </a:p>
        </p:txBody>
      </p:sp>
      <p:pic>
        <p:nvPicPr>
          <p:cNvPr id="26626" name="Picture 2" descr="G:\New folder\kamal-hoz.jpg"/>
          <p:cNvPicPr>
            <a:picLocks noChangeAspect="1" noChangeArrowheads="1"/>
          </p:cNvPicPr>
          <p:nvPr/>
        </p:nvPicPr>
        <p:blipFill>
          <a:blip r:embed="rId2"/>
          <a:srcRect/>
          <a:stretch>
            <a:fillRect/>
          </a:stretch>
        </p:blipFill>
        <p:spPr bwMode="auto">
          <a:xfrm>
            <a:off x="838200" y="381000"/>
            <a:ext cx="4114800" cy="3983355"/>
          </a:xfrm>
          <a:prstGeom prst="rect">
            <a:avLst/>
          </a:prstGeom>
          <a:ln>
            <a:noFill/>
          </a:ln>
          <a:effectLst>
            <a:softEdge rad="112500"/>
          </a:effectLst>
        </p:spPr>
      </p:pic>
      <p:sp>
        <p:nvSpPr>
          <p:cNvPr id="6" name="Flowchart: Preparation 5"/>
          <p:cNvSpPr/>
          <p:nvPr/>
        </p:nvSpPr>
        <p:spPr>
          <a:xfrm>
            <a:off x="1676400" y="3810000"/>
            <a:ext cx="6096000" cy="1676400"/>
          </a:xfrm>
          <a:prstGeom prst="flowChartPreparation">
            <a:avLst/>
          </a:prstGeom>
          <a:solidFill>
            <a:srgbClr val="F2AC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rtl="1"/>
            <a:r>
              <a:rPr lang="ar-SA" sz="1600" dirty="0" smtClean="0">
                <a:solidFill>
                  <a:schemeClr val="tx1"/>
                </a:solidFill>
              </a:rPr>
              <a:t>فضایی تابستان نشین</a:t>
            </a:r>
            <a:r>
              <a:rPr lang="en-US" sz="1600" dirty="0" smtClean="0">
                <a:solidFill>
                  <a:schemeClr val="tx1"/>
                </a:solidFill>
              </a:rPr>
              <a:t> </a:t>
            </a:r>
            <a:r>
              <a:rPr lang="ar-SA" sz="1600" dirty="0" smtClean="0">
                <a:solidFill>
                  <a:schemeClr val="tx1"/>
                </a:solidFill>
              </a:rPr>
              <a:t>است ومعمولا شکل هشت گوش دارد</a:t>
            </a:r>
            <a:endParaRPr lang="fa-IR" sz="1600" dirty="0" smtClean="0">
              <a:solidFill>
                <a:schemeClr val="tx1"/>
              </a:solidFill>
            </a:endParaRPr>
          </a:p>
          <a:p>
            <a:pPr lvl="1" algn="r" rtl="1"/>
            <a:r>
              <a:rPr lang="fa-IR" sz="1600" dirty="0" smtClean="0">
                <a:solidFill>
                  <a:schemeClr val="tx1"/>
                </a:solidFill>
              </a:rPr>
              <a:t>کاربرد آن            پیوند دادن بخش های اندرونی و بیرونی باهم</a:t>
            </a:r>
            <a:endParaRPr lang="en-US" sz="1600" dirty="0" smtClean="0">
              <a:solidFill>
                <a:schemeClr val="tx1"/>
              </a:solidFill>
            </a:endParaRPr>
          </a:p>
        </p:txBody>
      </p:sp>
      <p:cxnSp>
        <p:nvCxnSpPr>
          <p:cNvPr id="10" name="Straight Arrow Connector 9"/>
          <p:cNvCxnSpPr/>
          <p:nvPr/>
        </p:nvCxnSpPr>
        <p:spPr>
          <a:xfrm rot="10800000">
            <a:off x="4572000" y="4800600"/>
            <a:ext cx="6096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pic>
        <p:nvPicPr>
          <p:cNvPr id="26627" name="Picture 3" descr="G:\New folder\kamal-hoz - Copy.jpg"/>
          <p:cNvPicPr>
            <a:picLocks noChangeAspect="1" noChangeArrowheads="1"/>
          </p:cNvPicPr>
          <p:nvPr/>
        </p:nvPicPr>
        <p:blipFill>
          <a:blip r:embed="rId3"/>
          <a:srcRect/>
          <a:stretch>
            <a:fillRect/>
          </a:stretch>
        </p:blipFill>
        <p:spPr bwMode="auto">
          <a:xfrm>
            <a:off x="4648200" y="1447800"/>
            <a:ext cx="2540000" cy="124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path" presetSubtype="0" accel="50000" decel="50000" fill="hold" grpId="0" nodeType="clickEffect">
                                  <p:stCondLst>
                                    <p:cond delay="0"/>
                                  </p:stCondLst>
                                  <p:childTnLst>
                                    <p:animMotion origin="layout" path="M 0 0  L 0 -0.19582  L 0.25 0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anim calcmode="lin" valueType="num">
                                      <p:cBhvr>
                                        <p:cTn id="11" dur="500" decel="50000" fill="hold">
                                          <p:stCondLst>
                                            <p:cond delay="0"/>
                                          </p:stCondLst>
                                        </p:cTn>
                                        <p:tgtEl>
                                          <p:spTgt spid="2662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662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6626"/>
                                        </p:tgtEl>
                                        <p:attrNameLst>
                                          <p:attrName>ppt_w</p:attrName>
                                        </p:attrNameLst>
                                      </p:cBhvr>
                                      <p:tavLst>
                                        <p:tav tm="0">
                                          <p:val>
                                            <p:strVal val="#ppt_w*.05"/>
                                          </p:val>
                                        </p:tav>
                                        <p:tav tm="100000">
                                          <p:val>
                                            <p:strVal val="#ppt_w"/>
                                          </p:val>
                                        </p:tav>
                                      </p:tavLst>
                                    </p:anim>
                                    <p:anim calcmode="lin" valueType="num">
                                      <p:cBhvr>
                                        <p:cTn id="14" dur="1000" fill="hold"/>
                                        <p:tgtEl>
                                          <p:spTgt spid="2662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662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662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662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662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nodeType="clickEffect">
                                  <p:stCondLst>
                                    <p:cond delay="0"/>
                                  </p:stCondLst>
                                  <p:childTnLst>
                                    <p:anim calcmode="lin" valueType="num">
                                      <p:cBhvr>
                                        <p:cTn id="22" dur="500"/>
                                        <p:tgtEl>
                                          <p:spTgt spid="26626"/>
                                        </p:tgtEl>
                                        <p:attrNameLst>
                                          <p:attrName>ppt_w</p:attrName>
                                        </p:attrNameLst>
                                      </p:cBhvr>
                                      <p:tavLst>
                                        <p:tav tm="0">
                                          <p:val>
                                            <p:strVal val="ppt_w"/>
                                          </p:val>
                                        </p:tav>
                                        <p:tav tm="100000">
                                          <p:val>
                                            <p:fltVal val="0"/>
                                          </p:val>
                                        </p:tav>
                                      </p:tavLst>
                                    </p:anim>
                                    <p:anim calcmode="lin" valueType="num">
                                      <p:cBhvr>
                                        <p:cTn id="23" dur="500"/>
                                        <p:tgtEl>
                                          <p:spTgt spid="26626"/>
                                        </p:tgtEl>
                                        <p:attrNameLst>
                                          <p:attrName>ppt_h</p:attrName>
                                        </p:attrNameLst>
                                      </p:cBhvr>
                                      <p:tavLst>
                                        <p:tav tm="0">
                                          <p:val>
                                            <p:strVal val="ppt_h"/>
                                          </p:val>
                                        </p:tav>
                                        <p:tav tm="100000">
                                          <p:val>
                                            <p:fltVal val="0"/>
                                          </p:val>
                                        </p:tav>
                                      </p:tavLst>
                                    </p:anim>
                                    <p:set>
                                      <p:cBhvr>
                                        <p:cTn id="24" dur="1" fill="hold">
                                          <p:stCondLst>
                                            <p:cond delay="499"/>
                                          </p:stCondLst>
                                        </p:cTn>
                                        <p:tgtEl>
                                          <p:spTgt spid="266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6627"/>
                                        </p:tgtEl>
                                        <p:attrNameLst>
                                          <p:attrName>style.visibility</p:attrName>
                                        </p:attrNameLst>
                                      </p:cBhvr>
                                      <p:to>
                                        <p:strVal val="visible"/>
                                      </p:to>
                                    </p:set>
                                    <p:anim calcmode="lin" valueType="num">
                                      <p:cBhvr>
                                        <p:cTn id="29" dur="1000" fill="hold"/>
                                        <p:tgtEl>
                                          <p:spTgt spid="26627"/>
                                        </p:tgtEl>
                                        <p:attrNameLst>
                                          <p:attrName>ppt_w</p:attrName>
                                        </p:attrNameLst>
                                      </p:cBhvr>
                                      <p:tavLst>
                                        <p:tav tm="0">
                                          <p:val>
                                            <p:fltVal val="0"/>
                                          </p:val>
                                        </p:tav>
                                        <p:tav tm="100000">
                                          <p:val>
                                            <p:strVal val="#ppt_w"/>
                                          </p:val>
                                        </p:tav>
                                      </p:tavLst>
                                    </p:anim>
                                    <p:anim calcmode="lin" valueType="num">
                                      <p:cBhvr>
                                        <p:cTn id="30" dur="1000" fill="hold"/>
                                        <p:tgtEl>
                                          <p:spTgt spid="26627"/>
                                        </p:tgtEl>
                                        <p:attrNameLst>
                                          <p:attrName>ppt_h</p:attrName>
                                        </p:attrNameLst>
                                      </p:cBhvr>
                                      <p:tavLst>
                                        <p:tav tm="0">
                                          <p:val>
                                            <p:fltVal val="0"/>
                                          </p:val>
                                        </p:tav>
                                        <p:tav tm="100000">
                                          <p:val>
                                            <p:strVal val="#ppt_h"/>
                                          </p:val>
                                        </p:tav>
                                      </p:tavLst>
                                    </p:anim>
                                    <p:anim calcmode="lin" valueType="num">
                                      <p:cBhvr>
                                        <p:cTn id="31" dur="1000" fill="hold"/>
                                        <p:tgtEl>
                                          <p:spTgt spid="26627"/>
                                        </p:tgtEl>
                                        <p:attrNameLst>
                                          <p:attrName>style.rotation</p:attrName>
                                        </p:attrNameLst>
                                      </p:cBhvr>
                                      <p:tavLst>
                                        <p:tav tm="0">
                                          <p:val>
                                            <p:fltVal val="90"/>
                                          </p:val>
                                        </p:tav>
                                        <p:tav tm="100000">
                                          <p:val>
                                            <p:fltVal val="0"/>
                                          </p:val>
                                        </p:tav>
                                      </p:tavLst>
                                    </p:anim>
                                    <p:animEffect transition="in" filter="fade">
                                      <p:cBhvr>
                                        <p:cTn id="32" dur="1000"/>
                                        <p:tgtEl>
                                          <p:spTgt spid="26627"/>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360"/>
                                          </p:val>
                                        </p:tav>
                                        <p:tav tm="100000">
                                          <p:val>
                                            <p:fltVal val="0"/>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382000" cy="646331"/>
          </a:xfrm>
          <a:prstGeom prst="rect">
            <a:avLst/>
          </a:prstGeom>
        </p:spPr>
        <p:txBody>
          <a:bodyPr wrap="square">
            <a:spAutoFit/>
          </a:bodyPr>
          <a:lstStyle/>
          <a:p>
            <a:pPr algn="r" rtl="1"/>
            <a:endParaRPr lang="fa-IR" dirty="0" smtClean="0"/>
          </a:p>
          <a:p>
            <a:pPr lvl="1" algn="r" rtl="1">
              <a:buFont typeface="Wingdings" pitchFamily="2" charset="2"/>
              <a:buChar char="v"/>
            </a:pPr>
            <a:r>
              <a:rPr lang="ar-SA" b="1" dirty="0" smtClean="0"/>
              <a:t>دو باد گیر </a:t>
            </a:r>
            <a:endParaRPr lang="en-US" b="1" dirty="0"/>
          </a:p>
        </p:txBody>
      </p:sp>
      <p:sp>
        <p:nvSpPr>
          <p:cNvPr id="10" name="Rectangle 9"/>
          <p:cNvSpPr/>
          <p:nvPr/>
        </p:nvSpPr>
        <p:spPr>
          <a:xfrm>
            <a:off x="228600" y="762000"/>
            <a:ext cx="8305800" cy="2819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rtl="1"/>
            <a:r>
              <a:rPr lang="en-US" sz="1400" dirty="0" smtClean="0">
                <a:solidFill>
                  <a:srgbClr val="8A0000"/>
                </a:solidFill>
              </a:rPr>
              <a:t>               </a:t>
            </a:r>
            <a:r>
              <a:rPr lang="fa-IR" sz="1400" dirty="0" smtClean="0">
                <a:solidFill>
                  <a:srgbClr val="8A0000"/>
                </a:solidFill>
              </a:rPr>
              <a:t>    </a:t>
            </a:r>
            <a:r>
              <a:rPr lang="fa-IR" sz="1400" b="1" dirty="0" smtClean="0">
                <a:solidFill>
                  <a:srgbClr val="8A0000"/>
                </a:solidFill>
              </a:rPr>
              <a:t>- </a:t>
            </a:r>
            <a:r>
              <a:rPr lang="fa-IR" sz="1400" dirty="0" smtClean="0">
                <a:solidFill>
                  <a:srgbClr val="8A0000"/>
                </a:solidFill>
              </a:rPr>
              <a:t>برج‌هایی هستند که برای تهویه بر بام خانه‌ها ساخته می‌شود.</a:t>
            </a:r>
          </a:p>
          <a:p>
            <a:pPr lvl="1" algn="r" rtl="1"/>
            <a:r>
              <a:rPr lang="fa-IR" sz="1400" dirty="0" smtClean="0">
                <a:solidFill>
                  <a:srgbClr val="8A0000"/>
                </a:solidFill>
              </a:rPr>
              <a:t>                   </a:t>
            </a:r>
          </a:p>
          <a:p>
            <a:pPr lvl="1" algn="r" rtl="1"/>
            <a:r>
              <a:rPr lang="fa-IR" sz="1400" dirty="0" smtClean="0">
                <a:solidFill>
                  <a:srgbClr val="8A0000"/>
                </a:solidFill>
              </a:rPr>
              <a:t>بادگیرها      </a:t>
            </a:r>
            <a:r>
              <a:rPr lang="fa-IR" sz="1400" b="1" dirty="0" smtClean="0">
                <a:solidFill>
                  <a:srgbClr val="8A0000"/>
                </a:solidFill>
              </a:rPr>
              <a:t>-</a:t>
            </a:r>
            <a:r>
              <a:rPr lang="fa-IR" sz="1400" dirty="0" smtClean="0">
                <a:solidFill>
                  <a:srgbClr val="8A0000"/>
                </a:solidFill>
              </a:rPr>
              <a:t> بادگیر را همچنین بالای آب انبارها و دهانهٔ معدن‌ها برای تهویه می‌سازند. </a:t>
            </a:r>
          </a:p>
          <a:p>
            <a:pPr lvl="1" algn="r" rtl="1"/>
            <a:endParaRPr lang="fa-IR" sz="1400" dirty="0" smtClean="0">
              <a:solidFill>
                <a:srgbClr val="8A0000"/>
              </a:solidFill>
            </a:endParaRPr>
          </a:p>
          <a:p>
            <a:pPr lvl="1" algn="r" rtl="1"/>
            <a:r>
              <a:rPr lang="fa-IR" sz="1400" dirty="0" smtClean="0">
                <a:solidFill>
                  <a:srgbClr val="8A0000"/>
                </a:solidFill>
              </a:rPr>
              <a:t>                 </a:t>
            </a:r>
            <a:r>
              <a:rPr lang="fa-IR" sz="1400" b="1" dirty="0" smtClean="0">
                <a:solidFill>
                  <a:srgbClr val="8A0000"/>
                </a:solidFill>
              </a:rPr>
              <a:t>-</a:t>
            </a:r>
            <a:r>
              <a:rPr lang="fa-IR" sz="1400" dirty="0" smtClean="0">
                <a:solidFill>
                  <a:srgbClr val="8A0000"/>
                </a:solidFill>
              </a:rPr>
              <a:t>درخانه‌ها هوای خنک از بادگیر،به اتاق‌های طبقهٔ همکف یا زیرزمین‌ها فرستاده   </a:t>
            </a:r>
          </a:p>
          <a:p>
            <a:pPr lvl="1" algn="r" rtl="1"/>
            <a:r>
              <a:rPr lang="fa-IR" sz="1400" dirty="0" smtClean="0">
                <a:solidFill>
                  <a:srgbClr val="8A0000"/>
                </a:solidFill>
              </a:rPr>
              <a:t>                   می‌شود.</a:t>
            </a:r>
          </a:p>
          <a:p>
            <a:pPr lvl="1" algn="r" rtl="1"/>
            <a:endParaRPr lang="fa-IR" sz="1400" dirty="0" smtClean="0">
              <a:solidFill>
                <a:srgbClr val="8A0000"/>
              </a:solidFill>
            </a:endParaRPr>
          </a:p>
          <a:p>
            <a:pPr lvl="1" algn="r" rtl="1"/>
            <a:r>
              <a:rPr lang="fa-IR" sz="1400" dirty="0" smtClean="0">
                <a:solidFill>
                  <a:srgbClr val="8A0000"/>
                </a:solidFill>
              </a:rPr>
              <a:t>                </a:t>
            </a:r>
            <a:r>
              <a:rPr lang="fa-IR" sz="1400" b="1" dirty="0" smtClean="0">
                <a:solidFill>
                  <a:srgbClr val="8A0000"/>
                </a:solidFill>
              </a:rPr>
              <a:t>- </a:t>
            </a:r>
            <a:r>
              <a:rPr lang="fa-IR" sz="1400" dirty="0" smtClean="0">
                <a:solidFill>
                  <a:srgbClr val="8A0000"/>
                </a:solidFill>
              </a:rPr>
              <a:t>معمولا چهارگوش و در دیواره هایش چند سوراخ تعبیه شده و درون آن با تیغه ها و   </a:t>
            </a:r>
          </a:p>
          <a:p>
            <a:pPr lvl="1" algn="r" rtl="1"/>
            <a:r>
              <a:rPr lang="fa-IR" sz="1400" dirty="0" smtClean="0">
                <a:solidFill>
                  <a:srgbClr val="8A0000"/>
                </a:solidFill>
              </a:rPr>
              <a:t>                    جدارهایی از خشت یا چوب و خشت به چند بخش تقسیم میشود</a:t>
            </a:r>
          </a:p>
          <a:p>
            <a:pPr lvl="1" algn="r" rtl="1"/>
            <a:r>
              <a:rPr lang="fa-IR" sz="1400" dirty="0" smtClean="0">
                <a:solidFill>
                  <a:srgbClr val="8A0000"/>
                </a:solidFill>
              </a:rPr>
              <a:t>                                                                                                                           </a:t>
            </a:r>
            <a:r>
              <a:rPr lang="en-US" sz="1400" dirty="0" smtClean="0">
                <a:solidFill>
                  <a:srgbClr val="8A0000"/>
                </a:solidFill>
              </a:rPr>
              <a:t>          </a:t>
            </a:r>
            <a:r>
              <a:rPr lang="fa-IR" sz="1400" dirty="0" smtClean="0">
                <a:solidFill>
                  <a:srgbClr val="8A0000"/>
                </a:solidFill>
              </a:rPr>
              <a:t>   </a:t>
            </a:r>
            <a:r>
              <a:rPr lang="fa-IR" sz="1400" dirty="0" smtClean="0">
                <a:solidFill>
                  <a:srgbClr val="420000"/>
                </a:solidFill>
              </a:rPr>
              <a:t>بادگیر از عناصر و سمبل‌های معماری ایرانی هستند ولی امروزه در بسیاری از کشورهای خاورمیانه استفاده می شوند.</a:t>
            </a:r>
            <a:endParaRPr lang="en-US" sz="1400" dirty="0">
              <a:solidFill>
                <a:srgbClr val="420000"/>
              </a:solidFill>
            </a:endParaRPr>
          </a:p>
        </p:txBody>
      </p:sp>
      <p:sp>
        <p:nvSpPr>
          <p:cNvPr id="11" name="Right Brace 10"/>
          <p:cNvSpPr/>
          <p:nvPr/>
        </p:nvSpPr>
        <p:spPr>
          <a:xfrm>
            <a:off x="7086600" y="914400"/>
            <a:ext cx="152400" cy="1905000"/>
          </a:xfrm>
          <a:prstGeom prst="rightBrace">
            <a:avLst/>
          </a:prstGeom>
          <a:ln w="28575">
            <a:solidFill>
              <a:srgbClr val="6E4318"/>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a-IR" dirty="0" smtClean="0">
                <a:solidFill>
                  <a:srgbClr val="8A0000"/>
                </a:solidFill>
              </a:rPr>
              <a:t> </a:t>
            </a:r>
            <a:endParaRPr lang="en-US" dirty="0">
              <a:solidFill>
                <a:srgbClr val="8A0000"/>
              </a:solidFill>
            </a:endParaRPr>
          </a:p>
        </p:txBody>
      </p:sp>
      <p:pic>
        <p:nvPicPr>
          <p:cNvPr id="7" name="Picture 6" descr="badgire ameriha.jpg"/>
          <p:cNvPicPr>
            <a:picLocks noChangeAspect="1"/>
          </p:cNvPicPr>
          <p:nvPr/>
        </p:nvPicPr>
        <p:blipFill>
          <a:blip r:embed="rId2"/>
          <a:stretch>
            <a:fillRect/>
          </a:stretch>
        </p:blipFill>
        <p:spPr>
          <a:xfrm>
            <a:off x="990600" y="3733800"/>
            <a:ext cx="2179320" cy="2905760"/>
          </a:xfrm>
          <a:prstGeom prst="rect">
            <a:avLst/>
          </a:prstGeom>
          <a:ln w="88900" cap="sq" cmpd="thickThin">
            <a:solidFill>
              <a:srgbClr val="000000"/>
            </a:solidFill>
            <a:prstDash val="solid"/>
            <a:miter lim="800000"/>
          </a:ln>
          <a:effectLst>
            <a:innerShdw blurRad="76200">
              <a:srgbClr val="000000"/>
            </a:innerShdw>
          </a:effectLst>
        </p:spPr>
      </p:pic>
      <p:sp>
        <p:nvSpPr>
          <p:cNvPr id="8" name="Rounded Rectangle 7"/>
          <p:cNvSpPr/>
          <p:nvPr/>
        </p:nvSpPr>
        <p:spPr>
          <a:xfrm>
            <a:off x="3886200" y="4419600"/>
            <a:ext cx="4419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smtClean="0">
                <a:solidFill>
                  <a:srgbClr val="8A0000"/>
                </a:solidFill>
              </a:rPr>
              <a:t>خانه </a:t>
            </a:r>
            <a:r>
              <a:rPr lang="fa-IR" sz="1600" dirty="0" smtClean="0">
                <a:solidFill>
                  <a:srgbClr val="8A0000"/>
                </a:solidFill>
              </a:rPr>
              <a:t>عامری ها</a:t>
            </a:r>
            <a:r>
              <a:rPr lang="ar-SA" sz="1600" dirty="0" smtClean="0">
                <a:solidFill>
                  <a:srgbClr val="8A0000"/>
                </a:solidFill>
              </a:rPr>
              <a:t>بلندترین بادگیر را در بین بادگیرهای کاشان دارد </a:t>
            </a:r>
            <a:r>
              <a:rPr lang="fa-IR" sz="1600" dirty="0" smtClean="0">
                <a:solidFill>
                  <a:srgbClr val="8A0000"/>
                </a:solidFill>
              </a:rPr>
              <a:t>.</a:t>
            </a:r>
          </a:p>
          <a:p>
            <a:pPr algn="ctr" rtl="1"/>
            <a:r>
              <a:rPr lang="fa-IR" sz="1600" dirty="0" smtClean="0">
                <a:solidFill>
                  <a:srgbClr val="8A0000"/>
                </a:solidFill>
              </a:rPr>
              <a:t>       </a:t>
            </a:r>
            <a:r>
              <a:rPr lang="ar-SA" sz="1600" dirty="0" smtClean="0">
                <a:solidFill>
                  <a:srgbClr val="8A0000"/>
                </a:solidFill>
              </a:rPr>
              <a:t> </a:t>
            </a:r>
            <a:r>
              <a:rPr lang="fa-IR" sz="1600" dirty="0" smtClean="0">
                <a:solidFill>
                  <a:srgbClr val="8A0000"/>
                </a:solidFill>
              </a:rPr>
              <a:t>  پس </a:t>
            </a:r>
            <a:r>
              <a:rPr lang="ar-SA" sz="1600" dirty="0" smtClean="0">
                <a:solidFill>
                  <a:srgbClr val="8A0000"/>
                </a:solidFill>
              </a:rPr>
              <a:t>خنک ترین خانه کاشان بوده است</a:t>
            </a:r>
            <a:r>
              <a:rPr lang="en-US" sz="1600" dirty="0" smtClean="0">
                <a:solidFill>
                  <a:srgbClr val="8A0000"/>
                </a:solidFill>
              </a:rPr>
              <a:t>.</a:t>
            </a:r>
            <a:r>
              <a:rPr lang="ar-SA" sz="1600" dirty="0" smtClean="0">
                <a:solidFill>
                  <a:srgbClr val="8A0000"/>
                </a:solidFill>
              </a:rPr>
              <a:t> </a:t>
            </a:r>
            <a:endParaRPr lang="en-US" sz="1600" dirty="0">
              <a:solidFill>
                <a:srgbClr val="8A0000"/>
              </a:solidFill>
            </a:endParaRPr>
          </a:p>
        </p:txBody>
      </p:sp>
      <p:sp>
        <p:nvSpPr>
          <p:cNvPr id="13" name="Right Arrow 12"/>
          <p:cNvSpPr/>
          <p:nvPr/>
        </p:nvSpPr>
        <p:spPr>
          <a:xfrm rot="10800000">
            <a:off x="7467600" y="5181600"/>
            <a:ext cx="457200" cy="228600"/>
          </a:xfrm>
          <a:prstGeom prst="rightArrow">
            <a:avLst/>
          </a:prstGeom>
          <a:solidFill>
            <a:schemeClr val="accent6">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609600"/>
            <a:ext cx="2209800" cy="369332"/>
          </a:xfrm>
          <a:prstGeom prst="rect">
            <a:avLst/>
          </a:prstGeom>
          <a:noFill/>
        </p:spPr>
        <p:txBody>
          <a:bodyPr wrap="square" rtlCol="0">
            <a:spAutoFit/>
          </a:bodyPr>
          <a:lstStyle/>
          <a:p>
            <a:pPr algn="r" rtl="1">
              <a:buFont typeface="Arial" pitchFamily="34" charset="0"/>
              <a:buChar char="•"/>
            </a:pPr>
            <a:r>
              <a:rPr lang="fa-IR" b="1" dirty="0" smtClean="0">
                <a:solidFill>
                  <a:srgbClr val="8A0000"/>
                </a:solidFill>
              </a:rPr>
              <a:t>طرز کار بادگیرها</a:t>
            </a:r>
            <a:endParaRPr lang="en-US" b="1" dirty="0">
              <a:solidFill>
                <a:srgbClr val="8A0000"/>
              </a:solidFill>
            </a:endParaRPr>
          </a:p>
        </p:txBody>
      </p:sp>
      <p:pic>
        <p:nvPicPr>
          <p:cNvPr id="15" name="Picture 2" descr="G:\370px-بادگیر.jpg"/>
          <p:cNvPicPr>
            <a:picLocks noChangeAspect="1" noChangeArrowheads="1"/>
          </p:cNvPicPr>
          <p:nvPr/>
        </p:nvPicPr>
        <p:blipFill>
          <a:blip r:embed="rId3"/>
          <a:srcRect/>
          <a:stretch>
            <a:fillRect/>
          </a:stretch>
        </p:blipFill>
        <p:spPr bwMode="auto">
          <a:xfrm>
            <a:off x="228600" y="152400"/>
            <a:ext cx="46736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G:\windcatcher01.gif"/>
          <p:cNvPicPr>
            <a:picLocks noChangeAspect="1" noChangeArrowheads="1"/>
          </p:cNvPicPr>
          <p:nvPr/>
        </p:nvPicPr>
        <p:blipFill>
          <a:blip r:embed="rId4"/>
          <a:srcRect/>
          <a:stretch>
            <a:fillRect/>
          </a:stretch>
        </p:blipFill>
        <p:spPr bwMode="auto">
          <a:xfrm>
            <a:off x="4267200" y="3810000"/>
            <a:ext cx="4572000" cy="2867025"/>
          </a:xfrm>
          <a:prstGeom prst="rect">
            <a:avLst/>
          </a:prstGeom>
          <a:ln w="76200" cap="sq">
            <a:solidFill>
              <a:schemeClr val="bg1"/>
            </a:solidFill>
            <a:prstDash val="solid"/>
            <a:miter lim="800000"/>
          </a:ln>
          <a:effectLst>
            <a:outerShdw blurRad="50800" dist="38100" dir="2700000" algn="tl" rotWithShape="0">
              <a:srgbClr val="000000">
                <a:alpha val="43000"/>
              </a:srgbClr>
            </a:outerShdw>
          </a:effectLst>
        </p:spPr>
      </p:pic>
      <p:cxnSp>
        <p:nvCxnSpPr>
          <p:cNvPr id="17" name="Curved Connector 16"/>
          <p:cNvCxnSpPr/>
          <p:nvPr/>
        </p:nvCxnSpPr>
        <p:spPr>
          <a:xfrm rot="10800000" flipV="1">
            <a:off x="4800600" y="4114800"/>
            <a:ext cx="3810000" cy="228600"/>
          </a:xfrm>
          <a:prstGeom prst="curvedConnector3">
            <a:avLst>
              <a:gd name="adj1" fmla="val 50000"/>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5986295" y="4198116"/>
            <a:ext cx="116820" cy="10258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5943600" y="4267200"/>
            <a:ext cx="1524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4648200" y="5257800"/>
            <a:ext cx="381000" cy="228600"/>
          </a:xfrm>
          <a:prstGeom prst="curvedConnector3">
            <a:avLst>
              <a:gd name="adj1" fmla="val 6923"/>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a:off x="4648200" y="5791200"/>
            <a:ext cx="381000" cy="228600"/>
          </a:xfrm>
          <a:prstGeom prst="curvedConnector3">
            <a:avLst>
              <a:gd name="adj1" fmla="val 6923"/>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0800000">
            <a:off x="4953000" y="4572000"/>
            <a:ext cx="3733800" cy="1588"/>
          </a:xfrm>
          <a:prstGeom prst="curvedConnector3">
            <a:avLst>
              <a:gd name="adj1" fmla="val 50000"/>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5479284" y="4426716"/>
            <a:ext cx="116820" cy="102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5436589" y="4495799"/>
            <a:ext cx="1524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0800000">
            <a:off x="4495800" y="4114800"/>
            <a:ext cx="4191000" cy="304800"/>
          </a:xfrm>
          <a:prstGeom prst="curvedConnector3">
            <a:avLst>
              <a:gd name="adj1" fmla="val 50000"/>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793484" y="3969516"/>
            <a:ext cx="116820" cy="102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4750789" y="4038599"/>
            <a:ext cx="1524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10">
                                            <p:bg/>
                                          </p:spTgt>
                                        </p:tgtEl>
                                        <p:attrNameLst>
                                          <p:attrName>style.visibility</p:attrName>
                                        </p:attrNameLst>
                                      </p:cBhvr>
                                      <p:to>
                                        <p:strVal val="visible"/>
                                      </p:to>
                                    </p:set>
                                    <p:anim calcmode="lin" valueType="num">
                                      <p:cBhvr>
                                        <p:cTn id="18" dur="1000" fill="hold"/>
                                        <p:tgtEl>
                                          <p:spTgt spid="10">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0">
                                            <p:bg/>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0">
                                            <p:bg/>
                                          </p:spTgt>
                                        </p:tgtEl>
                                        <p:attrNameLst>
                                          <p:attrName>ppt_y</p:attrName>
                                        </p:attrNameLst>
                                      </p:cBhvr>
                                      <p:tavLst>
                                        <p:tav tm="0">
                                          <p:val>
                                            <p:strVal val="#ppt_y"/>
                                          </p:val>
                                        </p:tav>
                                        <p:tav tm="100000">
                                          <p:val>
                                            <p:strVal val="#ppt_y"/>
                                          </p:val>
                                        </p:tav>
                                      </p:tavLst>
                                    </p:anim>
                                    <p:animEffect transition="in" filter="fade">
                                      <p:cBhvr>
                                        <p:cTn id="21" dur="1000"/>
                                        <p:tgtEl>
                                          <p:spTgt spid="10">
                                            <p:bg/>
                                          </p:spTgt>
                                        </p:tgtEl>
                                      </p:cBhvr>
                                    </p:animEffect>
                                  </p:childTnLst>
                                </p:cTn>
                              </p:par>
                              <p:par>
                                <p:cTn id="22" presetID="48" presetClass="entr" presetSubtype="0" accel="5000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p:cTn id="24" dur="1000" fill="hold"/>
                                        <p:tgtEl>
                                          <p:spTgt spid="1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0">
                                            <p:txEl>
                                              <p:pRg st="0" end="0"/>
                                            </p:txEl>
                                          </p:spTgt>
                                        </p:tgtEl>
                                        <p:attrNameLst>
                                          <p:attrName>ppt_y</p:attrName>
                                        </p:attrNameLst>
                                      </p:cBhvr>
                                      <p:tavLst>
                                        <p:tav tm="0">
                                          <p:val>
                                            <p:strVal val="#ppt_y"/>
                                          </p:val>
                                        </p:tav>
                                        <p:tav tm="100000">
                                          <p:val>
                                            <p:strVal val="#ppt_y"/>
                                          </p:val>
                                        </p:tav>
                                      </p:tavLst>
                                    </p:anim>
                                    <p:animEffect transition="in" filter="fade">
                                      <p:cBhvr>
                                        <p:cTn id="27" dur="1000"/>
                                        <p:tgtEl>
                                          <p:spTgt spid="10">
                                            <p:txEl>
                                              <p:pRg st="0" end="0"/>
                                            </p:txEl>
                                          </p:spTgt>
                                        </p:tgtEl>
                                      </p:cBhvr>
                                    </p:animEffect>
                                  </p:childTnLst>
                                </p:cTn>
                              </p:par>
                              <p:par>
                                <p:cTn id="28" presetID="48" presetClass="entr" presetSubtype="0" accel="50000" fill="hold" grpId="0"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 calcmode="lin" valueType="num">
                                      <p:cBhvr>
                                        <p:cTn id="30" dur="1000" fill="hold"/>
                                        <p:tgtEl>
                                          <p:spTgt spid="10">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0">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0">
                                            <p:txEl>
                                              <p:pRg st="1" end="1"/>
                                            </p:txEl>
                                          </p:spTgt>
                                        </p:tgtEl>
                                        <p:attrNameLst>
                                          <p:attrName>ppt_y</p:attrName>
                                        </p:attrNameLst>
                                      </p:cBhvr>
                                      <p:tavLst>
                                        <p:tav tm="0">
                                          <p:val>
                                            <p:strVal val="#ppt_y"/>
                                          </p:val>
                                        </p:tav>
                                        <p:tav tm="100000">
                                          <p:val>
                                            <p:strVal val="#ppt_y"/>
                                          </p:val>
                                        </p:tav>
                                      </p:tavLst>
                                    </p:anim>
                                    <p:animEffect transition="in" filter="fade">
                                      <p:cBhvr>
                                        <p:cTn id="33" dur="1000"/>
                                        <p:tgtEl>
                                          <p:spTgt spid="10">
                                            <p:txEl>
                                              <p:pRg st="1" end="1"/>
                                            </p:txEl>
                                          </p:spTgt>
                                        </p:tgtEl>
                                      </p:cBhvr>
                                    </p:animEffect>
                                  </p:childTnLst>
                                </p:cTn>
                              </p:par>
                              <p:par>
                                <p:cTn id="34" presetID="48" presetClass="entr" presetSubtype="0" accel="50000" fill="hold" grpId="0" nodeType="with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 calcmode="lin" valueType="num">
                                      <p:cBhvr>
                                        <p:cTn id="36" dur="1000" fill="hold"/>
                                        <p:tgtEl>
                                          <p:spTgt spid="10">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0">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0">
                                            <p:txEl>
                                              <p:pRg st="2" end="2"/>
                                            </p:txEl>
                                          </p:spTgt>
                                        </p:tgtEl>
                                        <p:attrNameLst>
                                          <p:attrName>ppt_y</p:attrName>
                                        </p:attrNameLst>
                                      </p:cBhvr>
                                      <p:tavLst>
                                        <p:tav tm="0">
                                          <p:val>
                                            <p:strVal val="#ppt_y"/>
                                          </p:val>
                                        </p:tav>
                                        <p:tav tm="100000">
                                          <p:val>
                                            <p:strVal val="#ppt_y"/>
                                          </p:val>
                                        </p:tav>
                                      </p:tavLst>
                                    </p:anim>
                                    <p:animEffect transition="in" filter="fade">
                                      <p:cBhvr>
                                        <p:cTn id="39" dur="1000"/>
                                        <p:tgtEl>
                                          <p:spTgt spid="10">
                                            <p:txEl>
                                              <p:pRg st="2" end="2"/>
                                            </p:txEl>
                                          </p:spTgt>
                                        </p:tgtEl>
                                      </p:cBhvr>
                                    </p:animEffect>
                                  </p:childTnLst>
                                </p:cTn>
                              </p:par>
                              <p:par>
                                <p:cTn id="40" presetID="48" presetClass="entr" presetSubtype="0" accel="50000" fill="hold" grpId="0" nodeType="with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p:cTn id="42" dur="1000" fill="hold"/>
                                        <p:tgtEl>
                                          <p:spTgt spid="10">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10">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10">
                                            <p:txEl>
                                              <p:pRg st="4" end="4"/>
                                            </p:txEl>
                                          </p:spTgt>
                                        </p:tgtEl>
                                      </p:cBhvr>
                                    </p:animEffect>
                                  </p:childTnLst>
                                </p:cTn>
                              </p:par>
                              <p:par>
                                <p:cTn id="46" presetID="48" presetClass="entr" presetSubtype="0" accel="50000" fill="hold" grpId="0" nodeType="with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 calcmode="lin" valueType="num">
                                      <p:cBhvr>
                                        <p:cTn id="48" dur="1000" fill="hold"/>
                                        <p:tgtEl>
                                          <p:spTgt spid="10">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10">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10">
                                            <p:txEl>
                                              <p:pRg st="5" end="5"/>
                                            </p:txEl>
                                          </p:spTgt>
                                        </p:tgtEl>
                                        <p:attrNameLst>
                                          <p:attrName>ppt_y</p:attrName>
                                        </p:attrNameLst>
                                      </p:cBhvr>
                                      <p:tavLst>
                                        <p:tav tm="0">
                                          <p:val>
                                            <p:strVal val="#ppt_y"/>
                                          </p:val>
                                        </p:tav>
                                        <p:tav tm="100000">
                                          <p:val>
                                            <p:strVal val="#ppt_y"/>
                                          </p:val>
                                        </p:tav>
                                      </p:tavLst>
                                    </p:anim>
                                    <p:animEffect transition="in" filter="fade">
                                      <p:cBhvr>
                                        <p:cTn id="51" dur="1000"/>
                                        <p:tgtEl>
                                          <p:spTgt spid="10">
                                            <p:txEl>
                                              <p:pRg st="5" end="5"/>
                                            </p:txEl>
                                          </p:spTgt>
                                        </p:tgtEl>
                                      </p:cBhvr>
                                    </p:animEffect>
                                  </p:childTnLst>
                                </p:cTn>
                              </p:par>
                              <p:par>
                                <p:cTn id="52" presetID="48" presetClass="entr" presetSubtype="0" accel="50000" fill="hold" grpId="0" nodeType="with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 calcmode="lin" valueType="num">
                                      <p:cBhvr>
                                        <p:cTn id="54" dur="1000" fill="hold"/>
                                        <p:tgtEl>
                                          <p:spTgt spid="10">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10">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10">
                                            <p:txEl>
                                              <p:pRg st="7" end="7"/>
                                            </p:txEl>
                                          </p:spTgt>
                                        </p:tgtEl>
                                        <p:attrNameLst>
                                          <p:attrName>ppt_y</p:attrName>
                                        </p:attrNameLst>
                                      </p:cBhvr>
                                      <p:tavLst>
                                        <p:tav tm="0">
                                          <p:val>
                                            <p:strVal val="#ppt_y"/>
                                          </p:val>
                                        </p:tav>
                                        <p:tav tm="100000">
                                          <p:val>
                                            <p:strVal val="#ppt_y"/>
                                          </p:val>
                                        </p:tav>
                                      </p:tavLst>
                                    </p:anim>
                                    <p:animEffect transition="in" filter="fade">
                                      <p:cBhvr>
                                        <p:cTn id="57" dur="1000"/>
                                        <p:tgtEl>
                                          <p:spTgt spid="10">
                                            <p:txEl>
                                              <p:pRg st="7" end="7"/>
                                            </p:txEl>
                                          </p:spTgt>
                                        </p:tgtEl>
                                      </p:cBhvr>
                                    </p:animEffect>
                                  </p:childTnLst>
                                </p:cTn>
                              </p:par>
                              <p:par>
                                <p:cTn id="58" presetID="48" presetClass="entr" presetSubtype="0" accel="50000" fill="hold" grpId="0" nodeType="withEffect">
                                  <p:stCondLst>
                                    <p:cond delay="0"/>
                                  </p:stCondLst>
                                  <p:childTnLst>
                                    <p:set>
                                      <p:cBhvr>
                                        <p:cTn id="59" dur="1" fill="hold">
                                          <p:stCondLst>
                                            <p:cond delay="0"/>
                                          </p:stCondLst>
                                        </p:cTn>
                                        <p:tgtEl>
                                          <p:spTgt spid="10">
                                            <p:txEl>
                                              <p:pRg st="8" end="8"/>
                                            </p:txEl>
                                          </p:spTgt>
                                        </p:tgtEl>
                                        <p:attrNameLst>
                                          <p:attrName>style.visibility</p:attrName>
                                        </p:attrNameLst>
                                      </p:cBhvr>
                                      <p:to>
                                        <p:strVal val="visible"/>
                                      </p:to>
                                    </p:set>
                                    <p:anim calcmode="lin" valueType="num">
                                      <p:cBhvr>
                                        <p:cTn id="60" dur="1000" fill="hold"/>
                                        <p:tgtEl>
                                          <p:spTgt spid="10">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10">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10">
                                            <p:txEl>
                                              <p:pRg st="8" end="8"/>
                                            </p:txEl>
                                          </p:spTgt>
                                        </p:tgtEl>
                                        <p:attrNameLst>
                                          <p:attrName>ppt_y</p:attrName>
                                        </p:attrNameLst>
                                      </p:cBhvr>
                                      <p:tavLst>
                                        <p:tav tm="0">
                                          <p:val>
                                            <p:strVal val="#ppt_y"/>
                                          </p:val>
                                        </p:tav>
                                        <p:tav tm="100000">
                                          <p:val>
                                            <p:strVal val="#ppt_y"/>
                                          </p:val>
                                        </p:tav>
                                      </p:tavLst>
                                    </p:anim>
                                    <p:animEffect transition="in" filter="fade">
                                      <p:cBhvr>
                                        <p:cTn id="63" dur="1000"/>
                                        <p:tgtEl>
                                          <p:spTgt spid="10">
                                            <p:txEl>
                                              <p:pRg st="8" end="8"/>
                                            </p:txEl>
                                          </p:spTgt>
                                        </p:tgtEl>
                                      </p:cBhvr>
                                    </p:animEffect>
                                  </p:childTnLst>
                                </p:cTn>
                              </p:par>
                              <p:par>
                                <p:cTn id="64" presetID="48" presetClass="entr" presetSubtype="0" accel="50000" fill="hold" grpId="0" nodeType="with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 calcmode="lin" valueType="num">
                                      <p:cBhvr>
                                        <p:cTn id="66" dur="1000" fill="hold"/>
                                        <p:tgtEl>
                                          <p:spTgt spid="10">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10">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10">
                                            <p:txEl>
                                              <p:pRg st="9" end="9"/>
                                            </p:txEl>
                                          </p:spTgt>
                                        </p:tgtEl>
                                        <p:attrNameLst>
                                          <p:attrName>ppt_y</p:attrName>
                                        </p:attrNameLst>
                                      </p:cBhvr>
                                      <p:tavLst>
                                        <p:tav tm="0">
                                          <p:val>
                                            <p:strVal val="#ppt_y"/>
                                          </p:val>
                                        </p:tav>
                                        <p:tav tm="100000">
                                          <p:val>
                                            <p:strVal val="#ppt_y"/>
                                          </p:val>
                                        </p:tav>
                                      </p:tavLst>
                                    </p:anim>
                                    <p:animEffect transition="in" filter="fade">
                                      <p:cBhvr>
                                        <p:cTn id="69" dur="1000"/>
                                        <p:tgtEl>
                                          <p:spTgt spid="10">
                                            <p:txEl>
                                              <p:pRg st="9" end="9"/>
                                            </p:txEl>
                                          </p:spTgt>
                                        </p:tgtEl>
                                      </p:cBhvr>
                                    </p:animEffect>
                                  </p:childTnLst>
                                </p:cTn>
                              </p:par>
                              <p:par>
                                <p:cTn id="70" presetID="48" presetClass="entr" presetSubtype="0" accel="5000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11"/>
                                        </p:tgtEl>
                                        <p:attrNameLst>
                                          <p:attrName>ppt_y</p:attrName>
                                        </p:attrNameLst>
                                      </p:cBhvr>
                                      <p:tavLst>
                                        <p:tav tm="0">
                                          <p:val>
                                            <p:strVal val="#ppt_y"/>
                                          </p:val>
                                        </p:tav>
                                        <p:tav tm="100000">
                                          <p:val>
                                            <p:strVal val="#ppt_y"/>
                                          </p:val>
                                        </p:tav>
                                      </p:tavLst>
                                    </p:anim>
                                    <p:animEffect transition="in" filter="fade">
                                      <p:cBhvr>
                                        <p:cTn id="75" dur="1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10">
                                            <p:txEl>
                                              <p:pRg st="0" end="0"/>
                                            </p:txEl>
                                          </p:spTgt>
                                        </p:tgtEl>
                                        <p:attrNameLst>
                                          <p:attrName>style.visibility</p:attrName>
                                        </p:attrNameLst>
                                      </p:cBhvr>
                                      <p:to>
                                        <p:strVal val="visible"/>
                                      </p:to>
                                    </p:set>
                                    <p:animEffect transition="in" filter="strips(downLeft)">
                                      <p:cBhvr>
                                        <p:cTn id="80" dur="500"/>
                                        <p:tgtEl>
                                          <p:spTgt spid="10">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nodeType="clickEffect">
                                  <p:stCondLst>
                                    <p:cond delay="0"/>
                                  </p:stCondLst>
                                  <p:childTnLst>
                                    <p:set>
                                      <p:cBhvr>
                                        <p:cTn id="84" dur="1" fill="hold">
                                          <p:stCondLst>
                                            <p:cond delay="0"/>
                                          </p:stCondLst>
                                        </p:cTn>
                                        <p:tgtEl>
                                          <p:spTgt spid="10">
                                            <p:txEl>
                                              <p:pRg st="2" end="2"/>
                                            </p:txEl>
                                          </p:spTgt>
                                        </p:tgtEl>
                                        <p:attrNameLst>
                                          <p:attrName>style.visibility</p:attrName>
                                        </p:attrNameLst>
                                      </p:cBhvr>
                                      <p:to>
                                        <p:strVal val="visible"/>
                                      </p:to>
                                    </p:set>
                                    <p:animEffect transition="in" filter="strips(downLeft)">
                                      <p:cBhvr>
                                        <p:cTn id="85" dur="500"/>
                                        <p:tgtEl>
                                          <p:spTgt spid="10">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10">
                                            <p:txEl>
                                              <p:pRg st="4" end="4"/>
                                            </p:txEl>
                                          </p:spTgt>
                                        </p:tgtEl>
                                        <p:attrNameLst>
                                          <p:attrName>style.visibility</p:attrName>
                                        </p:attrNameLst>
                                      </p:cBhvr>
                                      <p:to>
                                        <p:strVal val="visible"/>
                                      </p:to>
                                    </p:set>
                                    <p:animEffect transition="in" filter="strips(downLeft)">
                                      <p:cBhvr>
                                        <p:cTn id="90" dur="500"/>
                                        <p:tgtEl>
                                          <p:spTgt spid="10">
                                            <p:txEl>
                                              <p:pRg st="4" end="4"/>
                                            </p:txEl>
                                          </p:spTgt>
                                        </p:tgtEl>
                                      </p:cBhvr>
                                    </p:animEffect>
                                  </p:childTnLst>
                                </p:cTn>
                              </p:par>
                              <p:par>
                                <p:cTn id="91" presetID="18" presetClass="entr" presetSubtype="12" fill="hold" nodeType="withEffect">
                                  <p:stCondLst>
                                    <p:cond delay="0"/>
                                  </p:stCondLst>
                                  <p:childTnLst>
                                    <p:set>
                                      <p:cBhvr>
                                        <p:cTn id="92" dur="1" fill="hold">
                                          <p:stCondLst>
                                            <p:cond delay="0"/>
                                          </p:stCondLst>
                                        </p:cTn>
                                        <p:tgtEl>
                                          <p:spTgt spid="10">
                                            <p:txEl>
                                              <p:pRg st="5" end="5"/>
                                            </p:txEl>
                                          </p:spTgt>
                                        </p:tgtEl>
                                        <p:attrNameLst>
                                          <p:attrName>style.visibility</p:attrName>
                                        </p:attrNameLst>
                                      </p:cBhvr>
                                      <p:to>
                                        <p:strVal val="visible"/>
                                      </p:to>
                                    </p:set>
                                    <p:animEffect transition="in" filter="strips(downLeft)">
                                      <p:cBhvr>
                                        <p:cTn id="93" dur="500"/>
                                        <p:tgtEl>
                                          <p:spTgt spid="10">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nodeType="clickEffect">
                                  <p:stCondLst>
                                    <p:cond delay="0"/>
                                  </p:stCondLst>
                                  <p:childTnLst>
                                    <p:set>
                                      <p:cBhvr>
                                        <p:cTn id="97" dur="1" fill="hold">
                                          <p:stCondLst>
                                            <p:cond delay="0"/>
                                          </p:stCondLst>
                                        </p:cTn>
                                        <p:tgtEl>
                                          <p:spTgt spid="10">
                                            <p:txEl>
                                              <p:pRg st="7" end="7"/>
                                            </p:txEl>
                                          </p:spTgt>
                                        </p:tgtEl>
                                        <p:attrNameLst>
                                          <p:attrName>style.visibility</p:attrName>
                                        </p:attrNameLst>
                                      </p:cBhvr>
                                      <p:to>
                                        <p:strVal val="visible"/>
                                      </p:to>
                                    </p:set>
                                    <p:animEffect transition="in" filter="strips(downLeft)">
                                      <p:cBhvr>
                                        <p:cTn id="98" dur="500"/>
                                        <p:tgtEl>
                                          <p:spTgt spid="10">
                                            <p:txEl>
                                              <p:pRg st="7" end="7"/>
                                            </p:txEl>
                                          </p:spTgt>
                                        </p:tgtEl>
                                      </p:cBhvr>
                                    </p:animEffect>
                                  </p:childTnLst>
                                </p:cTn>
                              </p:par>
                              <p:par>
                                <p:cTn id="99" presetID="18" presetClass="entr" presetSubtype="12" fill="hold" nodeType="withEffect">
                                  <p:stCondLst>
                                    <p:cond delay="0"/>
                                  </p:stCondLst>
                                  <p:childTnLst>
                                    <p:set>
                                      <p:cBhvr>
                                        <p:cTn id="100" dur="1" fill="hold">
                                          <p:stCondLst>
                                            <p:cond delay="0"/>
                                          </p:stCondLst>
                                        </p:cTn>
                                        <p:tgtEl>
                                          <p:spTgt spid="10">
                                            <p:txEl>
                                              <p:pRg st="8" end="8"/>
                                            </p:txEl>
                                          </p:spTgt>
                                        </p:tgtEl>
                                        <p:attrNameLst>
                                          <p:attrName>style.visibility</p:attrName>
                                        </p:attrNameLst>
                                      </p:cBhvr>
                                      <p:to>
                                        <p:strVal val="visible"/>
                                      </p:to>
                                    </p:set>
                                    <p:animEffect transition="in" filter="strips(downLeft)">
                                      <p:cBhvr>
                                        <p:cTn id="101" dur="500"/>
                                        <p:tgtEl>
                                          <p:spTgt spid="10">
                                            <p:txEl>
                                              <p:pRg st="8" end="8"/>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10">
                                            <p:txEl>
                                              <p:pRg st="9" end="9"/>
                                            </p:txEl>
                                          </p:spTgt>
                                        </p:tgtEl>
                                        <p:attrNameLst>
                                          <p:attrName>style.visibility</p:attrName>
                                        </p:attrNameLst>
                                      </p:cBhvr>
                                      <p:to>
                                        <p:strVal val="visible"/>
                                      </p:to>
                                    </p:set>
                                    <p:animEffect transition="in" filter="wipe(down)">
                                      <p:cBhvr>
                                        <p:cTn id="106" dur="580">
                                          <p:stCondLst>
                                            <p:cond delay="0"/>
                                          </p:stCondLst>
                                        </p:cTn>
                                        <p:tgtEl>
                                          <p:spTgt spid="10">
                                            <p:txEl>
                                              <p:pRg st="9" end="9"/>
                                            </p:txEl>
                                          </p:spTgt>
                                        </p:tgtEl>
                                      </p:cBhvr>
                                    </p:animEffect>
                                    <p:anim calcmode="lin" valueType="num">
                                      <p:cBhvr>
                                        <p:cTn id="107" dur="1822" tmFilter="0,0; 0.14,0.36; 0.43,0.73; 0.71,0.91; 1.0,1.0">
                                          <p:stCondLst>
                                            <p:cond delay="0"/>
                                          </p:stCondLst>
                                        </p:cTn>
                                        <p:tgtEl>
                                          <p:spTgt spid="10">
                                            <p:txEl>
                                              <p:pRg st="9" end="9"/>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0">
                                            <p:txEl>
                                              <p:pRg st="9" end="9"/>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0">
                                            <p:txEl>
                                              <p:pRg st="9" end="9"/>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0">
                                            <p:txEl>
                                              <p:pRg st="9" end="9"/>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0">
                                            <p:txEl>
                                              <p:pRg st="9" end="9"/>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10">
                                            <p:txEl>
                                              <p:pRg st="9" end="9"/>
                                            </p:txEl>
                                          </p:spTgt>
                                        </p:tgtEl>
                                      </p:cBhvr>
                                      <p:to x="100000" y="60000"/>
                                    </p:animScale>
                                    <p:animScale>
                                      <p:cBhvr>
                                        <p:cTn id="113" dur="166" decel="50000">
                                          <p:stCondLst>
                                            <p:cond delay="676"/>
                                          </p:stCondLst>
                                        </p:cTn>
                                        <p:tgtEl>
                                          <p:spTgt spid="10">
                                            <p:txEl>
                                              <p:pRg st="9" end="9"/>
                                            </p:txEl>
                                          </p:spTgt>
                                        </p:tgtEl>
                                      </p:cBhvr>
                                      <p:to x="100000" y="100000"/>
                                    </p:animScale>
                                    <p:animScale>
                                      <p:cBhvr>
                                        <p:cTn id="114" dur="26">
                                          <p:stCondLst>
                                            <p:cond delay="1312"/>
                                          </p:stCondLst>
                                        </p:cTn>
                                        <p:tgtEl>
                                          <p:spTgt spid="10">
                                            <p:txEl>
                                              <p:pRg st="9" end="9"/>
                                            </p:txEl>
                                          </p:spTgt>
                                        </p:tgtEl>
                                      </p:cBhvr>
                                      <p:to x="100000" y="80000"/>
                                    </p:animScale>
                                    <p:animScale>
                                      <p:cBhvr>
                                        <p:cTn id="115" dur="166" decel="50000">
                                          <p:stCondLst>
                                            <p:cond delay="1338"/>
                                          </p:stCondLst>
                                        </p:cTn>
                                        <p:tgtEl>
                                          <p:spTgt spid="10">
                                            <p:txEl>
                                              <p:pRg st="9" end="9"/>
                                            </p:txEl>
                                          </p:spTgt>
                                        </p:tgtEl>
                                      </p:cBhvr>
                                      <p:to x="100000" y="100000"/>
                                    </p:animScale>
                                    <p:animScale>
                                      <p:cBhvr>
                                        <p:cTn id="116" dur="26">
                                          <p:stCondLst>
                                            <p:cond delay="1642"/>
                                          </p:stCondLst>
                                        </p:cTn>
                                        <p:tgtEl>
                                          <p:spTgt spid="10">
                                            <p:txEl>
                                              <p:pRg st="9" end="9"/>
                                            </p:txEl>
                                          </p:spTgt>
                                        </p:tgtEl>
                                      </p:cBhvr>
                                      <p:to x="100000" y="90000"/>
                                    </p:animScale>
                                    <p:animScale>
                                      <p:cBhvr>
                                        <p:cTn id="117" dur="166" decel="50000">
                                          <p:stCondLst>
                                            <p:cond delay="1668"/>
                                          </p:stCondLst>
                                        </p:cTn>
                                        <p:tgtEl>
                                          <p:spTgt spid="10">
                                            <p:txEl>
                                              <p:pRg st="9" end="9"/>
                                            </p:txEl>
                                          </p:spTgt>
                                        </p:tgtEl>
                                      </p:cBhvr>
                                      <p:to x="100000" y="100000"/>
                                    </p:animScale>
                                    <p:animScale>
                                      <p:cBhvr>
                                        <p:cTn id="118" dur="26">
                                          <p:stCondLst>
                                            <p:cond delay="1808"/>
                                          </p:stCondLst>
                                        </p:cTn>
                                        <p:tgtEl>
                                          <p:spTgt spid="10">
                                            <p:txEl>
                                              <p:pRg st="9" end="9"/>
                                            </p:txEl>
                                          </p:spTgt>
                                        </p:tgtEl>
                                      </p:cBhvr>
                                      <p:to x="100000" y="95000"/>
                                    </p:animScale>
                                    <p:animScale>
                                      <p:cBhvr>
                                        <p:cTn id="119" dur="166" decel="50000">
                                          <p:stCondLst>
                                            <p:cond delay="1834"/>
                                          </p:stCondLst>
                                        </p:cTn>
                                        <p:tgtEl>
                                          <p:spTgt spid="10">
                                            <p:txEl>
                                              <p:pRg st="9" end="9"/>
                                            </p:txEl>
                                          </p:spTgt>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37" presetClass="entr" presetSubtype="0" fill="hold" grpId="0" nodeType="clickEffect">
                                  <p:stCondLst>
                                    <p:cond delay="0"/>
                                  </p:stCondLst>
                                  <p:childTnLst>
                                    <p:set>
                                      <p:cBhvr>
                                        <p:cTn id="123" dur="1" fill="hold">
                                          <p:stCondLst>
                                            <p:cond delay="0"/>
                                          </p:stCondLst>
                                        </p:cTn>
                                        <p:tgtEl>
                                          <p:spTgt spid="8"/>
                                        </p:tgtEl>
                                        <p:attrNameLst>
                                          <p:attrName>style.visibility</p:attrName>
                                        </p:attrNameLst>
                                      </p:cBhvr>
                                      <p:to>
                                        <p:strVal val="visible"/>
                                      </p:to>
                                    </p:set>
                                    <p:animEffect transition="in" filter="fade">
                                      <p:cBhvr>
                                        <p:cTn id="124" dur="1000"/>
                                        <p:tgtEl>
                                          <p:spTgt spid="8"/>
                                        </p:tgtEl>
                                      </p:cBhvr>
                                    </p:animEffect>
                                    <p:anim calcmode="lin" valueType="num">
                                      <p:cBhvr>
                                        <p:cTn id="125" dur="1000" fill="hold"/>
                                        <p:tgtEl>
                                          <p:spTgt spid="8"/>
                                        </p:tgtEl>
                                        <p:attrNameLst>
                                          <p:attrName>ppt_x</p:attrName>
                                        </p:attrNameLst>
                                      </p:cBhvr>
                                      <p:tavLst>
                                        <p:tav tm="0">
                                          <p:val>
                                            <p:strVal val="#ppt_x"/>
                                          </p:val>
                                        </p:tav>
                                        <p:tav tm="100000">
                                          <p:val>
                                            <p:strVal val="#ppt_x"/>
                                          </p:val>
                                        </p:tav>
                                      </p:tavLst>
                                    </p:anim>
                                    <p:anim calcmode="lin" valueType="num">
                                      <p:cBhvr>
                                        <p:cTn id="126" dur="900" decel="100000" fill="hold"/>
                                        <p:tgtEl>
                                          <p:spTgt spid="8"/>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fade">
                                      <p:cBhvr>
                                        <p:cTn id="130" dur="1000"/>
                                        <p:tgtEl>
                                          <p:spTgt spid="13"/>
                                        </p:tgtEl>
                                      </p:cBhvr>
                                    </p:animEffect>
                                    <p:anim calcmode="lin" valueType="num">
                                      <p:cBhvr>
                                        <p:cTn id="131" dur="1000" fill="hold"/>
                                        <p:tgtEl>
                                          <p:spTgt spid="13"/>
                                        </p:tgtEl>
                                        <p:attrNameLst>
                                          <p:attrName>ppt_x</p:attrName>
                                        </p:attrNameLst>
                                      </p:cBhvr>
                                      <p:tavLst>
                                        <p:tav tm="0">
                                          <p:val>
                                            <p:strVal val="#ppt_x"/>
                                          </p:val>
                                        </p:tav>
                                        <p:tav tm="100000">
                                          <p:val>
                                            <p:strVal val="#ppt_x"/>
                                          </p:val>
                                        </p:tav>
                                      </p:tavLst>
                                    </p:anim>
                                    <p:anim calcmode="lin" valueType="num">
                                      <p:cBhvr>
                                        <p:cTn id="132" dur="900" decel="100000" fill="hold"/>
                                        <p:tgtEl>
                                          <p:spTgt spid="13"/>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xit" presetSubtype="0" fill="hold" grpId="1" nodeType="clickEffect">
                                  <p:stCondLst>
                                    <p:cond delay="0"/>
                                  </p:stCondLst>
                                  <p:childTnLst>
                                    <p:anim calcmode="lin" valueType="num">
                                      <p:cBhvr>
                                        <p:cTn id="137" dur="500"/>
                                        <p:tgtEl>
                                          <p:spTgt spid="4"/>
                                        </p:tgtEl>
                                        <p:attrNameLst>
                                          <p:attrName>ppt_w</p:attrName>
                                        </p:attrNameLst>
                                      </p:cBhvr>
                                      <p:tavLst>
                                        <p:tav tm="0">
                                          <p:val>
                                            <p:strVal val="ppt_w"/>
                                          </p:val>
                                        </p:tav>
                                        <p:tav tm="100000">
                                          <p:val>
                                            <p:fltVal val="0"/>
                                          </p:val>
                                        </p:tav>
                                      </p:tavLst>
                                    </p:anim>
                                    <p:anim calcmode="lin" valueType="num">
                                      <p:cBhvr>
                                        <p:cTn id="138" dur="500"/>
                                        <p:tgtEl>
                                          <p:spTgt spid="4"/>
                                        </p:tgtEl>
                                        <p:attrNameLst>
                                          <p:attrName>ppt_h</p:attrName>
                                        </p:attrNameLst>
                                      </p:cBhvr>
                                      <p:tavLst>
                                        <p:tav tm="0">
                                          <p:val>
                                            <p:strVal val="ppt_h"/>
                                          </p:val>
                                        </p:tav>
                                        <p:tav tm="100000">
                                          <p:val>
                                            <p:fltVal val="0"/>
                                          </p:val>
                                        </p:tav>
                                      </p:tavLst>
                                    </p:anim>
                                    <p:animEffect transition="out" filter="fade">
                                      <p:cBhvr>
                                        <p:cTn id="139" dur="500"/>
                                        <p:tgtEl>
                                          <p:spTgt spid="4"/>
                                        </p:tgtEl>
                                      </p:cBhvr>
                                    </p:animEffect>
                                    <p:set>
                                      <p:cBhvr>
                                        <p:cTn id="140" dur="1" fill="hold">
                                          <p:stCondLst>
                                            <p:cond delay="499"/>
                                          </p:stCondLst>
                                        </p:cTn>
                                        <p:tgtEl>
                                          <p:spTgt spid="4"/>
                                        </p:tgtEl>
                                        <p:attrNameLst>
                                          <p:attrName>style.visibility</p:attrName>
                                        </p:attrNameLst>
                                      </p:cBhvr>
                                      <p:to>
                                        <p:strVal val="hidden"/>
                                      </p:to>
                                    </p:set>
                                  </p:childTnLst>
                                </p:cTn>
                              </p:par>
                              <p:par>
                                <p:cTn id="141" presetID="53" presetClass="exit" presetSubtype="0" fill="hold" grpId="1" nodeType="withEffect">
                                  <p:stCondLst>
                                    <p:cond delay="0"/>
                                  </p:stCondLst>
                                  <p:childTnLst>
                                    <p:anim calcmode="lin" valueType="num">
                                      <p:cBhvr>
                                        <p:cTn id="142" dur="500"/>
                                        <p:tgtEl>
                                          <p:spTgt spid="10">
                                            <p:txEl>
                                              <p:pRg st="0" end="0"/>
                                            </p:txEl>
                                          </p:spTgt>
                                        </p:tgtEl>
                                        <p:attrNameLst>
                                          <p:attrName>ppt_w</p:attrName>
                                        </p:attrNameLst>
                                      </p:cBhvr>
                                      <p:tavLst>
                                        <p:tav tm="0">
                                          <p:val>
                                            <p:strVal val="ppt_w"/>
                                          </p:val>
                                        </p:tav>
                                        <p:tav tm="100000">
                                          <p:val>
                                            <p:fltVal val="0"/>
                                          </p:val>
                                        </p:tav>
                                      </p:tavLst>
                                    </p:anim>
                                    <p:anim calcmode="lin" valueType="num">
                                      <p:cBhvr>
                                        <p:cTn id="143" dur="500"/>
                                        <p:tgtEl>
                                          <p:spTgt spid="10">
                                            <p:txEl>
                                              <p:pRg st="0" end="0"/>
                                            </p:txEl>
                                          </p:spTgt>
                                        </p:tgtEl>
                                        <p:attrNameLst>
                                          <p:attrName>ppt_h</p:attrName>
                                        </p:attrNameLst>
                                      </p:cBhvr>
                                      <p:tavLst>
                                        <p:tav tm="0">
                                          <p:val>
                                            <p:strVal val="ppt_h"/>
                                          </p:val>
                                        </p:tav>
                                        <p:tav tm="100000">
                                          <p:val>
                                            <p:fltVal val="0"/>
                                          </p:val>
                                        </p:tav>
                                      </p:tavLst>
                                    </p:anim>
                                    <p:animEffect transition="out" filter="fade">
                                      <p:cBhvr>
                                        <p:cTn id="144" dur="500"/>
                                        <p:tgtEl>
                                          <p:spTgt spid="10">
                                            <p:txEl>
                                              <p:pRg st="0" end="0"/>
                                            </p:txEl>
                                          </p:spTgt>
                                        </p:tgtEl>
                                      </p:cBhvr>
                                    </p:animEffect>
                                    <p:set>
                                      <p:cBhvr>
                                        <p:cTn id="145" dur="1" fill="hold">
                                          <p:stCondLst>
                                            <p:cond delay="499"/>
                                          </p:stCondLst>
                                        </p:cTn>
                                        <p:tgtEl>
                                          <p:spTgt spid="10">
                                            <p:txEl>
                                              <p:pRg st="0" end="0"/>
                                            </p:txEl>
                                          </p:spTgt>
                                        </p:tgtEl>
                                        <p:attrNameLst>
                                          <p:attrName>style.visibility</p:attrName>
                                        </p:attrNameLst>
                                      </p:cBhvr>
                                      <p:to>
                                        <p:strVal val="hidden"/>
                                      </p:to>
                                    </p:set>
                                  </p:childTnLst>
                                </p:cTn>
                              </p:par>
                              <p:par>
                                <p:cTn id="146" presetID="53" presetClass="exit" presetSubtype="0" fill="hold" grpId="1" nodeType="withEffect">
                                  <p:stCondLst>
                                    <p:cond delay="0"/>
                                  </p:stCondLst>
                                  <p:childTnLst>
                                    <p:anim calcmode="lin" valueType="num">
                                      <p:cBhvr>
                                        <p:cTn id="147" dur="500"/>
                                        <p:tgtEl>
                                          <p:spTgt spid="10">
                                            <p:txEl>
                                              <p:pRg st="1" end="1"/>
                                            </p:txEl>
                                          </p:spTgt>
                                        </p:tgtEl>
                                        <p:attrNameLst>
                                          <p:attrName>ppt_w</p:attrName>
                                        </p:attrNameLst>
                                      </p:cBhvr>
                                      <p:tavLst>
                                        <p:tav tm="0">
                                          <p:val>
                                            <p:strVal val="ppt_w"/>
                                          </p:val>
                                        </p:tav>
                                        <p:tav tm="100000">
                                          <p:val>
                                            <p:fltVal val="0"/>
                                          </p:val>
                                        </p:tav>
                                      </p:tavLst>
                                    </p:anim>
                                    <p:anim calcmode="lin" valueType="num">
                                      <p:cBhvr>
                                        <p:cTn id="148" dur="500"/>
                                        <p:tgtEl>
                                          <p:spTgt spid="10">
                                            <p:txEl>
                                              <p:pRg st="1" end="1"/>
                                            </p:txEl>
                                          </p:spTgt>
                                        </p:tgtEl>
                                        <p:attrNameLst>
                                          <p:attrName>ppt_h</p:attrName>
                                        </p:attrNameLst>
                                      </p:cBhvr>
                                      <p:tavLst>
                                        <p:tav tm="0">
                                          <p:val>
                                            <p:strVal val="ppt_h"/>
                                          </p:val>
                                        </p:tav>
                                        <p:tav tm="100000">
                                          <p:val>
                                            <p:fltVal val="0"/>
                                          </p:val>
                                        </p:tav>
                                      </p:tavLst>
                                    </p:anim>
                                    <p:animEffect transition="out" filter="fade">
                                      <p:cBhvr>
                                        <p:cTn id="149" dur="500"/>
                                        <p:tgtEl>
                                          <p:spTgt spid="10">
                                            <p:txEl>
                                              <p:pRg st="1" end="1"/>
                                            </p:txEl>
                                          </p:spTgt>
                                        </p:tgtEl>
                                      </p:cBhvr>
                                    </p:animEffect>
                                    <p:set>
                                      <p:cBhvr>
                                        <p:cTn id="150" dur="1" fill="hold">
                                          <p:stCondLst>
                                            <p:cond delay="499"/>
                                          </p:stCondLst>
                                        </p:cTn>
                                        <p:tgtEl>
                                          <p:spTgt spid="10">
                                            <p:txEl>
                                              <p:pRg st="1" end="1"/>
                                            </p:txEl>
                                          </p:spTgt>
                                        </p:tgtEl>
                                        <p:attrNameLst>
                                          <p:attrName>style.visibility</p:attrName>
                                        </p:attrNameLst>
                                      </p:cBhvr>
                                      <p:to>
                                        <p:strVal val="hidden"/>
                                      </p:to>
                                    </p:set>
                                  </p:childTnLst>
                                </p:cTn>
                              </p:par>
                              <p:par>
                                <p:cTn id="151" presetID="53" presetClass="exit" presetSubtype="0" fill="hold" grpId="1" nodeType="withEffect">
                                  <p:stCondLst>
                                    <p:cond delay="0"/>
                                  </p:stCondLst>
                                  <p:childTnLst>
                                    <p:anim calcmode="lin" valueType="num">
                                      <p:cBhvr>
                                        <p:cTn id="152" dur="500"/>
                                        <p:tgtEl>
                                          <p:spTgt spid="10">
                                            <p:txEl>
                                              <p:pRg st="2" end="2"/>
                                            </p:txEl>
                                          </p:spTgt>
                                        </p:tgtEl>
                                        <p:attrNameLst>
                                          <p:attrName>ppt_w</p:attrName>
                                        </p:attrNameLst>
                                      </p:cBhvr>
                                      <p:tavLst>
                                        <p:tav tm="0">
                                          <p:val>
                                            <p:strVal val="ppt_w"/>
                                          </p:val>
                                        </p:tav>
                                        <p:tav tm="100000">
                                          <p:val>
                                            <p:fltVal val="0"/>
                                          </p:val>
                                        </p:tav>
                                      </p:tavLst>
                                    </p:anim>
                                    <p:anim calcmode="lin" valueType="num">
                                      <p:cBhvr>
                                        <p:cTn id="153" dur="500"/>
                                        <p:tgtEl>
                                          <p:spTgt spid="10">
                                            <p:txEl>
                                              <p:pRg st="2" end="2"/>
                                            </p:txEl>
                                          </p:spTgt>
                                        </p:tgtEl>
                                        <p:attrNameLst>
                                          <p:attrName>ppt_h</p:attrName>
                                        </p:attrNameLst>
                                      </p:cBhvr>
                                      <p:tavLst>
                                        <p:tav tm="0">
                                          <p:val>
                                            <p:strVal val="ppt_h"/>
                                          </p:val>
                                        </p:tav>
                                        <p:tav tm="100000">
                                          <p:val>
                                            <p:fltVal val="0"/>
                                          </p:val>
                                        </p:tav>
                                      </p:tavLst>
                                    </p:anim>
                                    <p:animEffect transition="out" filter="fade">
                                      <p:cBhvr>
                                        <p:cTn id="154" dur="500"/>
                                        <p:tgtEl>
                                          <p:spTgt spid="10">
                                            <p:txEl>
                                              <p:pRg st="2" end="2"/>
                                            </p:txEl>
                                          </p:spTgt>
                                        </p:tgtEl>
                                      </p:cBhvr>
                                    </p:animEffect>
                                    <p:set>
                                      <p:cBhvr>
                                        <p:cTn id="155" dur="1" fill="hold">
                                          <p:stCondLst>
                                            <p:cond delay="499"/>
                                          </p:stCondLst>
                                        </p:cTn>
                                        <p:tgtEl>
                                          <p:spTgt spid="10">
                                            <p:txEl>
                                              <p:pRg st="2" end="2"/>
                                            </p:txEl>
                                          </p:spTgt>
                                        </p:tgtEl>
                                        <p:attrNameLst>
                                          <p:attrName>style.visibility</p:attrName>
                                        </p:attrNameLst>
                                      </p:cBhvr>
                                      <p:to>
                                        <p:strVal val="hidden"/>
                                      </p:to>
                                    </p:set>
                                  </p:childTnLst>
                                </p:cTn>
                              </p:par>
                              <p:par>
                                <p:cTn id="156" presetID="53" presetClass="exit" presetSubtype="0" fill="hold" grpId="1" nodeType="withEffect">
                                  <p:stCondLst>
                                    <p:cond delay="0"/>
                                  </p:stCondLst>
                                  <p:childTnLst>
                                    <p:anim calcmode="lin" valueType="num">
                                      <p:cBhvr>
                                        <p:cTn id="157" dur="500"/>
                                        <p:tgtEl>
                                          <p:spTgt spid="10">
                                            <p:txEl>
                                              <p:pRg st="4" end="4"/>
                                            </p:txEl>
                                          </p:spTgt>
                                        </p:tgtEl>
                                        <p:attrNameLst>
                                          <p:attrName>ppt_w</p:attrName>
                                        </p:attrNameLst>
                                      </p:cBhvr>
                                      <p:tavLst>
                                        <p:tav tm="0">
                                          <p:val>
                                            <p:strVal val="ppt_w"/>
                                          </p:val>
                                        </p:tav>
                                        <p:tav tm="100000">
                                          <p:val>
                                            <p:fltVal val="0"/>
                                          </p:val>
                                        </p:tav>
                                      </p:tavLst>
                                    </p:anim>
                                    <p:anim calcmode="lin" valueType="num">
                                      <p:cBhvr>
                                        <p:cTn id="158" dur="500"/>
                                        <p:tgtEl>
                                          <p:spTgt spid="10">
                                            <p:txEl>
                                              <p:pRg st="4" end="4"/>
                                            </p:txEl>
                                          </p:spTgt>
                                        </p:tgtEl>
                                        <p:attrNameLst>
                                          <p:attrName>ppt_h</p:attrName>
                                        </p:attrNameLst>
                                      </p:cBhvr>
                                      <p:tavLst>
                                        <p:tav tm="0">
                                          <p:val>
                                            <p:strVal val="ppt_h"/>
                                          </p:val>
                                        </p:tav>
                                        <p:tav tm="100000">
                                          <p:val>
                                            <p:fltVal val="0"/>
                                          </p:val>
                                        </p:tav>
                                      </p:tavLst>
                                    </p:anim>
                                    <p:animEffect transition="out" filter="fade">
                                      <p:cBhvr>
                                        <p:cTn id="159" dur="500"/>
                                        <p:tgtEl>
                                          <p:spTgt spid="10">
                                            <p:txEl>
                                              <p:pRg st="4" end="4"/>
                                            </p:txEl>
                                          </p:spTgt>
                                        </p:tgtEl>
                                      </p:cBhvr>
                                    </p:animEffect>
                                    <p:set>
                                      <p:cBhvr>
                                        <p:cTn id="160" dur="1" fill="hold">
                                          <p:stCondLst>
                                            <p:cond delay="499"/>
                                          </p:stCondLst>
                                        </p:cTn>
                                        <p:tgtEl>
                                          <p:spTgt spid="10">
                                            <p:txEl>
                                              <p:pRg st="4" end="4"/>
                                            </p:txEl>
                                          </p:spTgt>
                                        </p:tgtEl>
                                        <p:attrNameLst>
                                          <p:attrName>style.visibility</p:attrName>
                                        </p:attrNameLst>
                                      </p:cBhvr>
                                      <p:to>
                                        <p:strVal val="hidden"/>
                                      </p:to>
                                    </p:set>
                                  </p:childTnLst>
                                </p:cTn>
                              </p:par>
                              <p:par>
                                <p:cTn id="161" presetID="53" presetClass="exit" presetSubtype="0" fill="hold" grpId="1" nodeType="withEffect">
                                  <p:stCondLst>
                                    <p:cond delay="0"/>
                                  </p:stCondLst>
                                  <p:childTnLst>
                                    <p:anim calcmode="lin" valueType="num">
                                      <p:cBhvr>
                                        <p:cTn id="162" dur="500"/>
                                        <p:tgtEl>
                                          <p:spTgt spid="10">
                                            <p:txEl>
                                              <p:pRg st="5" end="5"/>
                                            </p:txEl>
                                          </p:spTgt>
                                        </p:tgtEl>
                                        <p:attrNameLst>
                                          <p:attrName>ppt_w</p:attrName>
                                        </p:attrNameLst>
                                      </p:cBhvr>
                                      <p:tavLst>
                                        <p:tav tm="0">
                                          <p:val>
                                            <p:strVal val="ppt_w"/>
                                          </p:val>
                                        </p:tav>
                                        <p:tav tm="100000">
                                          <p:val>
                                            <p:fltVal val="0"/>
                                          </p:val>
                                        </p:tav>
                                      </p:tavLst>
                                    </p:anim>
                                    <p:anim calcmode="lin" valueType="num">
                                      <p:cBhvr>
                                        <p:cTn id="163" dur="500"/>
                                        <p:tgtEl>
                                          <p:spTgt spid="10">
                                            <p:txEl>
                                              <p:pRg st="5" end="5"/>
                                            </p:txEl>
                                          </p:spTgt>
                                        </p:tgtEl>
                                        <p:attrNameLst>
                                          <p:attrName>ppt_h</p:attrName>
                                        </p:attrNameLst>
                                      </p:cBhvr>
                                      <p:tavLst>
                                        <p:tav tm="0">
                                          <p:val>
                                            <p:strVal val="ppt_h"/>
                                          </p:val>
                                        </p:tav>
                                        <p:tav tm="100000">
                                          <p:val>
                                            <p:fltVal val="0"/>
                                          </p:val>
                                        </p:tav>
                                      </p:tavLst>
                                    </p:anim>
                                    <p:animEffect transition="out" filter="fade">
                                      <p:cBhvr>
                                        <p:cTn id="164" dur="500"/>
                                        <p:tgtEl>
                                          <p:spTgt spid="10">
                                            <p:txEl>
                                              <p:pRg st="5" end="5"/>
                                            </p:txEl>
                                          </p:spTgt>
                                        </p:tgtEl>
                                      </p:cBhvr>
                                    </p:animEffect>
                                    <p:set>
                                      <p:cBhvr>
                                        <p:cTn id="165" dur="1" fill="hold">
                                          <p:stCondLst>
                                            <p:cond delay="499"/>
                                          </p:stCondLst>
                                        </p:cTn>
                                        <p:tgtEl>
                                          <p:spTgt spid="10">
                                            <p:txEl>
                                              <p:pRg st="5" end="5"/>
                                            </p:txEl>
                                          </p:spTgt>
                                        </p:tgtEl>
                                        <p:attrNameLst>
                                          <p:attrName>style.visibility</p:attrName>
                                        </p:attrNameLst>
                                      </p:cBhvr>
                                      <p:to>
                                        <p:strVal val="hidden"/>
                                      </p:to>
                                    </p:set>
                                  </p:childTnLst>
                                </p:cTn>
                              </p:par>
                              <p:par>
                                <p:cTn id="166" presetID="53" presetClass="exit" presetSubtype="0" fill="hold" grpId="1" nodeType="withEffect">
                                  <p:stCondLst>
                                    <p:cond delay="0"/>
                                  </p:stCondLst>
                                  <p:childTnLst>
                                    <p:anim calcmode="lin" valueType="num">
                                      <p:cBhvr>
                                        <p:cTn id="167" dur="500"/>
                                        <p:tgtEl>
                                          <p:spTgt spid="10">
                                            <p:txEl>
                                              <p:pRg st="7" end="7"/>
                                            </p:txEl>
                                          </p:spTgt>
                                        </p:tgtEl>
                                        <p:attrNameLst>
                                          <p:attrName>ppt_w</p:attrName>
                                        </p:attrNameLst>
                                      </p:cBhvr>
                                      <p:tavLst>
                                        <p:tav tm="0">
                                          <p:val>
                                            <p:strVal val="ppt_w"/>
                                          </p:val>
                                        </p:tav>
                                        <p:tav tm="100000">
                                          <p:val>
                                            <p:fltVal val="0"/>
                                          </p:val>
                                        </p:tav>
                                      </p:tavLst>
                                    </p:anim>
                                    <p:anim calcmode="lin" valueType="num">
                                      <p:cBhvr>
                                        <p:cTn id="168" dur="500"/>
                                        <p:tgtEl>
                                          <p:spTgt spid="10">
                                            <p:txEl>
                                              <p:pRg st="7" end="7"/>
                                            </p:txEl>
                                          </p:spTgt>
                                        </p:tgtEl>
                                        <p:attrNameLst>
                                          <p:attrName>ppt_h</p:attrName>
                                        </p:attrNameLst>
                                      </p:cBhvr>
                                      <p:tavLst>
                                        <p:tav tm="0">
                                          <p:val>
                                            <p:strVal val="ppt_h"/>
                                          </p:val>
                                        </p:tav>
                                        <p:tav tm="100000">
                                          <p:val>
                                            <p:fltVal val="0"/>
                                          </p:val>
                                        </p:tav>
                                      </p:tavLst>
                                    </p:anim>
                                    <p:animEffect transition="out" filter="fade">
                                      <p:cBhvr>
                                        <p:cTn id="169" dur="500"/>
                                        <p:tgtEl>
                                          <p:spTgt spid="10">
                                            <p:txEl>
                                              <p:pRg st="7" end="7"/>
                                            </p:txEl>
                                          </p:spTgt>
                                        </p:tgtEl>
                                      </p:cBhvr>
                                    </p:animEffect>
                                    <p:set>
                                      <p:cBhvr>
                                        <p:cTn id="170" dur="1" fill="hold">
                                          <p:stCondLst>
                                            <p:cond delay="499"/>
                                          </p:stCondLst>
                                        </p:cTn>
                                        <p:tgtEl>
                                          <p:spTgt spid="10">
                                            <p:txEl>
                                              <p:pRg st="7" end="7"/>
                                            </p:txEl>
                                          </p:spTgt>
                                        </p:tgtEl>
                                        <p:attrNameLst>
                                          <p:attrName>style.visibility</p:attrName>
                                        </p:attrNameLst>
                                      </p:cBhvr>
                                      <p:to>
                                        <p:strVal val="hidden"/>
                                      </p:to>
                                    </p:set>
                                  </p:childTnLst>
                                </p:cTn>
                              </p:par>
                              <p:par>
                                <p:cTn id="171" presetID="53" presetClass="exit" presetSubtype="0" fill="hold" grpId="1" nodeType="withEffect">
                                  <p:stCondLst>
                                    <p:cond delay="0"/>
                                  </p:stCondLst>
                                  <p:childTnLst>
                                    <p:anim calcmode="lin" valueType="num">
                                      <p:cBhvr>
                                        <p:cTn id="172" dur="500"/>
                                        <p:tgtEl>
                                          <p:spTgt spid="10">
                                            <p:txEl>
                                              <p:pRg st="8" end="8"/>
                                            </p:txEl>
                                          </p:spTgt>
                                        </p:tgtEl>
                                        <p:attrNameLst>
                                          <p:attrName>ppt_w</p:attrName>
                                        </p:attrNameLst>
                                      </p:cBhvr>
                                      <p:tavLst>
                                        <p:tav tm="0">
                                          <p:val>
                                            <p:strVal val="ppt_w"/>
                                          </p:val>
                                        </p:tav>
                                        <p:tav tm="100000">
                                          <p:val>
                                            <p:fltVal val="0"/>
                                          </p:val>
                                        </p:tav>
                                      </p:tavLst>
                                    </p:anim>
                                    <p:anim calcmode="lin" valueType="num">
                                      <p:cBhvr>
                                        <p:cTn id="173" dur="500"/>
                                        <p:tgtEl>
                                          <p:spTgt spid="10">
                                            <p:txEl>
                                              <p:pRg st="8" end="8"/>
                                            </p:txEl>
                                          </p:spTgt>
                                        </p:tgtEl>
                                        <p:attrNameLst>
                                          <p:attrName>ppt_h</p:attrName>
                                        </p:attrNameLst>
                                      </p:cBhvr>
                                      <p:tavLst>
                                        <p:tav tm="0">
                                          <p:val>
                                            <p:strVal val="ppt_h"/>
                                          </p:val>
                                        </p:tav>
                                        <p:tav tm="100000">
                                          <p:val>
                                            <p:fltVal val="0"/>
                                          </p:val>
                                        </p:tav>
                                      </p:tavLst>
                                    </p:anim>
                                    <p:animEffect transition="out" filter="fade">
                                      <p:cBhvr>
                                        <p:cTn id="174" dur="500"/>
                                        <p:tgtEl>
                                          <p:spTgt spid="10">
                                            <p:txEl>
                                              <p:pRg st="8" end="8"/>
                                            </p:txEl>
                                          </p:spTgt>
                                        </p:tgtEl>
                                      </p:cBhvr>
                                    </p:animEffect>
                                    <p:set>
                                      <p:cBhvr>
                                        <p:cTn id="175" dur="1" fill="hold">
                                          <p:stCondLst>
                                            <p:cond delay="499"/>
                                          </p:stCondLst>
                                        </p:cTn>
                                        <p:tgtEl>
                                          <p:spTgt spid="10">
                                            <p:txEl>
                                              <p:pRg st="8" end="8"/>
                                            </p:txEl>
                                          </p:spTgt>
                                        </p:tgtEl>
                                        <p:attrNameLst>
                                          <p:attrName>style.visibility</p:attrName>
                                        </p:attrNameLst>
                                      </p:cBhvr>
                                      <p:to>
                                        <p:strVal val="hidden"/>
                                      </p:to>
                                    </p:set>
                                  </p:childTnLst>
                                </p:cTn>
                              </p:par>
                              <p:par>
                                <p:cTn id="176" presetID="53" presetClass="exit" presetSubtype="0" fill="hold" grpId="1" nodeType="withEffect">
                                  <p:stCondLst>
                                    <p:cond delay="0"/>
                                  </p:stCondLst>
                                  <p:childTnLst>
                                    <p:anim calcmode="lin" valueType="num">
                                      <p:cBhvr>
                                        <p:cTn id="177" dur="500"/>
                                        <p:tgtEl>
                                          <p:spTgt spid="10">
                                            <p:txEl>
                                              <p:pRg st="9" end="9"/>
                                            </p:txEl>
                                          </p:spTgt>
                                        </p:tgtEl>
                                        <p:attrNameLst>
                                          <p:attrName>ppt_w</p:attrName>
                                        </p:attrNameLst>
                                      </p:cBhvr>
                                      <p:tavLst>
                                        <p:tav tm="0">
                                          <p:val>
                                            <p:strVal val="ppt_w"/>
                                          </p:val>
                                        </p:tav>
                                        <p:tav tm="100000">
                                          <p:val>
                                            <p:fltVal val="0"/>
                                          </p:val>
                                        </p:tav>
                                      </p:tavLst>
                                    </p:anim>
                                    <p:anim calcmode="lin" valueType="num">
                                      <p:cBhvr>
                                        <p:cTn id="178" dur="500"/>
                                        <p:tgtEl>
                                          <p:spTgt spid="10">
                                            <p:txEl>
                                              <p:pRg st="9" end="9"/>
                                            </p:txEl>
                                          </p:spTgt>
                                        </p:tgtEl>
                                        <p:attrNameLst>
                                          <p:attrName>ppt_h</p:attrName>
                                        </p:attrNameLst>
                                      </p:cBhvr>
                                      <p:tavLst>
                                        <p:tav tm="0">
                                          <p:val>
                                            <p:strVal val="ppt_h"/>
                                          </p:val>
                                        </p:tav>
                                        <p:tav tm="100000">
                                          <p:val>
                                            <p:fltVal val="0"/>
                                          </p:val>
                                        </p:tav>
                                      </p:tavLst>
                                    </p:anim>
                                    <p:animEffect transition="out" filter="fade">
                                      <p:cBhvr>
                                        <p:cTn id="179" dur="500"/>
                                        <p:tgtEl>
                                          <p:spTgt spid="10">
                                            <p:txEl>
                                              <p:pRg st="9" end="9"/>
                                            </p:txEl>
                                          </p:spTgt>
                                        </p:tgtEl>
                                      </p:cBhvr>
                                    </p:animEffect>
                                    <p:set>
                                      <p:cBhvr>
                                        <p:cTn id="180" dur="1" fill="hold">
                                          <p:stCondLst>
                                            <p:cond delay="499"/>
                                          </p:stCondLst>
                                        </p:cTn>
                                        <p:tgtEl>
                                          <p:spTgt spid="10">
                                            <p:txEl>
                                              <p:pRg st="9" end="9"/>
                                            </p:txEl>
                                          </p:spTgt>
                                        </p:tgtEl>
                                        <p:attrNameLst>
                                          <p:attrName>style.visibility</p:attrName>
                                        </p:attrNameLst>
                                      </p:cBhvr>
                                      <p:to>
                                        <p:strVal val="hidden"/>
                                      </p:to>
                                    </p:set>
                                  </p:childTnLst>
                                </p:cTn>
                              </p:par>
                              <p:par>
                                <p:cTn id="181" presetID="53" presetClass="exit" presetSubtype="0" fill="hold" grpId="1" nodeType="withEffect">
                                  <p:stCondLst>
                                    <p:cond delay="0"/>
                                  </p:stCondLst>
                                  <p:childTnLst>
                                    <p:anim calcmode="lin" valueType="num">
                                      <p:cBhvr>
                                        <p:cTn id="182" dur="500"/>
                                        <p:tgtEl>
                                          <p:spTgt spid="10">
                                            <p:bg/>
                                          </p:spTgt>
                                        </p:tgtEl>
                                        <p:attrNameLst>
                                          <p:attrName>ppt_w</p:attrName>
                                        </p:attrNameLst>
                                      </p:cBhvr>
                                      <p:tavLst>
                                        <p:tav tm="0">
                                          <p:val>
                                            <p:strVal val="ppt_w"/>
                                          </p:val>
                                        </p:tav>
                                        <p:tav tm="100000">
                                          <p:val>
                                            <p:fltVal val="0"/>
                                          </p:val>
                                        </p:tav>
                                      </p:tavLst>
                                    </p:anim>
                                    <p:anim calcmode="lin" valueType="num">
                                      <p:cBhvr>
                                        <p:cTn id="183" dur="500"/>
                                        <p:tgtEl>
                                          <p:spTgt spid="10">
                                            <p:bg/>
                                          </p:spTgt>
                                        </p:tgtEl>
                                        <p:attrNameLst>
                                          <p:attrName>ppt_h</p:attrName>
                                        </p:attrNameLst>
                                      </p:cBhvr>
                                      <p:tavLst>
                                        <p:tav tm="0">
                                          <p:val>
                                            <p:strVal val="ppt_h"/>
                                          </p:val>
                                        </p:tav>
                                        <p:tav tm="100000">
                                          <p:val>
                                            <p:fltVal val="0"/>
                                          </p:val>
                                        </p:tav>
                                      </p:tavLst>
                                    </p:anim>
                                    <p:animEffect transition="out" filter="fade">
                                      <p:cBhvr>
                                        <p:cTn id="184" dur="500"/>
                                        <p:tgtEl>
                                          <p:spTgt spid="10">
                                            <p:bg/>
                                          </p:spTgt>
                                        </p:tgtEl>
                                      </p:cBhvr>
                                    </p:animEffect>
                                    <p:set>
                                      <p:cBhvr>
                                        <p:cTn id="185" dur="1" fill="hold">
                                          <p:stCondLst>
                                            <p:cond delay="499"/>
                                          </p:stCondLst>
                                        </p:cTn>
                                        <p:tgtEl>
                                          <p:spTgt spid="10">
                                            <p:bg/>
                                          </p:spTgt>
                                        </p:tgtEl>
                                        <p:attrNameLst>
                                          <p:attrName>style.visibility</p:attrName>
                                        </p:attrNameLst>
                                      </p:cBhvr>
                                      <p:to>
                                        <p:strVal val="hidden"/>
                                      </p:to>
                                    </p:set>
                                  </p:childTnLst>
                                </p:cTn>
                              </p:par>
                              <p:par>
                                <p:cTn id="186" presetID="53" presetClass="exit" presetSubtype="0" fill="hold" grpId="1" nodeType="withEffect">
                                  <p:stCondLst>
                                    <p:cond delay="0"/>
                                  </p:stCondLst>
                                  <p:childTnLst>
                                    <p:anim calcmode="lin" valueType="num">
                                      <p:cBhvr>
                                        <p:cTn id="187" dur="500"/>
                                        <p:tgtEl>
                                          <p:spTgt spid="11"/>
                                        </p:tgtEl>
                                        <p:attrNameLst>
                                          <p:attrName>ppt_w</p:attrName>
                                        </p:attrNameLst>
                                      </p:cBhvr>
                                      <p:tavLst>
                                        <p:tav tm="0">
                                          <p:val>
                                            <p:strVal val="ppt_w"/>
                                          </p:val>
                                        </p:tav>
                                        <p:tav tm="100000">
                                          <p:val>
                                            <p:fltVal val="0"/>
                                          </p:val>
                                        </p:tav>
                                      </p:tavLst>
                                    </p:anim>
                                    <p:anim calcmode="lin" valueType="num">
                                      <p:cBhvr>
                                        <p:cTn id="188" dur="500"/>
                                        <p:tgtEl>
                                          <p:spTgt spid="11"/>
                                        </p:tgtEl>
                                        <p:attrNameLst>
                                          <p:attrName>ppt_h</p:attrName>
                                        </p:attrNameLst>
                                      </p:cBhvr>
                                      <p:tavLst>
                                        <p:tav tm="0">
                                          <p:val>
                                            <p:strVal val="ppt_h"/>
                                          </p:val>
                                        </p:tav>
                                        <p:tav tm="100000">
                                          <p:val>
                                            <p:fltVal val="0"/>
                                          </p:val>
                                        </p:tav>
                                      </p:tavLst>
                                    </p:anim>
                                    <p:animEffect transition="out" filter="fade">
                                      <p:cBhvr>
                                        <p:cTn id="189" dur="500"/>
                                        <p:tgtEl>
                                          <p:spTgt spid="11"/>
                                        </p:tgtEl>
                                      </p:cBhvr>
                                    </p:animEffect>
                                    <p:set>
                                      <p:cBhvr>
                                        <p:cTn id="190" dur="1" fill="hold">
                                          <p:stCondLst>
                                            <p:cond delay="499"/>
                                          </p:stCondLst>
                                        </p:cTn>
                                        <p:tgtEl>
                                          <p:spTgt spid="11"/>
                                        </p:tgtEl>
                                        <p:attrNameLst>
                                          <p:attrName>style.visibility</p:attrName>
                                        </p:attrNameLst>
                                      </p:cBhvr>
                                      <p:to>
                                        <p:strVal val="hidden"/>
                                      </p:to>
                                    </p:set>
                                  </p:childTnLst>
                                </p:cTn>
                              </p:par>
                              <p:par>
                                <p:cTn id="191" presetID="53" presetClass="exit" presetSubtype="0" fill="hold" nodeType="withEffect">
                                  <p:stCondLst>
                                    <p:cond delay="0"/>
                                  </p:stCondLst>
                                  <p:childTnLst>
                                    <p:anim calcmode="lin" valueType="num">
                                      <p:cBhvr>
                                        <p:cTn id="192" dur="500"/>
                                        <p:tgtEl>
                                          <p:spTgt spid="7"/>
                                        </p:tgtEl>
                                        <p:attrNameLst>
                                          <p:attrName>ppt_w</p:attrName>
                                        </p:attrNameLst>
                                      </p:cBhvr>
                                      <p:tavLst>
                                        <p:tav tm="0">
                                          <p:val>
                                            <p:strVal val="ppt_w"/>
                                          </p:val>
                                        </p:tav>
                                        <p:tav tm="100000">
                                          <p:val>
                                            <p:fltVal val="0"/>
                                          </p:val>
                                        </p:tav>
                                      </p:tavLst>
                                    </p:anim>
                                    <p:anim calcmode="lin" valueType="num">
                                      <p:cBhvr>
                                        <p:cTn id="193" dur="500"/>
                                        <p:tgtEl>
                                          <p:spTgt spid="7"/>
                                        </p:tgtEl>
                                        <p:attrNameLst>
                                          <p:attrName>ppt_h</p:attrName>
                                        </p:attrNameLst>
                                      </p:cBhvr>
                                      <p:tavLst>
                                        <p:tav tm="0">
                                          <p:val>
                                            <p:strVal val="ppt_h"/>
                                          </p:val>
                                        </p:tav>
                                        <p:tav tm="100000">
                                          <p:val>
                                            <p:fltVal val="0"/>
                                          </p:val>
                                        </p:tav>
                                      </p:tavLst>
                                    </p:anim>
                                    <p:animEffect transition="out" filter="fade">
                                      <p:cBhvr>
                                        <p:cTn id="194" dur="500"/>
                                        <p:tgtEl>
                                          <p:spTgt spid="7"/>
                                        </p:tgtEl>
                                      </p:cBhvr>
                                    </p:animEffect>
                                    <p:set>
                                      <p:cBhvr>
                                        <p:cTn id="195" dur="1" fill="hold">
                                          <p:stCondLst>
                                            <p:cond delay="499"/>
                                          </p:stCondLst>
                                        </p:cTn>
                                        <p:tgtEl>
                                          <p:spTgt spid="7"/>
                                        </p:tgtEl>
                                        <p:attrNameLst>
                                          <p:attrName>style.visibility</p:attrName>
                                        </p:attrNameLst>
                                      </p:cBhvr>
                                      <p:to>
                                        <p:strVal val="hidden"/>
                                      </p:to>
                                    </p:set>
                                  </p:childTnLst>
                                </p:cTn>
                              </p:par>
                              <p:par>
                                <p:cTn id="196" presetID="53" presetClass="exit" presetSubtype="0" fill="hold" grpId="1" nodeType="withEffect">
                                  <p:stCondLst>
                                    <p:cond delay="0"/>
                                  </p:stCondLst>
                                  <p:childTnLst>
                                    <p:anim calcmode="lin" valueType="num">
                                      <p:cBhvr>
                                        <p:cTn id="197" dur="500"/>
                                        <p:tgtEl>
                                          <p:spTgt spid="8"/>
                                        </p:tgtEl>
                                        <p:attrNameLst>
                                          <p:attrName>ppt_w</p:attrName>
                                        </p:attrNameLst>
                                      </p:cBhvr>
                                      <p:tavLst>
                                        <p:tav tm="0">
                                          <p:val>
                                            <p:strVal val="ppt_w"/>
                                          </p:val>
                                        </p:tav>
                                        <p:tav tm="100000">
                                          <p:val>
                                            <p:fltVal val="0"/>
                                          </p:val>
                                        </p:tav>
                                      </p:tavLst>
                                    </p:anim>
                                    <p:anim calcmode="lin" valueType="num">
                                      <p:cBhvr>
                                        <p:cTn id="198" dur="500"/>
                                        <p:tgtEl>
                                          <p:spTgt spid="8"/>
                                        </p:tgtEl>
                                        <p:attrNameLst>
                                          <p:attrName>ppt_h</p:attrName>
                                        </p:attrNameLst>
                                      </p:cBhvr>
                                      <p:tavLst>
                                        <p:tav tm="0">
                                          <p:val>
                                            <p:strVal val="ppt_h"/>
                                          </p:val>
                                        </p:tav>
                                        <p:tav tm="100000">
                                          <p:val>
                                            <p:fltVal val="0"/>
                                          </p:val>
                                        </p:tav>
                                      </p:tavLst>
                                    </p:anim>
                                    <p:animEffect transition="out" filter="fade">
                                      <p:cBhvr>
                                        <p:cTn id="199" dur="500"/>
                                        <p:tgtEl>
                                          <p:spTgt spid="8"/>
                                        </p:tgtEl>
                                      </p:cBhvr>
                                    </p:animEffect>
                                    <p:set>
                                      <p:cBhvr>
                                        <p:cTn id="200" dur="1" fill="hold">
                                          <p:stCondLst>
                                            <p:cond delay="499"/>
                                          </p:stCondLst>
                                        </p:cTn>
                                        <p:tgtEl>
                                          <p:spTgt spid="8"/>
                                        </p:tgtEl>
                                        <p:attrNameLst>
                                          <p:attrName>style.visibility</p:attrName>
                                        </p:attrNameLst>
                                      </p:cBhvr>
                                      <p:to>
                                        <p:strVal val="hidden"/>
                                      </p:to>
                                    </p:set>
                                  </p:childTnLst>
                                </p:cTn>
                              </p:par>
                              <p:par>
                                <p:cTn id="201" presetID="53" presetClass="exit" presetSubtype="0" fill="hold" grpId="1" nodeType="withEffect">
                                  <p:stCondLst>
                                    <p:cond delay="0"/>
                                  </p:stCondLst>
                                  <p:childTnLst>
                                    <p:anim calcmode="lin" valueType="num">
                                      <p:cBhvr>
                                        <p:cTn id="202" dur="500"/>
                                        <p:tgtEl>
                                          <p:spTgt spid="13"/>
                                        </p:tgtEl>
                                        <p:attrNameLst>
                                          <p:attrName>ppt_w</p:attrName>
                                        </p:attrNameLst>
                                      </p:cBhvr>
                                      <p:tavLst>
                                        <p:tav tm="0">
                                          <p:val>
                                            <p:strVal val="ppt_w"/>
                                          </p:val>
                                        </p:tav>
                                        <p:tav tm="100000">
                                          <p:val>
                                            <p:fltVal val="0"/>
                                          </p:val>
                                        </p:tav>
                                      </p:tavLst>
                                    </p:anim>
                                    <p:anim calcmode="lin" valueType="num">
                                      <p:cBhvr>
                                        <p:cTn id="203" dur="500"/>
                                        <p:tgtEl>
                                          <p:spTgt spid="13"/>
                                        </p:tgtEl>
                                        <p:attrNameLst>
                                          <p:attrName>ppt_h</p:attrName>
                                        </p:attrNameLst>
                                      </p:cBhvr>
                                      <p:tavLst>
                                        <p:tav tm="0">
                                          <p:val>
                                            <p:strVal val="ppt_h"/>
                                          </p:val>
                                        </p:tav>
                                        <p:tav tm="100000">
                                          <p:val>
                                            <p:fltVal val="0"/>
                                          </p:val>
                                        </p:tav>
                                      </p:tavLst>
                                    </p:anim>
                                    <p:animEffect transition="out" filter="fade">
                                      <p:cBhvr>
                                        <p:cTn id="204" dur="500"/>
                                        <p:tgtEl>
                                          <p:spTgt spid="13"/>
                                        </p:tgtEl>
                                      </p:cBhvr>
                                    </p:animEffect>
                                    <p:set>
                                      <p:cBhvr>
                                        <p:cTn id="205" dur="1" fill="hold">
                                          <p:stCondLst>
                                            <p:cond delay="499"/>
                                          </p:stCondLst>
                                        </p:cTn>
                                        <p:tgtEl>
                                          <p:spTgt spid="13"/>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23" presetClass="entr" presetSubtype="16" fill="hold" grpId="0" nodeType="clickEffect">
                                  <p:stCondLst>
                                    <p:cond delay="0"/>
                                  </p:stCondLst>
                                  <p:childTnLst>
                                    <p:set>
                                      <p:cBhvr>
                                        <p:cTn id="209" dur="1" fill="hold">
                                          <p:stCondLst>
                                            <p:cond delay="0"/>
                                          </p:stCondLst>
                                        </p:cTn>
                                        <p:tgtEl>
                                          <p:spTgt spid="14"/>
                                        </p:tgtEl>
                                        <p:attrNameLst>
                                          <p:attrName>style.visibility</p:attrName>
                                        </p:attrNameLst>
                                      </p:cBhvr>
                                      <p:to>
                                        <p:strVal val="visible"/>
                                      </p:to>
                                    </p:set>
                                    <p:anim calcmode="lin" valueType="num">
                                      <p:cBhvr>
                                        <p:cTn id="210" dur="500" fill="hold"/>
                                        <p:tgtEl>
                                          <p:spTgt spid="14"/>
                                        </p:tgtEl>
                                        <p:attrNameLst>
                                          <p:attrName>ppt_w</p:attrName>
                                        </p:attrNameLst>
                                      </p:cBhvr>
                                      <p:tavLst>
                                        <p:tav tm="0">
                                          <p:val>
                                            <p:fltVal val="0"/>
                                          </p:val>
                                        </p:tav>
                                        <p:tav tm="100000">
                                          <p:val>
                                            <p:strVal val="#ppt_w"/>
                                          </p:val>
                                        </p:tav>
                                      </p:tavLst>
                                    </p:anim>
                                    <p:anim calcmode="lin" valueType="num">
                                      <p:cBhvr>
                                        <p:cTn id="21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2" fill="hold">
                      <p:stCondLst>
                        <p:cond delay="indefinite"/>
                      </p:stCondLst>
                      <p:childTnLst>
                        <p:par>
                          <p:cTn id="213" fill="hold">
                            <p:stCondLst>
                              <p:cond delay="0"/>
                            </p:stCondLst>
                            <p:childTnLst>
                              <p:par>
                                <p:cTn id="214" presetID="37" presetClass="entr" presetSubtype="0" fill="hold" nodeType="clickEffect">
                                  <p:stCondLst>
                                    <p:cond delay="0"/>
                                  </p:stCondLst>
                                  <p:childTnLst>
                                    <p:set>
                                      <p:cBhvr>
                                        <p:cTn id="215" dur="1" fill="hold">
                                          <p:stCondLst>
                                            <p:cond delay="0"/>
                                          </p:stCondLst>
                                        </p:cTn>
                                        <p:tgtEl>
                                          <p:spTgt spid="16"/>
                                        </p:tgtEl>
                                        <p:attrNameLst>
                                          <p:attrName>style.visibility</p:attrName>
                                        </p:attrNameLst>
                                      </p:cBhvr>
                                      <p:to>
                                        <p:strVal val="visible"/>
                                      </p:to>
                                    </p:set>
                                    <p:animEffect transition="in" filter="fade">
                                      <p:cBhvr>
                                        <p:cTn id="216" dur="1000"/>
                                        <p:tgtEl>
                                          <p:spTgt spid="16"/>
                                        </p:tgtEl>
                                      </p:cBhvr>
                                    </p:animEffect>
                                    <p:anim calcmode="lin" valueType="num">
                                      <p:cBhvr>
                                        <p:cTn id="217" dur="1000" fill="hold"/>
                                        <p:tgtEl>
                                          <p:spTgt spid="16"/>
                                        </p:tgtEl>
                                        <p:attrNameLst>
                                          <p:attrName>ppt_x</p:attrName>
                                        </p:attrNameLst>
                                      </p:cBhvr>
                                      <p:tavLst>
                                        <p:tav tm="0">
                                          <p:val>
                                            <p:strVal val="#ppt_x"/>
                                          </p:val>
                                        </p:tav>
                                        <p:tav tm="100000">
                                          <p:val>
                                            <p:strVal val="#ppt_x"/>
                                          </p:val>
                                        </p:tav>
                                      </p:tavLst>
                                    </p:anim>
                                    <p:anim calcmode="lin" valueType="num">
                                      <p:cBhvr>
                                        <p:cTn id="218" dur="900" decel="100000" fill="hold"/>
                                        <p:tgtEl>
                                          <p:spTgt spid="16"/>
                                        </p:tgtEl>
                                        <p:attrNameLst>
                                          <p:attrName>ppt_y</p:attrName>
                                        </p:attrNameLst>
                                      </p:cBhvr>
                                      <p:tavLst>
                                        <p:tav tm="0">
                                          <p:val>
                                            <p:strVal val="#ppt_y+1"/>
                                          </p:val>
                                        </p:tav>
                                        <p:tav tm="100000">
                                          <p:val>
                                            <p:strVal val="#ppt_y-.03"/>
                                          </p:val>
                                        </p:tav>
                                      </p:tavLst>
                                    </p:anim>
                                    <p:anim calcmode="lin" valueType="num">
                                      <p:cBhvr>
                                        <p:cTn id="21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20" presetID="37" presetClass="entr" presetSubtype="0" fill="hold" nodeType="withEffect">
                                  <p:stCondLst>
                                    <p:cond delay="0"/>
                                  </p:stCondLst>
                                  <p:childTnLst>
                                    <p:set>
                                      <p:cBhvr>
                                        <p:cTn id="221" dur="1" fill="hold">
                                          <p:stCondLst>
                                            <p:cond delay="0"/>
                                          </p:stCondLst>
                                        </p:cTn>
                                        <p:tgtEl>
                                          <p:spTgt spid="27"/>
                                        </p:tgtEl>
                                        <p:attrNameLst>
                                          <p:attrName>style.visibility</p:attrName>
                                        </p:attrNameLst>
                                      </p:cBhvr>
                                      <p:to>
                                        <p:strVal val="visible"/>
                                      </p:to>
                                    </p:set>
                                    <p:animEffect transition="in" filter="fade">
                                      <p:cBhvr>
                                        <p:cTn id="222" dur="1000"/>
                                        <p:tgtEl>
                                          <p:spTgt spid="27"/>
                                        </p:tgtEl>
                                      </p:cBhvr>
                                    </p:animEffect>
                                    <p:anim calcmode="lin" valueType="num">
                                      <p:cBhvr>
                                        <p:cTn id="223" dur="1000" fill="hold"/>
                                        <p:tgtEl>
                                          <p:spTgt spid="27"/>
                                        </p:tgtEl>
                                        <p:attrNameLst>
                                          <p:attrName>ppt_x</p:attrName>
                                        </p:attrNameLst>
                                      </p:cBhvr>
                                      <p:tavLst>
                                        <p:tav tm="0">
                                          <p:val>
                                            <p:strVal val="#ppt_x"/>
                                          </p:val>
                                        </p:tav>
                                        <p:tav tm="100000">
                                          <p:val>
                                            <p:strVal val="#ppt_x"/>
                                          </p:val>
                                        </p:tav>
                                      </p:tavLst>
                                    </p:anim>
                                    <p:anim calcmode="lin" valueType="num">
                                      <p:cBhvr>
                                        <p:cTn id="224" dur="900" decel="100000" fill="hold"/>
                                        <p:tgtEl>
                                          <p:spTgt spid="27"/>
                                        </p:tgtEl>
                                        <p:attrNameLst>
                                          <p:attrName>ppt_y</p:attrName>
                                        </p:attrNameLst>
                                      </p:cBhvr>
                                      <p:tavLst>
                                        <p:tav tm="0">
                                          <p:val>
                                            <p:strVal val="#ppt_y+1"/>
                                          </p:val>
                                        </p:tav>
                                        <p:tav tm="100000">
                                          <p:val>
                                            <p:strVal val="#ppt_y-.03"/>
                                          </p:val>
                                        </p:tav>
                                      </p:tavLst>
                                    </p:anim>
                                    <p:anim calcmode="lin" valueType="num">
                                      <p:cBhvr>
                                        <p:cTn id="225"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26" presetID="37" presetClass="entr" presetSubtype="0" fill="hold" nodeType="withEffect">
                                  <p:stCondLst>
                                    <p:cond delay="0"/>
                                  </p:stCondLst>
                                  <p:childTnLst>
                                    <p:set>
                                      <p:cBhvr>
                                        <p:cTn id="227" dur="1" fill="hold">
                                          <p:stCondLst>
                                            <p:cond delay="0"/>
                                          </p:stCondLst>
                                        </p:cTn>
                                        <p:tgtEl>
                                          <p:spTgt spid="26"/>
                                        </p:tgtEl>
                                        <p:attrNameLst>
                                          <p:attrName>style.visibility</p:attrName>
                                        </p:attrNameLst>
                                      </p:cBhvr>
                                      <p:to>
                                        <p:strVal val="visible"/>
                                      </p:to>
                                    </p:set>
                                    <p:animEffect transition="in" filter="fade">
                                      <p:cBhvr>
                                        <p:cTn id="228" dur="1000"/>
                                        <p:tgtEl>
                                          <p:spTgt spid="26"/>
                                        </p:tgtEl>
                                      </p:cBhvr>
                                    </p:animEffect>
                                    <p:anim calcmode="lin" valueType="num">
                                      <p:cBhvr>
                                        <p:cTn id="229" dur="1000" fill="hold"/>
                                        <p:tgtEl>
                                          <p:spTgt spid="26"/>
                                        </p:tgtEl>
                                        <p:attrNameLst>
                                          <p:attrName>ppt_x</p:attrName>
                                        </p:attrNameLst>
                                      </p:cBhvr>
                                      <p:tavLst>
                                        <p:tav tm="0">
                                          <p:val>
                                            <p:strVal val="#ppt_x"/>
                                          </p:val>
                                        </p:tav>
                                        <p:tav tm="100000">
                                          <p:val>
                                            <p:strVal val="#ppt_x"/>
                                          </p:val>
                                        </p:tav>
                                      </p:tavLst>
                                    </p:anim>
                                    <p:anim calcmode="lin" valueType="num">
                                      <p:cBhvr>
                                        <p:cTn id="230" dur="900" decel="100000" fill="hold"/>
                                        <p:tgtEl>
                                          <p:spTgt spid="26"/>
                                        </p:tgtEl>
                                        <p:attrNameLst>
                                          <p:attrName>ppt_y</p:attrName>
                                        </p:attrNameLst>
                                      </p:cBhvr>
                                      <p:tavLst>
                                        <p:tav tm="0">
                                          <p:val>
                                            <p:strVal val="#ppt_y+1"/>
                                          </p:val>
                                        </p:tav>
                                        <p:tav tm="100000">
                                          <p:val>
                                            <p:strVal val="#ppt_y-.03"/>
                                          </p:val>
                                        </p:tav>
                                      </p:tavLst>
                                    </p:anim>
                                    <p:anim calcmode="lin" valueType="num">
                                      <p:cBhvr>
                                        <p:cTn id="23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32" presetID="37" presetClass="entr" presetSubtype="0" fill="hold" nodeType="withEffect">
                                  <p:stCondLst>
                                    <p:cond delay="0"/>
                                  </p:stCondLst>
                                  <p:childTnLst>
                                    <p:set>
                                      <p:cBhvr>
                                        <p:cTn id="233" dur="1" fill="hold">
                                          <p:stCondLst>
                                            <p:cond delay="0"/>
                                          </p:stCondLst>
                                        </p:cTn>
                                        <p:tgtEl>
                                          <p:spTgt spid="24"/>
                                        </p:tgtEl>
                                        <p:attrNameLst>
                                          <p:attrName>style.visibility</p:attrName>
                                        </p:attrNameLst>
                                      </p:cBhvr>
                                      <p:to>
                                        <p:strVal val="visible"/>
                                      </p:to>
                                    </p:set>
                                    <p:animEffect transition="in" filter="fade">
                                      <p:cBhvr>
                                        <p:cTn id="234" dur="1000"/>
                                        <p:tgtEl>
                                          <p:spTgt spid="24"/>
                                        </p:tgtEl>
                                      </p:cBhvr>
                                    </p:animEffect>
                                    <p:anim calcmode="lin" valueType="num">
                                      <p:cBhvr>
                                        <p:cTn id="235" dur="1000" fill="hold"/>
                                        <p:tgtEl>
                                          <p:spTgt spid="24"/>
                                        </p:tgtEl>
                                        <p:attrNameLst>
                                          <p:attrName>ppt_x</p:attrName>
                                        </p:attrNameLst>
                                      </p:cBhvr>
                                      <p:tavLst>
                                        <p:tav tm="0">
                                          <p:val>
                                            <p:strVal val="#ppt_x"/>
                                          </p:val>
                                        </p:tav>
                                        <p:tav tm="100000">
                                          <p:val>
                                            <p:strVal val="#ppt_x"/>
                                          </p:val>
                                        </p:tav>
                                      </p:tavLst>
                                    </p:anim>
                                    <p:anim calcmode="lin" valueType="num">
                                      <p:cBhvr>
                                        <p:cTn id="236" dur="900" decel="100000" fill="hold"/>
                                        <p:tgtEl>
                                          <p:spTgt spid="24"/>
                                        </p:tgtEl>
                                        <p:attrNameLst>
                                          <p:attrName>ppt_y</p:attrName>
                                        </p:attrNameLst>
                                      </p:cBhvr>
                                      <p:tavLst>
                                        <p:tav tm="0">
                                          <p:val>
                                            <p:strVal val="#ppt_y+1"/>
                                          </p:val>
                                        </p:tav>
                                        <p:tav tm="100000">
                                          <p:val>
                                            <p:strVal val="#ppt_y-.03"/>
                                          </p:val>
                                        </p:tav>
                                      </p:tavLst>
                                    </p:anim>
                                    <p:anim calcmode="lin" valueType="num">
                                      <p:cBhvr>
                                        <p:cTn id="23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38" presetID="37" presetClass="entr" presetSubtype="0" fill="hold" nodeType="withEffect">
                                  <p:stCondLst>
                                    <p:cond delay="0"/>
                                  </p:stCondLst>
                                  <p:childTnLst>
                                    <p:set>
                                      <p:cBhvr>
                                        <p:cTn id="239" dur="1" fill="hold">
                                          <p:stCondLst>
                                            <p:cond delay="0"/>
                                          </p:stCondLst>
                                        </p:cTn>
                                        <p:tgtEl>
                                          <p:spTgt spid="23"/>
                                        </p:tgtEl>
                                        <p:attrNameLst>
                                          <p:attrName>style.visibility</p:attrName>
                                        </p:attrNameLst>
                                      </p:cBhvr>
                                      <p:to>
                                        <p:strVal val="visible"/>
                                      </p:to>
                                    </p:set>
                                    <p:animEffect transition="in" filter="fade">
                                      <p:cBhvr>
                                        <p:cTn id="240" dur="1000"/>
                                        <p:tgtEl>
                                          <p:spTgt spid="23"/>
                                        </p:tgtEl>
                                      </p:cBhvr>
                                    </p:animEffect>
                                    <p:anim calcmode="lin" valueType="num">
                                      <p:cBhvr>
                                        <p:cTn id="241" dur="1000" fill="hold"/>
                                        <p:tgtEl>
                                          <p:spTgt spid="23"/>
                                        </p:tgtEl>
                                        <p:attrNameLst>
                                          <p:attrName>ppt_x</p:attrName>
                                        </p:attrNameLst>
                                      </p:cBhvr>
                                      <p:tavLst>
                                        <p:tav tm="0">
                                          <p:val>
                                            <p:strVal val="#ppt_x"/>
                                          </p:val>
                                        </p:tav>
                                        <p:tav tm="100000">
                                          <p:val>
                                            <p:strVal val="#ppt_x"/>
                                          </p:val>
                                        </p:tav>
                                      </p:tavLst>
                                    </p:anim>
                                    <p:anim calcmode="lin" valueType="num">
                                      <p:cBhvr>
                                        <p:cTn id="242" dur="900" decel="100000" fill="hold"/>
                                        <p:tgtEl>
                                          <p:spTgt spid="23"/>
                                        </p:tgtEl>
                                        <p:attrNameLst>
                                          <p:attrName>ppt_y</p:attrName>
                                        </p:attrNameLst>
                                      </p:cBhvr>
                                      <p:tavLst>
                                        <p:tav tm="0">
                                          <p:val>
                                            <p:strVal val="#ppt_y+1"/>
                                          </p:val>
                                        </p:tav>
                                        <p:tav tm="100000">
                                          <p:val>
                                            <p:strVal val="#ppt_y-.03"/>
                                          </p:val>
                                        </p:tav>
                                      </p:tavLst>
                                    </p:anim>
                                    <p:anim calcmode="lin" valueType="num">
                                      <p:cBhvr>
                                        <p:cTn id="24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44" presetID="37" presetClass="entr" presetSubtype="0" fill="hold" nodeType="withEffect">
                                  <p:stCondLst>
                                    <p:cond delay="0"/>
                                  </p:stCondLst>
                                  <p:childTnLst>
                                    <p:set>
                                      <p:cBhvr>
                                        <p:cTn id="245" dur="1" fill="hold">
                                          <p:stCondLst>
                                            <p:cond delay="0"/>
                                          </p:stCondLst>
                                        </p:cTn>
                                        <p:tgtEl>
                                          <p:spTgt spid="22"/>
                                        </p:tgtEl>
                                        <p:attrNameLst>
                                          <p:attrName>style.visibility</p:attrName>
                                        </p:attrNameLst>
                                      </p:cBhvr>
                                      <p:to>
                                        <p:strVal val="visible"/>
                                      </p:to>
                                    </p:set>
                                    <p:animEffect transition="in" filter="fade">
                                      <p:cBhvr>
                                        <p:cTn id="246" dur="1000"/>
                                        <p:tgtEl>
                                          <p:spTgt spid="22"/>
                                        </p:tgtEl>
                                      </p:cBhvr>
                                    </p:animEffect>
                                    <p:anim calcmode="lin" valueType="num">
                                      <p:cBhvr>
                                        <p:cTn id="247" dur="1000" fill="hold"/>
                                        <p:tgtEl>
                                          <p:spTgt spid="22"/>
                                        </p:tgtEl>
                                        <p:attrNameLst>
                                          <p:attrName>ppt_x</p:attrName>
                                        </p:attrNameLst>
                                      </p:cBhvr>
                                      <p:tavLst>
                                        <p:tav tm="0">
                                          <p:val>
                                            <p:strVal val="#ppt_x"/>
                                          </p:val>
                                        </p:tav>
                                        <p:tav tm="100000">
                                          <p:val>
                                            <p:strVal val="#ppt_x"/>
                                          </p:val>
                                        </p:tav>
                                      </p:tavLst>
                                    </p:anim>
                                    <p:anim calcmode="lin" valueType="num">
                                      <p:cBhvr>
                                        <p:cTn id="248" dur="900" decel="100000" fill="hold"/>
                                        <p:tgtEl>
                                          <p:spTgt spid="22"/>
                                        </p:tgtEl>
                                        <p:attrNameLst>
                                          <p:attrName>ppt_y</p:attrName>
                                        </p:attrNameLst>
                                      </p:cBhvr>
                                      <p:tavLst>
                                        <p:tav tm="0">
                                          <p:val>
                                            <p:strVal val="#ppt_y+1"/>
                                          </p:val>
                                        </p:tav>
                                        <p:tav tm="100000">
                                          <p:val>
                                            <p:strVal val="#ppt_y-.03"/>
                                          </p:val>
                                        </p:tav>
                                      </p:tavLst>
                                    </p:anim>
                                    <p:anim calcmode="lin" valueType="num">
                                      <p:cBhvr>
                                        <p:cTn id="24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50" presetID="37" presetClass="entr" presetSubtype="0" fill="hold" nodeType="withEffect">
                                  <p:stCondLst>
                                    <p:cond delay="0"/>
                                  </p:stCondLst>
                                  <p:childTnLst>
                                    <p:set>
                                      <p:cBhvr>
                                        <p:cTn id="251" dur="1" fill="hold">
                                          <p:stCondLst>
                                            <p:cond delay="0"/>
                                          </p:stCondLst>
                                        </p:cTn>
                                        <p:tgtEl>
                                          <p:spTgt spid="20"/>
                                        </p:tgtEl>
                                        <p:attrNameLst>
                                          <p:attrName>style.visibility</p:attrName>
                                        </p:attrNameLst>
                                      </p:cBhvr>
                                      <p:to>
                                        <p:strVal val="visible"/>
                                      </p:to>
                                    </p:set>
                                    <p:animEffect transition="in" filter="fade">
                                      <p:cBhvr>
                                        <p:cTn id="252" dur="1000"/>
                                        <p:tgtEl>
                                          <p:spTgt spid="20"/>
                                        </p:tgtEl>
                                      </p:cBhvr>
                                    </p:animEffect>
                                    <p:anim calcmode="lin" valueType="num">
                                      <p:cBhvr>
                                        <p:cTn id="253" dur="1000" fill="hold"/>
                                        <p:tgtEl>
                                          <p:spTgt spid="20"/>
                                        </p:tgtEl>
                                        <p:attrNameLst>
                                          <p:attrName>ppt_x</p:attrName>
                                        </p:attrNameLst>
                                      </p:cBhvr>
                                      <p:tavLst>
                                        <p:tav tm="0">
                                          <p:val>
                                            <p:strVal val="#ppt_x"/>
                                          </p:val>
                                        </p:tav>
                                        <p:tav tm="100000">
                                          <p:val>
                                            <p:strVal val="#ppt_x"/>
                                          </p:val>
                                        </p:tav>
                                      </p:tavLst>
                                    </p:anim>
                                    <p:anim calcmode="lin" valueType="num">
                                      <p:cBhvr>
                                        <p:cTn id="254" dur="900" decel="100000" fill="hold"/>
                                        <p:tgtEl>
                                          <p:spTgt spid="20"/>
                                        </p:tgtEl>
                                        <p:attrNameLst>
                                          <p:attrName>ppt_y</p:attrName>
                                        </p:attrNameLst>
                                      </p:cBhvr>
                                      <p:tavLst>
                                        <p:tav tm="0">
                                          <p:val>
                                            <p:strVal val="#ppt_y+1"/>
                                          </p:val>
                                        </p:tav>
                                        <p:tav tm="100000">
                                          <p:val>
                                            <p:strVal val="#ppt_y-.03"/>
                                          </p:val>
                                        </p:tav>
                                      </p:tavLst>
                                    </p:anim>
                                    <p:anim calcmode="lin" valueType="num">
                                      <p:cBhvr>
                                        <p:cTn id="25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56" presetID="37" presetClass="entr" presetSubtype="0" fill="hold" nodeType="withEffect">
                                  <p:stCondLst>
                                    <p:cond delay="0"/>
                                  </p:stCondLst>
                                  <p:childTnLst>
                                    <p:set>
                                      <p:cBhvr>
                                        <p:cTn id="257" dur="1" fill="hold">
                                          <p:stCondLst>
                                            <p:cond delay="0"/>
                                          </p:stCondLst>
                                        </p:cTn>
                                        <p:tgtEl>
                                          <p:spTgt spid="21"/>
                                        </p:tgtEl>
                                        <p:attrNameLst>
                                          <p:attrName>style.visibility</p:attrName>
                                        </p:attrNameLst>
                                      </p:cBhvr>
                                      <p:to>
                                        <p:strVal val="visible"/>
                                      </p:to>
                                    </p:set>
                                    <p:animEffect transition="in" filter="fade">
                                      <p:cBhvr>
                                        <p:cTn id="258" dur="1000"/>
                                        <p:tgtEl>
                                          <p:spTgt spid="21"/>
                                        </p:tgtEl>
                                      </p:cBhvr>
                                    </p:animEffect>
                                    <p:anim calcmode="lin" valueType="num">
                                      <p:cBhvr>
                                        <p:cTn id="259" dur="1000" fill="hold"/>
                                        <p:tgtEl>
                                          <p:spTgt spid="21"/>
                                        </p:tgtEl>
                                        <p:attrNameLst>
                                          <p:attrName>ppt_x</p:attrName>
                                        </p:attrNameLst>
                                      </p:cBhvr>
                                      <p:tavLst>
                                        <p:tav tm="0">
                                          <p:val>
                                            <p:strVal val="#ppt_x"/>
                                          </p:val>
                                        </p:tav>
                                        <p:tav tm="100000">
                                          <p:val>
                                            <p:strVal val="#ppt_x"/>
                                          </p:val>
                                        </p:tav>
                                      </p:tavLst>
                                    </p:anim>
                                    <p:anim calcmode="lin" valueType="num">
                                      <p:cBhvr>
                                        <p:cTn id="260" dur="900" decel="100000" fill="hold"/>
                                        <p:tgtEl>
                                          <p:spTgt spid="21"/>
                                        </p:tgtEl>
                                        <p:attrNameLst>
                                          <p:attrName>ppt_y</p:attrName>
                                        </p:attrNameLst>
                                      </p:cBhvr>
                                      <p:tavLst>
                                        <p:tav tm="0">
                                          <p:val>
                                            <p:strVal val="#ppt_y+1"/>
                                          </p:val>
                                        </p:tav>
                                        <p:tav tm="100000">
                                          <p:val>
                                            <p:strVal val="#ppt_y-.03"/>
                                          </p:val>
                                        </p:tav>
                                      </p:tavLst>
                                    </p:anim>
                                    <p:anim calcmode="lin" valueType="num">
                                      <p:cBhvr>
                                        <p:cTn id="2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62" presetID="37" presetClass="entr" presetSubtype="0" fill="hold" nodeType="withEffect">
                                  <p:stCondLst>
                                    <p:cond delay="0"/>
                                  </p:stCondLst>
                                  <p:childTnLst>
                                    <p:set>
                                      <p:cBhvr>
                                        <p:cTn id="263" dur="1" fill="hold">
                                          <p:stCondLst>
                                            <p:cond delay="0"/>
                                          </p:stCondLst>
                                        </p:cTn>
                                        <p:tgtEl>
                                          <p:spTgt spid="17"/>
                                        </p:tgtEl>
                                        <p:attrNameLst>
                                          <p:attrName>style.visibility</p:attrName>
                                        </p:attrNameLst>
                                      </p:cBhvr>
                                      <p:to>
                                        <p:strVal val="visible"/>
                                      </p:to>
                                    </p:set>
                                    <p:animEffect transition="in" filter="fade">
                                      <p:cBhvr>
                                        <p:cTn id="264" dur="1000"/>
                                        <p:tgtEl>
                                          <p:spTgt spid="17"/>
                                        </p:tgtEl>
                                      </p:cBhvr>
                                    </p:animEffect>
                                    <p:anim calcmode="lin" valueType="num">
                                      <p:cBhvr>
                                        <p:cTn id="265" dur="1000" fill="hold"/>
                                        <p:tgtEl>
                                          <p:spTgt spid="17"/>
                                        </p:tgtEl>
                                        <p:attrNameLst>
                                          <p:attrName>ppt_x</p:attrName>
                                        </p:attrNameLst>
                                      </p:cBhvr>
                                      <p:tavLst>
                                        <p:tav tm="0">
                                          <p:val>
                                            <p:strVal val="#ppt_x"/>
                                          </p:val>
                                        </p:tav>
                                        <p:tav tm="100000">
                                          <p:val>
                                            <p:strVal val="#ppt_x"/>
                                          </p:val>
                                        </p:tav>
                                      </p:tavLst>
                                    </p:anim>
                                    <p:anim calcmode="lin" valueType="num">
                                      <p:cBhvr>
                                        <p:cTn id="266" dur="900" decel="100000" fill="hold"/>
                                        <p:tgtEl>
                                          <p:spTgt spid="17"/>
                                        </p:tgtEl>
                                        <p:attrNameLst>
                                          <p:attrName>ppt_y</p:attrName>
                                        </p:attrNameLst>
                                      </p:cBhvr>
                                      <p:tavLst>
                                        <p:tav tm="0">
                                          <p:val>
                                            <p:strVal val="#ppt_y+1"/>
                                          </p:val>
                                        </p:tav>
                                        <p:tav tm="100000">
                                          <p:val>
                                            <p:strVal val="#ppt_y-.03"/>
                                          </p:val>
                                        </p:tav>
                                      </p:tavLst>
                                    </p:anim>
                                    <p:anim calcmode="lin" valueType="num">
                                      <p:cBhvr>
                                        <p:cTn id="26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68" presetID="37" presetClass="entr" presetSubtype="0" fill="hold" nodeType="withEffect">
                                  <p:stCondLst>
                                    <p:cond delay="0"/>
                                  </p:stCondLst>
                                  <p:childTnLst>
                                    <p:set>
                                      <p:cBhvr>
                                        <p:cTn id="269" dur="1" fill="hold">
                                          <p:stCondLst>
                                            <p:cond delay="0"/>
                                          </p:stCondLst>
                                        </p:cTn>
                                        <p:tgtEl>
                                          <p:spTgt spid="19"/>
                                        </p:tgtEl>
                                        <p:attrNameLst>
                                          <p:attrName>style.visibility</p:attrName>
                                        </p:attrNameLst>
                                      </p:cBhvr>
                                      <p:to>
                                        <p:strVal val="visible"/>
                                      </p:to>
                                    </p:set>
                                    <p:animEffect transition="in" filter="fade">
                                      <p:cBhvr>
                                        <p:cTn id="270" dur="1000"/>
                                        <p:tgtEl>
                                          <p:spTgt spid="19"/>
                                        </p:tgtEl>
                                      </p:cBhvr>
                                    </p:animEffect>
                                    <p:anim calcmode="lin" valueType="num">
                                      <p:cBhvr>
                                        <p:cTn id="271" dur="1000" fill="hold"/>
                                        <p:tgtEl>
                                          <p:spTgt spid="19"/>
                                        </p:tgtEl>
                                        <p:attrNameLst>
                                          <p:attrName>ppt_x</p:attrName>
                                        </p:attrNameLst>
                                      </p:cBhvr>
                                      <p:tavLst>
                                        <p:tav tm="0">
                                          <p:val>
                                            <p:strVal val="#ppt_x"/>
                                          </p:val>
                                        </p:tav>
                                        <p:tav tm="100000">
                                          <p:val>
                                            <p:strVal val="#ppt_x"/>
                                          </p:val>
                                        </p:tav>
                                      </p:tavLst>
                                    </p:anim>
                                    <p:anim calcmode="lin" valueType="num">
                                      <p:cBhvr>
                                        <p:cTn id="272" dur="900" decel="100000" fill="hold"/>
                                        <p:tgtEl>
                                          <p:spTgt spid="19"/>
                                        </p:tgtEl>
                                        <p:attrNameLst>
                                          <p:attrName>ppt_y</p:attrName>
                                        </p:attrNameLst>
                                      </p:cBhvr>
                                      <p:tavLst>
                                        <p:tav tm="0">
                                          <p:val>
                                            <p:strVal val="#ppt_y+1"/>
                                          </p:val>
                                        </p:tav>
                                        <p:tav tm="100000">
                                          <p:val>
                                            <p:strVal val="#ppt_y-.03"/>
                                          </p:val>
                                        </p:tav>
                                      </p:tavLst>
                                    </p:anim>
                                    <p:anim calcmode="lin" valueType="num">
                                      <p:cBhvr>
                                        <p:cTn id="273"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74" presetID="37" presetClass="entr" presetSubtype="0" fill="hold" nodeType="withEffect">
                                  <p:stCondLst>
                                    <p:cond delay="0"/>
                                  </p:stCondLst>
                                  <p:childTnLst>
                                    <p:set>
                                      <p:cBhvr>
                                        <p:cTn id="275" dur="1" fill="hold">
                                          <p:stCondLst>
                                            <p:cond delay="0"/>
                                          </p:stCondLst>
                                        </p:cTn>
                                        <p:tgtEl>
                                          <p:spTgt spid="25"/>
                                        </p:tgtEl>
                                        <p:attrNameLst>
                                          <p:attrName>style.visibility</p:attrName>
                                        </p:attrNameLst>
                                      </p:cBhvr>
                                      <p:to>
                                        <p:strVal val="visible"/>
                                      </p:to>
                                    </p:set>
                                    <p:animEffect transition="in" filter="fade">
                                      <p:cBhvr>
                                        <p:cTn id="276" dur="1000"/>
                                        <p:tgtEl>
                                          <p:spTgt spid="25"/>
                                        </p:tgtEl>
                                      </p:cBhvr>
                                    </p:animEffect>
                                    <p:anim calcmode="lin" valueType="num">
                                      <p:cBhvr>
                                        <p:cTn id="277" dur="1000" fill="hold"/>
                                        <p:tgtEl>
                                          <p:spTgt spid="25"/>
                                        </p:tgtEl>
                                        <p:attrNameLst>
                                          <p:attrName>ppt_x</p:attrName>
                                        </p:attrNameLst>
                                      </p:cBhvr>
                                      <p:tavLst>
                                        <p:tav tm="0">
                                          <p:val>
                                            <p:strVal val="#ppt_x"/>
                                          </p:val>
                                        </p:tav>
                                        <p:tav tm="100000">
                                          <p:val>
                                            <p:strVal val="#ppt_x"/>
                                          </p:val>
                                        </p:tav>
                                      </p:tavLst>
                                    </p:anim>
                                    <p:anim calcmode="lin" valueType="num">
                                      <p:cBhvr>
                                        <p:cTn id="278" dur="900" decel="100000" fill="hold"/>
                                        <p:tgtEl>
                                          <p:spTgt spid="25"/>
                                        </p:tgtEl>
                                        <p:attrNameLst>
                                          <p:attrName>ppt_y</p:attrName>
                                        </p:attrNameLst>
                                      </p:cBhvr>
                                      <p:tavLst>
                                        <p:tav tm="0">
                                          <p:val>
                                            <p:strVal val="#ppt_y+1"/>
                                          </p:val>
                                        </p:tav>
                                        <p:tav tm="100000">
                                          <p:val>
                                            <p:strVal val="#ppt_y-.03"/>
                                          </p:val>
                                        </p:tav>
                                      </p:tavLst>
                                    </p:anim>
                                    <p:anim calcmode="lin" valueType="num">
                                      <p:cBhvr>
                                        <p:cTn id="279"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80" presetID="37" presetClass="entr" presetSubtype="0" fill="hold" nodeType="withEffect">
                                  <p:stCondLst>
                                    <p:cond delay="0"/>
                                  </p:stCondLst>
                                  <p:childTnLst>
                                    <p:set>
                                      <p:cBhvr>
                                        <p:cTn id="281" dur="1" fill="hold">
                                          <p:stCondLst>
                                            <p:cond delay="0"/>
                                          </p:stCondLst>
                                        </p:cTn>
                                        <p:tgtEl>
                                          <p:spTgt spid="18"/>
                                        </p:tgtEl>
                                        <p:attrNameLst>
                                          <p:attrName>style.visibility</p:attrName>
                                        </p:attrNameLst>
                                      </p:cBhvr>
                                      <p:to>
                                        <p:strVal val="visible"/>
                                      </p:to>
                                    </p:set>
                                    <p:animEffect transition="in" filter="fade">
                                      <p:cBhvr>
                                        <p:cTn id="282" dur="1000"/>
                                        <p:tgtEl>
                                          <p:spTgt spid="18"/>
                                        </p:tgtEl>
                                      </p:cBhvr>
                                    </p:animEffect>
                                    <p:anim calcmode="lin" valueType="num">
                                      <p:cBhvr>
                                        <p:cTn id="283" dur="1000" fill="hold"/>
                                        <p:tgtEl>
                                          <p:spTgt spid="18"/>
                                        </p:tgtEl>
                                        <p:attrNameLst>
                                          <p:attrName>ppt_x</p:attrName>
                                        </p:attrNameLst>
                                      </p:cBhvr>
                                      <p:tavLst>
                                        <p:tav tm="0">
                                          <p:val>
                                            <p:strVal val="#ppt_x"/>
                                          </p:val>
                                        </p:tav>
                                        <p:tav tm="100000">
                                          <p:val>
                                            <p:strVal val="#ppt_x"/>
                                          </p:val>
                                        </p:tav>
                                      </p:tavLst>
                                    </p:anim>
                                    <p:anim calcmode="lin" valueType="num">
                                      <p:cBhvr>
                                        <p:cTn id="284" dur="900" decel="100000" fill="hold"/>
                                        <p:tgtEl>
                                          <p:spTgt spid="18"/>
                                        </p:tgtEl>
                                        <p:attrNameLst>
                                          <p:attrName>ppt_y</p:attrName>
                                        </p:attrNameLst>
                                      </p:cBhvr>
                                      <p:tavLst>
                                        <p:tav tm="0">
                                          <p:val>
                                            <p:strVal val="#ppt_y+1"/>
                                          </p:val>
                                        </p:tav>
                                        <p:tav tm="100000">
                                          <p:val>
                                            <p:strVal val="#ppt_y-.03"/>
                                          </p:val>
                                        </p:tav>
                                      </p:tavLst>
                                    </p:anim>
                                    <p:anim calcmode="lin" valueType="num">
                                      <p:cBhvr>
                                        <p:cTn id="28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presetID="29" presetClass="entr" presetSubtype="0" fill="hold" nodeType="clickEffect">
                                  <p:stCondLst>
                                    <p:cond delay="0"/>
                                  </p:stCondLst>
                                  <p:childTnLst>
                                    <p:set>
                                      <p:cBhvr>
                                        <p:cTn id="289" dur="1" fill="hold">
                                          <p:stCondLst>
                                            <p:cond delay="0"/>
                                          </p:stCondLst>
                                        </p:cTn>
                                        <p:tgtEl>
                                          <p:spTgt spid="15"/>
                                        </p:tgtEl>
                                        <p:attrNameLst>
                                          <p:attrName>style.visibility</p:attrName>
                                        </p:attrNameLst>
                                      </p:cBhvr>
                                      <p:to>
                                        <p:strVal val="visible"/>
                                      </p:to>
                                    </p:set>
                                    <p:anim calcmode="lin" valueType="num">
                                      <p:cBhvr>
                                        <p:cTn id="290" dur="1000" fill="hold"/>
                                        <p:tgtEl>
                                          <p:spTgt spid="15"/>
                                        </p:tgtEl>
                                        <p:attrNameLst>
                                          <p:attrName>ppt_x</p:attrName>
                                        </p:attrNameLst>
                                      </p:cBhvr>
                                      <p:tavLst>
                                        <p:tav tm="0">
                                          <p:val>
                                            <p:strVal val="#ppt_x-.2"/>
                                          </p:val>
                                        </p:tav>
                                        <p:tav tm="100000">
                                          <p:val>
                                            <p:strVal val="#ppt_x"/>
                                          </p:val>
                                        </p:tav>
                                      </p:tavLst>
                                    </p:anim>
                                    <p:anim calcmode="lin" valueType="num">
                                      <p:cBhvr>
                                        <p:cTn id="29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9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build="allAtOnce" animBg="1"/>
      <p:bldP spid="10" grpId="1" build="allAtOnce" animBg="1"/>
      <p:bldP spid="11" grpId="0" animBg="1"/>
      <p:bldP spid="11" grpId="1" animBg="1"/>
      <p:bldP spid="8" grpId="0" animBg="1"/>
      <p:bldP spid="8" grpId="1" animBg="1"/>
      <p:bldP spid="13" grpId="0" animBg="1"/>
      <p:bldP spid="13" grpId="1"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609" y="533400"/>
            <a:ext cx="4115229" cy="400110"/>
          </a:xfrm>
          <a:prstGeom prst="rect">
            <a:avLst/>
          </a:prstGeom>
        </p:spPr>
        <p:txBody>
          <a:bodyPr wrap="none">
            <a:spAutoFit/>
          </a:bodyPr>
          <a:lstStyle/>
          <a:p>
            <a:pPr lvl="1" algn="r" rtl="1" fontAlgn="base">
              <a:spcBef>
                <a:spcPct val="0"/>
              </a:spcBef>
              <a:spcAft>
                <a:spcPct val="0"/>
              </a:spcAft>
              <a:buFont typeface="Wingdings" pitchFamily="2" charset="2"/>
              <a:buChar char="§"/>
            </a:pPr>
            <a:r>
              <a:rPr lang="ar-SA" sz="2000" dirty="0" smtClean="0">
                <a:solidFill>
                  <a:srgbClr val="000000"/>
                </a:solidFill>
                <a:latin typeface="Calibri" pitchFamily="34" charset="0"/>
                <a:ea typeface="Times New Roman" pitchFamily="18" charset="0"/>
              </a:rPr>
              <a:t>مهمترین بخش مجموعه</a:t>
            </a:r>
            <a:r>
              <a:rPr lang="fa-IR" sz="2000" dirty="0" smtClean="0">
                <a:solidFill>
                  <a:srgbClr val="000000"/>
                </a:solidFill>
                <a:latin typeface="Calibri" pitchFamily="34" charset="0"/>
                <a:ea typeface="Times New Roman" pitchFamily="18" charset="0"/>
              </a:rPr>
              <a:t> </a:t>
            </a:r>
            <a:r>
              <a:rPr lang="en-US" sz="2000" dirty="0" smtClean="0">
                <a:solidFill>
                  <a:srgbClr val="000000"/>
                </a:solidFill>
                <a:latin typeface="Calibri" pitchFamily="34" charset="0"/>
                <a:ea typeface="Times New Roman" pitchFamily="18" charset="0"/>
              </a:rPr>
              <a:t> :</a:t>
            </a:r>
            <a:r>
              <a:rPr lang="fa-IR" sz="2000" dirty="0" smtClean="0">
                <a:solidFill>
                  <a:srgbClr val="000000"/>
                </a:solidFill>
                <a:latin typeface="Calibri" pitchFamily="34" charset="0"/>
                <a:ea typeface="Times New Roman" pitchFamily="18" charset="0"/>
              </a:rPr>
              <a:t>       </a:t>
            </a:r>
            <a:r>
              <a:rPr lang="ar-SA" sz="2000" dirty="0" smtClean="0">
                <a:solidFill>
                  <a:srgbClr val="000000"/>
                </a:solidFill>
                <a:latin typeface="Calibri" pitchFamily="34" charset="0"/>
                <a:ea typeface="Times New Roman" pitchFamily="18" charset="0"/>
              </a:rPr>
              <a:t> </a:t>
            </a:r>
            <a:endParaRPr lang="fa-IR" sz="2000" dirty="0" smtClean="0">
              <a:solidFill>
                <a:srgbClr val="000000"/>
              </a:solidFill>
              <a:latin typeface="Calibri" pitchFamily="34" charset="0"/>
              <a:ea typeface="Times New Roman" pitchFamily="18" charset="0"/>
            </a:endParaRPr>
          </a:p>
        </p:txBody>
      </p:sp>
      <p:pic>
        <p:nvPicPr>
          <p:cNvPr id="3" name="Picture 5" descr="G:\New folder\18161207231149121172254183188155188157152146219.jpg"/>
          <p:cNvPicPr>
            <a:picLocks noChangeAspect="1" noChangeArrowheads="1"/>
          </p:cNvPicPr>
          <p:nvPr/>
        </p:nvPicPr>
        <p:blipFill>
          <a:blip r:embed="rId2"/>
          <a:srcRect/>
          <a:stretch>
            <a:fillRect/>
          </a:stretch>
        </p:blipFill>
        <p:spPr bwMode="auto">
          <a:xfrm>
            <a:off x="609600" y="685800"/>
            <a:ext cx="476250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934200" y="4038600"/>
            <a:ext cx="1996059" cy="369332"/>
          </a:xfrm>
          <a:prstGeom prst="rect">
            <a:avLst/>
          </a:prstGeom>
        </p:spPr>
        <p:txBody>
          <a:bodyPr wrap="square">
            <a:spAutoFit/>
          </a:bodyPr>
          <a:lstStyle/>
          <a:p>
            <a:r>
              <a:rPr lang="ar-SA" dirty="0" smtClean="0">
                <a:solidFill>
                  <a:srgbClr val="000000"/>
                </a:solidFill>
                <a:latin typeface="Calibri" pitchFamily="34" charset="0"/>
                <a:ea typeface="Times New Roman" pitchFamily="18" charset="0"/>
              </a:rPr>
              <a:t>خانه عامریها است</a:t>
            </a:r>
            <a:r>
              <a:rPr lang="fa-IR" dirty="0" smtClean="0">
                <a:solidFill>
                  <a:srgbClr val="000000"/>
                </a:solidFill>
                <a:latin typeface="Calibri" pitchFamily="34" charset="0"/>
                <a:ea typeface="Times New Roman" pitchFamily="18" charset="0"/>
              </a:rPr>
              <a:t> </a:t>
            </a:r>
            <a:endParaRPr lang="en-US" dirty="0"/>
          </a:p>
        </p:txBody>
      </p:sp>
      <p:cxnSp>
        <p:nvCxnSpPr>
          <p:cNvPr id="6" name="Straight Arrow Connector 5"/>
          <p:cNvCxnSpPr/>
          <p:nvPr/>
        </p:nvCxnSpPr>
        <p:spPr>
          <a:xfrm rot="10800000" flipV="1">
            <a:off x="6172200" y="4267200"/>
            <a:ext cx="838200" cy="379412"/>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6172200" y="4267200"/>
            <a:ext cx="838200" cy="685800"/>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057900" y="4381500"/>
            <a:ext cx="1066800" cy="838200"/>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829300" y="4610100"/>
            <a:ext cx="1524000" cy="838200"/>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715000" y="4800600"/>
            <a:ext cx="1828800" cy="762000"/>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895600" y="4419600"/>
            <a:ext cx="3296095" cy="369332"/>
          </a:xfrm>
          <a:prstGeom prst="rect">
            <a:avLst/>
          </a:prstGeom>
        </p:spPr>
        <p:txBody>
          <a:bodyPr wrap="none">
            <a:spAutoFit/>
          </a:bodyPr>
          <a:lstStyle/>
          <a:p>
            <a:r>
              <a:rPr lang="ar-SA" dirty="0" smtClean="0">
                <a:solidFill>
                  <a:srgbClr val="000000"/>
                </a:solidFill>
                <a:latin typeface="Calibri" pitchFamily="34" charset="0"/>
                <a:ea typeface="Times New Roman" pitchFamily="18" charset="0"/>
              </a:rPr>
              <a:t>دارای دو بخش اندرونی و بیرونی</a:t>
            </a:r>
            <a:r>
              <a:rPr lang="fa-IR" dirty="0" smtClean="0">
                <a:solidFill>
                  <a:srgbClr val="000000"/>
                </a:solidFill>
                <a:latin typeface="Calibri" pitchFamily="34" charset="0"/>
                <a:ea typeface="Times New Roman" pitchFamily="18" charset="0"/>
              </a:rPr>
              <a:t> </a:t>
            </a:r>
            <a:endParaRPr lang="en-US" dirty="0"/>
          </a:p>
        </p:txBody>
      </p:sp>
      <p:sp>
        <p:nvSpPr>
          <p:cNvPr id="37" name="Rectangle 36"/>
          <p:cNvSpPr/>
          <p:nvPr/>
        </p:nvSpPr>
        <p:spPr>
          <a:xfrm>
            <a:off x="5105400" y="4724400"/>
            <a:ext cx="1037463" cy="369332"/>
          </a:xfrm>
          <a:prstGeom prst="rect">
            <a:avLst/>
          </a:prstGeom>
        </p:spPr>
        <p:txBody>
          <a:bodyPr wrap="none">
            <a:spAutoFit/>
          </a:bodyPr>
          <a:lstStyle/>
          <a:p>
            <a:r>
              <a:rPr lang="ar-SA" dirty="0" smtClean="0">
                <a:solidFill>
                  <a:srgbClr val="000000"/>
                </a:solidFill>
                <a:latin typeface="Calibri" pitchFamily="34" charset="0"/>
                <a:ea typeface="Times New Roman" pitchFamily="18" charset="0"/>
              </a:rPr>
              <a:t>حوضخانه</a:t>
            </a:r>
            <a:endParaRPr lang="en-US" dirty="0"/>
          </a:p>
        </p:txBody>
      </p:sp>
      <p:sp>
        <p:nvSpPr>
          <p:cNvPr id="38" name="Rectangle 37"/>
          <p:cNvSpPr/>
          <p:nvPr/>
        </p:nvSpPr>
        <p:spPr>
          <a:xfrm>
            <a:off x="4572000" y="5105400"/>
            <a:ext cx="1653017" cy="369332"/>
          </a:xfrm>
          <a:prstGeom prst="rect">
            <a:avLst/>
          </a:prstGeom>
        </p:spPr>
        <p:txBody>
          <a:bodyPr wrap="none">
            <a:spAutoFit/>
          </a:bodyPr>
          <a:lstStyle/>
          <a:p>
            <a:r>
              <a:rPr lang="ar-SA" dirty="0" smtClean="0">
                <a:solidFill>
                  <a:srgbClr val="000000"/>
                </a:solidFill>
                <a:latin typeface="Calibri" pitchFamily="34" charset="0"/>
                <a:ea typeface="Times New Roman" pitchFamily="18" charset="0"/>
              </a:rPr>
              <a:t>ایوان های رفیع </a:t>
            </a:r>
            <a:endParaRPr lang="en-US" dirty="0"/>
          </a:p>
        </p:txBody>
      </p:sp>
      <p:sp>
        <p:nvSpPr>
          <p:cNvPr id="39" name="Rectangle 38"/>
          <p:cNvSpPr/>
          <p:nvPr/>
        </p:nvSpPr>
        <p:spPr>
          <a:xfrm>
            <a:off x="3429000" y="5486400"/>
            <a:ext cx="2813591" cy="369332"/>
          </a:xfrm>
          <a:prstGeom prst="rect">
            <a:avLst/>
          </a:prstGeom>
        </p:spPr>
        <p:txBody>
          <a:bodyPr wrap="none">
            <a:spAutoFit/>
          </a:bodyPr>
          <a:lstStyle/>
          <a:p>
            <a:r>
              <a:rPr lang="ar-SA" dirty="0" smtClean="0">
                <a:solidFill>
                  <a:srgbClr val="000000"/>
                </a:solidFill>
                <a:latin typeface="Calibri" pitchFamily="34" charset="0"/>
                <a:ea typeface="Times New Roman" pitchFamily="18" charset="0"/>
              </a:rPr>
              <a:t>شاهنشین های هفت دری </a:t>
            </a:r>
            <a:endParaRPr lang="en-US" dirty="0"/>
          </a:p>
        </p:txBody>
      </p:sp>
      <p:sp>
        <p:nvSpPr>
          <p:cNvPr id="40" name="Rectangle 39"/>
          <p:cNvSpPr/>
          <p:nvPr/>
        </p:nvSpPr>
        <p:spPr>
          <a:xfrm>
            <a:off x="762000" y="5867400"/>
            <a:ext cx="6858000" cy="646331"/>
          </a:xfrm>
          <a:prstGeom prst="rect">
            <a:avLst/>
          </a:prstGeom>
        </p:spPr>
        <p:txBody>
          <a:bodyPr wrap="square">
            <a:spAutoFit/>
          </a:bodyPr>
          <a:lstStyle/>
          <a:p>
            <a:pPr algn="r" rtl="1"/>
            <a:r>
              <a:rPr lang="fa-IR"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تعداد زیادی اتاق های سه دری است که گرداگرد حیاط </a:t>
            </a:r>
            <a:r>
              <a:rPr lang="fa-IR" dirty="0" smtClean="0">
                <a:solidFill>
                  <a:srgbClr val="000000"/>
                </a:solidFill>
                <a:latin typeface="Calibri" pitchFamily="34" charset="0"/>
                <a:ea typeface="Times New Roman" pitchFamily="18" charset="0"/>
              </a:rPr>
              <a:t>        </a:t>
            </a:r>
          </a:p>
          <a:p>
            <a:pPr algn="r" rtl="1"/>
            <a:r>
              <a:rPr lang="fa-IR"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با</a:t>
            </a:r>
            <a:r>
              <a:rPr lang="en-US"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آهنگی</a:t>
            </a:r>
            <a:r>
              <a:rPr lang="en-US"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موزون و به صورت قرینه استقرار یافته اند</a:t>
            </a:r>
            <a:r>
              <a:rPr lang="en-US" dirty="0" smtClean="0">
                <a:solidFill>
                  <a:srgbClr val="000000"/>
                </a:solidFill>
                <a:latin typeface="Calibri" pitchFamily="34" charset="0"/>
                <a:ea typeface="Times New Roman"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80">
                                          <p:stCondLst>
                                            <p:cond delay="0"/>
                                          </p:stCondLst>
                                        </p:cTn>
                                        <p:tgtEl>
                                          <p:spTgt spid="36"/>
                                        </p:tgtEl>
                                      </p:cBhvr>
                                    </p:animEffect>
                                    <p:anim calcmode="lin" valueType="num">
                                      <p:cBhvr>
                                        <p:cTn id="6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0" dur="26">
                                          <p:stCondLst>
                                            <p:cond delay="650"/>
                                          </p:stCondLst>
                                        </p:cTn>
                                        <p:tgtEl>
                                          <p:spTgt spid="36"/>
                                        </p:tgtEl>
                                      </p:cBhvr>
                                      <p:to x="100000" y="60000"/>
                                    </p:animScale>
                                    <p:animScale>
                                      <p:cBhvr>
                                        <p:cTn id="71" dur="166" decel="50000">
                                          <p:stCondLst>
                                            <p:cond delay="676"/>
                                          </p:stCondLst>
                                        </p:cTn>
                                        <p:tgtEl>
                                          <p:spTgt spid="36"/>
                                        </p:tgtEl>
                                      </p:cBhvr>
                                      <p:to x="100000" y="100000"/>
                                    </p:animScale>
                                    <p:animScale>
                                      <p:cBhvr>
                                        <p:cTn id="72" dur="26">
                                          <p:stCondLst>
                                            <p:cond delay="1312"/>
                                          </p:stCondLst>
                                        </p:cTn>
                                        <p:tgtEl>
                                          <p:spTgt spid="36"/>
                                        </p:tgtEl>
                                      </p:cBhvr>
                                      <p:to x="100000" y="80000"/>
                                    </p:animScale>
                                    <p:animScale>
                                      <p:cBhvr>
                                        <p:cTn id="73" dur="166" decel="50000">
                                          <p:stCondLst>
                                            <p:cond delay="1338"/>
                                          </p:stCondLst>
                                        </p:cTn>
                                        <p:tgtEl>
                                          <p:spTgt spid="36"/>
                                        </p:tgtEl>
                                      </p:cBhvr>
                                      <p:to x="100000" y="100000"/>
                                    </p:animScale>
                                    <p:animScale>
                                      <p:cBhvr>
                                        <p:cTn id="74" dur="26">
                                          <p:stCondLst>
                                            <p:cond delay="1642"/>
                                          </p:stCondLst>
                                        </p:cTn>
                                        <p:tgtEl>
                                          <p:spTgt spid="36"/>
                                        </p:tgtEl>
                                      </p:cBhvr>
                                      <p:to x="100000" y="90000"/>
                                    </p:animScale>
                                    <p:animScale>
                                      <p:cBhvr>
                                        <p:cTn id="75" dur="166" decel="50000">
                                          <p:stCondLst>
                                            <p:cond delay="1668"/>
                                          </p:stCondLst>
                                        </p:cTn>
                                        <p:tgtEl>
                                          <p:spTgt spid="36"/>
                                        </p:tgtEl>
                                      </p:cBhvr>
                                      <p:to x="100000" y="100000"/>
                                    </p:animScale>
                                    <p:animScale>
                                      <p:cBhvr>
                                        <p:cTn id="76" dur="26">
                                          <p:stCondLst>
                                            <p:cond delay="1808"/>
                                          </p:stCondLst>
                                        </p:cTn>
                                        <p:tgtEl>
                                          <p:spTgt spid="36"/>
                                        </p:tgtEl>
                                      </p:cBhvr>
                                      <p:to x="100000" y="95000"/>
                                    </p:animScale>
                                    <p:animScale>
                                      <p:cBhvr>
                                        <p:cTn id="77" dur="166" decel="50000">
                                          <p:stCondLst>
                                            <p:cond delay="1834"/>
                                          </p:stCondLst>
                                        </p:cTn>
                                        <p:tgtEl>
                                          <p:spTgt spid="36"/>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80">
                                          <p:stCondLst>
                                            <p:cond delay="0"/>
                                          </p:stCondLst>
                                        </p:cTn>
                                        <p:tgtEl>
                                          <p:spTgt spid="37"/>
                                        </p:tgtEl>
                                      </p:cBhvr>
                                    </p:animEffect>
                                    <p:anim calcmode="lin" valueType="num">
                                      <p:cBhvr>
                                        <p:cTn id="8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8" dur="26">
                                          <p:stCondLst>
                                            <p:cond delay="650"/>
                                          </p:stCondLst>
                                        </p:cTn>
                                        <p:tgtEl>
                                          <p:spTgt spid="37"/>
                                        </p:tgtEl>
                                      </p:cBhvr>
                                      <p:to x="100000" y="60000"/>
                                    </p:animScale>
                                    <p:animScale>
                                      <p:cBhvr>
                                        <p:cTn id="89" dur="166" decel="50000">
                                          <p:stCondLst>
                                            <p:cond delay="676"/>
                                          </p:stCondLst>
                                        </p:cTn>
                                        <p:tgtEl>
                                          <p:spTgt spid="37"/>
                                        </p:tgtEl>
                                      </p:cBhvr>
                                      <p:to x="100000" y="100000"/>
                                    </p:animScale>
                                    <p:animScale>
                                      <p:cBhvr>
                                        <p:cTn id="90" dur="26">
                                          <p:stCondLst>
                                            <p:cond delay="1312"/>
                                          </p:stCondLst>
                                        </p:cTn>
                                        <p:tgtEl>
                                          <p:spTgt spid="37"/>
                                        </p:tgtEl>
                                      </p:cBhvr>
                                      <p:to x="100000" y="80000"/>
                                    </p:animScale>
                                    <p:animScale>
                                      <p:cBhvr>
                                        <p:cTn id="91" dur="166" decel="50000">
                                          <p:stCondLst>
                                            <p:cond delay="1338"/>
                                          </p:stCondLst>
                                        </p:cTn>
                                        <p:tgtEl>
                                          <p:spTgt spid="37"/>
                                        </p:tgtEl>
                                      </p:cBhvr>
                                      <p:to x="100000" y="100000"/>
                                    </p:animScale>
                                    <p:animScale>
                                      <p:cBhvr>
                                        <p:cTn id="92" dur="26">
                                          <p:stCondLst>
                                            <p:cond delay="1642"/>
                                          </p:stCondLst>
                                        </p:cTn>
                                        <p:tgtEl>
                                          <p:spTgt spid="37"/>
                                        </p:tgtEl>
                                      </p:cBhvr>
                                      <p:to x="100000" y="90000"/>
                                    </p:animScale>
                                    <p:animScale>
                                      <p:cBhvr>
                                        <p:cTn id="93" dur="166" decel="50000">
                                          <p:stCondLst>
                                            <p:cond delay="1668"/>
                                          </p:stCondLst>
                                        </p:cTn>
                                        <p:tgtEl>
                                          <p:spTgt spid="37"/>
                                        </p:tgtEl>
                                      </p:cBhvr>
                                      <p:to x="100000" y="100000"/>
                                    </p:animScale>
                                    <p:animScale>
                                      <p:cBhvr>
                                        <p:cTn id="94" dur="26">
                                          <p:stCondLst>
                                            <p:cond delay="1808"/>
                                          </p:stCondLst>
                                        </p:cTn>
                                        <p:tgtEl>
                                          <p:spTgt spid="37"/>
                                        </p:tgtEl>
                                      </p:cBhvr>
                                      <p:to x="100000" y="95000"/>
                                    </p:animScale>
                                    <p:animScale>
                                      <p:cBhvr>
                                        <p:cTn id="95" dur="166" decel="50000">
                                          <p:stCondLst>
                                            <p:cond delay="1834"/>
                                          </p:stCondLst>
                                        </p:cTn>
                                        <p:tgtEl>
                                          <p:spTgt spid="37"/>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wipe(down)">
                                      <p:cBhvr>
                                        <p:cTn id="98" dur="580">
                                          <p:stCondLst>
                                            <p:cond delay="0"/>
                                          </p:stCondLst>
                                        </p:cTn>
                                        <p:tgtEl>
                                          <p:spTgt spid="7"/>
                                        </p:tgtEl>
                                      </p:cBhvr>
                                    </p:animEffect>
                                    <p:anim calcmode="lin" valueType="num">
                                      <p:cBhvr>
                                        <p:cTn id="9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4" dur="26">
                                          <p:stCondLst>
                                            <p:cond delay="650"/>
                                          </p:stCondLst>
                                        </p:cTn>
                                        <p:tgtEl>
                                          <p:spTgt spid="7"/>
                                        </p:tgtEl>
                                      </p:cBhvr>
                                      <p:to x="100000" y="60000"/>
                                    </p:animScale>
                                    <p:animScale>
                                      <p:cBhvr>
                                        <p:cTn id="105" dur="166" decel="50000">
                                          <p:stCondLst>
                                            <p:cond delay="676"/>
                                          </p:stCondLst>
                                        </p:cTn>
                                        <p:tgtEl>
                                          <p:spTgt spid="7"/>
                                        </p:tgtEl>
                                      </p:cBhvr>
                                      <p:to x="100000" y="100000"/>
                                    </p:animScale>
                                    <p:animScale>
                                      <p:cBhvr>
                                        <p:cTn id="106" dur="26">
                                          <p:stCondLst>
                                            <p:cond delay="1312"/>
                                          </p:stCondLst>
                                        </p:cTn>
                                        <p:tgtEl>
                                          <p:spTgt spid="7"/>
                                        </p:tgtEl>
                                      </p:cBhvr>
                                      <p:to x="100000" y="80000"/>
                                    </p:animScale>
                                    <p:animScale>
                                      <p:cBhvr>
                                        <p:cTn id="107" dur="166" decel="50000">
                                          <p:stCondLst>
                                            <p:cond delay="1338"/>
                                          </p:stCondLst>
                                        </p:cTn>
                                        <p:tgtEl>
                                          <p:spTgt spid="7"/>
                                        </p:tgtEl>
                                      </p:cBhvr>
                                      <p:to x="100000" y="100000"/>
                                    </p:animScale>
                                    <p:animScale>
                                      <p:cBhvr>
                                        <p:cTn id="108" dur="26">
                                          <p:stCondLst>
                                            <p:cond delay="1642"/>
                                          </p:stCondLst>
                                        </p:cTn>
                                        <p:tgtEl>
                                          <p:spTgt spid="7"/>
                                        </p:tgtEl>
                                      </p:cBhvr>
                                      <p:to x="100000" y="90000"/>
                                    </p:animScale>
                                    <p:animScale>
                                      <p:cBhvr>
                                        <p:cTn id="109" dur="166" decel="50000">
                                          <p:stCondLst>
                                            <p:cond delay="1668"/>
                                          </p:stCondLst>
                                        </p:cTn>
                                        <p:tgtEl>
                                          <p:spTgt spid="7"/>
                                        </p:tgtEl>
                                      </p:cBhvr>
                                      <p:to x="100000" y="100000"/>
                                    </p:animScale>
                                    <p:animScale>
                                      <p:cBhvr>
                                        <p:cTn id="110" dur="26">
                                          <p:stCondLst>
                                            <p:cond delay="1808"/>
                                          </p:stCondLst>
                                        </p:cTn>
                                        <p:tgtEl>
                                          <p:spTgt spid="7"/>
                                        </p:tgtEl>
                                      </p:cBhvr>
                                      <p:to x="100000" y="95000"/>
                                    </p:animScale>
                                    <p:animScale>
                                      <p:cBhvr>
                                        <p:cTn id="111" dur="166" decel="50000">
                                          <p:stCondLst>
                                            <p:cond delay="1834"/>
                                          </p:stCondLst>
                                        </p:cTn>
                                        <p:tgtEl>
                                          <p:spTgt spid="7"/>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down)">
                                      <p:cBhvr>
                                        <p:cTn id="116" dur="580">
                                          <p:stCondLst>
                                            <p:cond delay="0"/>
                                          </p:stCondLst>
                                        </p:cTn>
                                        <p:tgtEl>
                                          <p:spTgt spid="38"/>
                                        </p:tgtEl>
                                      </p:cBhvr>
                                    </p:animEffect>
                                    <p:anim calcmode="lin" valueType="num">
                                      <p:cBhvr>
                                        <p:cTn id="117"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22" dur="26">
                                          <p:stCondLst>
                                            <p:cond delay="650"/>
                                          </p:stCondLst>
                                        </p:cTn>
                                        <p:tgtEl>
                                          <p:spTgt spid="38"/>
                                        </p:tgtEl>
                                      </p:cBhvr>
                                      <p:to x="100000" y="60000"/>
                                    </p:animScale>
                                    <p:animScale>
                                      <p:cBhvr>
                                        <p:cTn id="123" dur="166" decel="50000">
                                          <p:stCondLst>
                                            <p:cond delay="676"/>
                                          </p:stCondLst>
                                        </p:cTn>
                                        <p:tgtEl>
                                          <p:spTgt spid="38"/>
                                        </p:tgtEl>
                                      </p:cBhvr>
                                      <p:to x="100000" y="100000"/>
                                    </p:animScale>
                                    <p:animScale>
                                      <p:cBhvr>
                                        <p:cTn id="124" dur="26">
                                          <p:stCondLst>
                                            <p:cond delay="1312"/>
                                          </p:stCondLst>
                                        </p:cTn>
                                        <p:tgtEl>
                                          <p:spTgt spid="38"/>
                                        </p:tgtEl>
                                      </p:cBhvr>
                                      <p:to x="100000" y="80000"/>
                                    </p:animScale>
                                    <p:animScale>
                                      <p:cBhvr>
                                        <p:cTn id="125" dur="166" decel="50000">
                                          <p:stCondLst>
                                            <p:cond delay="1338"/>
                                          </p:stCondLst>
                                        </p:cTn>
                                        <p:tgtEl>
                                          <p:spTgt spid="38"/>
                                        </p:tgtEl>
                                      </p:cBhvr>
                                      <p:to x="100000" y="100000"/>
                                    </p:animScale>
                                    <p:animScale>
                                      <p:cBhvr>
                                        <p:cTn id="126" dur="26">
                                          <p:stCondLst>
                                            <p:cond delay="1642"/>
                                          </p:stCondLst>
                                        </p:cTn>
                                        <p:tgtEl>
                                          <p:spTgt spid="38"/>
                                        </p:tgtEl>
                                      </p:cBhvr>
                                      <p:to x="100000" y="90000"/>
                                    </p:animScale>
                                    <p:animScale>
                                      <p:cBhvr>
                                        <p:cTn id="127" dur="166" decel="50000">
                                          <p:stCondLst>
                                            <p:cond delay="1668"/>
                                          </p:stCondLst>
                                        </p:cTn>
                                        <p:tgtEl>
                                          <p:spTgt spid="38"/>
                                        </p:tgtEl>
                                      </p:cBhvr>
                                      <p:to x="100000" y="100000"/>
                                    </p:animScale>
                                    <p:animScale>
                                      <p:cBhvr>
                                        <p:cTn id="128" dur="26">
                                          <p:stCondLst>
                                            <p:cond delay="1808"/>
                                          </p:stCondLst>
                                        </p:cTn>
                                        <p:tgtEl>
                                          <p:spTgt spid="38"/>
                                        </p:tgtEl>
                                      </p:cBhvr>
                                      <p:to x="100000" y="95000"/>
                                    </p:animScale>
                                    <p:animScale>
                                      <p:cBhvr>
                                        <p:cTn id="129" dur="166" decel="50000">
                                          <p:stCondLst>
                                            <p:cond delay="1834"/>
                                          </p:stCondLst>
                                        </p:cTn>
                                        <p:tgtEl>
                                          <p:spTgt spid="38"/>
                                        </p:tgtEl>
                                      </p:cBhvr>
                                      <p:to x="100000" y="100000"/>
                                    </p:animScale>
                                  </p:childTnLst>
                                </p:cTn>
                              </p:par>
                              <p:par>
                                <p:cTn id="130" presetID="26" presetClass="entr" presetSubtype="0" fill="hold" nodeType="withEffect">
                                  <p:stCondLst>
                                    <p:cond delay="0"/>
                                  </p:stCondLst>
                                  <p:childTnLst>
                                    <p:set>
                                      <p:cBhvr>
                                        <p:cTn id="131" dur="1" fill="hold">
                                          <p:stCondLst>
                                            <p:cond delay="0"/>
                                          </p:stCondLst>
                                        </p:cTn>
                                        <p:tgtEl>
                                          <p:spTgt spid="8"/>
                                        </p:tgtEl>
                                        <p:attrNameLst>
                                          <p:attrName>style.visibility</p:attrName>
                                        </p:attrNameLst>
                                      </p:cBhvr>
                                      <p:to>
                                        <p:strVal val="visible"/>
                                      </p:to>
                                    </p:set>
                                    <p:animEffect transition="in" filter="wipe(down)">
                                      <p:cBhvr>
                                        <p:cTn id="132" dur="580">
                                          <p:stCondLst>
                                            <p:cond delay="0"/>
                                          </p:stCondLst>
                                        </p:cTn>
                                        <p:tgtEl>
                                          <p:spTgt spid="8"/>
                                        </p:tgtEl>
                                      </p:cBhvr>
                                    </p:animEffect>
                                    <p:anim calcmode="lin" valueType="num">
                                      <p:cBhvr>
                                        <p:cTn id="1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8" dur="26">
                                          <p:stCondLst>
                                            <p:cond delay="650"/>
                                          </p:stCondLst>
                                        </p:cTn>
                                        <p:tgtEl>
                                          <p:spTgt spid="8"/>
                                        </p:tgtEl>
                                      </p:cBhvr>
                                      <p:to x="100000" y="60000"/>
                                    </p:animScale>
                                    <p:animScale>
                                      <p:cBhvr>
                                        <p:cTn id="139" dur="166" decel="50000">
                                          <p:stCondLst>
                                            <p:cond delay="676"/>
                                          </p:stCondLst>
                                        </p:cTn>
                                        <p:tgtEl>
                                          <p:spTgt spid="8"/>
                                        </p:tgtEl>
                                      </p:cBhvr>
                                      <p:to x="100000" y="100000"/>
                                    </p:animScale>
                                    <p:animScale>
                                      <p:cBhvr>
                                        <p:cTn id="140" dur="26">
                                          <p:stCondLst>
                                            <p:cond delay="1312"/>
                                          </p:stCondLst>
                                        </p:cTn>
                                        <p:tgtEl>
                                          <p:spTgt spid="8"/>
                                        </p:tgtEl>
                                      </p:cBhvr>
                                      <p:to x="100000" y="80000"/>
                                    </p:animScale>
                                    <p:animScale>
                                      <p:cBhvr>
                                        <p:cTn id="141" dur="166" decel="50000">
                                          <p:stCondLst>
                                            <p:cond delay="1338"/>
                                          </p:stCondLst>
                                        </p:cTn>
                                        <p:tgtEl>
                                          <p:spTgt spid="8"/>
                                        </p:tgtEl>
                                      </p:cBhvr>
                                      <p:to x="100000" y="100000"/>
                                    </p:animScale>
                                    <p:animScale>
                                      <p:cBhvr>
                                        <p:cTn id="142" dur="26">
                                          <p:stCondLst>
                                            <p:cond delay="1642"/>
                                          </p:stCondLst>
                                        </p:cTn>
                                        <p:tgtEl>
                                          <p:spTgt spid="8"/>
                                        </p:tgtEl>
                                      </p:cBhvr>
                                      <p:to x="100000" y="90000"/>
                                    </p:animScale>
                                    <p:animScale>
                                      <p:cBhvr>
                                        <p:cTn id="143" dur="166" decel="50000">
                                          <p:stCondLst>
                                            <p:cond delay="1668"/>
                                          </p:stCondLst>
                                        </p:cTn>
                                        <p:tgtEl>
                                          <p:spTgt spid="8"/>
                                        </p:tgtEl>
                                      </p:cBhvr>
                                      <p:to x="100000" y="100000"/>
                                    </p:animScale>
                                    <p:animScale>
                                      <p:cBhvr>
                                        <p:cTn id="144" dur="26">
                                          <p:stCondLst>
                                            <p:cond delay="1808"/>
                                          </p:stCondLst>
                                        </p:cTn>
                                        <p:tgtEl>
                                          <p:spTgt spid="8"/>
                                        </p:tgtEl>
                                      </p:cBhvr>
                                      <p:to x="100000" y="95000"/>
                                    </p:animScale>
                                    <p:animScale>
                                      <p:cBhvr>
                                        <p:cTn id="145" dur="166" decel="50000">
                                          <p:stCondLst>
                                            <p:cond delay="1834"/>
                                          </p:stCondLst>
                                        </p:cTn>
                                        <p:tgtEl>
                                          <p:spTgt spid="8"/>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39"/>
                                        </p:tgtEl>
                                        <p:attrNameLst>
                                          <p:attrName>style.visibility</p:attrName>
                                        </p:attrNameLst>
                                      </p:cBhvr>
                                      <p:to>
                                        <p:strVal val="visible"/>
                                      </p:to>
                                    </p:set>
                                    <p:animEffect transition="in" filter="wipe(down)">
                                      <p:cBhvr>
                                        <p:cTn id="150" dur="580">
                                          <p:stCondLst>
                                            <p:cond delay="0"/>
                                          </p:stCondLst>
                                        </p:cTn>
                                        <p:tgtEl>
                                          <p:spTgt spid="39"/>
                                        </p:tgtEl>
                                      </p:cBhvr>
                                    </p:animEffect>
                                    <p:anim calcmode="lin" valueType="num">
                                      <p:cBhvr>
                                        <p:cTn id="151"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56" dur="26">
                                          <p:stCondLst>
                                            <p:cond delay="650"/>
                                          </p:stCondLst>
                                        </p:cTn>
                                        <p:tgtEl>
                                          <p:spTgt spid="39"/>
                                        </p:tgtEl>
                                      </p:cBhvr>
                                      <p:to x="100000" y="60000"/>
                                    </p:animScale>
                                    <p:animScale>
                                      <p:cBhvr>
                                        <p:cTn id="157" dur="166" decel="50000">
                                          <p:stCondLst>
                                            <p:cond delay="676"/>
                                          </p:stCondLst>
                                        </p:cTn>
                                        <p:tgtEl>
                                          <p:spTgt spid="39"/>
                                        </p:tgtEl>
                                      </p:cBhvr>
                                      <p:to x="100000" y="100000"/>
                                    </p:animScale>
                                    <p:animScale>
                                      <p:cBhvr>
                                        <p:cTn id="158" dur="26">
                                          <p:stCondLst>
                                            <p:cond delay="1312"/>
                                          </p:stCondLst>
                                        </p:cTn>
                                        <p:tgtEl>
                                          <p:spTgt spid="39"/>
                                        </p:tgtEl>
                                      </p:cBhvr>
                                      <p:to x="100000" y="80000"/>
                                    </p:animScale>
                                    <p:animScale>
                                      <p:cBhvr>
                                        <p:cTn id="159" dur="166" decel="50000">
                                          <p:stCondLst>
                                            <p:cond delay="1338"/>
                                          </p:stCondLst>
                                        </p:cTn>
                                        <p:tgtEl>
                                          <p:spTgt spid="39"/>
                                        </p:tgtEl>
                                      </p:cBhvr>
                                      <p:to x="100000" y="100000"/>
                                    </p:animScale>
                                    <p:animScale>
                                      <p:cBhvr>
                                        <p:cTn id="160" dur="26">
                                          <p:stCondLst>
                                            <p:cond delay="1642"/>
                                          </p:stCondLst>
                                        </p:cTn>
                                        <p:tgtEl>
                                          <p:spTgt spid="39"/>
                                        </p:tgtEl>
                                      </p:cBhvr>
                                      <p:to x="100000" y="90000"/>
                                    </p:animScale>
                                    <p:animScale>
                                      <p:cBhvr>
                                        <p:cTn id="161" dur="166" decel="50000">
                                          <p:stCondLst>
                                            <p:cond delay="1668"/>
                                          </p:stCondLst>
                                        </p:cTn>
                                        <p:tgtEl>
                                          <p:spTgt spid="39"/>
                                        </p:tgtEl>
                                      </p:cBhvr>
                                      <p:to x="100000" y="100000"/>
                                    </p:animScale>
                                    <p:animScale>
                                      <p:cBhvr>
                                        <p:cTn id="162" dur="26">
                                          <p:stCondLst>
                                            <p:cond delay="1808"/>
                                          </p:stCondLst>
                                        </p:cTn>
                                        <p:tgtEl>
                                          <p:spTgt spid="39"/>
                                        </p:tgtEl>
                                      </p:cBhvr>
                                      <p:to x="100000" y="95000"/>
                                    </p:animScale>
                                    <p:animScale>
                                      <p:cBhvr>
                                        <p:cTn id="163" dur="166" decel="50000">
                                          <p:stCondLst>
                                            <p:cond delay="1834"/>
                                          </p:stCondLst>
                                        </p:cTn>
                                        <p:tgtEl>
                                          <p:spTgt spid="39"/>
                                        </p:tgtEl>
                                      </p:cBhvr>
                                      <p:to x="100000" y="100000"/>
                                    </p:animScale>
                                  </p:childTnLst>
                                </p:cTn>
                              </p:par>
                              <p:par>
                                <p:cTn id="164" presetID="26" presetClass="entr" presetSubtype="0" fill="hold" nodeType="withEffect">
                                  <p:stCondLst>
                                    <p:cond delay="0"/>
                                  </p:stCondLst>
                                  <p:childTnLst>
                                    <p:set>
                                      <p:cBhvr>
                                        <p:cTn id="165" dur="1" fill="hold">
                                          <p:stCondLst>
                                            <p:cond delay="0"/>
                                          </p:stCondLst>
                                        </p:cTn>
                                        <p:tgtEl>
                                          <p:spTgt spid="9"/>
                                        </p:tgtEl>
                                        <p:attrNameLst>
                                          <p:attrName>style.visibility</p:attrName>
                                        </p:attrNameLst>
                                      </p:cBhvr>
                                      <p:to>
                                        <p:strVal val="visible"/>
                                      </p:to>
                                    </p:set>
                                    <p:animEffect transition="in" filter="wipe(down)">
                                      <p:cBhvr>
                                        <p:cTn id="166" dur="580">
                                          <p:stCondLst>
                                            <p:cond delay="0"/>
                                          </p:stCondLst>
                                        </p:cTn>
                                        <p:tgtEl>
                                          <p:spTgt spid="9"/>
                                        </p:tgtEl>
                                      </p:cBhvr>
                                    </p:animEffect>
                                    <p:anim calcmode="lin" valueType="num">
                                      <p:cBhvr>
                                        <p:cTn id="16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2" dur="26">
                                          <p:stCondLst>
                                            <p:cond delay="650"/>
                                          </p:stCondLst>
                                        </p:cTn>
                                        <p:tgtEl>
                                          <p:spTgt spid="9"/>
                                        </p:tgtEl>
                                      </p:cBhvr>
                                      <p:to x="100000" y="60000"/>
                                    </p:animScale>
                                    <p:animScale>
                                      <p:cBhvr>
                                        <p:cTn id="173" dur="166" decel="50000">
                                          <p:stCondLst>
                                            <p:cond delay="676"/>
                                          </p:stCondLst>
                                        </p:cTn>
                                        <p:tgtEl>
                                          <p:spTgt spid="9"/>
                                        </p:tgtEl>
                                      </p:cBhvr>
                                      <p:to x="100000" y="100000"/>
                                    </p:animScale>
                                    <p:animScale>
                                      <p:cBhvr>
                                        <p:cTn id="174" dur="26">
                                          <p:stCondLst>
                                            <p:cond delay="1312"/>
                                          </p:stCondLst>
                                        </p:cTn>
                                        <p:tgtEl>
                                          <p:spTgt spid="9"/>
                                        </p:tgtEl>
                                      </p:cBhvr>
                                      <p:to x="100000" y="80000"/>
                                    </p:animScale>
                                    <p:animScale>
                                      <p:cBhvr>
                                        <p:cTn id="175" dur="166" decel="50000">
                                          <p:stCondLst>
                                            <p:cond delay="1338"/>
                                          </p:stCondLst>
                                        </p:cTn>
                                        <p:tgtEl>
                                          <p:spTgt spid="9"/>
                                        </p:tgtEl>
                                      </p:cBhvr>
                                      <p:to x="100000" y="100000"/>
                                    </p:animScale>
                                    <p:animScale>
                                      <p:cBhvr>
                                        <p:cTn id="176" dur="26">
                                          <p:stCondLst>
                                            <p:cond delay="1642"/>
                                          </p:stCondLst>
                                        </p:cTn>
                                        <p:tgtEl>
                                          <p:spTgt spid="9"/>
                                        </p:tgtEl>
                                      </p:cBhvr>
                                      <p:to x="100000" y="90000"/>
                                    </p:animScale>
                                    <p:animScale>
                                      <p:cBhvr>
                                        <p:cTn id="177" dur="166" decel="50000">
                                          <p:stCondLst>
                                            <p:cond delay="1668"/>
                                          </p:stCondLst>
                                        </p:cTn>
                                        <p:tgtEl>
                                          <p:spTgt spid="9"/>
                                        </p:tgtEl>
                                      </p:cBhvr>
                                      <p:to x="100000" y="100000"/>
                                    </p:animScale>
                                    <p:animScale>
                                      <p:cBhvr>
                                        <p:cTn id="178" dur="26">
                                          <p:stCondLst>
                                            <p:cond delay="1808"/>
                                          </p:stCondLst>
                                        </p:cTn>
                                        <p:tgtEl>
                                          <p:spTgt spid="9"/>
                                        </p:tgtEl>
                                      </p:cBhvr>
                                      <p:to x="100000" y="95000"/>
                                    </p:animScale>
                                    <p:animScale>
                                      <p:cBhvr>
                                        <p:cTn id="179" dur="166" decel="50000">
                                          <p:stCondLst>
                                            <p:cond delay="1834"/>
                                          </p:stCondLst>
                                        </p:cTn>
                                        <p:tgtEl>
                                          <p:spTgt spid="9"/>
                                        </p:tgtEl>
                                      </p:cBhvr>
                                      <p:to x="100000" y="100000"/>
                                    </p:animScale>
                                  </p:childTnLst>
                                </p:cTn>
                              </p:par>
                            </p:childTnLst>
                          </p:cTn>
                        </p:par>
                      </p:childTnLst>
                    </p:cTn>
                  </p:par>
                  <p:par>
                    <p:cTn id="180" fill="hold">
                      <p:stCondLst>
                        <p:cond delay="indefinite"/>
                      </p:stCondLst>
                      <p:childTnLst>
                        <p:par>
                          <p:cTn id="181" fill="hold">
                            <p:stCondLst>
                              <p:cond delay="0"/>
                            </p:stCondLst>
                            <p:childTnLst>
                              <p:par>
                                <p:cTn id="182" presetID="26" presetClass="entr" presetSubtype="0" fill="hold" grpId="0" nodeType="click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wipe(down)">
                                      <p:cBhvr>
                                        <p:cTn id="184" dur="580">
                                          <p:stCondLst>
                                            <p:cond delay="0"/>
                                          </p:stCondLst>
                                        </p:cTn>
                                        <p:tgtEl>
                                          <p:spTgt spid="40"/>
                                        </p:tgtEl>
                                      </p:cBhvr>
                                    </p:animEffect>
                                    <p:anim calcmode="lin" valueType="num">
                                      <p:cBhvr>
                                        <p:cTn id="185"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6"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7"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8"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9"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90" dur="26">
                                          <p:stCondLst>
                                            <p:cond delay="650"/>
                                          </p:stCondLst>
                                        </p:cTn>
                                        <p:tgtEl>
                                          <p:spTgt spid="40"/>
                                        </p:tgtEl>
                                      </p:cBhvr>
                                      <p:to x="100000" y="60000"/>
                                    </p:animScale>
                                    <p:animScale>
                                      <p:cBhvr>
                                        <p:cTn id="191" dur="166" decel="50000">
                                          <p:stCondLst>
                                            <p:cond delay="676"/>
                                          </p:stCondLst>
                                        </p:cTn>
                                        <p:tgtEl>
                                          <p:spTgt spid="40"/>
                                        </p:tgtEl>
                                      </p:cBhvr>
                                      <p:to x="100000" y="100000"/>
                                    </p:animScale>
                                    <p:animScale>
                                      <p:cBhvr>
                                        <p:cTn id="192" dur="26">
                                          <p:stCondLst>
                                            <p:cond delay="1312"/>
                                          </p:stCondLst>
                                        </p:cTn>
                                        <p:tgtEl>
                                          <p:spTgt spid="40"/>
                                        </p:tgtEl>
                                      </p:cBhvr>
                                      <p:to x="100000" y="80000"/>
                                    </p:animScale>
                                    <p:animScale>
                                      <p:cBhvr>
                                        <p:cTn id="193" dur="166" decel="50000">
                                          <p:stCondLst>
                                            <p:cond delay="1338"/>
                                          </p:stCondLst>
                                        </p:cTn>
                                        <p:tgtEl>
                                          <p:spTgt spid="40"/>
                                        </p:tgtEl>
                                      </p:cBhvr>
                                      <p:to x="100000" y="100000"/>
                                    </p:animScale>
                                    <p:animScale>
                                      <p:cBhvr>
                                        <p:cTn id="194" dur="26">
                                          <p:stCondLst>
                                            <p:cond delay="1642"/>
                                          </p:stCondLst>
                                        </p:cTn>
                                        <p:tgtEl>
                                          <p:spTgt spid="40"/>
                                        </p:tgtEl>
                                      </p:cBhvr>
                                      <p:to x="100000" y="90000"/>
                                    </p:animScale>
                                    <p:animScale>
                                      <p:cBhvr>
                                        <p:cTn id="195" dur="166" decel="50000">
                                          <p:stCondLst>
                                            <p:cond delay="1668"/>
                                          </p:stCondLst>
                                        </p:cTn>
                                        <p:tgtEl>
                                          <p:spTgt spid="40"/>
                                        </p:tgtEl>
                                      </p:cBhvr>
                                      <p:to x="100000" y="100000"/>
                                    </p:animScale>
                                    <p:animScale>
                                      <p:cBhvr>
                                        <p:cTn id="196" dur="26">
                                          <p:stCondLst>
                                            <p:cond delay="1808"/>
                                          </p:stCondLst>
                                        </p:cTn>
                                        <p:tgtEl>
                                          <p:spTgt spid="40"/>
                                        </p:tgtEl>
                                      </p:cBhvr>
                                      <p:to x="100000" y="95000"/>
                                    </p:animScale>
                                    <p:animScale>
                                      <p:cBhvr>
                                        <p:cTn id="197" dur="166" decel="50000">
                                          <p:stCondLst>
                                            <p:cond delay="1834"/>
                                          </p:stCondLst>
                                        </p:cTn>
                                        <p:tgtEl>
                                          <p:spTgt spid="40"/>
                                        </p:tgtEl>
                                      </p:cBhvr>
                                      <p:to x="100000" y="100000"/>
                                    </p:animScale>
                                  </p:childTnLst>
                                </p:cTn>
                              </p:par>
                              <p:par>
                                <p:cTn id="198" presetID="26" presetClass="entr" presetSubtype="0" fill="hold" nodeType="withEffect">
                                  <p:stCondLst>
                                    <p:cond delay="0"/>
                                  </p:stCondLst>
                                  <p:childTnLst>
                                    <p:set>
                                      <p:cBhvr>
                                        <p:cTn id="199" dur="1" fill="hold">
                                          <p:stCondLst>
                                            <p:cond delay="0"/>
                                          </p:stCondLst>
                                        </p:cTn>
                                        <p:tgtEl>
                                          <p:spTgt spid="10"/>
                                        </p:tgtEl>
                                        <p:attrNameLst>
                                          <p:attrName>style.visibility</p:attrName>
                                        </p:attrNameLst>
                                      </p:cBhvr>
                                      <p:to>
                                        <p:strVal val="visible"/>
                                      </p:to>
                                    </p:set>
                                    <p:animEffect transition="in" filter="wipe(down)">
                                      <p:cBhvr>
                                        <p:cTn id="200" dur="580">
                                          <p:stCondLst>
                                            <p:cond delay="0"/>
                                          </p:stCondLst>
                                        </p:cTn>
                                        <p:tgtEl>
                                          <p:spTgt spid="10"/>
                                        </p:tgtEl>
                                      </p:cBhvr>
                                    </p:animEffect>
                                    <p:anim calcmode="lin" valueType="num">
                                      <p:cBhvr>
                                        <p:cTn id="20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6" dur="26">
                                          <p:stCondLst>
                                            <p:cond delay="650"/>
                                          </p:stCondLst>
                                        </p:cTn>
                                        <p:tgtEl>
                                          <p:spTgt spid="10"/>
                                        </p:tgtEl>
                                      </p:cBhvr>
                                      <p:to x="100000" y="60000"/>
                                    </p:animScale>
                                    <p:animScale>
                                      <p:cBhvr>
                                        <p:cTn id="207" dur="166" decel="50000">
                                          <p:stCondLst>
                                            <p:cond delay="676"/>
                                          </p:stCondLst>
                                        </p:cTn>
                                        <p:tgtEl>
                                          <p:spTgt spid="10"/>
                                        </p:tgtEl>
                                      </p:cBhvr>
                                      <p:to x="100000" y="100000"/>
                                    </p:animScale>
                                    <p:animScale>
                                      <p:cBhvr>
                                        <p:cTn id="208" dur="26">
                                          <p:stCondLst>
                                            <p:cond delay="1312"/>
                                          </p:stCondLst>
                                        </p:cTn>
                                        <p:tgtEl>
                                          <p:spTgt spid="10"/>
                                        </p:tgtEl>
                                      </p:cBhvr>
                                      <p:to x="100000" y="80000"/>
                                    </p:animScale>
                                    <p:animScale>
                                      <p:cBhvr>
                                        <p:cTn id="209" dur="166" decel="50000">
                                          <p:stCondLst>
                                            <p:cond delay="1338"/>
                                          </p:stCondLst>
                                        </p:cTn>
                                        <p:tgtEl>
                                          <p:spTgt spid="10"/>
                                        </p:tgtEl>
                                      </p:cBhvr>
                                      <p:to x="100000" y="100000"/>
                                    </p:animScale>
                                    <p:animScale>
                                      <p:cBhvr>
                                        <p:cTn id="210" dur="26">
                                          <p:stCondLst>
                                            <p:cond delay="1642"/>
                                          </p:stCondLst>
                                        </p:cTn>
                                        <p:tgtEl>
                                          <p:spTgt spid="10"/>
                                        </p:tgtEl>
                                      </p:cBhvr>
                                      <p:to x="100000" y="90000"/>
                                    </p:animScale>
                                    <p:animScale>
                                      <p:cBhvr>
                                        <p:cTn id="211" dur="166" decel="50000">
                                          <p:stCondLst>
                                            <p:cond delay="1668"/>
                                          </p:stCondLst>
                                        </p:cTn>
                                        <p:tgtEl>
                                          <p:spTgt spid="10"/>
                                        </p:tgtEl>
                                      </p:cBhvr>
                                      <p:to x="100000" y="100000"/>
                                    </p:animScale>
                                    <p:animScale>
                                      <p:cBhvr>
                                        <p:cTn id="212" dur="26">
                                          <p:stCondLst>
                                            <p:cond delay="1808"/>
                                          </p:stCondLst>
                                        </p:cTn>
                                        <p:tgtEl>
                                          <p:spTgt spid="10"/>
                                        </p:tgtEl>
                                      </p:cBhvr>
                                      <p:to x="100000" y="95000"/>
                                    </p:animScale>
                                    <p:animScale>
                                      <p:cBhvr>
                                        <p:cTn id="21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0" y="0"/>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b="0" i="0" u="none" strike="noStrike" cap="none" normalizeH="0" baseline="0" dirty="0" smtClean="0">
              <a:ln>
                <a:noFill/>
              </a:ln>
              <a:solidFill>
                <a:srgbClr val="000000"/>
              </a:solidFill>
              <a:effectLst/>
              <a:latin typeface="Calibri" pitchFamily="34" charset="0"/>
              <a:ea typeface="Times New Roman" pitchFamily="18" charset="0"/>
            </a:endParaRPr>
          </a:p>
          <a:p>
            <a:pPr lvl="1" algn="r" rtl="1" fontAlgn="base">
              <a:spcBef>
                <a:spcPct val="0"/>
              </a:spcBef>
              <a:spcAft>
                <a:spcPct val="0"/>
              </a:spcAft>
            </a:pPr>
            <a:endParaRPr lang="fa-IR" dirty="0" smtClean="0">
              <a:solidFill>
                <a:srgbClr val="000000"/>
              </a:solidFill>
              <a:latin typeface="Calibri" pitchFamily="34" charset="0"/>
              <a:ea typeface="Times New Roman" pitchFamily="18"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endParaRPr>
          </a:p>
        </p:txBody>
      </p:sp>
      <p:sp>
        <p:nvSpPr>
          <p:cNvPr id="9" name="Rectangle 8"/>
          <p:cNvSpPr/>
          <p:nvPr/>
        </p:nvSpPr>
        <p:spPr>
          <a:xfrm>
            <a:off x="0" y="4724400"/>
            <a:ext cx="9144000" cy="1477328"/>
          </a:xfrm>
          <a:prstGeom prst="rect">
            <a:avLst/>
          </a:prstGeom>
        </p:spPr>
        <p:txBody>
          <a:bodyPr wrap="square">
            <a:spAutoFit/>
          </a:bodyPr>
          <a:lstStyle/>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p>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p>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 </a:t>
            </a:r>
            <a:endParaRPr lang="fa-IR" dirty="0" smtClean="0">
              <a:solidFill>
                <a:srgbClr val="000000"/>
              </a:solidFill>
              <a:latin typeface="Calibri" pitchFamily="34" charset="0"/>
              <a:ea typeface="Times New Roman" pitchFamily="18" charset="0"/>
            </a:endParaRPr>
          </a:p>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p>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endParaRPr lang="en-US" dirty="0" smtClean="0">
              <a:solidFill>
                <a:srgbClr val="000000"/>
              </a:solidFill>
              <a:latin typeface="Calibri" pitchFamily="34" charset="0"/>
              <a:ea typeface="Times New Roman" pitchFamily="18" charset="0"/>
            </a:endParaRPr>
          </a:p>
        </p:txBody>
      </p:sp>
      <p:sp>
        <p:nvSpPr>
          <p:cNvPr id="10" name="Rectangle 9"/>
          <p:cNvSpPr/>
          <p:nvPr/>
        </p:nvSpPr>
        <p:spPr>
          <a:xfrm>
            <a:off x="4800600" y="609600"/>
            <a:ext cx="4089581" cy="400110"/>
          </a:xfrm>
          <a:prstGeom prst="rect">
            <a:avLst/>
          </a:prstGeom>
        </p:spPr>
        <p:txBody>
          <a:bodyPr wrap="none">
            <a:spAutoFit/>
          </a:bodyPr>
          <a:lstStyle/>
          <a:p>
            <a:pPr algn="r" rtl="1">
              <a:buFont typeface="Wingdings" pitchFamily="2" charset="2"/>
              <a:buChar char="§"/>
            </a:pPr>
            <a:r>
              <a:rPr lang="en-US" sz="2000" dirty="0" smtClean="0"/>
              <a:t> </a:t>
            </a:r>
            <a:r>
              <a:rPr lang="ar-SA" sz="2000" dirty="0" smtClean="0"/>
              <a:t>شیشه کاری های</a:t>
            </a:r>
            <a:r>
              <a:rPr lang="en-US" sz="2000" dirty="0" smtClean="0"/>
              <a:t> </a:t>
            </a:r>
            <a:r>
              <a:rPr lang="fa-IR" sz="2000" dirty="0" smtClean="0"/>
              <a:t>درب</a:t>
            </a:r>
            <a:r>
              <a:rPr lang="ar-SA" sz="2000" dirty="0" smtClean="0"/>
              <a:t> شاهنشین</a:t>
            </a:r>
            <a:r>
              <a:rPr lang="fa-IR" sz="2000" dirty="0" smtClean="0"/>
              <a:t>:</a:t>
            </a:r>
            <a:endParaRPr lang="en-US" sz="2000" dirty="0"/>
          </a:p>
        </p:txBody>
      </p:sp>
      <p:pic>
        <p:nvPicPr>
          <p:cNvPr id="11" name="Picture 2" descr="G:\New folder\9.bmp"/>
          <p:cNvPicPr>
            <a:picLocks noChangeAspect="1" noChangeArrowheads="1"/>
          </p:cNvPicPr>
          <p:nvPr/>
        </p:nvPicPr>
        <p:blipFill>
          <a:blip r:embed="rId2"/>
          <a:srcRect/>
          <a:stretch>
            <a:fillRect/>
          </a:stretch>
        </p:blipFill>
        <p:spPr bwMode="auto">
          <a:xfrm>
            <a:off x="381000" y="1143000"/>
            <a:ext cx="4096032" cy="3352800"/>
          </a:xfrm>
          <a:prstGeom prst="rect">
            <a:avLst/>
          </a:prstGeom>
          <a:noFill/>
        </p:spPr>
      </p:pic>
      <p:sp>
        <p:nvSpPr>
          <p:cNvPr id="12" name="Rectangle 11"/>
          <p:cNvSpPr/>
          <p:nvPr/>
        </p:nvSpPr>
        <p:spPr>
          <a:xfrm>
            <a:off x="5562600" y="1524000"/>
            <a:ext cx="3159839" cy="369332"/>
          </a:xfrm>
          <a:prstGeom prst="rect">
            <a:avLst/>
          </a:prstGeom>
        </p:spPr>
        <p:txBody>
          <a:bodyPr wrap="none">
            <a:spAutoFit/>
          </a:bodyPr>
          <a:lstStyle/>
          <a:p>
            <a:pPr lvl="1" algn="r" rtl="1"/>
            <a:r>
              <a:rPr lang="fa-IR" dirty="0" smtClean="0"/>
              <a:t>تابیده شدن نور به شیشه </a:t>
            </a:r>
          </a:p>
        </p:txBody>
      </p:sp>
      <p:sp>
        <p:nvSpPr>
          <p:cNvPr id="13" name="Down Arrow 12"/>
          <p:cNvSpPr/>
          <p:nvPr/>
        </p:nvSpPr>
        <p:spPr>
          <a:xfrm>
            <a:off x="7086600" y="20574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10200" y="2895600"/>
            <a:ext cx="3052439" cy="369332"/>
          </a:xfrm>
          <a:prstGeom prst="rect">
            <a:avLst/>
          </a:prstGeom>
        </p:spPr>
        <p:txBody>
          <a:bodyPr wrap="none">
            <a:spAutoFit/>
          </a:bodyPr>
          <a:lstStyle/>
          <a:p>
            <a:r>
              <a:rPr lang="fa-IR" dirty="0" smtClean="0"/>
              <a:t>ایجاد رنگ بنفش در فضای اتاق</a:t>
            </a:r>
            <a:endParaRPr lang="en-US" dirty="0"/>
          </a:p>
        </p:txBody>
      </p:sp>
      <p:sp>
        <p:nvSpPr>
          <p:cNvPr id="15" name="Down Arrow 14"/>
          <p:cNvSpPr/>
          <p:nvPr/>
        </p:nvSpPr>
        <p:spPr>
          <a:xfrm>
            <a:off x="7086600" y="35052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10200" y="4343400"/>
            <a:ext cx="3044423" cy="369332"/>
          </a:xfrm>
          <a:prstGeom prst="rect">
            <a:avLst/>
          </a:prstGeom>
        </p:spPr>
        <p:txBody>
          <a:bodyPr wrap="none">
            <a:spAutoFit/>
          </a:bodyPr>
          <a:lstStyle/>
          <a:p>
            <a:r>
              <a:rPr lang="fa-IR" dirty="0" smtClean="0"/>
              <a:t>از بین رفتن حشرات داخل اتاق</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ppt_w*0.05"/>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anim calcmode="lin" valueType="num">
                                      <p:cBhvr>
                                        <p:cTn id="16" dur="500" fill="hold"/>
                                        <p:tgtEl>
                                          <p:spTgt spid="11"/>
                                        </p:tgtEl>
                                        <p:attrNameLst>
                                          <p:attrName>ppt_x</p:attrName>
                                        </p:attrNameLst>
                                      </p:cBhvr>
                                      <p:tavLst>
                                        <p:tav tm="0">
                                          <p:val>
                                            <p:strVal val="#ppt_x-.2"/>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369332"/>
          </a:xfrm>
          <a:prstGeom prst="rect">
            <a:avLst/>
          </a:prstGeom>
        </p:spPr>
        <p:txBody>
          <a:bodyPr wrap="square">
            <a:spAutoFit/>
          </a:bodyPr>
          <a:lstStyle/>
          <a:p>
            <a:pPr lvl="0" algn="r" rtl="1" fontAlgn="base">
              <a:spcBef>
                <a:spcPct val="0"/>
              </a:spcBef>
              <a:spcAft>
                <a:spcPct val="0"/>
              </a:spcAft>
            </a:pPr>
            <a:r>
              <a:rPr lang="fa-IR" dirty="0" smtClean="0">
                <a:solidFill>
                  <a:srgbClr val="000000"/>
                </a:solidFill>
                <a:latin typeface="Calibri" pitchFamily="34" charset="0"/>
                <a:ea typeface="Times New Roman" pitchFamily="18" charset="0"/>
              </a:rPr>
              <a:t>نوع</a:t>
            </a:r>
            <a:r>
              <a:rPr lang="ar-SA" dirty="0" smtClean="0">
                <a:solidFill>
                  <a:srgbClr val="000000"/>
                </a:solidFill>
                <a:latin typeface="Calibri" pitchFamily="34" charset="0"/>
                <a:ea typeface="Times New Roman" pitchFamily="18" charset="0"/>
              </a:rPr>
              <a:t> پوششهای داخلی </a:t>
            </a:r>
            <a:r>
              <a:rPr lang="fa-IR" dirty="0" smtClean="0">
                <a:solidFill>
                  <a:srgbClr val="000000"/>
                </a:solidFill>
                <a:latin typeface="Calibri" pitchFamily="34" charset="0"/>
                <a:ea typeface="Times New Roman" pitchFamily="18" charset="0"/>
              </a:rPr>
              <a:t>و </a:t>
            </a:r>
            <a:r>
              <a:rPr lang="ar-SA" dirty="0" smtClean="0">
                <a:solidFill>
                  <a:srgbClr val="000000"/>
                </a:solidFill>
                <a:latin typeface="Calibri" pitchFamily="34" charset="0"/>
                <a:ea typeface="Times New Roman" pitchFamily="18" charset="0"/>
              </a:rPr>
              <a:t>بدنه خارجی حیاط ها و برخی از بدنه ها</a:t>
            </a:r>
            <a:r>
              <a:rPr lang="fa-IR" dirty="0" smtClean="0">
                <a:solidFill>
                  <a:srgbClr val="000000"/>
                </a:solidFill>
                <a:latin typeface="Calibri" pitchFamily="34" charset="0"/>
                <a:ea typeface="Times New Roman" pitchFamily="18" charset="0"/>
              </a:rPr>
              <a:t>:</a:t>
            </a:r>
          </a:p>
        </p:txBody>
      </p:sp>
      <p:sp>
        <p:nvSpPr>
          <p:cNvPr id="3" name="Rectangle 2"/>
          <p:cNvSpPr/>
          <p:nvPr/>
        </p:nvSpPr>
        <p:spPr>
          <a:xfrm>
            <a:off x="7747497" y="1219200"/>
            <a:ext cx="907621" cy="338554"/>
          </a:xfrm>
          <a:prstGeom prst="rect">
            <a:avLst/>
          </a:prstGeom>
        </p:spPr>
        <p:txBody>
          <a:bodyPr wrap="none">
            <a:spAutoFit/>
          </a:bodyPr>
          <a:lstStyle/>
          <a:p>
            <a:pPr lvl="0"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گچبری</a:t>
            </a:r>
            <a:endParaRPr lang="fa-IR" sz="1600" b="1" dirty="0" smtClean="0">
              <a:solidFill>
                <a:srgbClr val="000000"/>
              </a:solidFill>
              <a:latin typeface="Calibri" pitchFamily="34" charset="0"/>
              <a:ea typeface="Times New Roman" pitchFamily="18" charset="0"/>
            </a:endParaRPr>
          </a:p>
        </p:txBody>
      </p:sp>
      <p:sp>
        <p:nvSpPr>
          <p:cNvPr id="4" name="Rectangle 3"/>
          <p:cNvSpPr/>
          <p:nvPr/>
        </p:nvSpPr>
        <p:spPr>
          <a:xfrm>
            <a:off x="7467599" y="1600200"/>
            <a:ext cx="1676401" cy="369332"/>
          </a:xfrm>
          <a:prstGeom prst="rect">
            <a:avLst/>
          </a:prstGeom>
        </p:spPr>
        <p:txBody>
          <a:bodyPr wrap="square">
            <a:spAutoFit/>
          </a:bodyPr>
          <a:lstStyle/>
          <a:p>
            <a:pPr lvl="1" algn="r" rtl="1" fontAlgn="base">
              <a:spcBef>
                <a:spcPct val="0"/>
              </a:spcBef>
              <a:spcAft>
                <a:spcPct val="0"/>
              </a:spcAft>
              <a:buFont typeface="Arial" pitchFamily="34" charset="0"/>
              <a:buChar char="•"/>
            </a:pPr>
            <a:r>
              <a:rPr lang="ar-SA" dirty="0" smtClean="0">
                <a:solidFill>
                  <a:srgbClr val="000000"/>
                </a:solidFill>
                <a:latin typeface="Calibri" pitchFamily="34" charset="0"/>
                <a:ea typeface="Times New Roman" pitchFamily="18" charset="0"/>
              </a:rPr>
              <a:t> </a:t>
            </a:r>
            <a:r>
              <a:rPr lang="ar-SA" sz="1600" b="1" dirty="0" smtClean="0">
                <a:solidFill>
                  <a:srgbClr val="000000"/>
                </a:solidFill>
                <a:latin typeface="Calibri" pitchFamily="34" charset="0"/>
                <a:ea typeface="Times New Roman" pitchFamily="18" charset="0"/>
              </a:rPr>
              <a:t>یزدی</a:t>
            </a:r>
            <a:r>
              <a:rPr lang="ar-SA" dirty="0" smtClean="0">
                <a:solidFill>
                  <a:srgbClr val="000000"/>
                </a:solidFill>
                <a:latin typeface="Calibri" pitchFamily="34" charset="0"/>
                <a:ea typeface="Times New Roman" pitchFamily="18" charset="0"/>
              </a:rPr>
              <a:t> </a:t>
            </a:r>
            <a:endParaRPr lang="fa-IR" dirty="0" smtClean="0">
              <a:solidFill>
                <a:srgbClr val="000000"/>
              </a:solidFill>
              <a:latin typeface="Calibri" pitchFamily="34" charset="0"/>
              <a:ea typeface="Times New Roman" pitchFamily="18" charset="0"/>
            </a:endParaRPr>
          </a:p>
        </p:txBody>
      </p:sp>
      <p:sp>
        <p:nvSpPr>
          <p:cNvPr id="5" name="Rectangle 4"/>
          <p:cNvSpPr/>
          <p:nvPr/>
        </p:nvSpPr>
        <p:spPr>
          <a:xfrm>
            <a:off x="5714999" y="2286000"/>
            <a:ext cx="3429001" cy="338554"/>
          </a:xfrm>
          <a:prstGeom prst="rect">
            <a:avLst/>
          </a:prstGeom>
        </p:spPr>
        <p:txBody>
          <a:bodyPr wrap="squar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رسمی بندی</a:t>
            </a:r>
            <a:r>
              <a:rPr lang="fa-IR" sz="1600" b="1" dirty="0" smtClean="0">
                <a:solidFill>
                  <a:srgbClr val="000000"/>
                </a:solidFill>
                <a:latin typeface="Calibri" pitchFamily="34" charset="0"/>
                <a:ea typeface="Times New Roman" pitchFamily="18" charset="0"/>
              </a:rPr>
              <a:t>=</a:t>
            </a:r>
            <a:r>
              <a:rPr lang="ar-SA" sz="1600" b="1" dirty="0" smtClean="0"/>
              <a:t>کاربندی</a:t>
            </a:r>
            <a:endParaRPr lang="fa-IR" sz="1600" b="1" dirty="0" smtClean="0">
              <a:solidFill>
                <a:srgbClr val="000000"/>
              </a:solidFill>
              <a:latin typeface="Calibri" pitchFamily="34" charset="0"/>
              <a:ea typeface="Times New Roman" pitchFamily="18" charset="0"/>
            </a:endParaRPr>
          </a:p>
        </p:txBody>
      </p:sp>
      <p:sp>
        <p:nvSpPr>
          <p:cNvPr id="6" name="Rectangle 5"/>
          <p:cNvSpPr/>
          <p:nvPr/>
        </p:nvSpPr>
        <p:spPr>
          <a:xfrm>
            <a:off x="7710595" y="3200400"/>
            <a:ext cx="1433405" cy="338554"/>
          </a:xfrm>
          <a:prstGeom prst="rect">
            <a:avLst/>
          </a:prstGeom>
        </p:spPr>
        <p:txBody>
          <a:bodyPr wrap="non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مقرنس</a:t>
            </a:r>
            <a:endParaRPr lang="fa-IR" sz="1600" b="1" dirty="0" smtClean="0">
              <a:solidFill>
                <a:srgbClr val="000000"/>
              </a:solidFill>
              <a:latin typeface="Calibri" pitchFamily="34" charset="0"/>
              <a:ea typeface="Times New Roman" pitchFamily="18" charset="0"/>
            </a:endParaRPr>
          </a:p>
        </p:txBody>
      </p:sp>
      <p:sp>
        <p:nvSpPr>
          <p:cNvPr id="7" name="Line Callout 1 6"/>
          <p:cNvSpPr/>
          <p:nvPr/>
        </p:nvSpPr>
        <p:spPr>
          <a:xfrm>
            <a:off x="381000" y="1143000"/>
            <a:ext cx="5715000" cy="838200"/>
          </a:xfrm>
          <a:prstGeom prst="borderCallout1">
            <a:avLst>
              <a:gd name="adj1" fmla="val 2387"/>
              <a:gd name="adj2" fmla="val 100145"/>
              <a:gd name="adj3" fmla="val 72830"/>
              <a:gd name="adj4" fmla="val 131641"/>
            </a:avLst>
          </a:prstGeom>
          <a:solidFill>
            <a:srgbClr val="FFD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dirty="0" smtClean="0">
                <a:solidFill>
                  <a:schemeClr val="tx1"/>
                </a:solidFill>
              </a:rPr>
              <a:t>یزدی‌بندی</a:t>
            </a:r>
            <a:r>
              <a:rPr lang="en-US" sz="1200" dirty="0" smtClean="0">
                <a:solidFill>
                  <a:schemeClr val="tx1"/>
                </a:solidFill>
              </a:rPr>
              <a:t> </a:t>
            </a:r>
            <a:r>
              <a:rPr lang="ar-SA" sz="1200" dirty="0" smtClean="0">
                <a:solidFill>
                  <a:schemeClr val="tx1"/>
                </a:solidFill>
              </a:rPr>
              <a:t>نوع خاصی از نحوه کاربندی زیر</a:t>
            </a:r>
            <a:r>
              <a:rPr lang="en-US" sz="1200" dirty="0" smtClean="0">
                <a:solidFill>
                  <a:schemeClr val="tx1"/>
                </a:solidFill>
              </a:rPr>
              <a:t> </a:t>
            </a:r>
            <a:r>
              <a:rPr lang="ar-SA" sz="1200" dirty="0" smtClean="0">
                <a:solidFill>
                  <a:schemeClr val="tx1"/>
                </a:solidFill>
              </a:rPr>
              <a:t>گنبد،</a:t>
            </a:r>
            <a:r>
              <a:rPr lang="fa-IR" sz="1200" dirty="0" smtClean="0">
                <a:solidFill>
                  <a:schemeClr val="tx1"/>
                </a:solidFill>
              </a:rPr>
              <a:t>                                                               </a:t>
            </a:r>
            <a:r>
              <a:rPr lang="ar-SA" sz="1200" dirty="0" smtClean="0">
                <a:solidFill>
                  <a:schemeClr val="tx1"/>
                </a:solidFill>
              </a:rPr>
              <a:t> پوشش قوسی شکل ورودی‌ها است </a:t>
            </a:r>
            <a:r>
              <a:rPr lang="fa-IR" sz="1200" dirty="0" smtClean="0">
                <a:solidFill>
                  <a:schemeClr val="tx1"/>
                </a:solidFill>
              </a:rPr>
              <a:t>                                                                                  </a:t>
            </a:r>
            <a:r>
              <a:rPr lang="ar-SA" sz="1200" dirty="0" smtClean="0">
                <a:solidFill>
                  <a:schemeClr val="tx1"/>
                </a:solidFill>
              </a:rPr>
              <a:t>که به طور معمول از نظر تزئینی نیز جلوه‌ای خاص به فضایی که در بر گرفته می‌بخشد.</a:t>
            </a:r>
            <a:r>
              <a:rPr lang="fa-IR" sz="1200" dirty="0" smtClean="0">
                <a:solidFill>
                  <a:schemeClr val="tx1"/>
                </a:solidFill>
              </a:rPr>
              <a:t>                          </a:t>
            </a:r>
            <a:r>
              <a:rPr lang="ar-SA" sz="1200" dirty="0" smtClean="0">
                <a:solidFill>
                  <a:schemeClr val="tx1"/>
                </a:solidFill>
              </a:rPr>
              <a:t> یزدی بندی حالتی است بین</a:t>
            </a:r>
            <a:r>
              <a:rPr lang="en-US" sz="1200" dirty="0" smtClean="0">
                <a:solidFill>
                  <a:schemeClr val="tx1"/>
                </a:solidFill>
              </a:rPr>
              <a:t> </a:t>
            </a:r>
            <a:r>
              <a:rPr lang="ar-SA" sz="1200" dirty="0" smtClean="0">
                <a:solidFill>
                  <a:schemeClr val="tx1"/>
                </a:solidFill>
              </a:rPr>
              <a:t>رسمی‌بندی</a:t>
            </a:r>
            <a:r>
              <a:rPr lang="en-US" sz="1200" dirty="0" smtClean="0">
                <a:solidFill>
                  <a:schemeClr val="tx1"/>
                </a:solidFill>
              </a:rPr>
              <a:t> </a:t>
            </a:r>
            <a:r>
              <a:rPr lang="ar-SA" sz="1200" dirty="0" smtClean="0">
                <a:solidFill>
                  <a:schemeClr val="tx1"/>
                </a:solidFill>
              </a:rPr>
              <a:t>و</a:t>
            </a:r>
            <a:r>
              <a:rPr lang="en-US" sz="1200" dirty="0" smtClean="0">
                <a:solidFill>
                  <a:schemeClr val="tx1"/>
                </a:solidFill>
              </a:rPr>
              <a:t> </a:t>
            </a:r>
            <a:r>
              <a:rPr lang="ar-SA" sz="1200" dirty="0" smtClean="0">
                <a:solidFill>
                  <a:schemeClr val="tx1"/>
                </a:solidFill>
              </a:rPr>
              <a:t>مقرنس</a:t>
            </a:r>
            <a:endParaRPr lang="en-US" sz="1200" dirty="0">
              <a:solidFill>
                <a:schemeClr val="tx1"/>
              </a:solidFill>
            </a:endParaRPr>
          </a:p>
        </p:txBody>
      </p:sp>
      <p:sp>
        <p:nvSpPr>
          <p:cNvPr id="8" name="Rectangle 7"/>
          <p:cNvSpPr/>
          <p:nvPr/>
        </p:nvSpPr>
        <p:spPr>
          <a:xfrm>
            <a:off x="6933138" y="3581400"/>
            <a:ext cx="2210862" cy="338554"/>
          </a:xfrm>
          <a:prstGeom prst="rect">
            <a:avLst/>
          </a:prstGeom>
        </p:spPr>
        <p:txBody>
          <a:bodyPr wrap="non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نقاشی</a:t>
            </a:r>
            <a:r>
              <a:rPr lang="en-US" sz="1600" b="1" dirty="0" smtClean="0">
                <a:solidFill>
                  <a:srgbClr val="000000"/>
                </a:solidFill>
                <a:latin typeface="Calibri" pitchFamily="34" charset="0"/>
                <a:ea typeface="Times New Roman" pitchFamily="18" charset="0"/>
              </a:rPr>
              <a:t> </a:t>
            </a:r>
            <a:r>
              <a:rPr lang="ar-SA" sz="1600" b="1" dirty="0" smtClean="0">
                <a:solidFill>
                  <a:srgbClr val="000000"/>
                </a:solidFill>
                <a:latin typeface="Calibri" pitchFamily="34" charset="0"/>
                <a:ea typeface="Times New Roman" pitchFamily="18" charset="0"/>
              </a:rPr>
              <a:t>روی گچ</a:t>
            </a:r>
            <a:endParaRPr lang="fa-IR" sz="1600" b="1" dirty="0" smtClean="0">
              <a:solidFill>
                <a:srgbClr val="000000"/>
              </a:solidFill>
              <a:latin typeface="Calibri" pitchFamily="34" charset="0"/>
              <a:ea typeface="Times New Roman" pitchFamily="18" charset="0"/>
            </a:endParaRPr>
          </a:p>
        </p:txBody>
      </p:sp>
      <p:sp>
        <p:nvSpPr>
          <p:cNvPr id="9" name="Rectangle 8"/>
          <p:cNvSpPr/>
          <p:nvPr/>
        </p:nvSpPr>
        <p:spPr>
          <a:xfrm>
            <a:off x="7393201" y="3962400"/>
            <a:ext cx="1750799" cy="338554"/>
          </a:xfrm>
          <a:prstGeom prst="rect">
            <a:avLst/>
          </a:prstGeom>
        </p:spPr>
        <p:txBody>
          <a:bodyPr wrap="non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منبت کاری</a:t>
            </a:r>
            <a:endParaRPr lang="fa-IR" sz="1600" b="1" dirty="0" smtClean="0">
              <a:solidFill>
                <a:srgbClr val="000000"/>
              </a:solidFill>
              <a:latin typeface="Calibri" pitchFamily="34" charset="0"/>
              <a:ea typeface="Times New Roman" pitchFamily="18" charset="0"/>
            </a:endParaRPr>
          </a:p>
        </p:txBody>
      </p:sp>
      <p:sp>
        <p:nvSpPr>
          <p:cNvPr id="10" name="Rectangle 9"/>
          <p:cNvSpPr/>
          <p:nvPr/>
        </p:nvSpPr>
        <p:spPr>
          <a:xfrm>
            <a:off x="7415643" y="4419600"/>
            <a:ext cx="1728357" cy="369332"/>
          </a:xfrm>
          <a:prstGeom prst="rect">
            <a:avLst/>
          </a:prstGeom>
        </p:spPr>
        <p:txBody>
          <a:bodyPr wrap="none">
            <a:spAutoFit/>
          </a:bodyPr>
          <a:lstStyle/>
          <a:p>
            <a:pPr lvl="1" algn="r" rtl="1" fontAlgn="base">
              <a:spcBef>
                <a:spcPct val="0"/>
              </a:spcBef>
              <a:spcAft>
                <a:spcPct val="0"/>
              </a:spcAft>
              <a:buFont typeface="Arial" pitchFamily="34" charset="0"/>
              <a:buChar char="•"/>
            </a:pPr>
            <a:r>
              <a:rPr lang="ar-SA" dirty="0" smtClean="0">
                <a:solidFill>
                  <a:srgbClr val="000000"/>
                </a:solidFill>
                <a:latin typeface="Calibri" pitchFamily="34" charset="0"/>
                <a:ea typeface="Times New Roman" pitchFamily="18" charset="0"/>
              </a:rPr>
              <a:t> </a:t>
            </a:r>
            <a:r>
              <a:rPr lang="ar-SA" sz="1600" b="1" dirty="0" smtClean="0">
                <a:solidFill>
                  <a:srgbClr val="000000"/>
                </a:solidFill>
                <a:latin typeface="Calibri" pitchFamily="34" charset="0"/>
                <a:ea typeface="Times New Roman" pitchFamily="18" charset="0"/>
              </a:rPr>
              <a:t>گره چینی</a:t>
            </a:r>
            <a:endParaRPr lang="fa-IR" sz="1600" b="1" dirty="0" smtClean="0">
              <a:solidFill>
                <a:srgbClr val="000000"/>
              </a:solidFill>
              <a:latin typeface="Calibri" pitchFamily="34" charset="0"/>
              <a:ea typeface="Times New Roman" pitchFamily="18" charset="0"/>
            </a:endParaRPr>
          </a:p>
        </p:txBody>
      </p:sp>
      <p:sp>
        <p:nvSpPr>
          <p:cNvPr id="11" name="Rectangle 10"/>
          <p:cNvSpPr/>
          <p:nvPr/>
        </p:nvSpPr>
        <p:spPr>
          <a:xfrm>
            <a:off x="7580752" y="4953000"/>
            <a:ext cx="1563248" cy="338554"/>
          </a:xfrm>
          <a:prstGeom prst="rect">
            <a:avLst/>
          </a:prstGeom>
        </p:spPr>
        <p:txBody>
          <a:bodyPr wrap="non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درودگری</a:t>
            </a:r>
            <a:endParaRPr lang="fa-IR" sz="1600" b="1" dirty="0" smtClean="0">
              <a:solidFill>
                <a:srgbClr val="000000"/>
              </a:solidFill>
              <a:latin typeface="Calibri" pitchFamily="34" charset="0"/>
              <a:ea typeface="Times New Roman" pitchFamily="18" charset="0"/>
            </a:endParaRPr>
          </a:p>
        </p:txBody>
      </p:sp>
      <p:sp>
        <p:nvSpPr>
          <p:cNvPr id="12" name="Line Callout 1 11"/>
          <p:cNvSpPr/>
          <p:nvPr/>
        </p:nvSpPr>
        <p:spPr>
          <a:xfrm>
            <a:off x="304800" y="2286000"/>
            <a:ext cx="5638800" cy="533400"/>
          </a:xfrm>
          <a:prstGeom prst="borderCallout1">
            <a:avLst>
              <a:gd name="adj1" fmla="val 2872"/>
              <a:gd name="adj2" fmla="val 100009"/>
              <a:gd name="adj3" fmla="val 35421"/>
              <a:gd name="adj4" fmla="val 106804"/>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solidFill>
                  <a:srgbClr val="000000"/>
                </a:solidFill>
                <a:latin typeface="Calibri" pitchFamily="34" charset="0"/>
                <a:ea typeface="Times New Roman" pitchFamily="18" charset="0"/>
              </a:rPr>
              <a:t>از کنار هم چیدن کاشی ها،آجرهاو دیگر مواد نقش های هندسی تزئینی درست میکنند. از زیرشاخه های صنایع چوب نیز هست</a:t>
            </a:r>
            <a:endParaRPr lang="en-US" sz="1200" dirty="0"/>
          </a:p>
        </p:txBody>
      </p:sp>
      <p:sp>
        <p:nvSpPr>
          <p:cNvPr id="13" name="Line Callout 1 12"/>
          <p:cNvSpPr/>
          <p:nvPr/>
        </p:nvSpPr>
        <p:spPr>
          <a:xfrm>
            <a:off x="533400" y="3048000"/>
            <a:ext cx="6172200" cy="304800"/>
          </a:xfrm>
          <a:prstGeom prst="borderCallout1">
            <a:avLst>
              <a:gd name="adj1" fmla="val -730"/>
              <a:gd name="adj2" fmla="val 99026"/>
              <a:gd name="adj3" fmla="val 121610"/>
              <a:gd name="adj4" fmla="val 116601"/>
            </a:avLst>
          </a:prstGeom>
          <a:solidFill>
            <a:srgbClr val="FFD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dirty="0" smtClean="0">
                <a:solidFill>
                  <a:schemeClr val="tx1"/>
                </a:solidFill>
              </a:rPr>
              <a:t>نوعی کنده کاری غیر همگن برای رسیدن به نقش برجسته مطابق طرحهای مورد نظر است</a:t>
            </a:r>
            <a:endParaRPr lang="en-US" sz="1200" dirty="0">
              <a:solidFill>
                <a:schemeClr val="tx1"/>
              </a:solidFill>
            </a:endParaRPr>
          </a:p>
        </p:txBody>
      </p:sp>
      <p:sp>
        <p:nvSpPr>
          <p:cNvPr id="14" name="Line Callout 2 13"/>
          <p:cNvSpPr/>
          <p:nvPr/>
        </p:nvSpPr>
        <p:spPr>
          <a:xfrm>
            <a:off x="533400" y="4267200"/>
            <a:ext cx="5943600" cy="533400"/>
          </a:xfrm>
          <a:prstGeom prst="borderCallout2">
            <a:avLst>
              <a:gd name="adj1" fmla="val 568"/>
              <a:gd name="adj2" fmla="val 2224"/>
              <a:gd name="adj3" fmla="val -340"/>
              <a:gd name="adj4" fmla="val 100192"/>
              <a:gd name="adj5" fmla="val 58864"/>
              <a:gd name="adj6" fmla="val 116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solidFill>
                  <a:srgbClr val="000000"/>
                </a:solidFill>
                <a:latin typeface="Calibri" pitchFamily="34" charset="0"/>
                <a:ea typeface="Times New Roman" pitchFamily="18" charset="0"/>
              </a:rPr>
              <a:t>نوعی از تزئینات سنتی که در آن از گچبری و آجرکاری و کاشی کاری بطور مرکب یا جدا در تزئین قسمتهای مختلف سقف استفاده میشود.</a:t>
            </a:r>
            <a:endParaRPr lang="en-US" sz="1200" dirty="0"/>
          </a:p>
        </p:txBody>
      </p:sp>
      <p:sp>
        <p:nvSpPr>
          <p:cNvPr id="15" name="Rectangle 14"/>
          <p:cNvSpPr/>
          <p:nvPr/>
        </p:nvSpPr>
        <p:spPr>
          <a:xfrm>
            <a:off x="0" y="5410200"/>
            <a:ext cx="9144000" cy="646331"/>
          </a:xfrm>
          <a:prstGeom prst="rect">
            <a:avLst/>
          </a:prstGeom>
        </p:spPr>
        <p:txBody>
          <a:bodyPr wrap="square">
            <a:spAutoFit/>
          </a:bodyPr>
          <a:lstStyle/>
          <a:p>
            <a:pPr lvl="1" algn="r" rtl="1" fontAlgn="base">
              <a:spcBef>
                <a:spcPct val="0"/>
              </a:spcBef>
              <a:spcAft>
                <a:spcPct val="0"/>
              </a:spcAft>
              <a:buFont typeface="Arial" pitchFamily="34" charset="0"/>
              <a:buChar char="•"/>
            </a:pPr>
            <a:r>
              <a:rPr lang="ar-SA" dirty="0" smtClean="0">
                <a:solidFill>
                  <a:srgbClr val="000000"/>
                </a:solidFill>
                <a:latin typeface="Calibri" pitchFamily="34" charset="0"/>
                <a:ea typeface="Times New Roman" pitchFamily="18" charset="0"/>
              </a:rPr>
              <a:t> و برخی از هنرهای تزیینی دیگر پوشیده شده است که شکوه و زیبایی جاودانه ای به خانه بخشیده اند</a:t>
            </a:r>
            <a:r>
              <a:rPr lang="en-US" dirty="0" smtClean="0">
                <a:solidFill>
                  <a:srgbClr val="000000"/>
                </a:solidFill>
                <a:latin typeface="Calibri" pitchFamily="34" charset="0"/>
                <a:ea typeface="Times New Roman" pitchFamily="18" charset="0"/>
              </a:rPr>
              <a:t>.</a:t>
            </a:r>
            <a:endParaRPr lang="en-US"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strVal val="#ppt_w+.3"/>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ppt_x</p:attrName>
                                        </p:attrNameLst>
                                      </p:cBhvr>
                                      <p:tavLst>
                                        <p:tav tm="0">
                                          <p:val>
                                            <p:strVal val="#ppt_x-.2"/>
                                          </p:val>
                                        </p:tav>
                                        <p:tav tm="100000">
                                          <p:val>
                                            <p:strVal val="#ppt_x"/>
                                          </p:val>
                                        </p:tav>
                                      </p:tavLst>
                                    </p:anim>
                                    <p:anim calcmode="lin" valueType="num">
                                      <p:cBhvr>
                                        <p:cTn id="6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900" decel="100000" fill="hold"/>
                                        <p:tgtEl>
                                          <p:spTgt spid="14"/>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p:cTn id="102" dur="500" fill="hold"/>
                                        <p:tgtEl>
                                          <p:spTgt spid="15"/>
                                        </p:tgtEl>
                                        <p:attrNameLst>
                                          <p:attrName>ppt_w</p:attrName>
                                        </p:attrNameLst>
                                      </p:cBhvr>
                                      <p:tavLst>
                                        <p:tav tm="0">
                                          <p:val>
                                            <p:fltVal val="0"/>
                                          </p:val>
                                        </p:tav>
                                        <p:tav tm="100000">
                                          <p:val>
                                            <p:strVal val="#ppt_w"/>
                                          </p:val>
                                        </p:tav>
                                      </p:tavLst>
                                    </p:anim>
                                    <p:anim calcmode="lin" valueType="num">
                                      <p:cBhvr>
                                        <p:cTn id="103" dur="500" fill="hold"/>
                                        <p:tgtEl>
                                          <p:spTgt spid="15"/>
                                        </p:tgtEl>
                                        <p:attrNameLst>
                                          <p:attrName>ppt_h</p:attrName>
                                        </p:attrNameLst>
                                      </p:cBhvr>
                                      <p:tavLst>
                                        <p:tav tm="0">
                                          <p:val>
                                            <p:fltVal val="0"/>
                                          </p:val>
                                        </p:tav>
                                        <p:tav tm="100000">
                                          <p:val>
                                            <p:strVal val="#ppt_h"/>
                                          </p:val>
                                        </p:tav>
                                      </p:tavLst>
                                    </p:anim>
                                    <p:animEffect transition="in" filter="fade">
                                      <p:cBhvr>
                                        <p:cTn id="10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P spid="9" grpId="0"/>
      <p:bldP spid="10" grpId="0"/>
      <p:bldP spid="11" grpId="0"/>
      <p:bldP spid="12" grpId="0" animBg="1"/>
      <p:bldP spid="13" grpId="0" animBg="1"/>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یزدی بندی.jpg"/>
          <p:cNvPicPr>
            <a:picLocks noChangeAspect="1"/>
          </p:cNvPicPr>
          <p:nvPr/>
        </p:nvPicPr>
        <p:blipFill>
          <a:blip r:embed="rId2"/>
          <a:stretch>
            <a:fillRect/>
          </a:stretch>
        </p:blipFill>
        <p:spPr>
          <a:xfrm>
            <a:off x="457200" y="228601"/>
            <a:ext cx="3429000" cy="3038094"/>
          </a:xfrm>
          <a:prstGeom prst="rect">
            <a:avLst/>
          </a:prstGeom>
          <a:ln>
            <a:noFill/>
          </a:ln>
          <a:effectLst>
            <a:softEdge rad="112500"/>
          </a:effectLst>
        </p:spPr>
      </p:pic>
      <p:sp>
        <p:nvSpPr>
          <p:cNvPr id="3" name="Rectangle 2"/>
          <p:cNvSpPr/>
          <p:nvPr/>
        </p:nvSpPr>
        <p:spPr>
          <a:xfrm>
            <a:off x="0" y="0"/>
            <a:ext cx="9144000" cy="923330"/>
          </a:xfrm>
          <a:prstGeom prst="rect">
            <a:avLst/>
          </a:prstGeom>
        </p:spPr>
        <p:txBody>
          <a:bodyPr wrap="square">
            <a:spAutoFit/>
          </a:bodyPr>
          <a:lstStyle/>
          <a:p>
            <a:pPr algn="r" rtl="1"/>
            <a:r>
              <a:rPr lang="fa-IR" dirty="0" smtClean="0"/>
              <a:t>       </a:t>
            </a:r>
          </a:p>
          <a:p>
            <a:pPr algn="r" rtl="1"/>
            <a:endParaRPr lang="fa-IR" dirty="0" smtClean="0"/>
          </a:p>
          <a:p>
            <a:pPr algn="r" rtl="1"/>
            <a:r>
              <a:rPr lang="fa-IR" b="1" dirty="0" smtClean="0">
                <a:solidFill>
                  <a:srgbClr val="420000"/>
                </a:solidFill>
              </a:rPr>
              <a:t>                                        ی</a:t>
            </a:r>
            <a:r>
              <a:rPr lang="ar-SA" b="1" dirty="0" smtClean="0">
                <a:solidFill>
                  <a:srgbClr val="420000"/>
                </a:solidFill>
              </a:rPr>
              <a:t>زدی‌بندی</a:t>
            </a:r>
            <a:endParaRPr lang="en-US" b="1" dirty="0">
              <a:solidFill>
                <a:srgbClr val="420000"/>
              </a:solidFill>
            </a:endParaRPr>
          </a:p>
        </p:txBody>
      </p:sp>
      <p:sp>
        <p:nvSpPr>
          <p:cNvPr id="4" name="Right Arrow 3"/>
          <p:cNvSpPr/>
          <p:nvPr/>
        </p:nvSpPr>
        <p:spPr>
          <a:xfrm>
            <a:off x="4114800" y="609600"/>
            <a:ext cx="978408" cy="33223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کاربندی...رسمی بندی.jpg"/>
          <p:cNvPicPr>
            <a:picLocks noChangeAspect="1"/>
          </p:cNvPicPr>
          <p:nvPr/>
        </p:nvPicPr>
        <p:blipFill>
          <a:blip r:embed="rId3"/>
          <a:stretch>
            <a:fillRect/>
          </a:stretch>
        </p:blipFill>
        <p:spPr>
          <a:xfrm>
            <a:off x="5410200" y="2362200"/>
            <a:ext cx="3219450" cy="4286250"/>
          </a:xfrm>
          <a:prstGeom prst="rect">
            <a:avLst/>
          </a:prstGeom>
          <a:ln>
            <a:noFill/>
          </a:ln>
          <a:effectLst>
            <a:softEdge rad="112500"/>
          </a:effectLst>
        </p:spPr>
      </p:pic>
      <p:sp>
        <p:nvSpPr>
          <p:cNvPr id="6" name="Rectangle 5"/>
          <p:cNvSpPr/>
          <p:nvPr/>
        </p:nvSpPr>
        <p:spPr>
          <a:xfrm>
            <a:off x="838200" y="3810000"/>
            <a:ext cx="3352799" cy="369332"/>
          </a:xfrm>
          <a:prstGeom prst="rect">
            <a:avLst/>
          </a:prstGeom>
        </p:spPr>
        <p:txBody>
          <a:bodyPr wrap="square">
            <a:spAutoFit/>
          </a:bodyPr>
          <a:lstStyle/>
          <a:p>
            <a:pPr lvl="1" algn="r" rtl="1" fontAlgn="base">
              <a:spcBef>
                <a:spcPct val="0"/>
              </a:spcBef>
              <a:spcAft>
                <a:spcPct val="0"/>
              </a:spcAft>
            </a:pPr>
            <a:r>
              <a:rPr lang="ar-SA" b="1" dirty="0" smtClean="0">
                <a:solidFill>
                  <a:srgbClr val="420000"/>
                </a:solidFill>
                <a:latin typeface="Calibri" pitchFamily="34" charset="0"/>
                <a:ea typeface="Times New Roman" pitchFamily="18" charset="0"/>
              </a:rPr>
              <a:t>رسمی بندی</a:t>
            </a:r>
            <a:r>
              <a:rPr lang="fa-IR" b="1" dirty="0" smtClean="0">
                <a:solidFill>
                  <a:srgbClr val="420000"/>
                </a:solidFill>
                <a:latin typeface="Calibri" pitchFamily="34" charset="0"/>
                <a:ea typeface="Times New Roman" pitchFamily="18" charset="0"/>
              </a:rPr>
              <a:t>=</a:t>
            </a:r>
            <a:r>
              <a:rPr lang="ar-SA" b="1" dirty="0" smtClean="0">
                <a:solidFill>
                  <a:srgbClr val="420000"/>
                </a:solidFill>
              </a:rPr>
              <a:t>کاربندی</a:t>
            </a:r>
            <a:endParaRPr lang="fa-IR" b="1" dirty="0" smtClean="0">
              <a:solidFill>
                <a:srgbClr val="420000"/>
              </a:solidFill>
              <a:latin typeface="Calibri" pitchFamily="34" charset="0"/>
              <a:ea typeface="Times New Roman" pitchFamily="18" charset="0"/>
            </a:endParaRPr>
          </a:p>
        </p:txBody>
      </p:sp>
      <p:sp>
        <p:nvSpPr>
          <p:cNvPr id="7" name="Right Arrow 6"/>
          <p:cNvSpPr/>
          <p:nvPr/>
        </p:nvSpPr>
        <p:spPr>
          <a:xfrm rot="10800000">
            <a:off x="3886200" y="3810000"/>
            <a:ext cx="978408" cy="33223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ایوان مقرنس کاری شده خانه عامری.gif"/>
          <p:cNvPicPr>
            <a:picLocks noChangeAspect="1"/>
          </p:cNvPicPr>
          <p:nvPr/>
        </p:nvPicPr>
        <p:blipFill>
          <a:blip r:embed="rId4"/>
          <a:stretch>
            <a:fillRect/>
          </a:stretch>
        </p:blipFill>
        <p:spPr>
          <a:xfrm>
            <a:off x="228600" y="914400"/>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838200" y="228600"/>
            <a:ext cx="2768707" cy="369332"/>
          </a:xfrm>
          <a:prstGeom prst="rect">
            <a:avLst/>
          </a:prstGeom>
          <a:noFill/>
        </p:spPr>
        <p:txBody>
          <a:bodyPr wrap="none" rtlCol="0">
            <a:spAutoFit/>
          </a:bodyPr>
          <a:lstStyle/>
          <a:p>
            <a:r>
              <a:rPr lang="fa-IR" b="1" dirty="0" smtClean="0">
                <a:solidFill>
                  <a:srgbClr val="420000"/>
                </a:solidFill>
              </a:rPr>
              <a:t>ایوان مقرنس کاری شده</a:t>
            </a:r>
            <a:endParaRPr lang="en-US" b="1" dirty="0">
              <a:solidFill>
                <a:srgbClr val="420000"/>
              </a:solidFill>
            </a:endParaRPr>
          </a:p>
        </p:txBody>
      </p:sp>
      <p:sp>
        <p:nvSpPr>
          <p:cNvPr id="16" name="Bent-Up Arrow 15"/>
          <p:cNvSpPr/>
          <p:nvPr/>
        </p:nvSpPr>
        <p:spPr>
          <a:xfrm rot="16200000">
            <a:off x="3771900" y="190500"/>
            <a:ext cx="5334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95600" y="6248400"/>
            <a:ext cx="4724400" cy="369332"/>
          </a:xfrm>
          <a:prstGeom prst="rect">
            <a:avLst/>
          </a:prstGeom>
          <a:noFill/>
        </p:spPr>
        <p:txBody>
          <a:bodyPr wrap="square" rtlCol="0">
            <a:spAutoFit/>
          </a:bodyPr>
          <a:lstStyle/>
          <a:p>
            <a:r>
              <a:rPr lang="fa-IR" b="1" dirty="0" smtClean="0">
                <a:solidFill>
                  <a:srgbClr val="420000"/>
                </a:solidFill>
              </a:rPr>
              <a:t>مقرنس کاری داخلی به همراه تزئینات آینه</a:t>
            </a:r>
            <a:endParaRPr lang="en-US" b="1" dirty="0">
              <a:solidFill>
                <a:srgbClr val="420000"/>
              </a:solidFill>
            </a:endParaRPr>
          </a:p>
        </p:txBody>
      </p:sp>
      <p:sp>
        <p:nvSpPr>
          <p:cNvPr id="18" name="Bent-Up Arrow 17"/>
          <p:cNvSpPr/>
          <p:nvPr/>
        </p:nvSpPr>
        <p:spPr>
          <a:xfrm rot="10800000">
            <a:off x="3810000" y="5486400"/>
            <a:ext cx="876300" cy="6477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مقرنس کاری داخلی به همراه تزئنات آینه.gif"/>
          <p:cNvPicPr>
            <a:picLocks noChangeAspect="1"/>
          </p:cNvPicPr>
          <p:nvPr/>
        </p:nvPicPr>
        <p:blipFill>
          <a:blip r:embed="rId5"/>
          <a:stretch>
            <a:fillRect/>
          </a:stretch>
        </p:blipFill>
        <p:spPr>
          <a:xfrm>
            <a:off x="4876800" y="3048000"/>
            <a:ext cx="4064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
                                        <p:tgtEl>
                                          <p:spTgt spid="5"/>
                                        </p:tgtEl>
                                      </p:cBhvr>
                                    </p:animEffect>
                                    <p:anim calcmode="lin" valueType="num">
                                      <p:cBhvr>
                                        <p:cTn id="27" dur="400" fill="hold"/>
                                        <p:tgtEl>
                                          <p:spTgt spid="5"/>
                                        </p:tgtEl>
                                        <p:attrNameLst>
                                          <p:attrName>ppt_x</p:attrName>
                                        </p:attrNameLst>
                                      </p:cBhvr>
                                      <p:tavLst>
                                        <p:tav tm="0">
                                          <p:val>
                                            <p:strVal val="#ppt_x"/>
                                          </p:val>
                                        </p:tav>
                                        <p:tav tm="100000">
                                          <p:val>
                                            <p:strVal val="#ppt_x"/>
                                          </p:val>
                                        </p:tav>
                                      </p:tavLst>
                                    </p:anim>
                                    <p:anim calcmode="lin" valueType="num">
                                      <p:cBhvr>
                                        <p:cTn id="28" dur="400" fill="hold"/>
                                        <p:tgtEl>
                                          <p:spTgt spid="5"/>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3"/>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xit" presetSubtype="0" fill="hold" nodeType="clickEffect">
                                  <p:stCondLst>
                                    <p:cond delay="0"/>
                                  </p:stCondLst>
                                  <p:childTnLst>
                                    <p:animEffect transition="out" filter="fade">
                                      <p:cBhvr>
                                        <p:cTn id="46" dur="1000" accel="50000">
                                          <p:stCondLst>
                                            <p:cond delay="0"/>
                                          </p:stCondLst>
                                        </p:cTn>
                                        <p:tgtEl>
                                          <p:spTgt spid="2"/>
                                        </p:tgtEl>
                                      </p:cBhvr>
                                    </p:animEffect>
                                    <p:anim calcmode="lin" valueType="num">
                                      <p:cBhvr>
                                        <p:cTn id="47" dur="500"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48" dur="500" decel="50000">
                                          <p:stCondLst>
                                            <p:cond delay="500"/>
                                          </p:stCondLst>
                                        </p:cTn>
                                        <p:tgtEl>
                                          <p:spTgt spid="2"/>
                                        </p:tgtEl>
                                        <p:attrNameLst>
                                          <p:attrName>ppt_y</p:attrName>
                                        </p:attrNameLst>
                                      </p:cBhvr>
                                      <p:tavLst>
                                        <p:tav tm="0">
                                          <p:val>
                                            <p:strVal val="ppt_y"/>
                                          </p:val>
                                        </p:tav>
                                        <p:tav tm="100000">
                                          <p:val>
                                            <p:strVal val="ppt_y-.1"/>
                                          </p:val>
                                        </p:tav>
                                      </p:tavLst>
                                    </p:anim>
                                    <p:anim calcmode="lin" valueType="num">
                                      <p:cBhvr>
                                        <p:cTn id="49" dur="500" accel="50000">
                                          <p:stCondLst>
                                            <p:cond delay="500"/>
                                          </p:stCondLst>
                                        </p:cTn>
                                        <p:tgtEl>
                                          <p:spTgt spid="2"/>
                                        </p:tgtEl>
                                        <p:attrNameLst>
                                          <p:attrName>ppt_x</p:attrName>
                                        </p:attrNameLst>
                                      </p:cBhvr>
                                      <p:tavLst>
                                        <p:tav tm="0">
                                          <p:val>
                                            <p:strVal val="ppt_x"/>
                                          </p:val>
                                        </p:tav>
                                        <p:tav tm="100000">
                                          <p:val>
                                            <p:strVal val="ppt_x+.4"/>
                                          </p:val>
                                        </p:tav>
                                      </p:tavLst>
                                    </p:anim>
                                    <p:anim calcmode="lin" valueType="num">
                                      <p:cBhvr>
                                        <p:cTn id="50" dur="1000"/>
                                        <p:tgtEl>
                                          <p:spTgt spid="2"/>
                                        </p:tgtEl>
                                        <p:attrNameLst>
                                          <p:attrName>ppt_h</p:attrName>
                                        </p:attrNameLst>
                                      </p:cBhvr>
                                      <p:tavLst>
                                        <p:tav tm="0">
                                          <p:val>
                                            <p:strVal val="ppt_h"/>
                                          </p:val>
                                        </p:tav>
                                        <p:tav tm="100000">
                                          <p:val>
                                            <p:strVal val="ppt_h"/>
                                          </p:val>
                                        </p:tav>
                                      </p:tavLst>
                                    </p:anim>
                                    <p:anim calcmode="lin" valueType="num">
                                      <p:cBhvr>
                                        <p:cTn id="51" dur="500"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2" dur="500" decel="50000">
                                          <p:stCondLst>
                                            <p:cond delay="500"/>
                                          </p:stCondLst>
                                        </p:cTn>
                                        <p:tgtEl>
                                          <p:spTgt spid="2"/>
                                        </p:tgtEl>
                                        <p:attrNameLst>
                                          <p:attrName>ppt_w</p:attrName>
                                        </p:attrNameLst>
                                      </p:cBhvr>
                                      <p:tavLst>
                                        <p:tav tm="0">
                                          <p:val>
                                            <p:strVal val="ppt_w"/>
                                          </p:val>
                                        </p:tav>
                                        <p:tav tm="100000">
                                          <p:val>
                                            <p:strVal val="ppt_w/.05"/>
                                          </p:val>
                                        </p:tav>
                                      </p:tavLst>
                                    </p:anim>
                                    <p:anim calcmode="lin" valueType="num">
                                      <p:cBhvr>
                                        <p:cTn id="53" dur="500" accel="50000">
                                          <p:stCondLst>
                                            <p:cond delay="500"/>
                                          </p:stCondLst>
                                        </p:cTn>
                                        <p:tgtEl>
                                          <p:spTgt spid="2"/>
                                        </p:tgtEl>
                                        <p:attrNameLst>
                                          <p:attrName>style.rotation</p:attrName>
                                        </p:attrNameLst>
                                      </p:cBhvr>
                                      <p:tavLst>
                                        <p:tav tm="0">
                                          <p:val>
                                            <p:fltVal val="0"/>
                                          </p:val>
                                        </p:tav>
                                        <p:tav tm="100000">
                                          <p:val>
                                            <p:fltVal val="-90"/>
                                          </p:val>
                                        </p:tav>
                                      </p:tavLst>
                                    </p:anim>
                                    <p:set>
                                      <p:cBhvr>
                                        <p:cTn id="54" dur="1" fill="hold">
                                          <p:stCondLst>
                                            <p:cond delay="999"/>
                                          </p:stCondLst>
                                        </p:cTn>
                                        <p:tgtEl>
                                          <p:spTgt spid="2"/>
                                        </p:tgtEl>
                                        <p:attrNameLst>
                                          <p:attrName>style.visibility</p:attrName>
                                        </p:attrNameLst>
                                      </p:cBhvr>
                                      <p:to>
                                        <p:strVal val="hidden"/>
                                      </p:to>
                                    </p:set>
                                  </p:childTnLst>
                                </p:cTn>
                              </p:par>
                              <p:par>
                                <p:cTn id="55" presetID="25" presetClass="exit" presetSubtype="0" fill="hold" grpId="1" nodeType="withEffect">
                                  <p:stCondLst>
                                    <p:cond delay="0"/>
                                  </p:stCondLst>
                                  <p:childTnLst>
                                    <p:animEffect transition="out" filter="fade">
                                      <p:cBhvr>
                                        <p:cTn id="56" dur="1000" accel="50000">
                                          <p:stCondLst>
                                            <p:cond delay="0"/>
                                          </p:stCondLst>
                                        </p:cTn>
                                        <p:tgtEl>
                                          <p:spTgt spid="3"/>
                                        </p:tgtEl>
                                      </p:cBhvr>
                                    </p:animEffect>
                                    <p:anim calcmode="lin" valueType="num">
                                      <p:cBhvr>
                                        <p:cTn id="57" dur="500" accel="50000">
                                          <p:stCondLst>
                                            <p:cond delay="0"/>
                                          </p:stCondLst>
                                        </p:cTn>
                                        <p:tgtEl>
                                          <p:spTgt spid="3"/>
                                        </p:tgtEl>
                                        <p:attrNameLst>
                                          <p:attrName>ppt_y</p:attrName>
                                        </p:attrNameLst>
                                      </p:cBhvr>
                                      <p:tavLst>
                                        <p:tav tm="0">
                                          <p:val>
                                            <p:strVal val="ppt_y"/>
                                          </p:val>
                                        </p:tav>
                                        <p:tav tm="100000">
                                          <p:val>
                                            <p:strVal val="ppt_y+.1"/>
                                          </p:val>
                                        </p:tav>
                                      </p:tavLst>
                                    </p:anim>
                                    <p:anim calcmode="lin" valueType="num">
                                      <p:cBhvr>
                                        <p:cTn id="58" dur="500" decel="50000">
                                          <p:stCondLst>
                                            <p:cond delay="500"/>
                                          </p:stCondLst>
                                        </p:cTn>
                                        <p:tgtEl>
                                          <p:spTgt spid="3"/>
                                        </p:tgtEl>
                                        <p:attrNameLst>
                                          <p:attrName>ppt_y</p:attrName>
                                        </p:attrNameLst>
                                      </p:cBhvr>
                                      <p:tavLst>
                                        <p:tav tm="0">
                                          <p:val>
                                            <p:strVal val="ppt_y"/>
                                          </p:val>
                                        </p:tav>
                                        <p:tav tm="100000">
                                          <p:val>
                                            <p:strVal val="ppt_y-.1"/>
                                          </p:val>
                                        </p:tav>
                                      </p:tavLst>
                                    </p:anim>
                                    <p:anim calcmode="lin" valueType="num">
                                      <p:cBhvr>
                                        <p:cTn id="59" dur="500" accel="50000">
                                          <p:stCondLst>
                                            <p:cond delay="500"/>
                                          </p:stCondLst>
                                        </p:cTn>
                                        <p:tgtEl>
                                          <p:spTgt spid="3"/>
                                        </p:tgtEl>
                                        <p:attrNameLst>
                                          <p:attrName>ppt_x</p:attrName>
                                        </p:attrNameLst>
                                      </p:cBhvr>
                                      <p:tavLst>
                                        <p:tav tm="0">
                                          <p:val>
                                            <p:strVal val="ppt_x"/>
                                          </p:val>
                                        </p:tav>
                                        <p:tav tm="100000">
                                          <p:val>
                                            <p:strVal val="ppt_x+.4"/>
                                          </p:val>
                                        </p:tav>
                                      </p:tavLst>
                                    </p:anim>
                                    <p:anim calcmode="lin" valueType="num">
                                      <p:cBhvr>
                                        <p:cTn id="60" dur="1000"/>
                                        <p:tgtEl>
                                          <p:spTgt spid="3"/>
                                        </p:tgtEl>
                                        <p:attrNameLst>
                                          <p:attrName>ppt_h</p:attrName>
                                        </p:attrNameLst>
                                      </p:cBhvr>
                                      <p:tavLst>
                                        <p:tav tm="0">
                                          <p:val>
                                            <p:strVal val="ppt_h"/>
                                          </p:val>
                                        </p:tav>
                                        <p:tav tm="100000">
                                          <p:val>
                                            <p:strVal val="ppt_h"/>
                                          </p:val>
                                        </p:tav>
                                      </p:tavLst>
                                    </p:anim>
                                    <p:anim calcmode="lin" valueType="num">
                                      <p:cBhvr>
                                        <p:cTn id="61" dur="500" accel="50000">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62" dur="500" decel="50000">
                                          <p:stCondLst>
                                            <p:cond delay="500"/>
                                          </p:stCondLst>
                                        </p:cTn>
                                        <p:tgtEl>
                                          <p:spTgt spid="3"/>
                                        </p:tgtEl>
                                        <p:attrNameLst>
                                          <p:attrName>ppt_w</p:attrName>
                                        </p:attrNameLst>
                                      </p:cBhvr>
                                      <p:tavLst>
                                        <p:tav tm="0">
                                          <p:val>
                                            <p:strVal val="ppt_w"/>
                                          </p:val>
                                        </p:tav>
                                        <p:tav tm="100000">
                                          <p:val>
                                            <p:strVal val="ppt_w/.05"/>
                                          </p:val>
                                        </p:tav>
                                      </p:tavLst>
                                    </p:anim>
                                    <p:anim calcmode="lin" valueType="num">
                                      <p:cBhvr>
                                        <p:cTn id="63" dur="500" accel="50000">
                                          <p:stCondLst>
                                            <p:cond delay="500"/>
                                          </p:stCondLst>
                                        </p:cTn>
                                        <p:tgtEl>
                                          <p:spTgt spid="3"/>
                                        </p:tgtEl>
                                        <p:attrNameLst>
                                          <p:attrName>style.rotation</p:attrName>
                                        </p:attrNameLst>
                                      </p:cBhvr>
                                      <p:tavLst>
                                        <p:tav tm="0">
                                          <p:val>
                                            <p:fltVal val="0"/>
                                          </p:val>
                                        </p:tav>
                                        <p:tav tm="100000">
                                          <p:val>
                                            <p:fltVal val="-90"/>
                                          </p:val>
                                        </p:tav>
                                      </p:tavLst>
                                    </p:anim>
                                    <p:set>
                                      <p:cBhvr>
                                        <p:cTn id="64" dur="1" fill="hold">
                                          <p:stCondLst>
                                            <p:cond delay="999"/>
                                          </p:stCondLst>
                                        </p:cTn>
                                        <p:tgtEl>
                                          <p:spTgt spid="3"/>
                                        </p:tgtEl>
                                        <p:attrNameLst>
                                          <p:attrName>style.visibility</p:attrName>
                                        </p:attrNameLst>
                                      </p:cBhvr>
                                      <p:to>
                                        <p:strVal val="hidden"/>
                                      </p:to>
                                    </p:set>
                                  </p:childTnLst>
                                </p:cTn>
                              </p:par>
                              <p:par>
                                <p:cTn id="65" presetID="25" presetClass="exit" presetSubtype="0" fill="hold" grpId="1" nodeType="withEffect">
                                  <p:stCondLst>
                                    <p:cond delay="0"/>
                                  </p:stCondLst>
                                  <p:childTnLst>
                                    <p:animEffect transition="out" filter="fade">
                                      <p:cBhvr>
                                        <p:cTn id="66" dur="1000" accel="50000">
                                          <p:stCondLst>
                                            <p:cond delay="0"/>
                                          </p:stCondLst>
                                        </p:cTn>
                                        <p:tgtEl>
                                          <p:spTgt spid="4"/>
                                        </p:tgtEl>
                                      </p:cBhvr>
                                    </p:animEffect>
                                    <p:anim calcmode="lin" valueType="num">
                                      <p:cBhvr>
                                        <p:cTn id="67"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68"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69"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70" dur="1000"/>
                                        <p:tgtEl>
                                          <p:spTgt spid="4"/>
                                        </p:tgtEl>
                                        <p:attrNameLst>
                                          <p:attrName>ppt_h</p:attrName>
                                        </p:attrNameLst>
                                      </p:cBhvr>
                                      <p:tavLst>
                                        <p:tav tm="0">
                                          <p:val>
                                            <p:strVal val="ppt_h"/>
                                          </p:val>
                                        </p:tav>
                                        <p:tav tm="100000">
                                          <p:val>
                                            <p:strVal val="ppt_h"/>
                                          </p:val>
                                        </p:tav>
                                      </p:tavLst>
                                    </p:anim>
                                    <p:anim calcmode="lin" valueType="num">
                                      <p:cBhvr>
                                        <p:cTn id="71"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72"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73" dur="500" accel="50000">
                                          <p:stCondLst>
                                            <p:cond delay="500"/>
                                          </p:stCondLst>
                                        </p:cTn>
                                        <p:tgtEl>
                                          <p:spTgt spid="4"/>
                                        </p:tgtEl>
                                        <p:attrNameLst>
                                          <p:attrName>style.rotation</p:attrName>
                                        </p:attrNameLst>
                                      </p:cBhvr>
                                      <p:tavLst>
                                        <p:tav tm="0">
                                          <p:val>
                                            <p:fltVal val="0"/>
                                          </p:val>
                                        </p:tav>
                                        <p:tav tm="100000">
                                          <p:val>
                                            <p:fltVal val="-90"/>
                                          </p:val>
                                        </p:tav>
                                      </p:tavLst>
                                    </p:anim>
                                    <p:set>
                                      <p:cBhvr>
                                        <p:cTn id="74" dur="1" fill="hold">
                                          <p:stCondLst>
                                            <p:cond delay="999"/>
                                          </p:stCondLst>
                                        </p:cTn>
                                        <p:tgtEl>
                                          <p:spTgt spid="4"/>
                                        </p:tgtEl>
                                        <p:attrNameLst>
                                          <p:attrName>style.visibility</p:attrName>
                                        </p:attrNameLst>
                                      </p:cBhvr>
                                      <p:to>
                                        <p:strVal val="hidden"/>
                                      </p:to>
                                    </p:set>
                                  </p:childTnLst>
                                </p:cTn>
                              </p:par>
                              <p:par>
                                <p:cTn id="75" presetID="25" presetClass="exit" presetSubtype="0" fill="hold" nodeType="withEffect">
                                  <p:stCondLst>
                                    <p:cond delay="0"/>
                                  </p:stCondLst>
                                  <p:childTnLst>
                                    <p:animEffect transition="out" filter="fade">
                                      <p:cBhvr>
                                        <p:cTn id="76" dur="1000" accel="50000">
                                          <p:stCondLst>
                                            <p:cond delay="0"/>
                                          </p:stCondLst>
                                        </p:cTn>
                                        <p:tgtEl>
                                          <p:spTgt spid="5"/>
                                        </p:tgtEl>
                                      </p:cBhvr>
                                    </p:animEffect>
                                    <p:anim calcmode="lin" valueType="num">
                                      <p:cBhvr>
                                        <p:cTn id="77"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78"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79"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80" dur="1000"/>
                                        <p:tgtEl>
                                          <p:spTgt spid="5"/>
                                        </p:tgtEl>
                                        <p:attrNameLst>
                                          <p:attrName>ppt_h</p:attrName>
                                        </p:attrNameLst>
                                      </p:cBhvr>
                                      <p:tavLst>
                                        <p:tav tm="0">
                                          <p:val>
                                            <p:strVal val="ppt_h"/>
                                          </p:val>
                                        </p:tav>
                                        <p:tav tm="100000">
                                          <p:val>
                                            <p:strVal val="ppt_h"/>
                                          </p:val>
                                        </p:tav>
                                      </p:tavLst>
                                    </p:anim>
                                    <p:anim calcmode="lin" valueType="num">
                                      <p:cBhvr>
                                        <p:cTn id="81"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2"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83" dur="500" accel="50000">
                                          <p:stCondLst>
                                            <p:cond delay="500"/>
                                          </p:stCondLst>
                                        </p:cTn>
                                        <p:tgtEl>
                                          <p:spTgt spid="5"/>
                                        </p:tgtEl>
                                        <p:attrNameLst>
                                          <p:attrName>style.rotation</p:attrName>
                                        </p:attrNameLst>
                                      </p:cBhvr>
                                      <p:tavLst>
                                        <p:tav tm="0">
                                          <p:val>
                                            <p:fltVal val="0"/>
                                          </p:val>
                                        </p:tav>
                                        <p:tav tm="100000">
                                          <p:val>
                                            <p:fltVal val="-90"/>
                                          </p:val>
                                        </p:tav>
                                      </p:tavLst>
                                    </p:anim>
                                    <p:set>
                                      <p:cBhvr>
                                        <p:cTn id="84" dur="1" fill="hold">
                                          <p:stCondLst>
                                            <p:cond delay="999"/>
                                          </p:stCondLst>
                                        </p:cTn>
                                        <p:tgtEl>
                                          <p:spTgt spid="5"/>
                                        </p:tgtEl>
                                        <p:attrNameLst>
                                          <p:attrName>style.visibility</p:attrName>
                                        </p:attrNameLst>
                                      </p:cBhvr>
                                      <p:to>
                                        <p:strVal val="hidden"/>
                                      </p:to>
                                    </p:set>
                                  </p:childTnLst>
                                </p:cTn>
                              </p:par>
                              <p:par>
                                <p:cTn id="85" presetID="25" presetClass="exit" presetSubtype="0" fill="hold" grpId="1" nodeType="withEffect">
                                  <p:stCondLst>
                                    <p:cond delay="0"/>
                                  </p:stCondLst>
                                  <p:childTnLst>
                                    <p:animEffect transition="out" filter="fade">
                                      <p:cBhvr>
                                        <p:cTn id="86" dur="1000" accel="50000">
                                          <p:stCondLst>
                                            <p:cond delay="0"/>
                                          </p:stCondLst>
                                        </p:cTn>
                                        <p:tgtEl>
                                          <p:spTgt spid="6"/>
                                        </p:tgtEl>
                                      </p:cBhvr>
                                    </p:animEffect>
                                    <p:anim calcmode="lin" valueType="num">
                                      <p:cBhvr>
                                        <p:cTn id="87"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88"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89"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90" dur="1000"/>
                                        <p:tgtEl>
                                          <p:spTgt spid="6"/>
                                        </p:tgtEl>
                                        <p:attrNameLst>
                                          <p:attrName>ppt_h</p:attrName>
                                        </p:attrNameLst>
                                      </p:cBhvr>
                                      <p:tavLst>
                                        <p:tav tm="0">
                                          <p:val>
                                            <p:strVal val="ppt_h"/>
                                          </p:val>
                                        </p:tav>
                                        <p:tav tm="100000">
                                          <p:val>
                                            <p:strVal val="ppt_h"/>
                                          </p:val>
                                        </p:tav>
                                      </p:tavLst>
                                    </p:anim>
                                    <p:anim calcmode="lin" valueType="num">
                                      <p:cBhvr>
                                        <p:cTn id="91"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2"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93" dur="500" accel="50000">
                                          <p:stCondLst>
                                            <p:cond delay="500"/>
                                          </p:stCondLst>
                                        </p:cTn>
                                        <p:tgtEl>
                                          <p:spTgt spid="6"/>
                                        </p:tgtEl>
                                        <p:attrNameLst>
                                          <p:attrName>style.rotation</p:attrName>
                                        </p:attrNameLst>
                                      </p:cBhvr>
                                      <p:tavLst>
                                        <p:tav tm="0">
                                          <p:val>
                                            <p:fltVal val="0"/>
                                          </p:val>
                                        </p:tav>
                                        <p:tav tm="100000">
                                          <p:val>
                                            <p:fltVal val="-90"/>
                                          </p:val>
                                        </p:tav>
                                      </p:tavLst>
                                    </p:anim>
                                    <p:set>
                                      <p:cBhvr>
                                        <p:cTn id="94" dur="1" fill="hold">
                                          <p:stCondLst>
                                            <p:cond delay="999"/>
                                          </p:stCondLst>
                                        </p:cTn>
                                        <p:tgtEl>
                                          <p:spTgt spid="6"/>
                                        </p:tgtEl>
                                        <p:attrNameLst>
                                          <p:attrName>style.visibility</p:attrName>
                                        </p:attrNameLst>
                                      </p:cBhvr>
                                      <p:to>
                                        <p:strVal val="hidden"/>
                                      </p:to>
                                    </p:set>
                                  </p:childTnLst>
                                </p:cTn>
                              </p:par>
                              <p:par>
                                <p:cTn id="95" presetID="25" presetClass="exit" presetSubtype="0" fill="hold" grpId="1" nodeType="withEffect">
                                  <p:stCondLst>
                                    <p:cond delay="0"/>
                                  </p:stCondLst>
                                  <p:childTnLst>
                                    <p:animEffect transition="out" filter="fade">
                                      <p:cBhvr>
                                        <p:cTn id="96" dur="1000" accel="50000">
                                          <p:stCondLst>
                                            <p:cond delay="0"/>
                                          </p:stCondLst>
                                        </p:cTn>
                                        <p:tgtEl>
                                          <p:spTgt spid="7"/>
                                        </p:tgtEl>
                                      </p:cBhvr>
                                    </p:animEffect>
                                    <p:anim calcmode="lin" valueType="num">
                                      <p:cBhvr>
                                        <p:cTn id="97"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98"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99"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00" dur="1000"/>
                                        <p:tgtEl>
                                          <p:spTgt spid="7"/>
                                        </p:tgtEl>
                                        <p:attrNameLst>
                                          <p:attrName>ppt_h</p:attrName>
                                        </p:attrNameLst>
                                      </p:cBhvr>
                                      <p:tavLst>
                                        <p:tav tm="0">
                                          <p:val>
                                            <p:strVal val="ppt_h"/>
                                          </p:val>
                                        </p:tav>
                                        <p:tav tm="100000">
                                          <p:val>
                                            <p:strVal val="ppt_h"/>
                                          </p:val>
                                        </p:tav>
                                      </p:tavLst>
                                    </p:anim>
                                    <p:anim calcmode="lin" valueType="num">
                                      <p:cBhvr>
                                        <p:cTn id="101"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02"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103" dur="500" accel="50000">
                                          <p:stCondLst>
                                            <p:cond delay="500"/>
                                          </p:stCondLst>
                                        </p:cTn>
                                        <p:tgtEl>
                                          <p:spTgt spid="7"/>
                                        </p:tgtEl>
                                        <p:attrNameLst>
                                          <p:attrName>style.rotation</p:attrName>
                                        </p:attrNameLst>
                                      </p:cBhvr>
                                      <p:tavLst>
                                        <p:tav tm="0">
                                          <p:val>
                                            <p:fltVal val="0"/>
                                          </p:val>
                                        </p:tav>
                                        <p:tav tm="100000">
                                          <p:val>
                                            <p:fltVal val="-90"/>
                                          </p:val>
                                        </p:tav>
                                      </p:tavLst>
                                    </p:anim>
                                    <p:set>
                                      <p:cBhvr>
                                        <p:cTn id="104" dur="1" fill="hold">
                                          <p:stCondLst>
                                            <p:cond delay="999"/>
                                          </p:stCondLst>
                                        </p:cTn>
                                        <p:tgtEl>
                                          <p:spTgt spid="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wipe(down)">
                                      <p:cBhvr>
                                        <p:cTn id="127" dur="580">
                                          <p:stCondLst>
                                            <p:cond delay="0"/>
                                          </p:stCondLst>
                                        </p:cTn>
                                        <p:tgtEl>
                                          <p:spTgt spid="16"/>
                                        </p:tgtEl>
                                      </p:cBhvr>
                                    </p:animEffect>
                                    <p:anim calcmode="lin" valueType="num">
                                      <p:cBhvr>
                                        <p:cTn id="1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3" dur="26">
                                          <p:stCondLst>
                                            <p:cond delay="650"/>
                                          </p:stCondLst>
                                        </p:cTn>
                                        <p:tgtEl>
                                          <p:spTgt spid="16"/>
                                        </p:tgtEl>
                                      </p:cBhvr>
                                      <p:to x="100000" y="60000"/>
                                    </p:animScale>
                                    <p:animScale>
                                      <p:cBhvr>
                                        <p:cTn id="134" dur="166" decel="50000">
                                          <p:stCondLst>
                                            <p:cond delay="676"/>
                                          </p:stCondLst>
                                        </p:cTn>
                                        <p:tgtEl>
                                          <p:spTgt spid="16"/>
                                        </p:tgtEl>
                                      </p:cBhvr>
                                      <p:to x="100000" y="100000"/>
                                    </p:animScale>
                                    <p:animScale>
                                      <p:cBhvr>
                                        <p:cTn id="135" dur="26">
                                          <p:stCondLst>
                                            <p:cond delay="1312"/>
                                          </p:stCondLst>
                                        </p:cTn>
                                        <p:tgtEl>
                                          <p:spTgt spid="16"/>
                                        </p:tgtEl>
                                      </p:cBhvr>
                                      <p:to x="100000" y="80000"/>
                                    </p:animScale>
                                    <p:animScale>
                                      <p:cBhvr>
                                        <p:cTn id="136" dur="166" decel="50000">
                                          <p:stCondLst>
                                            <p:cond delay="1338"/>
                                          </p:stCondLst>
                                        </p:cTn>
                                        <p:tgtEl>
                                          <p:spTgt spid="16"/>
                                        </p:tgtEl>
                                      </p:cBhvr>
                                      <p:to x="100000" y="100000"/>
                                    </p:animScale>
                                    <p:animScale>
                                      <p:cBhvr>
                                        <p:cTn id="137" dur="26">
                                          <p:stCondLst>
                                            <p:cond delay="1642"/>
                                          </p:stCondLst>
                                        </p:cTn>
                                        <p:tgtEl>
                                          <p:spTgt spid="16"/>
                                        </p:tgtEl>
                                      </p:cBhvr>
                                      <p:to x="100000" y="90000"/>
                                    </p:animScale>
                                    <p:animScale>
                                      <p:cBhvr>
                                        <p:cTn id="138" dur="166" decel="50000">
                                          <p:stCondLst>
                                            <p:cond delay="1668"/>
                                          </p:stCondLst>
                                        </p:cTn>
                                        <p:tgtEl>
                                          <p:spTgt spid="16"/>
                                        </p:tgtEl>
                                      </p:cBhvr>
                                      <p:to x="100000" y="100000"/>
                                    </p:animScale>
                                    <p:animScale>
                                      <p:cBhvr>
                                        <p:cTn id="139" dur="26">
                                          <p:stCondLst>
                                            <p:cond delay="1808"/>
                                          </p:stCondLst>
                                        </p:cTn>
                                        <p:tgtEl>
                                          <p:spTgt spid="16"/>
                                        </p:tgtEl>
                                      </p:cBhvr>
                                      <p:to x="100000" y="95000"/>
                                    </p:animScale>
                                    <p:animScale>
                                      <p:cBhvr>
                                        <p:cTn id="140" dur="166" decel="50000">
                                          <p:stCondLst>
                                            <p:cond delay="1834"/>
                                          </p:stCondLst>
                                        </p:cTn>
                                        <p:tgtEl>
                                          <p:spTgt spid="16"/>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wipe(down)">
                                      <p:cBhvr>
                                        <p:cTn id="161" dur="580">
                                          <p:stCondLst>
                                            <p:cond delay="0"/>
                                          </p:stCondLst>
                                        </p:cTn>
                                        <p:tgtEl>
                                          <p:spTgt spid="18"/>
                                        </p:tgtEl>
                                      </p:cBhvr>
                                    </p:animEffect>
                                    <p:anim calcmode="lin" valueType="num">
                                      <p:cBhvr>
                                        <p:cTn id="1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7" dur="26">
                                          <p:stCondLst>
                                            <p:cond delay="650"/>
                                          </p:stCondLst>
                                        </p:cTn>
                                        <p:tgtEl>
                                          <p:spTgt spid="18"/>
                                        </p:tgtEl>
                                      </p:cBhvr>
                                      <p:to x="100000" y="60000"/>
                                    </p:animScale>
                                    <p:animScale>
                                      <p:cBhvr>
                                        <p:cTn id="168" dur="166" decel="50000">
                                          <p:stCondLst>
                                            <p:cond delay="676"/>
                                          </p:stCondLst>
                                        </p:cTn>
                                        <p:tgtEl>
                                          <p:spTgt spid="18"/>
                                        </p:tgtEl>
                                      </p:cBhvr>
                                      <p:to x="100000" y="100000"/>
                                    </p:animScale>
                                    <p:animScale>
                                      <p:cBhvr>
                                        <p:cTn id="169" dur="26">
                                          <p:stCondLst>
                                            <p:cond delay="1312"/>
                                          </p:stCondLst>
                                        </p:cTn>
                                        <p:tgtEl>
                                          <p:spTgt spid="18"/>
                                        </p:tgtEl>
                                      </p:cBhvr>
                                      <p:to x="100000" y="80000"/>
                                    </p:animScale>
                                    <p:animScale>
                                      <p:cBhvr>
                                        <p:cTn id="170" dur="166" decel="50000">
                                          <p:stCondLst>
                                            <p:cond delay="1338"/>
                                          </p:stCondLst>
                                        </p:cTn>
                                        <p:tgtEl>
                                          <p:spTgt spid="18"/>
                                        </p:tgtEl>
                                      </p:cBhvr>
                                      <p:to x="100000" y="100000"/>
                                    </p:animScale>
                                    <p:animScale>
                                      <p:cBhvr>
                                        <p:cTn id="171" dur="26">
                                          <p:stCondLst>
                                            <p:cond delay="1642"/>
                                          </p:stCondLst>
                                        </p:cTn>
                                        <p:tgtEl>
                                          <p:spTgt spid="18"/>
                                        </p:tgtEl>
                                      </p:cBhvr>
                                      <p:to x="100000" y="90000"/>
                                    </p:animScale>
                                    <p:animScale>
                                      <p:cBhvr>
                                        <p:cTn id="172" dur="166" decel="50000">
                                          <p:stCondLst>
                                            <p:cond delay="1668"/>
                                          </p:stCondLst>
                                        </p:cTn>
                                        <p:tgtEl>
                                          <p:spTgt spid="18"/>
                                        </p:tgtEl>
                                      </p:cBhvr>
                                      <p:to x="100000" y="100000"/>
                                    </p:animScale>
                                    <p:animScale>
                                      <p:cBhvr>
                                        <p:cTn id="173" dur="26">
                                          <p:stCondLst>
                                            <p:cond delay="1808"/>
                                          </p:stCondLst>
                                        </p:cTn>
                                        <p:tgtEl>
                                          <p:spTgt spid="18"/>
                                        </p:tgtEl>
                                      </p:cBhvr>
                                      <p:to x="100000" y="95000"/>
                                    </p:animScale>
                                    <p:animScale>
                                      <p:cBhvr>
                                        <p:cTn id="174" dur="166" decel="50000">
                                          <p:stCondLst>
                                            <p:cond delay="1834"/>
                                          </p:stCondLst>
                                        </p:cTn>
                                        <p:tgtEl>
                                          <p:spTgt spid="18"/>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7"/>
                                        </p:tgtEl>
                                        <p:attrNameLst>
                                          <p:attrName>style.visibility</p:attrName>
                                        </p:attrNameLst>
                                      </p:cBhvr>
                                      <p:to>
                                        <p:strVal val="visible"/>
                                      </p:to>
                                    </p:set>
                                    <p:animEffect transition="in" filter="wipe(down)">
                                      <p:cBhvr>
                                        <p:cTn id="177" dur="580">
                                          <p:stCondLst>
                                            <p:cond delay="0"/>
                                          </p:stCondLst>
                                        </p:cTn>
                                        <p:tgtEl>
                                          <p:spTgt spid="17"/>
                                        </p:tgtEl>
                                      </p:cBhvr>
                                    </p:animEffect>
                                    <p:anim calcmode="lin" valueType="num">
                                      <p:cBhvr>
                                        <p:cTn id="17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3" dur="26">
                                          <p:stCondLst>
                                            <p:cond delay="650"/>
                                          </p:stCondLst>
                                        </p:cTn>
                                        <p:tgtEl>
                                          <p:spTgt spid="17"/>
                                        </p:tgtEl>
                                      </p:cBhvr>
                                      <p:to x="100000" y="60000"/>
                                    </p:animScale>
                                    <p:animScale>
                                      <p:cBhvr>
                                        <p:cTn id="184" dur="166" decel="50000">
                                          <p:stCondLst>
                                            <p:cond delay="676"/>
                                          </p:stCondLst>
                                        </p:cTn>
                                        <p:tgtEl>
                                          <p:spTgt spid="17"/>
                                        </p:tgtEl>
                                      </p:cBhvr>
                                      <p:to x="100000" y="100000"/>
                                    </p:animScale>
                                    <p:animScale>
                                      <p:cBhvr>
                                        <p:cTn id="185" dur="26">
                                          <p:stCondLst>
                                            <p:cond delay="1312"/>
                                          </p:stCondLst>
                                        </p:cTn>
                                        <p:tgtEl>
                                          <p:spTgt spid="17"/>
                                        </p:tgtEl>
                                      </p:cBhvr>
                                      <p:to x="100000" y="80000"/>
                                    </p:animScale>
                                    <p:animScale>
                                      <p:cBhvr>
                                        <p:cTn id="186" dur="166" decel="50000">
                                          <p:stCondLst>
                                            <p:cond delay="1338"/>
                                          </p:stCondLst>
                                        </p:cTn>
                                        <p:tgtEl>
                                          <p:spTgt spid="17"/>
                                        </p:tgtEl>
                                      </p:cBhvr>
                                      <p:to x="100000" y="100000"/>
                                    </p:animScale>
                                    <p:animScale>
                                      <p:cBhvr>
                                        <p:cTn id="187" dur="26">
                                          <p:stCondLst>
                                            <p:cond delay="1642"/>
                                          </p:stCondLst>
                                        </p:cTn>
                                        <p:tgtEl>
                                          <p:spTgt spid="17"/>
                                        </p:tgtEl>
                                      </p:cBhvr>
                                      <p:to x="100000" y="90000"/>
                                    </p:animScale>
                                    <p:animScale>
                                      <p:cBhvr>
                                        <p:cTn id="188" dur="166" decel="50000">
                                          <p:stCondLst>
                                            <p:cond delay="1668"/>
                                          </p:stCondLst>
                                        </p:cTn>
                                        <p:tgtEl>
                                          <p:spTgt spid="17"/>
                                        </p:tgtEl>
                                      </p:cBhvr>
                                      <p:to x="100000" y="100000"/>
                                    </p:animScale>
                                    <p:animScale>
                                      <p:cBhvr>
                                        <p:cTn id="189" dur="26">
                                          <p:stCondLst>
                                            <p:cond delay="1808"/>
                                          </p:stCondLst>
                                        </p:cTn>
                                        <p:tgtEl>
                                          <p:spTgt spid="17"/>
                                        </p:tgtEl>
                                      </p:cBhvr>
                                      <p:to x="100000" y="95000"/>
                                    </p:animScale>
                                    <p:animScale>
                                      <p:cBhvr>
                                        <p:cTn id="190" dur="166" decel="50000">
                                          <p:stCondLst>
                                            <p:cond delay="1834"/>
                                          </p:stCondLst>
                                        </p:cTn>
                                        <p:tgtEl>
                                          <p:spTgt spid="17"/>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nodeType="clickEffect">
                                  <p:stCondLst>
                                    <p:cond delay="0"/>
                                  </p:stCondLst>
                                  <p:childTnLst>
                                    <p:set>
                                      <p:cBhvr>
                                        <p:cTn id="194" dur="1" fill="hold">
                                          <p:stCondLst>
                                            <p:cond delay="0"/>
                                          </p:stCondLst>
                                        </p:cTn>
                                        <p:tgtEl>
                                          <p:spTgt spid="19"/>
                                        </p:tgtEl>
                                        <p:attrNameLst>
                                          <p:attrName>style.visibility</p:attrName>
                                        </p:attrNameLst>
                                      </p:cBhvr>
                                      <p:to>
                                        <p:strVal val="visible"/>
                                      </p:to>
                                    </p:set>
                                    <p:animEffect transition="in" filter="wipe(down)">
                                      <p:cBhvr>
                                        <p:cTn id="195" dur="580">
                                          <p:stCondLst>
                                            <p:cond delay="0"/>
                                          </p:stCondLst>
                                        </p:cTn>
                                        <p:tgtEl>
                                          <p:spTgt spid="19"/>
                                        </p:tgtEl>
                                      </p:cBhvr>
                                    </p:animEffect>
                                    <p:anim calcmode="lin" valueType="num">
                                      <p:cBhvr>
                                        <p:cTn id="19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1" dur="26">
                                          <p:stCondLst>
                                            <p:cond delay="650"/>
                                          </p:stCondLst>
                                        </p:cTn>
                                        <p:tgtEl>
                                          <p:spTgt spid="19"/>
                                        </p:tgtEl>
                                      </p:cBhvr>
                                      <p:to x="100000" y="60000"/>
                                    </p:animScale>
                                    <p:animScale>
                                      <p:cBhvr>
                                        <p:cTn id="202" dur="166" decel="50000">
                                          <p:stCondLst>
                                            <p:cond delay="676"/>
                                          </p:stCondLst>
                                        </p:cTn>
                                        <p:tgtEl>
                                          <p:spTgt spid="19"/>
                                        </p:tgtEl>
                                      </p:cBhvr>
                                      <p:to x="100000" y="100000"/>
                                    </p:animScale>
                                    <p:animScale>
                                      <p:cBhvr>
                                        <p:cTn id="203" dur="26">
                                          <p:stCondLst>
                                            <p:cond delay="1312"/>
                                          </p:stCondLst>
                                        </p:cTn>
                                        <p:tgtEl>
                                          <p:spTgt spid="19"/>
                                        </p:tgtEl>
                                      </p:cBhvr>
                                      <p:to x="100000" y="80000"/>
                                    </p:animScale>
                                    <p:animScale>
                                      <p:cBhvr>
                                        <p:cTn id="204" dur="166" decel="50000">
                                          <p:stCondLst>
                                            <p:cond delay="1338"/>
                                          </p:stCondLst>
                                        </p:cTn>
                                        <p:tgtEl>
                                          <p:spTgt spid="19"/>
                                        </p:tgtEl>
                                      </p:cBhvr>
                                      <p:to x="100000" y="100000"/>
                                    </p:animScale>
                                    <p:animScale>
                                      <p:cBhvr>
                                        <p:cTn id="205" dur="26">
                                          <p:stCondLst>
                                            <p:cond delay="1642"/>
                                          </p:stCondLst>
                                        </p:cTn>
                                        <p:tgtEl>
                                          <p:spTgt spid="19"/>
                                        </p:tgtEl>
                                      </p:cBhvr>
                                      <p:to x="100000" y="90000"/>
                                    </p:animScale>
                                    <p:animScale>
                                      <p:cBhvr>
                                        <p:cTn id="206" dur="166" decel="50000">
                                          <p:stCondLst>
                                            <p:cond delay="1668"/>
                                          </p:stCondLst>
                                        </p:cTn>
                                        <p:tgtEl>
                                          <p:spTgt spid="19"/>
                                        </p:tgtEl>
                                      </p:cBhvr>
                                      <p:to x="100000" y="100000"/>
                                    </p:animScale>
                                    <p:animScale>
                                      <p:cBhvr>
                                        <p:cTn id="207" dur="26">
                                          <p:stCondLst>
                                            <p:cond delay="1808"/>
                                          </p:stCondLst>
                                        </p:cTn>
                                        <p:tgtEl>
                                          <p:spTgt spid="19"/>
                                        </p:tgtEl>
                                      </p:cBhvr>
                                      <p:to x="100000" y="95000"/>
                                    </p:animScale>
                                    <p:animScale>
                                      <p:cBhvr>
                                        <p:cTn id="20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6" grpId="0"/>
      <p:bldP spid="6" grpId="1"/>
      <p:bldP spid="7" grpId="0" animBg="1"/>
      <p:bldP spid="7" grpId="1" animBg="1"/>
      <p:bldP spid="15" grpId="0"/>
      <p:bldP spid="16" grpId="0" animBg="1"/>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کاربندی و مقرنس زیر سقف.gif"/>
          <p:cNvPicPr>
            <a:picLocks noChangeAspect="1"/>
          </p:cNvPicPr>
          <p:nvPr/>
        </p:nvPicPr>
        <p:blipFill>
          <a:blip r:embed="rId2"/>
          <a:stretch>
            <a:fillRect/>
          </a:stretch>
        </p:blipFill>
        <p:spPr>
          <a:xfrm>
            <a:off x="2209800" y="990600"/>
            <a:ext cx="4457700" cy="563880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3505200" y="228600"/>
            <a:ext cx="3581400" cy="369332"/>
          </a:xfrm>
          <a:prstGeom prst="rect">
            <a:avLst/>
          </a:prstGeom>
          <a:noFill/>
        </p:spPr>
        <p:txBody>
          <a:bodyPr wrap="square" rtlCol="0">
            <a:spAutoFit/>
          </a:bodyPr>
          <a:lstStyle/>
          <a:p>
            <a:r>
              <a:rPr lang="fa-IR" b="1" dirty="0" smtClean="0">
                <a:solidFill>
                  <a:srgbClr val="420000"/>
                </a:solidFill>
              </a:rPr>
              <a:t>کار بندی و مقرنس زیر سقف</a:t>
            </a:r>
            <a:endParaRPr lang="en-US" b="1" dirty="0">
              <a:solidFill>
                <a:srgbClr val="420000"/>
              </a:solidFill>
            </a:endParaRPr>
          </a:p>
        </p:txBody>
      </p:sp>
      <p:sp>
        <p:nvSpPr>
          <p:cNvPr id="4" name="Bent-Up Arrow 3"/>
          <p:cNvSpPr/>
          <p:nvPr/>
        </p:nvSpPr>
        <p:spPr>
          <a:xfrm rot="10800000">
            <a:off x="2438400" y="381000"/>
            <a:ext cx="865260" cy="4951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resized_177469_746.jpg"/>
          <p:cNvPicPr>
            <a:picLocks noChangeAspect="1"/>
          </p:cNvPicPr>
          <p:nvPr/>
        </p:nvPicPr>
        <p:blipFill>
          <a:blip r:embed="rId3"/>
          <a:stretch>
            <a:fillRect/>
          </a:stretch>
        </p:blipFill>
        <p:spPr>
          <a:xfrm>
            <a:off x="762000" y="1066800"/>
            <a:ext cx="2882900" cy="431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1447800" y="457200"/>
            <a:ext cx="2359941" cy="338554"/>
          </a:xfrm>
          <a:prstGeom prst="rect">
            <a:avLst/>
          </a:prstGeom>
          <a:noFill/>
        </p:spPr>
        <p:txBody>
          <a:bodyPr wrap="none" rtlCol="0">
            <a:spAutoFit/>
          </a:bodyPr>
          <a:lstStyle/>
          <a:p>
            <a:r>
              <a:rPr lang="fa-IR" sz="1600" b="1" dirty="0" smtClean="0">
                <a:solidFill>
                  <a:srgbClr val="420000"/>
                </a:solidFill>
              </a:rPr>
              <a:t>منبت کاری درب ورودی</a:t>
            </a:r>
            <a:endParaRPr lang="en-US" sz="1600" b="1" dirty="0">
              <a:solidFill>
                <a:srgbClr val="420000"/>
              </a:solidFill>
            </a:endParaRPr>
          </a:p>
        </p:txBody>
      </p:sp>
      <p:pic>
        <p:nvPicPr>
          <p:cNvPr id="13" name="Picture 12" descr="Image1843.jpg"/>
          <p:cNvPicPr>
            <a:picLocks noChangeAspect="1"/>
          </p:cNvPicPr>
          <p:nvPr/>
        </p:nvPicPr>
        <p:blipFill>
          <a:blip r:embed="rId4"/>
          <a:stretch>
            <a:fillRect/>
          </a:stretch>
        </p:blipFill>
        <p:spPr>
          <a:xfrm>
            <a:off x="4038600" y="1219200"/>
            <a:ext cx="4676775" cy="4225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5334000" y="609600"/>
            <a:ext cx="2090636" cy="338554"/>
          </a:xfrm>
          <a:prstGeom prst="rect">
            <a:avLst/>
          </a:prstGeom>
        </p:spPr>
        <p:txBody>
          <a:bodyPr wrap="none">
            <a:spAutoFit/>
          </a:bodyPr>
          <a:lstStyle/>
          <a:p>
            <a:pPr algn="r" rtl="1"/>
            <a:r>
              <a:rPr lang="fa-IR" sz="1600" b="1" dirty="0" smtClean="0">
                <a:solidFill>
                  <a:srgbClr val="420000"/>
                </a:solidFill>
              </a:rPr>
              <a:t>منبت کاری پنجره ها</a:t>
            </a:r>
            <a:endParaRPr lang="en-US" sz="1600" b="1" dirty="0">
              <a:solidFill>
                <a:srgbClr val="420000"/>
              </a:solidFill>
            </a:endParaRPr>
          </a:p>
        </p:txBody>
      </p:sp>
      <p:sp>
        <p:nvSpPr>
          <p:cNvPr id="15" name="Bent-Up Arrow 14"/>
          <p:cNvSpPr/>
          <p:nvPr/>
        </p:nvSpPr>
        <p:spPr>
          <a:xfrm rot="10800000">
            <a:off x="762000" y="533399"/>
            <a:ext cx="609600" cy="4951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rot="16200000">
            <a:off x="7772400" y="533400"/>
            <a:ext cx="4572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iterate type="lt">
                                    <p:tmPct val="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nodeType="clickEffect">
                                  <p:stCondLst>
                                    <p:cond delay="0"/>
                                  </p:stCondLst>
                                  <p:iterate type="lt">
                                    <p:tmPct val="5000"/>
                                  </p:iterate>
                                  <p:childTnLst>
                                    <p:anim calcmode="lin" valueType="num">
                                      <p:cBhvr>
                                        <p:cTn id="24" dur="1000"/>
                                        <p:tgtEl>
                                          <p:spTgt spid="2"/>
                                        </p:tgtEl>
                                        <p:attrNameLst>
                                          <p:attrName>ppt_w</p:attrName>
                                        </p:attrNameLst>
                                      </p:cBhvr>
                                      <p:tavLst>
                                        <p:tav tm="0">
                                          <p:val>
                                            <p:strVal val="ppt_w"/>
                                          </p:val>
                                        </p:tav>
                                        <p:tav tm="100000">
                                          <p:val>
                                            <p:fltVal val="0"/>
                                          </p:val>
                                        </p:tav>
                                      </p:tavLst>
                                    </p:anim>
                                    <p:anim calcmode="lin" valueType="num">
                                      <p:cBhvr>
                                        <p:cTn id="25" dur="1000"/>
                                        <p:tgtEl>
                                          <p:spTgt spid="2"/>
                                        </p:tgtEl>
                                        <p:attrNameLst>
                                          <p:attrName>ppt_h</p:attrName>
                                        </p:attrNameLst>
                                      </p:cBhvr>
                                      <p:tavLst>
                                        <p:tav tm="0">
                                          <p:val>
                                            <p:strVal val="ppt_h"/>
                                          </p:val>
                                        </p:tav>
                                        <p:tav tm="100000">
                                          <p:val>
                                            <p:fltVal val="0"/>
                                          </p:val>
                                        </p:tav>
                                      </p:tavLst>
                                    </p:anim>
                                    <p:anim calcmode="lin" valueType="num">
                                      <p:cBhvr>
                                        <p:cTn id="26" dur="1000"/>
                                        <p:tgtEl>
                                          <p:spTgt spid="2"/>
                                        </p:tgtEl>
                                        <p:attrNameLst>
                                          <p:attrName>style.rotation</p:attrName>
                                        </p:attrNameLst>
                                      </p:cBhvr>
                                      <p:tavLst>
                                        <p:tav tm="0">
                                          <p:val>
                                            <p:fltVal val="0"/>
                                          </p:val>
                                        </p:tav>
                                        <p:tav tm="100000">
                                          <p:val>
                                            <p:fltVal val="90"/>
                                          </p:val>
                                        </p:tav>
                                      </p:tavLst>
                                    </p:anim>
                                    <p:animEffect transition="out" filter="fade">
                                      <p:cBhvr>
                                        <p:cTn id="27" dur="1000"/>
                                        <p:tgtEl>
                                          <p:spTgt spid="2"/>
                                        </p:tgtEl>
                                      </p:cBhvr>
                                    </p:animEffect>
                                    <p:set>
                                      <p:cBhvr>
                                        <p:cTn id="28" dur="1" fill="hold">
                                          <p:stCondLst>
                                            <p:cond delay="999"/>
                                          </p:stCondLst>
                                        </p:cTn>
                                        <p:tgtEl>
                                          <p:spTgt spid="2"/>
                                        </p:tgtEl>
                                        <p:attrNameLst>
                                          <p:attrName>style.visibility</p:attrName>
                                        </p:attrNameLst>
                                      </p:cBhvr>
                                      <p:to>
                                        <p:strVal val="hidden"/>
                                      </p:to>
                                    </p:set>
                                  </p:childTnLst>
                                </p:cTn>
                              </p:par>
                              <p:par>
                                <p:cTn id="29" presetID="31" presetClass="exit" presetSubtype="0" fill="hold" grpId="1" nodeType="withEffect">
                                  <p:stCondLst>
                                    <p:cond delay="0"/>
                                  </p:stCondLst>
                                  <p:iterate type="lt">
                                    <p:tmPct val="5000"/>
                                  </p:iterate>
                                  <p:childTnLst>
                                    <p:anim calcmode="lin" valueType="num">
                                      <p:cBhvr>
                                        <p:cTn id="30" dur="1000"/>
                                        <p:tgtEl>
                                          <p:spTgt spid="3"/>
                                        </p:tgtEl>
                                        <p:attrNameLst>
                                          <p:attrName>ppt_w</p:attrName>
                                        </p:attrNameLst>
                                      </p:cBhvr>
                                      <p:tavLst>
                                        <p:tav tm="0">
                                          <p:val>
                                            <p:strVal val="ppt_w"/>
                                          </p:val>
                                        </p:tav>
                                        <p:tav tm="100000">
                                          <p:val>
                                            <p:fltVal val="0"/>
                                          </p:val>
                                        </p:tav>
                                      </p:tavLst>
                                    </p:anim>
                                    <p:anim calcmode="lin" valueType="num">
                                      <p:cBhvr>
                                        <p:cTn id="31" dur="1000"/>
                                        <p:tgtEl>
                                          <p:spTgt spid="3"/>
                                        </p:tgtEl>
                                        <p:attrNameLst>
                                          <p:attrName>ppt_h</p:attrName>
                                        </p:attrNameLst>
                                      </p:cBhvr>
                                      <p:tavLst>
                                        <p:tav tm="0">
                                          <p:val>
                                            <p:strVal val="ppt_h"/>
                                          </p:val>
                                        </p:tav>
                                        <p:tav tm="100000">
                                          <p:val>
                                            <p:fltVal val="0"/>
                                          </p:val>
                                        </p:tav>
                                      </p:tavLst>
                                    </p:anim>
                                    <p:anim calcmode="lin" valueType="num">
                                      <p:cBhvr>
                                        <p:cTn id="32" dur="1000"/>
                                        <p:tgtEl>
                                          <p:spTgt spid="3"/>
                                        </p:tgtEl>
                                        <p:attrNameLst>
                                          <p:attrName>style.rotation</p:attrName>
                                        </p:attrNameLst>
                                      </p:cBhvr>
                                      <p:tavLst>
                                        <p:tav tm="0">
                                          <p:val>
                                            <p:fltVal val="0"/>
                                          </p:val>
                                        </p:tav>
                                        <p:tav tm="100000">
                                          <p:val>
                                            <p:fltVal val="90"/>
                                          </p:val>
                                        </p:tav>
                                      </p:tavLst>
                                    </p:anim>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par>
                                <p:cTn id="35" presetID="31" presetClass="exit" presetSubtype="0" fill="hold" grpId="1" nodeType="withEffect">
                                  <p:stCondLst>
                                    <p:cond delay="0"/>
                                  </p:stCondLst>
                                  <p:iterate type="lt">
                                    <p:tmPct val="5000"/>
                                  </p:iterate>
                                  <p:childTnLst>
                                    <p:anim calcmode="lin" valueType="num">
                                      <p:cBhvr>
                                        <p:cTn id="36" dur="1000"/>
                                        <p:tgtEl>
                                          <p:spTgt spid="4"/>
                                        </p:tgtEl>
                                        <p:attrNameLst>
                                          <p:attrName>ppt_w</p:attrName>
                                        </p:attrNameLst>
                                      </p:cBhvr>
                                      <p:tavLst>
                                        <p:tav tm="0">
                                          <p:val>
                                            <p:strVal val="ppt_w"/>
                                          </p:val>
                                        </p:tav>
                                        <p:tav tm="100000">
                                          <p:val>
                                            <p:fltVal val="0"/>
                                          </p:val>
                                        </p:tav>
                                      </p:tavLst>
                                    </p:anim>
                                    <p:anim calcmode="lin" valueType="num">
                                      <p:cBhvr>
                                        <p:cTn id="37" dur="1000"/>
                                        <p:tgtEl>
                                          <p:spTgt spid="4"/>
                                        </p:tgtEl>
                                        <p:attrNameLst>
                                          <p:attrName>ppt_h</p:attrName>
                                        </p:attrNameLst>
                                      </p:cBhvr>
                                      <p:tavLst>
                                        <p:tav tm="0">
                                          <p:val>
                                            <p:strVal val="ppt_h"/>
                                          </p:val>
                                        </p:tav>
                                        <p:tav tm="100000">
                                          <p:val>
                                            <p:fltVal val="0"/>
                                          </p:val>
                                        </p:tav>
                                      </p:tavLst>
                                    </p:anim>
                                    <p:anim calcmode="lin" valueType="num">
                                      <p:cBhvr>
                                        <p:cTn id="38" dur="1000"/>
                                        <p:tgtEl>
                                          <p:spTgt spid="4"/>
                                        </p:tgtEl>
                                        <p:attrNameLst>
                                          <p:attrName>style.rotation</p:attrName>
                                        </p:attrNameLst>
                                      </p:cBhvr>
                                      <p:tavLst>
                                        <p:tav tm="0">
                                          <p:val>
                                            <p:fltVal val="0"/>
                                          </p:val>
                                        </p:tav>
                                        <p:tav tm="100000">
                                          <p:val>
                                            <p:fltVal val="90"/>
                                          </p:val>
                                        </p:tav>
                                      </p:tavLst>
                                    </p:anim>
                                    <p:animEffect transition="out" filter="fade">
                                      <p:cBhvr>
                                        <p:cTn id="39" dur="1000"/>
                                        <p:tgtEl>
                                          <p:spTgt spid="4"/>
                                        </p:tgtEl>
                                      </p:cBhvr>
                                    </p:animEffect>
                                    <p:set>
                                      <p:cBhvr>
                                        <p:cTn id="40" dur="1" fill="hold">
                                          <p:stCondLst>
                                            <p:cond delay="9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4" dur="1000" fill="hold"/>
                                        <p:tgtEl>
                                          <p:spTgt spid="15"/>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800" decel="100000"/>
                                        <p:tgtEl>
                                          <p:spTgt spid="13"/>
                                        </p:tgtEl>
                                      </p:cBhvr>
                                    </p:animEffect>
                                    <p:anim calcmode="lin" valueType="num">
                                      <p:cBhvr>
                                        <p:cTn id="74" dur="800" decel="100000" fill="hold"/>
                                        <p:tgtEl>
                                          <p:spTgt spid="13"/>
                                        </p:tgtEl>
                                        <p:attrNameLst>
                                          <p:attrName>style.rotation</p:attrName>
                                        </p:attrNameLst>
                                      </p:cBhvr>
                                      <p:tavLst>
                                        <p:tav tm="0">
                                          <p:val>
                                            <p:fltVal val="-90"/>
                                          </p:val>
                                        </p:tav>
                                        <p:tav tm="100000">
                                          <p:val>
                                            <p:fltVal val="0"/>
                                          </p:val>
                                        </p:tav>
                                      </p:tavLst>
                                    </p:anim>
                                    <p:anim calcmode="lin" valueType="num">
                                      <p:cBhvr>
                                        <p:cTn id="75" dur="800" decel="100000" fill="hold"/>
                                        <p:tgtEl>
                                          <p:spTgt spid="13"/>
                                        </p:tgtEl>
                                        <p:attrNameLst>
                                          <p:attrName>ppt_x</p:attrName>
                                        </p:attrNameLst>
                                      </p:cBhvr>
                                      <p:tavLst>
                                        <p:tav tm="0">
                                          <p:val>
                                            <p:strVal val="#ppt_x+0.4"/>
                                          </p:val>
                                        </p:tav>
                                        <p:tav tm="100000">
                                          <p:val>
                                            <p:strVal val="#ppt_x-0.05"/>
                                          </p:val>
                                        </p:tav>
                                      </p:tavLst>
                                    </p:anim>
                                    <p:anim calcmode="lin" valueType="num">
                                      <p:cBhvr>
                                        <p:cTn id="76" dur="800" decel="100000" fill="hold"/>
                                        <p:tgtEl>
                                          <p:spTgt spid="13"/>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5"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2000"/>
                                        <p:tgtEl>
                                          <p:spTgt spid="16"/>
                                        </p:tgtEl>
                                      </p:cBhvr>
                                    </p:animEffect>
                                    <p:anim calcmode="lin" valueType="num">
                                      <p:cBhvr>
                                        <p:cTn id="84" dur="2000" fill="hold"/>
                                        <p:tgtEl>
                                          <p:spTgt spid="16"/>
                                        </p:tgtEl>
                                        <p:attrNameLst>
                                          <p:attrName>style.rotation</p:attrName>
                                        </p:attrNameLst>
                                      </p:cBhvr>
                                      <p:tavLst>
                                        <p:tav tm="0">
                                          <p:val>
                                            <p:fltVal val="720"/>
                                          </p:val>
                                        </p:tav>
                                        <p:tav tm="100000">
                                          <p:val>
                                            <p:fltVal val="0"/>
                                          </p:val>
                                        </p:tav>
                                      </p:tavLst>
                                    </p:anim>
                                    <p:anim calcmode="lin" valueType="num">
                                      <p:cBhvr>
                                        <p:cTn id="85" dur="2000" fill="hold"/>
                                        <p:tgtEl>
                                          <p:spTgt spid="16"/>
                                        </p:tgtEl>
                                        <p:attrNameLst>
                                          <p:attrName>ppt_h</p:attrName>
                                        </p:attrNameLst>
                                      </p:cBhvr>
                                      <p:tavLst>
                                        <p:tav tm="0">
                                          <p:val>
                                            <p:fltVal val="0"/>
                                          </p:val>
                                        </p:tav>
                                        <p:tav tm="100000">
                                          <p:val>
                                            <p:strVal val="#ppt_h"/>
                                          </p:val>
                                        </p:tav>
                                      </p:tavLst>
                                    </p:anim>
                                    <p:anim calcmode="lin" valueType="num">
                                      <p:cBhvr>
                                        <p:cTn id="86" dur="2000" fill="hold"/>
                                        <p:tgtEl>
                                          <p:spTgt spid="16"/>
                                        </p:tgtEl>
                                        <p:attrNameLst>
                                          <p:attrName>ppt_w</p:attrName>
                                        </p:attrNameLst>
                                      </p:cBhvr>
                                      <p:tavLst>
                                        <p:tav tm="0">
                                          <p:val>
                                            <p:fltVal val="0"/>
                                          </p:val>
                                        </p:tav>
                                        <p:tav tm="100000">
                                          <p:val>
                                            <p:strVal val="#ppt_w"/>
                                          </p:val>
                                        </p:tav>
                                      </p:tavLst>
                                    </p:anim>
                                  </p:childTnLst>
                                </p:cTn>
                              </p:par>
                              <p:par>
                                <p:cTn id="87" presetID="35"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2000"/>
                                        <p:tgtEl>
                                          <p:spTgt spid="14"/>
                                        </p:tgtEl>
                                      </p:cBhvr>
                                    </p:animEffect>
                                    <p:anim calcmode="lin" valueType="num">
                                      <p:cBhvr>
                                        <p:cTn id="90" dur="2000" fill="hold"/>
                                        <p:tgtEl>
                                          <p:spTgt spid="14"/>
                                        </p:tgtEl>
                                        <p:attrNameLst>
                                          <p:attrName>style.rotation</p:attrName>
                                        </p:attrNameLst>
                                      </p:cBhvr>
                                      <p:tavLst>
                                        <p:tav tm="0">
                                          <p:val>
                                            <p:fltVal val="720"/>
                                          </p:val>
                                        </p:tav>
                                        <p:tav tm="100000">
                                          <p:val>
                                            <p:fltVal val="0"/>
                                          </p:val>
                                        </p:tav>
                                      </p:tavLst>
                                    </p:anim>
                                    <p:anim calcmode="lin" valueType="num">
                                      <p:cBhvr>
                                        <p:cTn id="91" dur="2000" fill="hold"/>
                                        <p:tgtEl>
                                          <p:spTgt spid="14"/>
                                        </p:tgtEl>
                                        <p:attrNameLst>
                                          <p:attrName>ppt_h</p:attrName>
                                        </p:attrNameLst>
                                      </p:cBhvr>
                                      <p:tavLst>
                                        <p:tav tm="0">
                                          <p:val>
                                            <p:fltVal val="0"/>
                                          </p:val>
                                        </p:tav>
                                        <p:tav tm="100000">
                                          <p:val>
                                            <p:strVal val="#ppt_h"/>
                                          </p:val>
                                        </p:tav>
                                      </p:tavLst>
                                    </p:anim>
                                    <p:anim calcmode="lin" valueType="num">
                                      <p:cBhvr>
                                        <p:cTn id="92"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12" grpId="0"/>
      <p:bldP spid="14"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ized_177487_513 (1).jpg"/>
          <p:cNvPicPr>
            <a:picLocks noChangeAspect="1"/>
          </p:cNvPicPr>
          <p:nvPr/>
        </p:nvPicPr>
        <p:blipFill>
          <a:blip r:embed="rId2"/>
          <a:stretch>
            <a:fillRect/>
          </a:stretch>
        </p:blipFill>
        <p:spPr>
          <a:xfrm>
            <a:off x="914400" y="1371600"/>
            <a:ext cx="7476266" cy="500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Connector 6"/>
          <p:cNvCxnSpPr/>
          <p:nvPr/>
        </p:nvCxnSpPr>
        <p:spPr>
          <a:xfrm>
            <a:off x="3581400" y="1676400"/>
            <a:ext cx="1143000" cy="38100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267200" y="2514600"/>
            <a:ext cx="914400" cy="1588"/>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3581400" y="2667000"/>
            <a:ext cx="1143000" cy="30480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3086100" y="2171700"/>
            <a:ext cx="990600" cy="1588"/>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2362200"/>
            <a:ext cx="1676400" cy="304800"/>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828800" y="4343400"/>
            <a:ext cx="3200400" cy="1588"/>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1676400" y="5943600"/>
            <a:ext cx="1676400" cy="304800"/>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189706" y="4229100"/>
            <a:ext cx="3809206" cy="76994"/>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048000" y="457200"/>
            <a:ext cx="2895600" cy="338554"/>
          </a:xfrm>
          <a:prstGeom prst="rect">
            <a:avLst/>
          </a:prstGeom>
          <a:noFill/>
        </p:spPr>
        <p:txBody>
          <a:bodyPr wrap="square" rtlCol="0">
            <a:spAutoFit/>
          </a:bodyPr>
          <a:lstStyle/>
          <a:p>
            <a:pPr algn="r" rtl="1"/>
            <a:r>
              <a:rPr lang="fa-IR" sz="1600" b="1" dirty="0" smtClean="0">
                <a:solidFill>
                  <a:srgbClr val="420000"/>
                </a:solidFill>
              </a:rPr>
              <a:t>درودگری سه دری ها</a:t>
            </a:r>
            <a:endParaRPr lang="en-US" sz="1600" b="1" dirty="0">
              <a:solidFill>
                <a:srgbClr val="420000"/>
              </a:solidFill>
            </a:endParaRPr>
          </a:p>
        </p:txBody>
      </p:sp>
      <p:sp>
        <p:nvSpPr>
          <p:cNvPr id="62" name="Bent-Up Arrow 61"/>
          <p:cNvSpPr/>
          <p:nvPr/>
        </p:nvSpPr>
        <p:spPr>
          <a:xfrm rot="10800000">
            <a:off x="2209800" y="685800"/>
            <a:ext cx="1524000" cy="1752600"/>
          </a:xfrm>
          <a:prstGeom prst="bentUpArrow">
            <a:avLst>
              <a:gd name="adj1" fmla="val 10926"/>
              <a:gd name="adj2" fmla="val 25000"/>
              <a:gd name="adj3" fmla="val 24259"/>
            </a:avLst>
          </a:prstGeom>
          <a:solidFill>
            <a:srgbClr val="FF4F4F"/>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ent-Up Arrow 62"/>
          <p:cNvSpPr/>
          <p:nvPr/>
        </p:nvSpPr>
        <p:spPr>
          <a:xfrm rot="16200000" flipH="1">
            <a:off x="4648200" y="1066800"/>
            <a:ext cx="1524000" cy="1219200"/>
          </a:xfrm>
          <a:prstGeom prst="bentUpArrow">
            <a:avLst>
              <a:gd name="adj1" fmla="val 10926"/>
              <a:gd name="adj2" fmla="val 25000"/>
              <a:gd name="adj3" fmla="val 24259"/>
            </a:avLst>
          </a:prstGeom>
          <a:solidFill>
            <a:srgbClr val="FF4F4F"/>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strVal val="#ppt_w*0.05"/>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anim calcmode="lin" valueType="num">
                                      <p:cBhvr>
                                        <p:cTn id="16" dur="500" fill="hold"/>
                                        <p:tgtEl>
                                          <p:spTgt spid="17"/>
                                        </p:tgtEl>
                                        <p:attrNameLst>
                                          <p:attrName>ppt_x</p:attrName>
                                        </p:attrNameLst>
                                      </p:cBhvr>
                                      <p:tavLst>
                                        <p:tav tm="0">
                                          <p:val>
                                            <p:strVal val="#ppt_x-.2"/>
                                          </p:val>
                                        </p:tav>
                                        <p:tav tm="100000">
                                          <p:val>
                                            <p:strVal val="#ppt_x"/>
                                          </p:val>
                                        </p:tav>
                                      </p:tavLst>
                                    </p:anim>
                                    <p:anim calcmode="lin" valueType="num">
                                      <p:cBhvr>
                                        <p:cTn id="17" dur="500" fill="hold"/>
                                        <p:tgtEl>
                                          <p:spTgt spid="17"/>
                                        </p:tgtEl>
                                        <p:attrNameLst>
                                          <p:attrName>ppt_y</p:attrName>
                                        </p:attrNameLst>
                                      </p:cBhvr>
                                      <p:tavLst>
                                        <p:tav tm="0">
                                          <p:val>
                                            <p:strVal val="#ppt_y"/>
                                          </p:val>
                                        </p:tav>
                                        <p:tav tm="100000">
                                          <p:val>
                                            <p:strVal val="#ppt_y"/>
                                          </p:val>
                                        </p:tav>
                                      </p:tavLst>
                                    </p:anim>
                                    <p:animEffect transition="in" filter="fade">
                                      <p:cBhvr>
                                        <p:cTn id="18" dur="500"/>
                                        <p:tgtEl>
                                          <p:spTgt spid="17"/>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ppt_w*0.05"/>
                                          </p:val>
                                        </p:tav>
                                        <p:tav tm="100000">
                                          <p:val>
                                            <p:strVal val="#ppt_w"/>
                                          </p:val>
                                        </p:tav>
                                      </p:tavLst>
                                    </p:anim>
                                    <p:anim calcmode="lin" valueType="num">
                                      <p:cBhvr>
                                        <p:cTn id="22" dur="500" fill="hold"/>
                                        <p:tgtEl>
                                          <p:spTgt spid="20"/>
                                        </p:tgtEl>
                                        <p:attrNameLst>
                                          <p:attrName>ppt_h</p:attrName>
                                        </p:attrNameLst>
                                      </p:cBhvr>
                                      <p:tavLst>
                                        <p:tav tm="0">
                                          <p:val>
                                            <p:strVal val="#ppt_h"/>
                                          </p:val>
                                        </p:tav>
                                        <p:tav tm="100000">
                                          <p:val>
                                            <p:strVal val="#ppt_h"/>
                                          </p:val>
                                        </p:tav>
                                      </p:tavLst>
                                    </p:anim>
                                    <p:anim calcmode="lin" valueType="num">
                                      <p:cBhvr>
                                        <p:cTn id="23" dur="500" fill="hold"/>
                                        <p:tgtEl>
                                          <p:spTgt spid="20"/>
                                        </p:tgtEl>
                                        <p:attrNameLst>
                                          <p:attrName>ppt_x</p:attrName>
                                        </p:attrNameLst>
                                      </p:cBhvr>
                                      <p:tavLst>
                                        <p:tav tm="0">
                                          <p:val>
                                            <p:strVal val="#ppt_x-.2"/>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Effect transition="in" filter="fade">
                                      <p:cBhvr>
                                        <p:cTn id="25" dur="500"/>
                                        <p:tgtEl>
                                          <p:spTgt spid="20"/>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strVal val="#ppt_w*0.05"/>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anim calcmode="lin" valueType="num">
                                      <p:cBhvr>
                                        <p:cTn id="30" dur="500" fill="hold"/>
                                        <p:tgtEl>
                                          <p:spTgt spid="19"/>
                                        </p:tgtEl>
                                        <p:attrNameLst>
                                          <p:attrName>ppt_x</p:attrName>
                                        </p:attrNameLst>
                                      </p:cBhvr>
                                      <p:tavLst>
                                        <p:tav tm="0">
                                          <p:val>
                                            <p:strVal val="#ppt_x-.2"/>
                                          </p:val>
                                        </p:tav>
                                        <p:tav tm="100000">
                                          <p:val>
                                            <p:strVal val="#ppt_x"/>
                                          </p:val>
                                        </p:tav>
                                      </p:tavLst>
                                    </p:anim>
                                    <p:anim calcmode="lin" valueType="num">
                                      <p:cBhvr>
                                        <p:cTn id="31" dur="500" fill="hold"/>
                                        <p:tgtEl>
                                          <p:spTgt spid="19"/>
                                        </p:tgtEl>
                                        <p:attrNameLst>
                                          <p:attrName>ppt_y</p:attrName>
                                        </p:attrNameLst>
                                      </p:cBhvr>
                                      <p:tavLst>
                                        <p:tav tm="0">
                                          <p:val>
                                            <p:strVal val="#ppt_y"/>
                                          </p:val>
                                        </p:tav>
                                        <p:tav tm="100000">
                                          <p:val>
                                            <p:strVal val="#ppt_y"/>
                                          </p:val>
                                        </p:tav>
                                      </p:tavLst>
                                    </p:anim>
                                    <p:animEffect transition="in" filter="fade">
                                      <p:cBhvr>
                                        <p:cTn id="32" dur="500"/>
                                        <p:tgtEl>
                                          <p:spTgt spid="19"/>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ppt_w*0.05"/>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anim calcmode="lin" valueType="num">
                                      <p:cBhvr>
                                        <p:cTn id="37" dur="500" fill="hold"/>
                                        <p:tgtEl>
                                          <p:spTgt spid="18"/>
                                        </p:tgtEl>
                                        <p:attrNameLst>
                                          <p:attrName>ppt_x</p:attrName>
                                        </p:attrNameLst>
                                      </p:cBhvr>
                                      <p:tavLst>
                                        <p:tav tm="0">
                                          <p:val>
                                            <p:strVal val="#ppt_x-.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Effect transition="in" filter="fade">
                                      <p:cBhvr>
                                        <p:cTn id="39" dur="500"/>
                                        <p:tgtEl>
                                          <p:spTgt spid="18"/>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strVal val="#ppt_w*0.05"/>
                                          </p:val>
                                        </p:tav>
                                        <p:tav tm="100000">
                                          <p:val>
                                            <p:strVal val="#ppt_w"/>
                                          </p:val>
                                        </p:tav>
                                      </p:tavLst>
                                    </p:anim>
                                    <p:anim calcmode="lin" valueType="num">
                                      <p:cBhvr>
                                        <p:cTn id="43" dur="500" fill="hold"/>
                                        <p:tgtEl>
                                          <p:spTgt spid="11"/>
                                        </p:tgtEl>
                                        <p:attrNameLst>
                                          <p:attrName>ppt_h</p:attrName>
                                        </p:attrNameLst>
                                      </p:cBhvr>
                                      <p:tavLst>
                                        <p:tav tm="0">
                                          <p:val>
                                            <p:strVal val="#ppt_h"/>
                                          </p:val>
                                        </p:tav>
                                        <p:tav tm="100000">
                                          <p:val>
                                            <p:strVal val="#ppt_h"/>
                                          </p:val>
                                        </p:tav>
                                      </p:tavLst>
                                    </p:anim>
                                    <p:anim calcmode="lin" valueType="num">
                                      <p:cBhvr>
                                        <p:cTn id="44" dur="500" fill="hold"/>
                                        <p:tgtEl>
                                          <p:spTgt spid="11"/>
                                        </p:tgtEl>
                                        <p:attrNameLst>
                                          <p:attrName>ppt_x</p:attrName>
                                        </p:attrNameLst>
                                      </p:cBhvr>
                                      <p:tavLst>
                                        <p:tav tm="0">
                                          <p:val>
                                            <p:strVal val="#ppt_x-.2"/>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Effect transition="in" filter="fade">
                                      <p:cBhvr>
                                        <p:cTn id="46" dur="500"/>
                                        <p:tgtEl>
                                          <p:spTgt spid="11"/>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strVal val="#ppt_w*0.05"/>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anim calcmode="lin" valueType="num">
                                      <p:cBhvr>
                                        <p:cTn id="51" dur="500" fill="hold"/>
                                        <p:tgtEl>
                                          <p:spTgt spid="13"/>
                                        </p:tgtEl>
                                        <p:attrNameLst>
                                          <p:attrName>ppt_x</p:attrName>
                                        </p:attrNameLst>
                                      </p:cBhvr>
                                      <p:tavLst>
                                        <p:tav tm="0">
                                          <p:val>
                                            <p:strVal val="#ppt_x-.2"/>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Effect transition="in" filter="fade">
                                      <p:cBhvr>
                                        <p:cTn id="53" dur="500"/>
                                        <p:tgtEl>
                                          <p:spTgt spid="13"/>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strVal val="#ppt_w*0.05"/>
                                          </p:val>
                                        </p:tav>
                                        <p:tav tm="100000">
                                          <p:val>
                                            <p:strVal val="#ppt_w"/>
                                          </p:val>
                                        </p:tav>
                                      </p:tavLst>
                                    </p:anim>
                                    <p:anim calcmode="lin" valueType="num">
                                      <p:cBhvr>
                                        <p:cTn id="57" dur="500" fill="hold"/>
                                        <p:tgtEl>
                                          <p:spTgt spid="7"/>
                                        </p:tgtEl>
                                        <p:attrNameLst>
                                          <p:attrName>ppt_h</p:attrName>
                                        </p:attrNameLst>
                                      </p:cBhvr>
                                      <p:tavLst>
                                        <p:tav tm="0">
                                          <p:val>
                                            <p:strVal val="#ppt_h"/>
                                          </p:val>
                                        </p:tav>
                                        <p:tav tm="100000">
                                          <p:val>
                                            <p:strVal val="#ppt_h"/>
                                          </p:val>
                                        </p:tav>
                                      </p:tavLst>
                                    </p:anim>
                                    <p:anim calcmode="lin" valueType="num">
                                      <p:cBhvr>
                                        <p:cTn id="58" dur="500" fill="hold"/>
                                        <p:tgtEl>
                                          <p:spTgt spid="7"/>
                                        </p:tgtEl>
                                        <p:attrNameLst>
                                          <p:attrName>ppt_x</p:attrName>
                                        </p:attrNameLst>
                                      </p:cBhvr>
                                      <p:tavLst>
                                        <p:tav tm="0">
                                          <p:val>
                                            <p:strVal val="#ppt_x-.2"/>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Effect transition="in" filter="fade">
                                      <p:cBhvr>
                                        <p:cTn id="60" dur="500"/>
                                        <p:tgtEl>
                                          <p:spTgt spid="7"/>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strVal val="#ppt_w*0.05"/>
                                          </p:val>
                                        </p:tav>
                                        <p:tav tm="100000">
                                          <p:val>
                                            <p:strVal val="#ppt_w"/>
                                          </p:val>
                                        </p:tav>
                                      </p:tavLst>
                                    </p:anim>
                                    <p:anim calcmode="lin" valueType="num">
                                      <p:cBhvr>
                                        <p:cTn id="64" dur="500" fill="hold"/>
                                        <p:tgtEl>
                                          <p:spTgt spid="9"/>
                                        </p:tgtEl>
                                        <p:attrNameLst>
                                          <p:attrName>ppt_h</p:attrName>
                                        </p:attrNameLst>
                                      </p:cBhvr>
                                      <p:tavLst>
                                        <p:tav tm="0">
                                          <p:val>
                                            <p:strVal val="#ppt_h"/>
                                          </p:val>
                                        </p:tav>
                                        <p:tav tm="100000">
                                          <p:val>
                                            <p:strVal val="#ppt_h"/>
                                          </p:val>
                                        </p:tav>
                                      </p:tavLst>
                                    </p:anim>
                                    <p:anim calcmode="lin" valueType="num">
                                      <p:cBhvr>
                                        <p:cTn id="65" dur="500" fill="hold"/>
                                        <p:tgtEl>
                                          <p:spTgt spid="9"/>
                                        </p:tgtEl>
                                        <p:attrNameLst>
                                          <p:attrName>ppt_x</p:attrName>
                                        </p:attrNameLst>
                                      </p:cBhvr>
                                      <p:tavLst>
                                        <p:tav tm="0">
                                          <p:val>
                                            <p:strVal val="#ppt_x-.2"/>
                                          </p:val>
                                        </p:tav>
                                        <p:tav tm="100000">
                                          <p:val>
                                            <p:strVal val="#ppt_x"/>
                                          </p:val>
                                        </p:tav>
                                      </p:tavLst>
                                    </p:anim>
                                    <p:anim calcmode="lin" valueType="num">
                                      <p:cBhvr>
                                        <p:cTn id="66" dur="500" fill="hold"/>
                                        <p:tgtEl>
                                          <p:spTgt spid="9"/>
                                        </p:tgtEl>
                                        <p:attrNameLst>
                                          <p:attrName>ppt_y</p:attrName>
                                        </p:attrNameLst>
                                      </p:cBhvr>
                                      <p:tavLst>
                                        <p:tav tm="0">
                                          <p:val>
                                            <p:strVal val="#ppt_y"/>
                                          </p:val>
                                        </p:tav>
                                        <p:tav tm="100000">
                                          <p:val>
                                            <p:strVal val="#ppt_y"/>
                                          </p:val>
                                        </p:tav>
                                      </p:tavLst>
                                    </p:anim>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2000"/>
                                        <p:tgtEl>
                                          <p:spTgt spid="6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20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1000"/>
                                        <p:tgtEl>
                                          <p:spTgt spid="61"/>
                                        </p:tgtEl>
                                      </p:cBhvr>
                                    </p:animEffect>
                                    <p:anim calcmode="lin" valueType="num">
                                      <p:cBhvr>
                                        <p:cTn id="81" dur="1000" fill="hold"/>
                                        <p:tgtEl>
                                          <p:spTgt spid="61"/>
                                        </p:tgtEl>
                                        <p:attrNameLst>
                                          <p:attrName>ppt_x</p:attrName>
                                        </p:attrNameLst>
                                      </p:cBhvr>
                                      <p:tavLst>
                                        <p:tav tm="0">
                                          <p:val>
                                            <p:strVal val="#ppt_x"/>
                                          </p:val>
                                        </p:tav>
                                        <p:tav tm="100000">
                                          <p:val>
                                            <p:strVal val="#ppt_x"/>
                                          </p:val>
                                        </p:tav>
                                      </p:tavLst>
                                    </p:anim>
                                    <p:anim calcmode="lin" valueType="num">
                                      <p:cBhvr>
                                        <p:cTn id="8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228600"/>
            <a:ext cx="5264484" cy="369332"/>
          </a:xfrm>
          <a:prstGeom prst="rect">
            <a:avLst/>
          </a:prstGeom>
        </p:spPr>
        <p:txBody>
          <a:bodyPr wrap="square">
            <a:spAutoFit/>
          </a:bodyPr>
          <a:lstStyle/>
          <a:p>
            <a:pPr algn="r" rtl="1"/>
            <a:r>
              <a:rPr lang="en-US" dirty="0" smtClean="0"/>
              <a:t>        </a:t>
            </a:r>
            <a:r>
              <a:rPr lang="ar-SA" dirty="0" smtClean="0"/>
              <a:t>قدمت این خا</a:t>
            </a:r>
            <a:r>
              <a:rPr lang="fa-IR" dirty="0" smtClean="0"/>
              <a:t>نه </a:t>
            </a:r>
            <a:r>
              <a:rPr lang="ar-SA" dirty="0" smtClean="0"/>
              <a:t>به </a:t>
            </a:r>
            <a:r>
              <a:rPr lang="ar-SA" dirty="0" smtClean="0">
                <a:solidFill>
                  <a:srgbClr val="C00000"/>
                </a:solidFill>
              </a:rPr>
              <a:t>زمان زندیه </a:t>
            </a:r>
            <a:r>
              <a:rPr lang="ar-SA" dirty="0" smtClean="0"/>
              <a:t>برمی‌گردد</a:t>
            </a:r>
            <a:endParaRPr lang="en-US" dirty="0"/>
          </a:p>
        </p:txBody>
      </p:sp>
      <p:cxnSp>
        <p:nvCxnSpPr>
          <p:cNvPr id="5" name="Straight Arrow Connector 4"/>
          <p:cNvCxnSpPr/>
          <p:nvPr/>
        </p:nvCxnSpPr>
        <p:spPr>
          <a:xfrm rot="10800000">
            <a:off x="8458200" y="4572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00200" y="685800"/>
            <a:ext cx="7543800" cy="369332"/>
          </a:xfrm>
          <a:prstGeom prst="rect">
            <a:avLst/>
          </a:prstGeom>
        </p:spPr>
        <p:txBody>
          <a:bodyPr wrap="square">
            <a:spAutoFit/>
          </a:bodyPr>
          <a:lstStyle/>
          <a:p>
            <a:pPr algn="r" rtl="1"/>
            <a:r>
              <a:rPr lang="en-US" dirty="0" smtClean="0"/>
              <a:t>          </a:t>
            </a:r>
            <a:r>
              <a:rPr lang="ar-SA" dirty="0" smtClean="0"/>
              <a:t>حیاط‌های اصلی اندرونی و بیرونی آن همان دوره ساخته شده‌اند</a:t>
            </a:r>
            <a:endParaRPr lang="en-US" dirty="0"/>
          </a:p>
        </p:txBody>
      </p:sp>
      <p:cxnSp>
        <p:nvCxnSpPr>
          <p:cNvPr id="7" name="Straight Arrow Connector 6"/>
          <p:cNvCxnSpPr/>
          <p:nvPr/>
        </p:nvCxnSpPr>
        <p:spPr>
          <a:xfrm rot="10800000">
            <a:off x="8458200" y="9144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143000"/>
            <a:ext cx="9144000" cy="369332"/>
          </a:xfrm>
          <a:prstGeom prst="rect">
            <a:avLst/>
          </a:prstGeom>
        </p:spPr>
        <p:txBody>
          <a:bodyPr wrap="square">
            <a:spAutoFit/>
          </a:bodyPr>
          <a:lstStyle/>
          <a:p>
            <a:pPr algn="r" rtl="1"/>
            <a:r>
              <a:rPr lang="fa-IR" dirty="0" smtClean="0"/>
              <a:t> </a:t>
            </a:r>
            <a:r>
              <a:rPr lang="en-US" dirty="0" smtClean="0"/>
              <a:t>         </a:t>
            </a:r>
            <a:r>
              <a:rPr lang="ar-SA" dirty="0" smtClean="0"/>
              <a:t>شالوده اولیه مجموعه عامری ها</a:t>
            </a:r>
            <a:r>
              <a:rPr lang="fa-IR" dirty="0" smtClean="0"/>
              <a:t>    </a:t>
            </a:r>
            <a:r>
              <a:rPr lang="ar-SA" dirty="0" smtClean="0"/>
              <a:t>  دوران زندیه</a:t>
            </a:r>
            <a:r>
              <a:rPr lang="fa-IR" dirty="0" smtClean="0"/>
              <a:t> </a:t>
            </a:r>
            <a:r>
              <a:rPr lang="ar-SA" dirty="0" smtClean="0"/>
              <a:t>كه </a:t>
            </a:r>
            <a:r>
              <a:rPr lang="fa-IR" dirty="0" smtClean="0">
                <a:solidFill>
                  <a:srgbClr val="C00000"/>
                </a:solidFill>
              </a:rPr>
              <a:t>در </a:t>
            </a:r>
            <a:r>
              <a:rPr lang="ar-SA" dirty="0" smtClean="0">
                <a:solidFill>
                  <a:srgbClr val="C00000"/>
                </a:solidFill>
              </a:rPr>
              <a:t>دوران قاجار</a:t>
            </a:r>
            <a:r>
              <a:rPr lang="fa-IR" dirty="0" smtClean="0">
                <a:solidFill>
                  <a:srgbClr val="C00000"/>
                </a:solidFill>
              </a:rPr>
              <a:t> </a:t>
            </a:r>
            <a:r>
              <a:rPr lang="ar-SA" dirty="0" smtClean="0">
                <a:solidFill>
                  <a:srgbClr val="C00000"/>
                </a:solidFill>
              </a:rPr>
              <a:t>مرمت و بازسازی شده </a:t>
            </a:r>
            <a:endParaRPr lang="en-US" dirty="0"/>
          </a:p>
        </p:txBody>
      </p:sp>
      <p:cxnSp>
        <p:nvCxnSpPr>
          <p:cNvPr id="10" name="Straight Arrow Connector 9"/>
          <p:cNvCxnSpPr/>
          <p:nvPr/>
        </p:nvCxnSpPr>
        <p:spPr>
          <a:xfrm rot="10800000">
            <a:off x="8458200" y="13716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029200" y="1371600"/>
            <a:ext cx="3048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676400"/>
            <a:ext cx="9144000" cy="369332"/>
          </a:xfrm>
          <a:prstGeom prst="rect">
            <a:avLst/>
          </a:prstGeom>
        </p:spPr>
        <p:txBody>
          <a:bodyPr wrap="square">
            <a:spAutoFit/>
          </a:bodyPr>
          <a:lstStyle/>
          <a:p>
            <a:pPr algn="r" rtl="1"/>
            <a:r>
              <a:rPr lang="en-US" dirty="0" smtClean="0">
                <a:solidFill>
                  <a:srgbClr val="C00000"/>
                </a:solidFill>
              </a:rPr>
              <a:t>          </a:t>
            </a:r>
            <a:r>
              <a:rPr lang="ar-SA" dirty="0" smtClean="0">
                <a:solidFill>
                  <a:srgbClr val="C00000"/>
                </a:solidFill>
              </a:rPr>
              <a:t>متعلق به یكی از حكام محلی كاشان، معروف به ' سهام السلطنه عرب 'بوده </a:t>
            </a:r>
            <a:r>
              <a:rPr lang="en-US" dirty="0" smtClean="0">
                <a:solidFill>
                  <a:srgbClr val="C00000"/>
                </a:solidFill>
              </a:rPr>
              <a:t> </a:t>
            </a:r>
            <a:endParaRPr lang="en-US" dirty="0"/>
          </a:p>
        </p:txBody>
      </p:sp>
      <p:sp>
        <p:nvSpPr>
          <p:cNvPr id="13" name="Rectangle 12"/>
          <p:cNvSpPr/>
          <p:nvPr/>
        </p:nvSpPr>
        <p:spPr>
          <a:xfrm>
            <a:off x="0" y="2057400"/>
            <a:ext cx="9144000" cy="369332"/>
          </a:xfrm>
          <a:prstGeom prst="rect">
            <a:avLst/>
          </a:prstGeom>
        </p:spPr>
        <p:txBody>
          <a:bodyPr wrap="square">
            <a:spAutoFit/>
          </a:bodyPr>
          <a:lstStyle/>
          <a:p>
            <a:pPr algn="r" rtl="1"/>
            <a:r>
              <a:rPr lang="en-US" dirty="0" smtClean="0"/>
              <a:t>          </a:t>
            </a:r>
            <a:r>
              <a:rPr lang="ar-SA" dirty="0" smtClean="0"/>
              <a:t>در زمان قاجار توسط حسام‌السلطنه حیاط‌هایی به این خانه</a:t>
            </a:r>
            <a:r>
              <a:rPr lang="fa-IR" dirty="0" smtClean="0"/>
              <a:t> </a:t>
            </a:r>
            <a:r>
              <a:rPr lang="ar-SA" dirty="0" smtClean="0"/>
              <a:t>اضافه شده‌اند</a:t>
            </a:r>
            <a:endParaRPr lang="en-US" dirty="0"/>
          </a:p>
        </p:txBody>
      </p:sp>
      <p:sp>
        <p:nvSpPr>
          <p:cNvPr id="14" name="Rectangle 13"/>
          <p:cNvSpPr/>
          <p:nvPr/>
        </p:nvSpPr>
        <p:spPr>
          <a:xfrm>
            <a:off x="0" y="2438400"/>
            <a:ext cx="9144000" cy="369332"/>
          </a:xfrm>
          <a:prstGeom prst="rect">
            <a:avLst/>
          </a:prstGeom>
        </p:spPr>
        <p:txBody>
          <a:bodyPr wrap="square">
            <a:spAutoFit/>
          </a:bodyPr>
          <a:lstStyle/>
          <a:p>
            <a:pPr algn="r" rtl="1"/>
            <a:r>
              <a:rPr lang="en-US" dirty="0" smtClean="0"/>
              <a:t>          </a:t>
            </a:r>
            <a:r>
              <a:rPr lang="ar-SA" dirty="0" smtClean="0"/>
              <a:t>خانه</a:t>
            </a:r>
            <a:r>
              <a:rPr lang="fa-IR" dirty="0" smtClean="0"/>
              <a:t> ی</a:t>
            </a:r>
            <a:r>
              <a:rPr lang="ar-SA" dirty="0" smtClean="0"/>
              <a:t> عامری‌ها </a:t>
            </a:r>
            <a:r>
              <a:rPr lang="ar-SA" dirty="0" smtClean="0">
                <a:solidFill>
                  <a:srgbClr val="C00000"/>
                </a:solidFill>
              </a:rPr>
              <a:t>شامل حدود </a:t>
            </a:r>
            <a:r>
              <a:rPr lang="fa-IR" dirty="0" smtClean="0">
                <a:solidFill>
                  <a:srgbClr val="C00000"/>
                </a:solidFill>
              </a:rPr>
              <a:t>۸۵</a:t>
            </a:r>
            <a:r>
              <a:rPr lang="ar-SA" dirty="0" smtClean="0">
                <a:solidFill>
                  <a:srgbClr val="C00000"/>
                </a:solidFill>
              </a:rPr>
              <a:t> اتاق </a:t>
            </a:r>
            <a:r>
              <a:rPr lang="fa-IR" dirty="0" smtClean="0">
                <a:solidFill>
                  <a:srgbClr val="C00000"/>
                </a:solidFill>
              </a:rPr>
              <a:t>و</a:t>
            </a:r>
            <a:r>
              <a:rPr lang="ar-SA" dirty="0" smtClean="0">
                <a:solidFill>
                  <a:srgbClr val="C00000"/>
                </a:solidFill>
              </a:rPr>
              <a:t>هفت حیاط  </a:t>
            </a:r>
            <a:r>
              <a:rPr lang="ar-SA" dirty="0" smtClean="0"/>
              <a:t>است</a:t>
            </a:r>
            <a:r>
              <a:rPr lang="fa-IR" dirty="0" smtClean="0"/>
              <a:t> و </a:t>
            </a:r>
            <a:r>
              <a:rPr lang="ar-SA" dirty="0" smtClean="0">
                <a:solidFill>
                  <a:srgbClr val="C00000"/>
                </a:solidFill>
              </a:rPr>
              <a:t>مساحت هفت‌هزار متر مربع </a:t>
            </a:r>
            <a:endParaRPr lang="en-US" dirty="0"/>
          </a:p>
        </p:txBody>
      </p:sp>
      <p:sp>
        <p:nvSpPr>
          <p:cNvPr id="15" name="Rectangle 14"/>
          <p:cNvSpPr/>
          <p:nvPr/>
        </p:nvSpPr>
        <p:spPr>
          <a:xfrm>
            <a:off x="0" y="2828836"/>
            <a:ext cx="9144000" cy="646331"/>
          </a:xfrm>
          <a:prstGeom prst="rect">
            <a:avLst/>
          </a:prstGeom>
        </p:spPr>
        <p:txBody>
          <a:bodyPr wrap="square">
            <a:spAutoFit/>
          </a:bodyPr>
          <a:lstStyle/>
          <a:p>
            <a:pPr algn="r" rtl="1"/>
            <a:r>
              <a:rPr lang="en-US" dirty="0" smtClean="0"/>
              <a:t>           </a:t>
            </a:r>
            <a:r>
              <a:rPr lang="ar-SA" dirty="0" smtClean="0"/>
              <a:t>چهار حیاط بیرونی، اندرونی، مهمانخانه عامری ها</a:t>
            </a:r>
            <a:r>
              <a:rPr lang="fa-IR" dirty="0" smtClean="0"/>
              <a:t> </a:t>
            </a:r>
            <a:r>
              <a:rPr lang="ar-SA" dirty="0" smtClean="0"/>
              <a:t>توسط خدمه و سوارکاران نظامی مورد استفاده قرار میگرفته و در 3 حیاط دیگر هم بستگان سهام‌السلطنه سکونت داشته‌اند</a:t>
            </a:r>
            <a:r>
              <a:rPr lang="fa-IR" dirty="0" smtClean="0"/>
              <a:t>.</a:t>
            </a:r>
            <a:endParaRPr lang="en-US" dirty="0"/>
          </a:p>
        </p:txBody>
      </p:sp>
      <p:sp>
        <p:nvSpPr>
          <p:cNvPr id="16" name="Rectangle 15"/>
          <p:cNvSpPr/>
          <p:nvPr/>
        </p:nvSpPr>
        <p:spPr>
          <a:xfrm>
            <a:off x="0" y="3429000"/>
            <a:ext cx="9144000" cy="1754326"/>
          </a:xfrm>
          <a:prstGeom prst="rect">
            <a:avLst/>
          </a:prstGeom>
        </p:spPr>
        <p:txBody>
          <a:bodyPr wrap="square">
            <a:spAutoFit/>
          </a:bodyPr>
          <a:lstStyle/>
          <a:p>
            <a:pPr lvl="1" algn="r" rtl="1">
              <a:lnSpc>
                <a:spcPct val="150000"/>
              </a:lnSpc>
              <a:buFont typeface="Wingdings" pitchFamily="2" charset="2"/>
              <a:buChar char="v"/>
            </a:pPr>
            <a:r>
              <a:rPr lang="fa-IR" dirty="0" smtClean="0">
                <a:solidFill>
                  <a:srgbClr val="8A0000"/>
                </a:solidFill>
              </a:rPr>
              <a:t> </a:t>
            </a:r>
            <a:r>
              <a:rPr lang="ar-SA" dirty="0" smtClean="0">
                <a:solidFill>
                  <a:srgbClr val="8A0000"/>
                </a:solidFill>
              </a:rPr>
              <a:t>دو حیاط اندرونی و بیرونی حیاط  ابراهیم خلیل الله خان عامری </a:t>
            </a:r>
            <a:r>
              <a:rPr lang="en-US" dirty="0" smtClean="0">
                <a:solidFill>
                  <a:srgbClr val="8A0000"/>
                </a:solidFill>
              </a:rPr>
              <a:t>)</a:t>
            </a:r>
            <a:r>
              <a:rPr lang="fa-IR" dirty="0" smtClean="0">
                <a:solidFill>
                  <a:srgbClr val="8A0000"/>
                </a:solidFill>
              </a:rPr>
              <a:t>پسر سهام السلطنه)</a:t>
            </a:r>
          </a:p>
          <a:p>
            <a:pPr lvl="1" algn="r" rtl="1">
              <a:lnSpc>
                <a:spcPct val="150000"/>
              </a:lnSpc>
              <a:buFont typeface="Wingdings" pitchFamily="2" charset="2"/>
              <a:buChar char="v"/>
            </a:pPr>
            <a:r>
              <a:rPr lang="ar-SA" dirty="0" smtClean="0">
                <a:solidFill>
                  <a:srgbClr val="8A0000"/>
                </a:solidFill>
              </a:rPr>
              <a:t>دو حیاط اندرونی و بیرونی  یوسفیان </a:t>
            </a:r>
            <a:endParaRPr lang="en-US" dirty="0" smtClean="0">
              <a:solidFill>
                <a:srgbClr val="8A0000"/>
              </a:solidFill>
            </a:endParaRPr>
          </a:p>
          <a:p>
            <a:pPr lvl="1" algn="r" rtl="1">
              <a:lnSpc>
                <a:spcPct val="150000"/>
              </a:lnSpc>
              <a:buFont typeface="Wingdings" pitchFamily="2" charset="2"/>
              <a:buChar char="v"/>
            </a:pPr>
            <a:r>
              <a:rPr lang="ar-SA" dirty="0" smtClean="0">
                <a:solidFill>
                  <a:srgbClr val="8A0000"/>
                </a:solidFill>
              </a:rPr>
              <a:t>دو حیاط دیگر متعلق به خانه ای بنام رییسان  </a:t>
            </a:r>
            <a:endParaRPr lang="en-US" dirty="0" smtClean="0">
              <a:solidFill>
                <a:srgbClr val="8A0000"/>
              </a:solidFill>
            </a:endParaRPr>
          </a:p>
          <a:p>
            <a:pPr lvl="1" algn="r" rtl="1">
              <a:lnSpc>
                <a:spcPct val="150000"/>
              </a:lnSpc>
              <a:buFont typeface="Wingdings" pitchFamily="2" charset="2"/>
              <a:buChar char="v"/>
            </a:pPr>
            <a:r>
              <a:rPr lang="ar-SA" dirty="0" smtClean="0">
                <a:solidFill>
                  <a:srgbClr val="8A0000"/>
                </a:solidFill>
              </a:rPr>
              <a:t>و یك حیاط دیگر بنام  حشمت الله خان </a:t>
            </a:r>
            <a:r>
              <a:rPr lang="fa-IR" dirty="0" smtClean="0">
                <a:solidFill>
                  <a:srgbClr val="8A0000"/>
                </a:solidFill>
              </a:rPr>
              <a:t>(</a:t>
            </a:r>
            <a:r>
              <a:rPr lang="ar-SA" dirty="0" smtClean="0">
                <a:solidFill>
                  <a:srgbClr val="8A0000"/>
                </a:solidFill>
              </a:rPr>
              <a:t>بردار سهام السلطنه</a:t>
            </a:r>
            <a:r>
              <a:rPr lang="fa-IR" dirty="0" smtClean="0">
                <a:solidFill>
                  <a:srgbClr val="8A0000"/>
                </a:solidFill>
              </a:rPr>
              <a:t>)</a:t>
            </a:r>
            <a:r>
              <a:rPr lang="ar-SA" dirty="0" smtClean="0">
                <a:solidFill>
                  <a:srgbClr val="8A0000"/>
                </a:solidFill>
              </a:rPr>
              <a:t> </a:t>
            </a:r>
            <a:endParaRPr lang="fa-IR" dirty="0" smtClean="0">
              <a:solidFill>
                <a:srgbClr val="8A0000"/>
              </a:solidFill>
            </a:endParaRPr>
          </a:p>
        </p:txBody>
      </p:sp>
      <p:sp>
        <p:nvSpPr>
          <p:cNvPr id="17" name="Right Brace 16"/>
          <p:cNvSpPr/>
          <p:nvPr/>
        </p:nvSpPr>
        <p:spPr>
          <a:xfrm>
            <a:off x="8610600" y="3505200"/>
            <a:ext cx="304800" cy="1600200"/>
          </a:xfrm>
          <a:prstGeom prst="rightBrace">
            <a:avLst>
              <a:gd name="adj1" fmla="val 8333"/>
              <a:gd name="adj2" fmla="val 41209"/>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Rectangle 17"/>
          <p:cNvSpPr/>
          <p:nvPr/>
        </p:nvSpPr>
        <p:spPr>
          <a:xfrm>
            <a:off x="0" y="5486400"/>
            <a:ext cx="9144000" cy="369332"/>
          </a:xfrm>
          <a:prstGeom prst="rect">
            <a:avLst/>
          </a:prstGeom>
        </p:spPr>
        <p:txBody>
          <a:bodyPr wrap="square">
            <a:spAutoFit/>
          </a:bodyPr>
          <a:lstStyle/>
          <a:p>
            <a:pPr algn="r" rtl="1"/>
            <a:r>
              <a:rPr lang="en-US" dirty="0" smtClean="0"/>
              <a:t>          </a:t>
            </a:r>
            <a:r>
              <a:rPr lang="fa-IR" dirty="0" smtClean="0"/>
              <a:t>4 حیاط بصورت بیرونی اندرونی، مهمانخانه و حیاط خدمه و سوارکاران نظامی</a:t>
            </a:r>
            <a:endParaRPr lang="en-US" dirty="0"/>
          </a:p>
        </p:txBody>
      </p:sp>
      <p:sp>
        <p:nvSpPr>
          <p:cNvPr id="19" name="Rectangle 18"/>
          <p:cNvSpPr/>
          <p:nvPr/>
        </p:nvSpPr>
        <p:spPr>
          <a:xfrm>
            <a:off x="0" y="5791200"/>
            <a:ext cx="9144000" cy="923330"/>
          </a:xfrm>
          <a:prstGeom prst="rect">
            <a:avLst/>
          </a:prstGeom>
        </p:spPr>
        <p:txBody>
          <a:bodyPr wrap="square">
            <a:spAutoFit/>
          </a:bodyPr>
          <a:lstStyle/>
          <a:p>
            <a:pPr lvl="0" algn="r" rtl="1">
              <a:lnSpc>
                <a:spcPct val="150000"/>
              </a:lnSpc>
            </a:pPr>
            <a:r>
              <a:rPr lang="en-US" dirty="0" smtClean="0"/>
              <a:t>          </a:t>
            </a:r>
            <a:r>
              <a:rPr lang="fa-IR" dirty="0" smtClean="0"/>
              <a:t> </a:t>
            </a:r>
            <a:r>
              <a:rPr lang="en-US" dirty="0" smtClean="0"/>
              <a:t>3</a:t>
            </a:r>
            <a:r>
              <a:rPr lang="fa-IR" dirty="0" smtClean="0"/>
              <a:t>حیاط دیگر برای سکونت بستگان (</a:t>
            </a:r>
            <a:r>
              <a:rPr lang="ar-SA" dirty="0" smtClean="0">
                <a:solidFill>
                  <a:srgbClr val="C00000"/>
                </a:solidFill>
              </a:rPr>
              <a:t>خانه عامری ها از 3خانه مجزا تشکیل شده </a:t>
            </a:r>
            <a:r>
              <a:rPr lang="ar-SA" dirty="0" smtClean="0"/>
              <a:t>که پهلو به پهلوی هم قرار دارند و با یکدیگر در ارتباط هستند.</a:t>
            </a:r>
            <a:r>
              <a:rPr lang="fa-IR" dirty="0" smtClean="0"/>
              <a:t>)</a:t>
            </a:r>
          </a:p>
        </p:txBody>
      </p:sp>
      <p:cxnSp>
        <p:nvCxnSpPr>
          <p:cNvPr id="20" name="Straight Arrow Connector 19"/>
          <p:cNvCxnSpPr/>
          <p:nvPr/>
        </p:nvCxnSpPr>
        <p:spPr>
          <a:xfrm rot="10800000">
            <a:off x="8458200" y="1905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8458200" y="2286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8458200" y="2667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8458200" y="3048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8534400" y="5715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8534400" y="6096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5257800"/>
            <a:ext cx="8915400" cy="861774"/>
          </a:xfrm>
          <a:prstGeom prst="rect">
            <a:avLst/>
          </a:prstGeom>
        </p:spPr>
        <p:txBody>
          <a:bodyPr wrap="square">
            <a:spAutoFit/>
          </a:bodyPr>
          <a:lstStyle/>
          <a:p>
            <a:pPr algn="r" rtl="1"/>
            <a:r>
              <a:rPr lang="fa-IR" dirty="0" smtClean="0"/>
              <a:t>(</a:t>
            </a:r>
            <a:r>
              <a:rPr lang="ar-SA" sz="1400" b="1" dirty="0" smtClean="0"/>
              <a:t>بعد از سهام السلطنه، حیاط‌های بیرونی و اندرونی در اختیار پسرش، ابراهیم خلیل خان عامری قرار گرفت و بقیه ساختمان‌ها نصیب دیگر وراث او شد اما به مررو زمان بعضی از این حیاط‌ها تفکیک شدند و به افراد دیگر فروخته شدند</a:t>
            </a:r>
            <a:r>
              <a:rPr lang="en-US" sz="1400" b="1" dirty="0" smtClean="0"/>
              <a:t>.</a:t>
            </a:r>
            <a:r>
              <a:rPr lang="fa-IR"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par>
                                <p:cTn id="51" presetID="3" presetClass="entr" presetSubtype="1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linds(horizontal)">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par>
                                <p:cTn id="59" presetID="3"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500" fill="hold"/>
                                        <p:tgtEl>
                                          <p:spTgt spid="26"/>
                                        </p:tgtEl>
                                        <p:attrNameLst>
                                          <p:attrName>ppt_x</p:attrName>
                                        </p:attrNameLst>
                                      </p:cBhvr>
                                      <p:tavLst>
                                        <p:tav tm="0">
                                          <p:val>
                                            <p:strVal val="#ppt_x"/>
                                          </p:val>
                                        </p:tav>
                                        <p:tav tm="100000">
                                          <p:val>
                                            <p:strVal val="#ppt_x"/>
                                          </p:val>
                                        </p:tav>
                                      </p:tavLst>
                                    </p:anim>
                                    <p:anim calcmode="lin" valueType="num">
                                      <p:cBhvr additive="base">
                                        <p:cTn id="7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1" nodeType="clickEffect">
                                  <p:stCondLst>
                                    <p:cond delay="0"/>
                                  </p:stCondLst>
                                  <p:childTnLst>
                                    <p:animEffect transition="out" filter="fade">
                                      <p:cBhvr>
                                        <p:cTn id="81" dur="1000"/>
                                        <p:tgtEl>
                                          <p:spTgt spid="26"/>
                                        </p:tgtEl>
                                      </p:cBhvr>
                                    </p:animEffect>
                                    <p:anim calcmode="lin" valueType="num">
                                      <p:cBhvr>
                                        <p:cTn id="82" dur="1000"/>
                                        <p:tgtEl>
                                          <p:spTgt spid="26"/>
                                        </p:tgtEl>
                                        <p:attrNameLst>
                                          <p:attrName>ppt_x</p:attrName>
                                        </p:attrNameLst>
                                      </p:cBhvr>
                                      <p:tavLst>
                                        <p:tav tm="0">
                                          <p:val>
                                            <p:strVal val="ppt_x"/>
                                          </p:val>
                                        </p:tav>
                                        <p:tav tm="100000">
                                          <p:val>
                                            <p:strVal val="ppt_x"/>
                                          </p:val>
                                        </p:tav>
                                      </p:tavLst>
                                    </p:anim>
                                    <p:anim calcmode="lin" valueType="num">
                                      <p:cBhvr>
                                        <p:cTn id="83" dur="1000"/>
                                        <p:tgtEl>
                                          <p:spTgt spid="26"/>
                                        </p:tgtEl>
                                        <p:attrNameLst>
                                          <p:attrName>ppt_y</p:attrName>
                                        </p:attrNameLst>
                                      </p:cBhvr>
                                      <p:tavLst>
                                        <p:tav tm="0">
                                          <p:val>
                                            <p:strVal val="ppt_y"/>
                                          </p:val>
                                        </p:tav>
                                        <p:tav tm="100000">
                                          <p:val>
                                            <p:strVal val="ppt_y+.1"/>
                                          </p:val>
                                        </p:tav>
                                      </p:tavLst>
                                    </p:anim>
                                    <p:set>
                                      <p:cBhvr>
                                        <p:cTn id="84" dur="1" fill="hold">
                                          <p:stCondLst>
                                            <p:cond delay="999"/>
                                          </p:stCondLst>
                                        </p:cTn>
                                        <p:tgtEl>
                                          <p:spTgt spid="2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strips(downLeft)">
                                      <p:cBhvr>
                                        <p:cTn id="89" dur="500"/>
                                        <p:tgtEl>
                                          <p:spTgt spid="18"/>
                                        </p:tgtEl>
                                      </p:cBhvr>
                                    </p:animEffect>
                                  </p:childTnLst>
                                </p:cTn>
                              </p:par>
                              <p:par>
                                <p:cTn id="90" presetID="18" presetClass="entr" presetSubtype="12"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strips(downLeft)">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strips(downLeft)">
                                      <p:cBhvr>
                                        <p:cTn id="97" dur="500"/>
                                        <p:tgtEl>
                                          <p:spTgt spid="19"/>
                                        </p:tgtEl>
                                      </p:cBhvr>
                                    </p:animEffect>
                                  </p:childTnLst>
                                </p:cTn>
                              </p:par>
                              <p:par>
                                <p:cTn id="98" presetID="18" presetClass="entr" presetSubtype="12"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strips(downLeft)">
                                      <p:cBhvr>
                                        <p:cTn id="10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2" grpId="0"/>
      <p:bldP spid="13" grpId="0"/>
      <p:bldP spid="14" grpId="0"/>
      <p:bldP spid="15" grpId="0"/>
      <p:bldP spid="16" grpId="0"/>
      <p:bldP spid="17" grpId="0" animBg="1"/>
      <p:bldP spid="18" grpId="0"/>
      <p:bldP spid="19" grpId="0"/>
      <p:bldP spid="26" grpId="0"/>
      <p:bldP spid="2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0629" y="381000"/>
            <a:ext cx="4273927" cy="369332"/>
          </a:xfrm>
          <a:prstGeom prst="rect">
            <a:avLst/>
          </a:prstGeom>
          <a:noFill/>
        </p:spPr>
        <p:txBody>
          <a:bodyPr wrap="none" rtlCol="0">
            <a:spAutoFit/>
          </a:bodyPr>
          <a:lstStyle/>
          <a:p>
            <a:pPr algn="r" rtl="1">
              <a:buFont typeface="Arial" pitchFamily="34" charset="0"/>
              <a:buChar char="•"/>
            </a:pPr>
            <a:r>
              <a:rPr lang="fa-IR" dirty="0" smtClean="0">
                <a:solidFill>
                  <a:srgbClr val="8A0000"/>
                </a:solidFill>
              </a:rPr>
              <a:t> وجود حمام اختصاصی در خانه عامری ها :</a:t>
            </a:r>
            <a:endParaRPr lang="en-US" dirty="0">
              <a:solidFill>
                <a:srgbClr val="8A0000"/>
              </a:solidFill>
            </a:endParaRPr>
          </a:p>
        </p:txBody>
      </p:sp>
      <p:pic>
        <p:nvPicPr>
          <p:cNvPr id="5" name="Picture 4" descr="حمام خانه عامریها.jpg"/>
          <p:cNvPicPr>
            <a:picLocks noChangeAspect="1"/>
          </p:cNvPicPr>
          <p:nvPr/>
        </p:nvPicPr>
        <p:blipFill>
          <a:blip r:embed="rId2"/>
          <a:stretch>
            <a:fillRect/>
          </a:stretch>
        </p:blipFill>
        <p:spPr>
          <a:xfrm>
            <a:off x="1371600" y="3124200"/>
            <a:ext cx="6705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914400"/>
            <a:ext cx="8915400" cy="646331"/>
          </a:xfrm>
          <a:prstGeom prst="rect">
            <a:avLst/>
          </a:prstGeom>
        </p:spPr>
        <p:txBody>
          <a:bodyPr wrap="square">
            <a:spAutoFit/>
          </a:bodyPr>
          <a:lstStyle/>
          <a:p>
            <a:pPr algn="r" rtl="1">
              <a:buFontTx/>
              <a:buChar char="-"/>
            </a:pPr>
            <a:r>
              <a:rPr lang="ar-SA" dirty="0" smtClean="0">
                <a:solidFill>
                  <a:srgbClr val="420000"/>
                </a:solidFill>
              </a:rPr>
              <a:t>وجود حمام اختصاصی در این خانه از ویژگیهای منحصر به فرد این بنا در میان خانه های </a:t>
            </a:r>
            <a:r>
              <a:rPr lang="fa-IR" dirty="0" smtClean="0">
                <a:solidFill>
                  <a:srgbClr val="420000"/>
                </a:solidFill>
              </a:rPr>
              <a:t>  </a:t>
            </a:r>
          </a:p>
          <a:p>
            <a:pPr algn="r" rtl="1"/>
            <a:r>
              <a:rPr lang="fa-IR" dirty="0" smtClean="0">
                <a:solidFill>
                  <a:srgbClr val="420000"/>
                </a:solidFill>
              </a:rPr>
              <a:t> </a:t>
            </a:r>
            <a:r>
              <a:rPr lang="ar-SA" dirty="0" smtClean="0">
                <a:solidFill>
                  <a:srgbClr val="420000"/>
                </a:solidFill>
              </a:rPr>
              <a:t>تاریخی کاشان است</a:t>
            </a:r>
            <a:r>
              <a:rPr lang="en-US" dirty="0" smtClean="0">
                <a:solidFill>
                  <a:srgbClr val="420000"/>
                </a:solidFill>
              </a:rPr>
              <a:t>.</a:t>
            </a:r>
            <a:r>
              <a:rPr lang="fa-IR" dirty="0" smtClean="0">
                <a:solidFill>
                  <a:srgbClr val="420000"/>
                </a:solidFill>
              </a:rPr>
              <a:t> </a:t>
            </a:r>
            <a:endParaRPr lang="en-US" dirty="0"/>
          </a:p>
        </p:txBody>
      </p:sp>
      <p:sp>
        <p:nvSpPr>
          <p:cNvPr id="7" name="Rectangle 6"/>
          <p:cNvSpPr/>
          <p:nvPr/>
        </p:nvSpPr>
        <p:spPr>
          <a:xfrm>
            <a:off x="2514600" y="1600200"/>
            <a:ext cx="6477000" cy="369332"/>
          </a:xfrm>
          <a:prstGeom prst="rect">
            <a:avLst/>
          </a:prstGeom>
        </p:spPr>
        <p:txBody>
          <a:bodyPr wrap="square">
            <a:spAutoFit/>
          </a:bodyPr>
          <a:lstStyle/>
          <a:p>
            <a:r>
              <a:rPr lang="fa-IR" dirty="0" smtClean="0">
                <a:solidFill>
                  <a:srgbClr val="420000"/>
                </a:solidFill>
              </a:rPr>
              <a:t>- </a:t>
            </a:r>
            <a:r>
              <a:rPr lang="ar-SA" dirty="0" smtClean="0">
                <a:solidFill>
                  <a:srgbClr val="C00000"/>
                </a:solidFill>
              </a:rPr>
              <a:t>خانه عامری‌ها حمام اختصاصی زنانه و مردانه جدا از هم داشته . </a:t>
            </a:r>
            <a:endParaRPr lang="en-US" dirty="0"/>
          </a:p>
        </p:txBody>
      </p:sp>
      <p:sp>
        <p:nvSpPr>
          <p:cNvPr id="8" name="Rectangle 7"/>
          <p:cNvSpPr/>
          <p:nvPr/>
        </p:nvSpPr>
        <p:spPr>
          <a:xfrm>
            <a:off x="304800" y="1905000"/>
            <a:ext cx="8610600" cy="923330"/>
          </a:xfrm>
          <a:prstGeom prst="rect">
            <a:avLst/>
          </a:prstGeom>
        </p:spPr>
        <p:txBody>
          <a:bodyPr wrap="square">
            <a:spAutoFit/>
          </a:bodyPr>
          <a:lstStyle/>
          <a:p>
            <a:pPr algn="r" rtl="1">
              <a:buFontTx/>
              <a:buChar char="-"/>
            </a:pPr>
            <a:r>
              <a:rPr lang="ar-SA" dirty="0" smtClean="0">
                <a:solidFill>
                  <a:srgbClr val="420000"/>
                </a:solidFill>
              </a:rPr>
              <a:t>این حمام كه شكل ساده تری از حمام های عمومی شهر كاشان است و با توجه به فاصله صد متری این خانه با حمام تاریخی 'سلطان امیراحمد' بیانگر این است كه وجود این حمام تنها مختص افراد حاضر در این خانه ها بوده است. </a:t>
            </a:r>
            <a:endParaRPr lang="en-US"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Scale>
                                      <p:cBhvr>
                                        <p:cTn id="34"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xEl>
                                              <p:pRg st="0" end="0"/>
                                            </p:txEl>
                                          </p:spTgt>
                                        </p:tgtEl>
                                        <p:attrNameLst>
                                          <p:attrName>ppt_x</p:attrName>
                                          <p:attrName>ppt_y</p:attrName>
                                        </p:attrNameLst>
                                      </p:cBhvr>
                                    </p:animMotion>
                                    <p:animEffect transition="in" filter="fade">
                                      <p:cBhvr>
                                        <p:cTn id="36" dur="1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لایه مرمت حمام خانه عامری ها اندرونی حمام.jpg"/>
          <p:cNvPicPr>
            <a:picLocks noChangeAspect="1"/>
          </p:cNvPicPr>
          <p:nvPr/>
        </p:nvPicPr>
        <p:blipFill>
          <a:blip r:embed="rId2" cstate="print"/>
          <a:stretch>
            <a:fillRect/>
          </a:stretch>
        </p:blipFill>
        <p:spPr>
          <a:xfrm>
            <a:off x="228600" y="152400"/>
            <a:ext cx="4267200" cy="3200400"/>
          </a:xfrm>
          <a:prstGeom prst="rect">
            <a:avLst/>
          </a:prstGeom>
        </p:spPr>
      </p:pic>
      <p:sp>
        <p:nvSpPr>
          <p:cNvPr id="3" name="TextBox 2"/>
          <p:cNvSpPr txBox="1"/>
          <p:nvPr/>
        </p:nvSpPr>
        <p:spPr>
          <a:xfrm>
            <a:off x="5638800" y="914400"/>
            <a:ext cx="3190297" cy="584775"/>
          </a:xfrm>
          <a:prstGeom prst="rect">
            <a:avLst/>
          </a:prstGeom>
          <a:noFill/>
        </p:spPr>
        <p:txBody>
          <a:bodyPr wrap="none" rtlCol="0">
            <a:spAutoFit/>
          </a:bodyPr>
          <a:lstStyle/>
          <a:p>
            <a:r>
              <a:rPr lang="fa-IR" sz="1600" b="1" dirty="0" smtClean="0">
                <a:solidFill>
                  <a:srgbClr val="420000"/>
                </a:solidFill>
              </a:rPr>
              <a:t>لایه مرمت حمام خانه عامری ها</a:t>
            </a:r>
          </a:p>
          <a:p>
            <a:r>
              <a:rPr lang="fa-IR" sz="1600" b="1" dirty="0" smtClean="0">
                <a:solidFill>
                  <a:srgbClr val="420000"/>
                </a:solidFill>
              </a:rPr>
              <a:t>(اندرونی حمام)</a:t>
            </a:r>
            <a:endParaRPr lang="en-US" sz="1600" b="1" dirty="0">
              <a:solidFill>
                <a:srgbClr val="420000"/>
              </a:solidFill>
            </a:endParaRPr>
          </a:p>
        </p:txBody>
      </p:sp>
      <p:sp>
        <p:nvSpPr>
          <p:cNvPr id="4" name="Bent-Up Arrow 3"/>
          <p:cNvSpPr/>
          <p:nvPr/>
        </p:nvSpPr>
        <p:spPr>
          <a:xfrm>
            <a:off x="4724400" y="1600200"/>
            <a:ext cx="1600200" cy="685800"/>
          </a:xfrm>
          <a:prstGeom prst="bentUpArrow">
            <a:avLst/>
          </a:prstGeom>
          <a:solidFill>
            <a:schemeClr val="accent6">
              <a:lumMod val="60000"/>
              <a:lumOff val="40000"/>
            </a:schemeClr>
          </a:solidFill>
          <a:ln>
            <a:solidFill>
              <a:srgbClr val="6E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6537_795017_orig_teya.jpg"/>
          <p:cNvPicPr>
            <a:picLocks noChangeAspect="1"/>
          </p:cNvPicPr>
          <p:nvPr/>
        </p:nvPicPr>
        <p:blipFill>
          <a:blip r:embed="rId3"/>
          <a:stretch>
            <a:fillRect/>
          </a:stretch>
        </p:blipFill>
        <p:spPr>
          <a:xfrm>
            <a:off x="4038600" y="3429000"/>
            <a:ext cx="4867947" cy="324802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5105400"/>
            <a:ext cx="2975495" cy="338554"/>
          </a:xfrm>
          <a:prstGeom prst="rect">
            <a:avLst/>
          </a:prstGeom>
          <a:noFill/>
        </p:spPr>
        <p:txBody>
          <a:bodyPr wrap="none" rtlCol="0">
            <a:spAutoFit/>
          </a:bodyPr>
          <a:lstStyle/>
          <a:p>
            <a:r>
              <a:rPr lang="fa-IR" sz="1600" b="1" dirty="0" smtClean="0">
                <a:solidFill>
                  <a:srgbClr val="420000"/>
                </a:solidFill>
              </a:rPr>
              <a:t>حمام از ورودی خانه یوسفیان</a:t>
            </a:r>
            <a:endParaRPr lang="en-US" sz="1600" b="1" dirty="0">
              <a:solidFill>
                <a:srgbClr val="420000"/>
              </a:solidFill>
            </a:endParaRPr>
          </a:p>
        </p:txBody>
      </p:sp>
      <p:sp>
        <p:nvSpPr>
          <p:cNvPr id="8" name="Bent-Up Arrow 7"/>
          <p:cNvSpPr/>
          <p:nvPr/>
        </p:nvSpPr>
        <p:spPr>
          <a:xfrm rot="5400000">
            <a:off x="2857500" y="5295900"/>
            <a:ext cx="685800" cy="1219200"/>
          </a:xfrm>
          <a:prstGeom prst="bentUpArrow">
            <a:avLst/>
          </a:prstGeom>
          <a:solidFill>
            <a:schemeClr val="accent6">
              <a:lumMod val="60000"/>
              <a:lumOff val="40000"/>
            </a:schemeClr>
          </a:solidFill>
          <a:ln>
            <a:solidFill>
              <a:srgbClr val="6E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0"/>
                                  </p:stCondLst>
                                  <p:iterate type="lt">
                                    <p:tmPct val="5000"/>
                                  </p:iterate>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par>
                                <p:cTn id="37" presetID="31" presetClass="entr" presetSubtype="0" fill="hold" grpId="0" nodeType="withEffect">
                                  <p:stCondLst>
                                    <p:cond delay="0"/>
                                  </p:stCondLst>
                                  <p:iterate type="lt">
                                    <p:tmPct val="5000"/>
                                  </p:iterate>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1393" y="228600"/>
            <a:ext cx="3639138" cy="369332"/>
          </a:xfrm>
          <a:prstGeom prst="rect">
            <a:avLst/>
          </a:prstGeom>
        </p:spPr>
        <p:txBody>
          <a:bodyPr wrap="none">
            <a:spAutoFit/>
          </a:bodyPr>
          <a:lstStyle/>
          <a:p>
            <a:pPr algn="r" rtl="1">
              <a:buFont typeface="Wingdings" pitchFamily="2" charset="2"/>
              <a:buChar char="v"/>
            </a:pPr>
            <a:r>
              <a:rPr lang="fa-IR" dirty="0" smtClean="0">
                <a:solidFill>
                  <a:srgbClr val="420000"/>
                </a:solidFill>
              </a:rPr>
              <a:t>  </a:t>
            </a:r>
            <a:r>
              <a:rPr lang="ar-SA" dirty="0" smtClean="0">
                <a:solidFill>
                  <a:srgbClr val="420000"/>
                </a:solidFill>
              </a:rPr>
              <a:t>تقارن معماری </a:t>
            </a:r>
            <a:r>
              <a:rPr lang="fa-IR" dirty="0" smtClean="0">
                <a:solidFill>
                  <a:srgbClr val="420000"/>
                </a:solidFill>
              </a:rPr>
              <a:t>در خانه عامری ها:</a:t>
            </a:r>
            <a:endParaRPr lang="en-US" dirty="0">
              <a:solidFill>
                <a:srgbClr val="420000"/>
              </a:solidFill>
            </a:endParaRPr>
          </a:p>
        </p:txBody>
      </p:sp>
      <p:pic>
        <p:nvPicPr>
          <p:cNvPr id="5" name="Picture 4" descr="hayate birooni.jpg"/>
          <p:cNvPicPr>
            <a:picLocks noChangeAspect="1"/>
          </p:cNvPicPr>
          <p:nvPr/>
        </p:nvPicPr>
        <p:blipFill>
          <a:blip r:embed="rId2"/>
          <a:stretch>
            <a:fillRect/>
          </a:stretch>
        </p:blipFill>
        <p:spPr>
          <a:xfrm>
            <a:off x="685800" y="2133600"/>
            <a:ext cx="5943600" cy="4057650"/>
          </a:xfrm>
          <a:prstGeom prst="rect">
            <a:avLst/>
          </a:prstGeom>
        </p:spPr>
      </p:pic>
      <p:sp>
        <p:nvSpPr>
          <p:cNvPr id="6" name="TextBox 5"/>
          <p:cNvSpPr txBox="1"/>
          <p:nvPr/>
        </p:nvSpPr>
        <p:spPr>
          <a:xfrm>
            <a:off x="6781800" y="3505200"/>
            <a:ext cx="1955985" cy="307777"/>
          </a:xfrm>
          <a:prstGeom prst="rect">
            <a:avLst/>
          </a:prstGeom>
          <a:noFill/>
        </p:spPr>
        <p:txBody>
          <a:bodyPr wrap="none" rtlCol="0">
            <a:spAutoFit/>
          </a:bodyPr>
          <a:lstStyle/>
          <a:p>
            <a:r>
              <a:rPr lang="fa-IR" sz="1400" b="1" dirty="0" smtClean="0">
                <a:solidFill>
                  <a:srgbClr val="8A0000"/>
                </a:solidFill>
              </a:rPr>
              <a:t>تقارن در حیاط بیرونی</a:t>
            </a:r>
            <a:endParaRPr lang="en-US" sz="1400" b="1" dirty="0">
              <a:solidFill>
                <a:srgbClr val="8A0000"/>
              </a:solidFill>
            </a:endParaRPr>
          </a:p>
        </p:txBody>
      </p:sp>
      <p:cxnSp>
        <p:nvCxnSpPr>
          <p:cNvPr id="8" name="Straight Connector 7"/>
          <p:cNvCxnSpPr/>
          <p:nvPr/>
        </p:nvCxnSpPr>
        <p:spPr>
          <a:xfrm rot="5400000">
            <a:off x="1789906" y="4152900"/>
            <a:ext cx="4039394" cy="7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1000" y="685800"/>
            <a:ext cx="8534400" cy="646331"/>
          </a:xfrm>
          <a:prstGeom prst="rect">
            <a:avLst/>
          </a:prstGeom>
        </p:spPr>
        <p:txBody>
          <a:bodyPr wrap="square">
            <a:spAutoFit/>
          </a:bodyPr>
          <a:lstStyle/>
          <a:p>
            <a:pPr algn="r" rtl="1"/>
            <a:r>
              <a:rPr lang="ar-SA" dirty="0" smtClean="0">
                <a:solidFill>
                  <a:srgbClr val="8A0000"/>
                </a:solidFill>
              </a:rPr>
              <a:t>در تمام حیاط‌های این خانه ضلع شمالی، جنوبی، شرقی و غربی متقارن هستند و به این ترتیب جاذبه بصری خوبی را برای اهالی خانه به وجود می آوردند. </a:t>
            </a:r>
            <a:endParaRPr lang="fa-IR" dirty="0" smtClean="0">
              <a:solidFill>
                <a:srgbClr val="8A0000"/>
              </a:solidFill>
            </a:endParaRPr>
          </a:p>
        </p:txBody>
      </p:sp>
      <p:sp>
        <p:nvSpPr>
          <p:cNvPr id="10" name="U-Turn Arrow 9"/>
          <p:cNvSpPr/>
          <p:nvPr/>
        </p:nvSpPr>
        <p:spPr>
          <a:xfrm flipH="1">
            <a:off x="3352800" y="1524000"/>
            <a:ext cx="4191000" cy="1828800"/>
          </a:xfrm>
          <a:prstGeom prst="uturnArrow">
            <a:avLst>
              <a:gd name="adj1" fmla="val 7944"/>
              <a:gd name="adj2" fmla="val 25000"/>
              <a:gd name="adj3" fmla="val 15306"/>
              <a:gd name="adj4" fmla="val 26735"/>
              <a:gd name="adj5" fmla="val 31107"/>
            </a:avLst>
          </a:prstGeom>
          <a:solidFill>
            <a:srgbClr val="FF4F4F"/>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25 3.33333E-6 L 3.33333E-6 3.33333E-6 " pathEditMode="relative" rAng="0" ptsTypes="AA">
                                      <p:cBhvr>
                                        <p:cTn id="6" dur="2000" fill="hold"/>
                                        <p:tgtEl>
                                          <p:spTgt spid="3"/>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ppt_x</p:attrName>
                                        </p:attrNameLst>
                                      </p:cBhvr>
                                      <p:tavLst>
                                        <p:tav tm="0">
                                          <p:val>
                                            <p:strVal val="#ppt_x-.2"/>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mp"/>
          <p:cNvPicPr>
            <a:picLocks noChangeAspect="1"/>
          </p:cNvPicPr>
          <p:nvPr/>
        </p:nvPicPr>
        <p:blipFill>
          <a:blip r:embed="rId2"/>
          <a:stretch>
            <a:fillRect/>
          </a:stretch>
        </p:blipFill>
        <p:spPr>
          <a:xfrm>
            <a:off x="685800" y="762000"/>
            <a:ext cx="3069189"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4.bmp"/>
          <p:cNvPicPr>
            <a:picLocks noChangeAspect="1"/>
          </p:cNvPicPr>
          <p:nvPr/>
        </p:nvPicPr>
        <p:blipFill>
          <a:blip r:embed="rId3"/>
          <a:stretch>
            <a:fillRect/>
          </a:stretch>
        </p:blipFill>
        <p:spPr>
          <a:xfrm>
            <a:off x="5257800" y="838200"/>
            <a:ext cx="3091722"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477538" y="304800"/>
            <a:ext cx="4405373" cy="338554"/>
          </a:xfrm>
          <a:prstGeom prst="rect">
            <a:avLst/>
          </a:prstGeom>
          <a:noFill/>
        </p:spPr>
        <p:txBody>
          <a:bodyPr wrap="none" rtlCol="0">
            <a:spAutoFit/>
          </a:bodyPr>
          <a:lstStyle/>
          <a:p>
            <a:pPr algn="r" rtl="1">
              <a:buFont typeface="Wingdings" pitchFamily="2" charset="2"/>
              <a:buChar char="v"/>
            </a:pPr>
            <a:r>
              <a:rPr lang="fa-IR" sz="1600" dirty="0" smtClean="0"/>
              <a:t> نمونه هایی از تقارن در مجموعه خانه عامری ها</a:t>
            </a:r>
            <a:endParaRPr lang="en-US" sz="1600" dirty="0"/>
          </a:p>
        </p:txBody>
      </p:sp>
      <p:sp>
        <p:nvSpPr>
          <p:cNvPr id="6" name="Left-Right Arrow 5"/>
          <p:cNvSpPr/>
          <p:nvPr/>
        </p:nvSpPr>
        <p:spPr>
          <a:xfrm>
            <a:off x="3886200" y="1600200"/>
            <a:ext cx="1219200" cy="304800"/>
          </a:xfrm>
          <a:prstGeom prst="leftRightArrow">
            <a:avLst/>
          </a:prstGeom>
          <a:solidFill>
            <a:srgbClr val="F2AC44"/>
          </a:solidFill>
          <a:ln>
            <a:solidFill>
              <a:srgbClr val="4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21646471 (2).jpg"/>
          <p:cNvPicPr>
            <a:picLocks noChangeAspect="1"/>
          </p:cNvPicPr>
          <p:nvPr/>
        </p:nvPicPr>
        <p:blipFill>
          <a:blip r:embed="rId4"/>
          <a:stretch>
            <a:fillRect/>
          </a:stretch>
        </p:blipFill>
        <p:spPr>
          <a:xfrm>
            <a:off x="2286000" y="3276600"/>
            <a:ext cx="4470400" cy="3352800"/>
          </a:xfrm>
          <a:prstGeom prst="rect">
            <a:avLst/>
          </a:prstGeom>
        </p:spPr>
      </p:pic>
      <p:cxnSp>
        <p:nvCxnSpPr>
          <p:cNvPr id="11" name="Straight Connector 10"/>
          <p:cNvCxnSpPr/>
          <p:nvPr/>
        </p:nvCxnSpPr>
        <p:spPr>
          <a:xfrm rot="5400000">
            <a:off x="2780506" y="4991100"/>
            <a:ext cx="3277394" cy="794"/>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0" fill="hold"/>
                                        <p:tgtEl>
                                          <p:spTgt spid="6"/>
                                        </p:tgtEl>
                                        <p:attrNameLst>
                                          <p:attrName>ppt_w</p:attrName>
                                        </p:attrNameLst>
                                      </p:cBhvr>
                                      <p:tavLst>
                                        <p:tav tm="0" fmla="#ppt_w*sin(2.5*pi*$)">
                                          <p:val>
                                            <p:fltVal val="0"/>
                                          </p:val>
                                        </p:tav>
                                        <p:tav tm="100000">
                                          <p:val>
                                            <p:fltVal val="1"/>
                                          </p:val>
                                        </p:tav>
                                      </p:tavLst>
                                    </p:anim>
                                    <p:anim calcmode="lin" valueType="num">
                                      <p:cBhvr>
                                        <p:cTn id="26"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0" y="1524000"/>
            <a:ext cx="184731" cy="369332"/>
          </a:xfrm>
          <a:prstGeom prst="rect">
            <a:avLst/>
          </a:prstGeom>
          <a:noFill/>
        </p:spPr>
        <p:txBody>
          <a:bodyPr wrap="none" rtlCol="0">
            <a:spAutoFit/>
          </a:bodyPr>
          <a:lstStyle/>
          <a:p>
            <a:endParaRPr lang="en-US" dirty="0"/>
          </a:p>
        </p:txBody>
      </p:sp>
      <p:sp>
        <p:nvSpPr>
          <p:cNvPr id="3" name="Rectangle 2"/>
          <p:cNvSpPr/>
          <p:nvPr/>
        </p:nvSpPr>
        <p:spPr>
          <a:xfrm>
            <a:off x="0" y="0"/>
            <a:ext cx="9144000" cy="892552"/>
          </a:xfrm>
          <a:prstGeom prst="rect">
            <a:avLst/>
          </a:prstGeom>
        </p:spPr>
        <p:txBody>
          <a:bodyPr wrap="square">
            <a:spAutoFit/>
          </a:bodyPr>
          <a:lstStyle/>
          <a:p>
            <a:pPr algn="r" rtl="1"/>
            <a:r>
              <a:rPr lang="fa-IR" dirty="0" smtClean="0"/>
              <a:t> </a:t>
            </a:r>
          </a:p>
          <a:p>
            <a:pPr lvl="1" algn="r" rtl="1">
              <a:buFont typeface="Wingdings" pitchFamily="2" charset="2"/>
              <a:buChar char="v"/>
            </a:pPr>
            <a:r>
              <a:rPr lang="fa-IR" b="1" dirty="0" smtClean="0">
                <a:solidFill>
                  <a:srgbClr val="8A0000"/>
                </a:solidFill>
              </a:rPr>
              <a:t>خانه </a:t>
            </a:r>
            <a:r>
              <a:rPr lang="ar-SA" b="1" dirty="0" smtClean="0">
                <a:solidFill>
                  <a:srgbClr val="8A0000"/>
                </a:solidFill>
              </a:rPr>
              <a:t>ابراهیم خلیل الله</a:t>
            </a:r>
            <a:r>
              <a:rPr lang="fa-IR" b="1" dirty="0" smtClean="0">
                <a:solidFill>
                  <a:srgbClr val="8A0000"/>
                </a:solidFill>
              </a:rPr>
              <a:t> </a:t>
            </a:r>
            <a:r>
              <a:rPr lang="ar-SA" b="1" dirty="0" smtClean="0">
                <a:solidFill>
                  <a:srgbClr val="8A0000"/>
                </a:solidFill>
              </a:rPr>
              <a:t>خان </a:t>
            </a:r>
            <a:r>
              <a:rPr lang="fa-IR" b="1" dirty="0" smtClean="0">
                <a:solidFill>
                  <a:srgbClr val="8A0000"/>
                </a:solidFill>
              </a:rPr>
              <a:t>:</a:t>
            </a:r>
            <a:endParaRPr lang="fa-IR" sz="1600" dirty="0" smtClean="0"/>
          </a:p>
          <a:p>
            <a:pPr lvl="1" algn="r" rtl="1"/>
            <a:r>
              <a:rPr lang="ar-SA" sz="1600" dirty="0" smtClean="0"/>
              <a:t> </a:t>
            </a:r>
            <a:endParaRPr lang="en-US" sz="1600" dirty="0"/>
          </a:p>
        </p:txBody>
      </p:sp>
      <p:cxnSp>
        <p:nvCxnSpPr>
          <p:cNvPr id="5" name="Straight Arrow Connector 4"/>
          <p:cNvCxnSpPr/>
          <p:nvPr/>
        </p:nvCxnSpPr>
        <p:spPr>
          <a:xfrm rot="10800000">
            <a:off x="1828800" y="2133600"/>
            <a:ext cx="457200" cy="1588"/>
          </a:xfrm>
          <a:prstGeom prst="straightConnector1">
            <a:avLst/>
          </a:prstGeom>
          <a:ln w="38100">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28600" y="2514600"/>
            <a:ext cx="3276600" cy="1828800"/>
          </a:xfrm>
          <a:prstGeom prst="roundRect">
            <a:avLst/>
          </a:prstGeom>
          <a:solidFill>
            <a:schemeClr val="accent1">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fa-IR" sz="1400" b="1" dirty="0" smtClean="0">
                <a:solidFill>
                  <a:srgbClr val="8A0000"/>
                </a:solidFill>
              </a:rPr>
              <a:t>نقب:                                             </a:t>
            </a:r>
            <a:r>
              <a:rPr lang="ar-SA" sz="1400" dirty="0" smtClean="0">
                <a:solidFill>
                  <a:srgbClr val="8A0000"/>
                </a:solidFill>
              </a:rPr>
              <a:t>یك راه فرار و متحرك بوده كه هنگام خطر برای پناه شدن اهل و عیال خانواده و مخفی نگه داشتن طلا و اشیا قیمتی این خانه كاربرد داشته است. </a:t>
            </a:r>
            <a:endParaRPr lang="en-US" sz="1400" dirty="0" smtClean="0">
              <a:solidFill>
                <a:srgbClr val="8A0000"/>
              </a:solidFill>
            </a:endParaRPr>
          </a:p>
        </p:txBody>
      </p:sp>
      <p:pic>
        <p:nvPicPr>
          <p:cNvPr id="8" name="Picture 7" descr="hayate birooni.jpg"/>
          <p:cNvPicPr>
            <a:picLocks noChangeAspect="1"/>
          </p:cNvPicPr>
          <p:nvPr/>
        </p:nvPicPr>
        <p:blipFill>
          <a:blip r:embed="rId2"/>
          <a:stretch>
            <a:fillRect/>
          </a:stretch>
        </p:blipFill>
        <p:spPr>
          <a:xfrm>
            <a:off x="3962400" y="3048000"/>
            <a:ext cx="48768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228600" y="533400"/>
            <a:ext cx="8686800" cy="784510"/>
          </a:xfrm>
          <a:prstGeom prst="rect">
            <a:avLst/>
          </a:prstGeom>
        </p:spPr>
        <p:txBody>
          <a:bodyPr wrap="square">
            <a:spAutoFit/>
          </a:bodyPr>
          <a:lstStyle/>
          <a:p>
            <a:pPr algn="r">
              <a:lnSpc>
                <a:spcPct val="150000"/>
              </a:lnSpc>
            </a:pPr>
            <a:r>
              <a:rPr lang="fa-IR" sz="1600" dirty="0" smtClean="0"/>
              <a:t> - </a:t>
            </a:r>
            <a:r>
              <a:rPr lang="ar-SA" sz="1600" dirty="0" smtClean="0"/>
              <a:t>بصورت تابستانه نشین و زمستانه نشین در رودروی یكدیگر ساخته شد</a:t>
            </a:r>
            <a:r>
              <a:rPr lang="fa-IR" sz="1600" dirty="0" smtClean="0"/>
              <a:t>.</a:t>
            </a:r>
          </a:p>
          <a:p>
            <a:pPr algn="r">
              <a:lnSpc>
                <a:spcPct val="150000"/>
              </a:lnSpc>
            </a:pPr>
            <a:r>
              <a:rPr lang="fa-IR" sz="1600" dirty="0" smtClean="0"/>
              <a:t> </a:t>
            </a:r>
            <a:endParaRPr lang="en-US" sz="1600" dirty="0"/>
          </a:p>
        </p:txBody>
      </p:sp>
      <p:sp>
        <p:nvSpPr>
          <p:cNvPr id="10" name="Rectangle 9"/>
          <p:cNvSpPr/>
          <p:nvPr/>
        </p:nvSpPr>
        <p:spPr>
          <a:xfrm>
            <a:off x="0" y="990600"/>
            <a:ext cx="8839200" cy="830997"/>
          </a:xfrm>
          <a:prstGeom prst="rect">
            <a:avLst/>
          </a:prstGeom>
        </p:spPr>
        <p:txBody>
          <a:bodyPr wrap="square">
            <a:spAutoFit/>
          </a:bodyPr>
          <a:lstStyle/>
          <a:p>
            <a:pPr algn="r">
              <a:lnSpc>
                <a:spcPct val="150000"/>
              </a:lnSpc>
            </a:pPr>
            <a:r>
              <a:rPr lang="fa-IR" sz="1600" dirty="0" smtClean="0"/>
              <a:t>-</a:t>
            </a:r>
            <a:r>
              <a:rPr lang="ar-SA" sz="1600" dirty="0" smtClean="0"/>
              <a:t> در میانه ی مجموعه فضایی </a:t>
            </a:r>
            <a:r>
              <a:rPr lang="fa-IR" sz="1600" dirty="0" smtClean="0"/>
              <a:t>،</a:t>
            </a:r>
            <a:r>
              <a:rPr lang="ar-SA" sz="1600" dirty="0" smtClean="0"/>
              <a:t>جبهه های شمالی كه مهمترین قسمت خانه محسوب می شود كه بر روی سردابی بزرگ كه دارای نقاشی های زیبا و كاربندی های مجلل است. </a:t>
            </a:r>
            <a:endParaRPr lang="en-US" sz="1600" dirty="0" smtClean="0"/>
          </a:p>
        </p:txBody>
      </p:sp>
      <p:sp>
        <p:nvSpPr>
          <p:cNvPr id="11" name="Rectangle 10"/>
          <p:cNvSpPr/>
          <p:nvPr/>
        </p:nvSpPr>
        <p:spPr>
          <a:xfrm>
            <a:off x="0" y="1600200"/>
            <a:ext cx="8763000" cy="657681"/>
          </a:xfrm>
          <a:prstGeom prst="rect">
            <a:avLst/>
          </a:prstGeom>
        </p:spPr>
        <p:txBody>
          <a:bodyPr wrap="square">
            <a:spAutoFit/>
          </a:bodyPr>
          <a:lstStyle/>
          <a:p>
            <a:pPr lvl="1" algn="r" rtl="1"/>
            <a:endParaRPr lang="fa-IR" sz="1600" dirty="0" smtClean="0"/>
          </a:p>
          <a:p>
            <a:pPr algn="r">
              <a:lnSpc>
                <a:spcPct val="150000"/>
              </a:lnSpc>
            </a:pPr>
            <a:r>
              <a:rPr lang="fa-IR" sz="1600" dirty="0" smtClean="0"/>
              <a:t>- </a:t>
            </a:r>
            <a:r>
              <a:rPr lang="ar-SA" sz="1600" dirty="0" smtClean="0"/>
              <a:t>در مابین دو حیاط اندرونی و بیرونی خانه ابراهیم خلیل الله خان فضایی بنام </a:t>
            </a:r>
            <a:r>
              <a:rPr lang="fa-IR" sz="1600" dirty="0" smtClean="0"/>
              <a:t>          </a:t>
            </a:r>
            <a:r>
              <a:rPr lang="ar-SA" sz="1600" dirty="0" smtClean="0">
                <a:solidFill>
                  <a:srgbClr val="C00000"/>
                </a:solidFill>
              </a:rPr>
              <a:t>نقب</a:t>
            </a:r>
            <a:r>
              <a:rPr lang="ar-SA" sz="1600" dirty="0" smtClean="0"/>
              <a:t> قرار گرفته </a:t>
            </a:r>
            <a:endParaRPr lang="fa-IR"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
                                        <p:tgtEl>
                                          <p:spTgt spid="10"/>
                                        </p:tgtEl>
                                      </p:cBhvr>
                                    </p:animEffect>
                                    <p:anim calcmode="lin" valueType="num">
                                      <p:cBhvr>
                                        <p:cTn id="24" dur="400" fill="hold"/>
                                        <p:tgtEl>
                                          <p:spTgt spid="10"/>
                                        </p:tgtEl>
                                        <p:attrNameLst>
                                          <p:attrName>ppt_x</p:attrName>
                                        </p:attrNameLst>
                                      </p:cBhvr>
                                      <p:tavLst>
                                        <p:tav tm="0">
                                          <p:val>
                                            <p:strVal val="#ppt_x"/>
                                          </p:val>
                                        </p:tav>
                                        <p:tav tm="100000">
                                          <p:val>
                                            <p:strVal val="#ppt_x"/>
                                          </p:val>
                                        </p:tav>
                                      </p:tavLst>
                                    </p:anim>
                                    <p:anim calcmode="lin" valueType="num">
                                      <p:cBhvr>
                                        <p:cTn id="25" dur="400" fill="hold"/>
                                        <p:tgtEl>
                                          <p:spTgt spid="1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
                                        <p:tgtEl>
                                          <p:spTgt spid="5"/>
                                        </p:tgtEl>
                                      </p:cBhvr>
                                    </p:animEffect>
                                    <p:anim calcmode="lin" valueType="num">
                                      <p:cBhvr>
                                        <p:cTn id="33" dur="400" fill="hold"/>
                                        <p:tgtEl>
                                          <p:spTgt spid="5"/>
                                        </p:tgtEl>
                                        <p:attrNameLst>
                                          <p:attrName>ppt_x</p:attrName>
                                        </p:attrNameLst>
                                      </p:cBhvr>
                                      <p:tavLst>
                                        <p:tav tm="0">
                                          <p:val>
                                            <p:strVal val="#ppt_x"/>
                                          </p:val>
                                        </p:tav>
                                        <p:tav tm="100000">
                                          <p:val>
                                            <p:strVal val="#ppt_x"/>
                                          </p:val>
                                        </p:tav>
                                      </p:tavLst>
                                    </p:anim>
                                    <p:anim calcmode="lin" valueType="num">
                                      <p:cBhvr>
                                        <p:cTn id="34" dur="400" fill="hold"/>
                                        <p:tgtEl>
                                          <p:spTgt spid="5"/>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
                                        <p:tgtEl>
                                          <p:spTgt spid="11"/>
                                        </p:tgtEl>
                                      </p:cBhvr>
                                    </p:animEffect>
                                    <p:anim calcmode="lin" valueType="num">
                                      <p:cBhvr>
                                        <p:cTn id="40" dur="400" fill="hold"/>
                                        <p:tgtEl>
                                          <p:spTgt spid="11"/>
                                        </p:tgtEl>
                                        <p:attrNameLst>
                                          <p:attrName>ppt_x</p:attrName>
                                        </p:attrNameLst>
                                      </p:cBhvr>
                                      <p:tavLst>
                                        <p:tav tm="0">
                                          <p:val>
                                            <p:strVal val="#ppt_x"/>
                                          </p:val>
                                        </p:tav>
                                        <p:tav tm="100000">
                                          <p:val>
                                            <p:strVal val="#ppt_x"/>
                                          </p:val>
                                        </p:tav>
                                      </p:tavLst>
                                    </p:anim>
                                    <p:anim calcmode="lin" valueType="num">
                                      <p:cBhvr>
                                        <p:cTn id="41" dur="400" fill="hold"/>
                                        <p:tgtEl>
                                          <p:spTgt spid="11"/>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00" y="228600"/>
            <a:ext cx="4648200" cy="338554"/>
          </a:xfrm>
          <a:prstGeom prst="rect">
            <a:avLst/>
          </a:prstGeom>
        </p:spPr>
        <p:txBody>
          <a:bodyPr wrap="square">
            <a:spAutoFit/>
          </a:bodyPr>
          <a:lstStyle/>
          <a:p>
            <a:pPr lvl="1" algn="r" rtl="1">
              <a:buFont typeface="Wingdings" pitchFamily="2" charset="2"/>
              <a:buChar char="v"/>
            </a:pPr>
            <a:r>
              <a:rPr lang="fa-IR" sz="1600" b="1" dirty="0" smtClean="0">
                <a:solidFill>
                  <a:srgbClr val="8A0000"/>
                </a:solidFill>
              </a:rPr>
              <a:t>حیاط بیرونی ابراهیم خلیل الله خان:</a:t>
            </a:r>
          </a:p>
        </p:txBody>
      </p:sp>
      <p:sp>
        <p:nvSpPr>
          <p:cNvPr id="4" name="Rectangle 3"/>
          <p:cNvSpPr/>
          <p:nvPr/>
        </p:nvSpPr>
        <p:spPr>
          <a:xfrm>
            <a:off x="0" y="609600"/>
            <a:ext cx="9448800" cy="784510"/>
          </a:xfrm>
          <a:prstGeom prst="rect">
            <a:avLst/>
          </a:prstGeom>
        </p:spPr>
        <p:txBody>
          <a:bodyPr wrap="square">
            <a:spAutoFit/>
          </a:bodyPr>
          <a:lstStyle/>
          <a:p>
            <a:pPr lvl="1" algn="r" rtl="1">
              <a:lnSpc>
                <a:spcPct val="150000"/>
              </a:lnSpc>
              <a:buFont typeface="Wingdings" pitchFamily="2" charset="2"/>
              <a:buChar char="q"/>
            </a:pPr>
            <a:r>
              <a:rPr lang="fa-IR" sz="1600" dirty="0" smtClean="0">
                <a:solidFill>
                  <a:schemeClr val="tx2">
                    <a:lumMod val="75000"/>
                  </a:schemeClr>
                </a:solidFill>
              </a:rPr>
              <a:t> </a:t>
            </a:r>
            <a:r>
              <a:rPr lang="ar-SA" sz="1600" dirty="0" smtClean="0">
                <a:solidFill>
                  <a:schemeClr val="tx2">
                    <a:lumMod val="75000"/>
                  </a:schemeClr>
                </a:solidFill>
              </a:rPr>
              <a:t>حیاط بیرونی حیاطی است دو ایوانه با فضای حوض خانه در جناح جنوبی آن</a:t>
            </a:r>
            <a:r>
              <a:rPr lang="fa-IR" sz="1600" dirty="0" smtClean="0">
                <a:solidFill>
                  <a:schemeClr val="tx2">
                    <a:lumMod val="75000"/>
                  </a:schemeClr>
                </a:solidFill>
              </a:rPr>
              <a:t>. </a:t>
            </a:r>
            <a:r>
              <a:rPr lang="ar-SA" sz="1600" dirty="0" smtClean="0">
                <a:solidFill>
                  <a:schemeClr val="tx2">
                    <a:lumMod val="75000"/>
                  </a:schemeClr>
                </a:solidFill>
              </a:rPr>
              <a:t>تالار اصلی در جبهه شمالی حیاط </a:t>
            </a:r>
            <a:r>
              <a:rPr lang="fa-IR" sz="1600" dirty="0" smtClean="0">
                <a:solidFill>
                  <a:schemeClr val="tx2">
                    <a:lumMod val="75000"/>
                  </a:schemeClr>
                </a:solidFill>
              </a:rPr>
              <a:t> که </a:t>
            </a:r>
            <a:r>
              <a:rPr lang="ar-SA" sz="1600" dirty="0" smtClean="0">
                <a:solidFill>
                  <a:schemeClr val="tx2">
                    <a:lumMod val="75000"/>
                  </a:schemeClr>
                </a:solidFill>
              </a:rPr>
              <a:t>به واسطه ایوان خود با حیاط در ارتباط است</a:t>
            </a:r>
            <a:r>
              <a:rPr lang="en-US" sz="1600" dirty="0" smtClean="0">
                <a:solidFill>
                  <a:schemeClr val="tx2">
                    <a:lumMod val="75000"/>
                  </a:schemeClr>
                </a:solidFill>
              </a:rPr>
              <a:t>.</a:t>
            </a:r>
            <a:endParaRPr lang="fa-IR" sz="1600" dirty="0" smtClean="0">
              <a:solidFill>
                <a:schemeClr val="tx2">
                  <a:lumMod val="75000"/>
                </a:schemeClr>
              </a:solidFill>
            </a:endParaRPr>
          </a:p>
        </p:txBody>
      </p:sp>
      <p:sp>
        <p:nvSpPr>
          <p:cNvPr id="6" name="Rectangle 5"/>
          <p:cNvSpPr/>
          <p:nvPr/>
        </p:nvSpPr>
        <p:spPr>
          <a:xfrm>
            <a:off x="152400" y="2286000"/>
            <a:ext cx="3276600" cy="830997"/>
          </a:xfrm>
          <a:prstGeom prst="rect">
            <a:avLst/>
          </a:prstGeom>
        </p:spPr>
        <p:txBody>
          <a:bodyPr wrap="square">
            <a:spAutoFit/>
          </a:bodyPr>
          <a:lstStyle/>
          <a:p>
            <a:pPr lvl="1" algn="r" rtl="1">
              <a:lnSpc>
                <a:spcPct val="150000"/>
              </a:lnSpc>
            </a:pPr>
            <a:r>
              <a:rPr lang="ar-SA" sz="1600" dirty="0" smtClean="0"/>
              <a:t>با توجه به زاویه استقرارشان </a:t>
            </a:r>
            <a:endParaRPr lang="fa-IR" sz="1600" dirty="0" smtClean="0"/>
          </a:p>
          <a:p>
            <a:pPr lvl="1" algn="r" rtl="1">
              <a:lnSpc>
                <a:spcPct val="150000"/>
              </a:lnSpc>
            </a:pPr>
            <a:r>
              <a:rPr lang="ar-SA" sz="1600" dirty="0" smtClean="0"/>
              <a:t>عملکرد یکسان</a:t>
            </a:r>
            <a:r>
              <a:rPr lang="fa-IR" sz="1600" dirty="0" smtClean="0"/>
              <a:t> </a:t>
            </a:r>
            <a:r>
              <a:rPr lang="ar-SA" sz="1600" dirty="0" smtClean="0"/>
              <a:t>در فصول مختلف </a:t>
            </a:r>
            <a:endParaRPr lang="fa-IR" sz="1600" dirty="0" smtClean="0"/>
          </a:p>
        </p:txBody>
      </p:sp>
      <p:sp>
        <p:nvSpPr>
          <p:cNvPr id="7" name="Rectangle 6"/>
          <p:cNvSpPr/>
          <p:nvPr/>
        </p:nvSpPr>
        <p:spPr>
          <a:xfrm>
            <a:off x="685800" y="3124200"/>
            <a:ext cx="3505200" cy="830997"/>
          </a:xfrm>
          <a:prstGeom prst="rect">
            <a:avLst/>
          </a:prstGeom>
        </p:spPr>
        <p:txBody>
          <a:bodyPr wrap="square">
            <a:spAutoFit/>
          </a:bodyPr>
          <a:lstStyle/>
          <a:p>
            <a:pPr lvl="1" algn="r" rtl="1">
              <a:lnSpc>
                <a:spcPct val="150000"/>
              </a:lnSpc>
            </a:pPr>
            <a:r>
              <a:rPr lang="ar-SA" sz="1600" dirty="0" smtClean="0"/>
              <a:t>حوض آن با جویی به حوض اصلی حیاط و حیاطهای دیگر مرتبط است</a:t>
            </a:r>
            <a:r>
              <a:rPr lang="en-US" sz="1600" dirty="0" smtClean="0"/>
              <a:t>.</a:t>
            </a:r>
            <a:endParaRPr lang="fa-IR" sz="1600" dirty="0" smtClean="0"/>
          </a:p>
        </p:txBody>
      </p:sp>
      <p:sp>
        <p:nvSpPr>
          <p:cNvPr id="8" name="Rectangle 7"/>
          <p:cNvSpPr/>
          <p:nvPr/>
        </p:nvSpPr>
        <p:spPr>
          <a:xfrm>
            <a:off x="-4343400" y="3886200"/>
            <a:ext cx="9448800" cy="461665"/>
          </a:xfrm>
          <a:prstGeom prst="rect">
            <a:avLst/>
          </a:prstGeom>
        </p:spPr>
        <p:txBody>
          <a:bodyPr wrap="square">
            <a:spAutoFit/>
          </a:bodyPr>
          <a:lstStyle/>
          <a:p>
            <a:pPr lvl="1" algn="r" rtl="1">
              <a:lnSpc>
                <a:spcPct val="150000"/>
              </a:lnSpc>
            </a:pPr>
            <a:r>
              <a:rPr lang="fa-IR" sz="1600" dirty="0" smtClean="0"/>
              <a:t>  </a:t>
            </a:r>
            <a:r>
              <a:rPr lang="ar-SA" sz="1600" dirty="0" smtClean="0"/>
              <a:t>در جناحین تالار اصلی تعدادی اتاق 3 دری </a:t>
            </a:r>
            <a:endParaRPr lang="fa-IR" sz="1600" dirty="0" smtClean="0"/>
          </a:p>
        </p:txBody>
      </p:sp>
      <p:sp>
        <p:nvSpPr>
          <p:cNvPr id="9" name="Rectangle 8"/>
          <p:cNvSpPr/>
          <p:nvPr/>
        </p:nvSpPr>
        <p:spPr>
          <a:xfrm>
            <a:off x="2743200" y="4419600"/>
            <a:ext cx="6705600" cy="411459"/>
          </a:xfrm>
          <a:prstGeom prst="rect">
            <a:avLst/>
          </a:prstGeom>
        </p:spPr>
        <p:txBody>
          <a:bodyPr wrap="square">
            <a:spAutoFit/>
          </a:bodyPr>
          <a:lstStyle/>
          <a:p>
            <a:pPr lvl="1" algn="r" rtl="1">
              <a:lnSpc>
                <a:spcPct val="150000"/>
              </a:lnSpc>
              <a:buFont typeface="Wingdings" pitchFamily="2" charset="2"/>
              <a:buChar char="q"/>
            </a:pPr>
            <a:r>
              <a:rPr lang="fa-IR" sz="1600" dirty="0" smtClean="0"/>
              <a:t> </a:t>
            </a:r>
            <a:r>
              <a:rPr lang="ar-SA" sz="1600" dirty="0" smtClean="0"/>
              <a:t>حیاط دارای یک حوض و دو باغچه با ابعاد برابر </a:t>
            </a:r>
            <a:endParaRPr lang="fa-IR" sz="1600" dirty="0" smtClean="0"/>
          </a:p>
        </p:txBody>
      </p:sp>
      <p:sp>
        <p:nvSpPr>
          <p:cNvPr id="10" name="Rectangle 9"/>
          <p:cNvSpPr/>
          <p:nvPr/>
        </p:nvSpPr>
        <p:spPr>
          <a:xfrm>
            <a:off x="533400" y="4876800"/>
            <a:ext cx="6705600" cy="461665"/>
          </a:xfrm>
          <a:prstGeom prst="rect">
            <a:avLst/>
          </a:prstGeom>
        </p:spPr>
        <p:txBody>
          <a:bodyPr wrap="square">
            <a:spAutoFit/>
          </a:bodyPr>
          <a:lstStyle/>
          <a:p>
            <a:pPr lvl="1" algn="r" rtl="1">
              <a:lnSpc>
                <a:spcPct val="150000"/>
              </a:lnSpc>
            </a:pPr>
            <a:r>
              <a:rPr lang="ar-SA" sz="1600" dirty="0" smtClean="0"/>
              <a:t>یزدی بندی ایوان تالار شمالی ،گچبری دیواره ها و آجرکاری</a:t>
            </a:r>
            <a:endParaRPr lang="fa-IR" dirty="0" smtClean="0"/>
          </a:p>
        </p:txBody>
      </p:sp>
      <p:sp>
        <p:nvSpPr>
          <p:cNvPr id="11" name="Rectangle 10"/>
          <p:cNvSpPr/>
          <p:nvPr/>
        </p:nvSpPr>
        <p:spPr>
          <a:xfrm>
            <a:off x="2362200" y="5257800"/>
            <a:ext cx="7086600" cy="461665"/>
          </a:xfrm>
          <a:prstGeom prst="rect">
            <a:avLst/>
          </a:prstGeom>
        </p:spPr>
        <p:txBody>
          <a:bodyPr wrap="square">
            <a:spAutoFit/>
          </a:bodyPr>
          <a:lstStyle/>
          <a:p>
            <a:pPr marL="800100" lvl="1" indent="-342900" algn="r" rtl="1">
              <a:lnSpc>
                <a:spcPct val="150000"/>
              </a:lnSpc>
              <a:buFont typeface="Wingdings" pitchFamily="2" charset="2"/>
              <a:buChar char="q"/>
            </a:pPr>
            <a:r>
              <a:rPr lang="ar-SA" sz="1600" dirty="0" smtClean="0"/>
              <a:t>تالار حیاط اندرونی با واسطه یک ایوان یزدی بند شده با حیاط مربوط است</a:t>
            </a:r>
            <a:r>
              <a:rPr lang="en-US" sz="1600" dirty="0" smtClean="0"/>
              <a:t>.</a:t>
            </a:r>
            <a:endParaRPr lang="fa-IR" sz="1600" dirty="0" smtClean="0"/>
          </a:p>
        </p:txBody>
      </p:sp>
      <p:sp>
        <p:nvSpPr>
          <p:cNvPr id="13" name="Rectangle 12"/>
          <p:cNvSpPr/>
          <p:nvPr/>
        </p:nvSpPr>
        <p:spPr>
          <a:xfrm>
            <a:off x="0" y="5638800"/>
            <a:ext cx="5257800" cy="461665"/>
          </a:xfrm>
          <a:prstGeom prst="rect">
            <a:avLst/>
          </a:prstGeom>
        </p:spPr>
        <p:txBody>
          <a:bodyPr wrap="square">
            <a:spAutoFit/>
          </a:bodyPr>
          <a:lstStyle/>
          <a:p>
            <a:pPr lvl="1" algn="r" rtl="1">
              <a:lnSpc>
                <a:spcPct val="150000"/>
              </a:lnSpc>
            </a:pPr>
            <a:r>
              <a:rPr lang="ar-SA" sz="1600" dirty="0" smtClean="0"/>
              <a:t>سطح بیشتری نسبت به سردابه حیاط بیرونی دارد. </a:t>
            </a:r>
            <a:endParaRPr lang="fa-IR" sz="1600" dirty="0" smtClean="0"/>
          </a:p>
        </p:txBody>
      </p:sp>
      <p:sp>
        <p:nvSpPr>
          <p:cNvPr id="14" name="Rectangle 13"/>
          <p:cNvSpPr/>
          <p:nvPr/>
        </p:nvSpPr>
        <p:spPr>
          <a:xfrm>
            <a:off x="4953000" y="6027003"/>
            <a:ext cx="4495800" cy="461665"/>
          </a:xfrm>
          <a:prstGeom prst="rect">
            <a:avLst/>
          </a:prstGeom>
        </p:spPr>
        <p:txBody>
          <a:bodyPr wrap="square">
            <a:spAutoFit/>
          </a:bodyPr>
          <a:lstStyle/>
          <a:p>
            <a:pPr lvl="1" algn="r" rtl="1">
              <a:lnSpc>
                <a:spcPct val="150000"/>
              </a:lnSpc>
              <a:buFont typeface="Wingdings" pitchFamily="2" charset="2"/>
              <a:buChar char="q"/>
            </a:pPr>
            <a:r>
              <a:rPr lang="ar-SA" sz="1600" dirty="0" smtClean="0"/>
              <a:t>بخش زمستان نشین </a:t>
            </a:r>
            <a:r>
              <a:rPr lang="fa-IR" sz="1600" dirty="0" smtClean="0"/>
              <a:t>(</a:t>
            </a:r>
            <a:r>
              <a:rPr lang="ar-SA" sz="1600" dirty="0" smtClean="0"/>
              <a:t>جناح شمالی حیاط </a:t>
            </a:r>
            <a:r>
              <a:rPr lang="fa-IR" sz="1600" dirty="0" smtClean="0"/>
              <a:t>)</a:t>
            </a:r>
          </a:p>
        </p:txBody>
      </p:sp>
      <p:cxnSp>
        <p:nvCxnSpPr>
          <p:cNvPr id="17" name="Straight Arrow Connector 16"/>
          <p:cNvCxnSpPr/>
          <p:nvPr/>
        </p:nvCxnSpPr>
        <p:spPr>
          <a:xfrm rot="10800000">
            <a:off x="3048000" y="2514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638800" y="35052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3810000" y="35052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6553200" y="41910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4572000" y="41910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6781800" y="5181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4724400" y="5943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648200" y="6324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669362" y="1447800"/>
            <a:ext cx="2327880" cy="338554"/>
          </a:xfrm>
          <a:prstGeom prst="rect">
            <a:avLst/>
          </a:prstGeom>
        </p:spPr>
        <p:txBody>
          <a:bodyPr wrap="none">
            <a:spAutoFit/>
          </a:bodyPr>
          <a:lstStyle/>
          <a:p>
            <a:pPr algn="r" rtl="1">
              <a:buFont typeface="Wingdings" pitchFamily="2" charset="2"/>
              <a:buChar char="q"/>
            </a:pPr>
            <a:r>
              <a:rPr lang="fa-IR" sz="1600" dirty="0" smtClean="0"/>
              <a:t> </a:t>
            </a:r>
            <a:r>
              <a:rPr lang="ar-SA" sz="1600" dirty="0" smtClean="0"/>
              <a:t>در بخش زیرین این تا</a:t>
            </a:r>
            <a:r>
              <a:rPr lang="fa-IR" sz="1600" dirty="0" smtClean="0"/>
              <a:t>لار</a:t>
            </a:r>
            <a:endParaRPr lang="en-US" sz="1600" dirty="0"/>
          </a:p>
        </p:txBody>
      </p:sp>
      <p:cxnSp>
        <p:nvCxnSpPr>
          <p:cNvPr id="26" name="Straight Arrow Connector 25"/>
          <p:cNvCxnSpPr/>
          <p:nvPr/>
        </p:nvCxnSpPr>
        <p:spPr>
          <a:xfrm rot="10800000">
            <a:off x="6248400" y="16764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581400" y="1447800"/>
            <a:ext cx="2555508" cy="338554"/>
          </a:xfrm>
          <a:prstGeom prst="rect">
            <a:avLst/>
          </a:prstGeom>
        </p:spPr>
        <p:txBody>
          <a:bodyPr wrap="none">
            <a:spAutoFit/>
          </a:bodyPr>
          <a:lstStyle/>
          <a:p>
            <a:r>
              <a:rPr lang="ar-SA" sz="1600" dirty="0" smtClean="0"/>
              <a:t>دسترسی به فضای سرداب</a:t>
            </a:r>
            <a:r>
              <a:rPr lang="fa-IR" sz="1600" dirty="0" smtClean="0"/>
              <a:t> </a:t>
            </a:r>
            <a:endParaRPr lang="en-US" sz="1600" dirty="0"/>
          </a:p>
        </p:txBody>
      </p:sp>
      <p:cxnSp>
        <p:nvCxnSpPr>
          <p:cNvPr id="28" name="Straight Arrow Connector 27"/>
          <p:cNvCxnSpPr/>
          <p:nvPr/>
        </p:nvCxnSpPr>
        <p:spPr>
          <a:xfrm rot="10800000">
            <a:off x="3048000" y="16764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371600"/>
            <a:ext cx="3505200" cy="780791"/>
          </a:xfrm>
          <a:prstGeom prst="rect">
            <a:avLst/>
          </a:prstGeom>
        </p:spPr>
        <p:txBody>
          <a:bodyPr wrap="square">
            <a:spAutoFit/>
          </a:bodyPr>
          <a:lstStyle/>
          <a:p>
            <a:pPr lvl="1" algn="r" rtl="1">
              <a:lnSpc>
                <a:spcPct val="150000"/>
              </a:lnSpc>
            </a:pPr>
            <a:r>
              <a:rPr lang="ar-SA" sz="1600" dirty="0" smtClean="0"/>
              <a:t>از طریق پلکانی که روی محور اصلی</a:t>
            </a:r>
            <a:r>
              <a:rPr lang="fa-IR" sz="1600" dirty="0" smtClean="0"/>
              <a:t> </a:t>
            </a:r>
            <a:r>
              <a:rPr lang="ar-SA" sz="1600" dirty="0" smtClean="0"/>
              <a:t>حیاط قرار گرفته اند </a:t>
            </a:r>
            <a:endParaRPr lang="fa-IR" sz="1600" dirty="0" smtClean="0"/>
          </a:p>
        </p:txBody>
      </p:sp>
      <p:sp>
        <p:nvSpPr>
          <p:cNvPr id="30" name="Rectangle 29"/>
          <p:cNvSpPr/>
          <p:nvPr/>
        </p:nvSpPr>
        <p:spPr>
          <a:xfrm>
            <a:off x="3200400" y="2362200"/>
            <a:ext cx="5791200" cy="338554"/>
          </a:xfrm>
          <a:prstGeom prst="rect">
            <a:avLst/>
          </a:prstGeom>
        </p:spPr>
        <p:txBody>
          <a:bodyPr wrap="square">
            <a:spAutoFit/>
          </a:bodyPr>
          <a:lstStyle/>
          <a:p>
            <a:pPr algn="r" rtl="1">
              <a:buFont typeface="Wingdings" pitchFamily="2" charset="2"/>
              <a:buChar char="q"/>
            </a:pPr>
            <a:r>
              <a:rPr lang="fa-IR" sz="1600" dirty="0" smtClean="0"/>
              <a:t> </a:t>
            </a:r>
            <a:r>
              <a:rPr lang="ar-SA" sz="1600" dirty="0" smtClean="0"/>
              <a:t>بدنه های شرقی و غربی حیاط مشتمل بر 5 اتاق در هر جناح </a:t>
            </a:r>
            <a:endParaRPr lang="en-US" sz="1600" dirty="0"/>
          </a:p>
        </p:txBody>
      </p:sp>
      <p:sp>
        <p:nvSpPr>
          <p:cNvPr id="31" name="Rectangle 30"/>
          <p:cNvSpPr/>
          <p:nvPr/>
        </p:nvSpPr>
        <p:spPr>
          <a:xfrm>
            <a:off x="6096000" y="3276600"/>
            <a:ext cx="2866489" cy="338554"/>
          </a:xfrm>
          <a:prstGeom prst="rect">
            <a:avLst/>
          </a:prstGeom>
        </p:spPr>
        <p:txBody>
          <a:bodyPr wrap="none">
            <a:spAutoFit/>
          </a:bodyPr>
          <a:lstStyle/>
          <a:p>
            <a:pPr algn="r" rtl="1">
              <a:buFont typeface="Wingdings" pitchFamily="2" charset="2"/>
              <a:buChar char="q"/>
            </a:pPr>
            <a:r>
              <a:rPr lang="ar-SA" sz="1600" dirty="0" smtClean="0"/>
              <a:t>حوضخانه در ضلع جنوبی حیاط</a:t>
            </a:r>
            <a:endParaRPr lang="en-US" sz="1600" dirty="0"/>
          </a:p>
        </p:txBody>
      </p:sp>
      <p:sp>
        <p:nvSpPr>
          <p:cNvPr id="32" name="Rectangle 31"/>
          <p:cNvSpPr/>
          <p:nvPr/>
        </p:nvSpPr>
        <p:spPr>
          <a:xfrm>
            <a:off x="4191000" y="3276600"/>
            <a:ext cx="1508746" cy="338554"/>
          </a:xfrm>
          <a:prstGeom prst="rect">
            <a:avLst/>
          </a:prstGeom>
        </p:spPr>
        <p:txBody>
          <a:bodyPr wrap="none">
            <a:spAutoFit/>
          </a:bodyPr>
          <a:lstStyle/>
          <a:p>
            <a:r>
              <a:rPr lang="ar-SA" sz="1600" dirty="0" smtClean="0"/>
              <a:t>فضایی نیمه باز</a:t>
            </a:r>
            <a:r>
              <a:rPr lang="fa-IR" sz="1600" dirty="0" smtClean="0"/>
              <a:t> </a:t>
            </a:r>
            <a:endParaRPr lang="en-US" sz="1600" dirty="0"/>
          </a:p>
        </p:txBody>
      </p:sp>
      <p:sp>
        <p:nvSpPr>
          <p:cNvPr id="33" name="Rectangle 32"/>
          <p:cNvSpPr/>
          <p:nvPr/>
        </p:nvSpPr>
        <p:spPr>
          <a:xfrm>
            <a:off x="6934200" y="4038600"/>
            <a:ext cx="2056973" cy="338554"/>
          </a:xfrm>
          <a:prstGeom prst="rect">
            <a:avLst/>
          </a:prstGeom>
        </p:spPr>
        <p:txBody>
          <a:bodyPr wrap="none">
            <a:spAutoFit/>
          </a:bodyPr>
          <a:lstStyle/>
          <a:p>
            <a:pPr algn="r" rtl="1">
              <a:buFont typeface="Wingdings" pitchFamily="2" charset="2"/>
              <a:buChar char="q"/>
            </a:pPr>
            <a:r>
              <a:rPr lang="ar-SA" sz="1600" dirty="0" smtClean="0"/>
              <a:t>بخش مربوط به تالار</a:t>
            </a:r>
            <a:r>
              <a:rPr lang="fa-IR" sz="1600" dirty="0" smtClean="0"/>
              <a:t> </a:t>
            </a:r>
            <a:endParaRPr lang="en-US" sz="1600" dirty="0"/>
          </a:p>
        </p:txBody>
      </p:sp>
      <p:sp>
        <p:nvSpPr>
          <p:cNvPr id="34" name="Rectangle 33"/>
          <p:cNvSpPr/>
          <p:nvPr/>
        </p:nvSpPr>
        <p:spPr>
          <a:xfrm>
            <a:off x="4953000" y="3962400"/>
            <a:ext cx="1702710" cy="338554"/>
          </a:xfrm>
          <a:prstGeom prst="rect">
            <a:avLst/>
          </a:prstGeom>
        </p:spPr>
        <p:txBody>
          <a:bodyPr wrap="none">
            <a:spAutoFit/>
          </a:bodyPr>
          <a:lstStyle/>
          <a:p>
            <a:r>
              <a:rPr lang="ar-SA" sz="1600" dirty="0" smtClean="0"/>
              <a:t>به ارتفاع دو طبقه</a:t>
            </a:r>
            <a:r>
              <a:rPr lang="fa-IR" sz="1600" dirty="0" smtClean="0"/>
              <a:t> </a:t>
            </a:r>
            <a:endParaRPr lang="en-US" sz="1600" dirty="0"/>
          </a:p>
        </p:txBody>
      </p:sp>
      <p:sp>
        <p:nvSpPr>
          <p:cNvPr id="35" name="Rectangle 34"/>
          <p:cNvSpPr/>
          <p:nvPr/>
        </p:nvSpPr>
        <p:spPr>
          <a:xfrm>
            <a:off x="7132459" y="4953000"/>
            <a:ext cx="1835759" cy="338554"/>
          </a:xfrm>
          <a:prstGeom prst="rect">
            <a:avLst/>
          </a:prstGeom>
        </p:spPr>
        <p:txBody>
          <a:bodyPr wrap="none">
            <a:spAutoFit/>
          </a:bodyPr>
          <a:lstStyle/>
          <a:p>
            <a:pPr algn="r" rtl="1">
              <a:buFont typeface="Wingdings" pitchFamily="2" charset="2"/>
              <a:buChar char="q"/>
            </a:pPr>
            <a:r>
              <a:rPr lang="fa-IR" sz="1600" dirty="0" smtClean="0"/>
              <a:t> </a:t>
            </a:r>
            <a:r>
              <a:rPr lang="ar-SA" sz="1600" dirty="0" smtClean="0"/>
              <a:t>تزیینات عمده آن</a:t>
            </a:r>
            <a:r>
              <a:rPr lang="fa-IR" sz="1600" dirty="0" smtClean="0"/>
              <a:t> </a:t>
            </a:r>
            <a:endParaRPr lang="en-US" sz="1600" dirty="0"/>
          </a:p>
        </p:txBody>
      </p:sp>
      <p:sp>
        <p:nvSpPr>
          <p:cNvPr id="36" name="Rectangle 35"/>
          <p:cNvSpPr/>
          <p:nvPr/>
        </p:nvSpPr>
        <p:spPr>
          <a:xfrm>
            <a:off x="5117481" y="5715000"/>
            <a:ext cx="3852337" cy="338554"/>
          </a:xfrm>
          <a:prstGeom prst="rect">
            <a:avLst/>
          </a:prstGeom>
        </p:spPr>
        <p:txBody>
          <a:bodyPr wrap="none">
            <a:spAutoFit/>
          </a:bodyPr>
          <a:lstStyle/>
          <a:p>
            <a:pPr algn="r" rtl="1">
              <a:buFont typeface="Wingdings" pitchFamily="2" charset="2"/>
              <a:buChar char="q"/>
            </a:pPr>
            <a:r>
              <a:rPr lang="fa-IR" sz="1600" dirty="0" smtClean="0"/>
              <a:t> </a:t>
            </a:r>
            <a:r>
              <a:rPr lang="ar-SA" sz="1600" dirty="0" smtClean="0"/>
              <a:t>این تالار روی یک سردابه واقع شده است</a:t>
            </a:r>
            <a:endParaRPr lang="en-US" sz="1600" dirty="0"/>
          </a:p>
        </p:txBody>
      </p:sp>
      <p:sp>
        <p:nvSpPr>
          <p:cNvPr id="37" name="Rectangle 36"/>
          <p:cNvSpPr/>
          <p:nvPr/>
        </p:nvSpPr>
        <p:spPr>
          <a:xfrm>
            <a:off x="0" y="6096000"/>
            <a:ext cx="4724400" cy="338554"/>
          </a:xfrm>
          <a:prstGeom prst="rect">
            <a:avLst/>
          </a:prstGeom>
        </p:spPr>
        <p:txBody>
          <a:bodyPr wrap="square">
            <a:spAutoFit/>
          </a:bodyPr>
          <a:lstStyle/>
          <a:p>
            <a:r>
              <a:rPr lang="ar-SA" sz="1600" dirty="0" smtClean="0"/>
              <a:t>شامل یک اتاق پنج دری و 4 اتاق سه دری در اطراف آن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strips(down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trips(down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strips(down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strips(down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strips(downLeft)">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trips(down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strips(down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Lef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trips(down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strips(downLeft)">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strips(downLeft)">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strips(downLeft)">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strips(downLeft)">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Left)">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strips(downLeft)">
                                      <p:cBhvr>
                                        <p:cTn id="95" dur="5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8" presetClass="entr" presetSubtype="12"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strips(downLeft)">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8" presetClass="entr" presetSubtype="12"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strips(downLeft)">
                                      <p:cBhvr>
                                        <p:cTn id="105" dur="500"/>
                                        <p:tgtEl>
                                          <p:spTgt spid="8"/>
                                        </p:tgtEl>
                                      </p:cBhvr>
                                    </p:animEffect>
                                  </p:childTnLst>
                                </p:cTn>
                              </p:par>
                            </p:childTnLst>
                          </p:cTn>
                        </p:par>
                      </p:childTnLst>
                    </p:cTn>
                  </p:par>
                  <p:par>
                    <p:cTn id="106" fill="hold">
                      <p:stCondLst>
                        <p:cond delay="indefinite"/>
                      </p:stCondLst>
                      <p:childTnLst>
                        <p:par>
                          <p:cTn id="107" fill="hold">
                            <p:stCondLst>
                              <p:cond delay="0"/>
                            </p:stCondLst>
                            <p:childTnLst>
                              <p:par>
                                <p:cTn id="108" presetID="18" presetClass="entr" presetSubtype="12" fill="hold" grpId="0" nodeType="click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strips(downLeft)">
                                      <p:cBhvr>
                                        <p:cTn id="110" dur="500"/>
                                        <p:tgtEl>
                                          <p:spTgt spid="9"/>
                                        </p:tgtEl>
                                      </p:cBhvr>
                                    </p:animEffect>
                                  </p:childTnLst>
                                </p:cTn>
                              </p:par>
                            </p:childTnLst>
                          </p:cTn>
                        </p:par>
                      </p:childTnLst>
                    </p:cTn>
                  </p:par>
                  <p:par>
                    <p:cTn id="111" fill="hold">
                      <p:stCondLst>
                        <p:cond delay="indefinite"/>
                      </p:stCondLst>
                      <p:childTnLst>
                        <p:par>
                          <p:cTn id="112" fill="hold">
                            <p:stCondLst>
                              <p:cond delay="0"/>
                            </p:stCondLst>
                            <p:childTnLst>
                              <p:par>
                                <p:cTn id="113" presetID="18" presetClass="entr" presetSubtype="12"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strips(downLeft)">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18" presetClass="entr" presetSubtype="12" fill="hold" nodeType="click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strips(downLeft)">
                                      <p:cBhvr>
                                        <p:cTn id="120" dur="50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18" presetClass="entr" presetSubtype="12"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strips(downLeft)">
                                      <p:cBhvr>
                                        <p:cTn id="125" dur="500"/>
                                        <p:tgtEl>
                                          <p:spTgt spid="10"/>
                                        </p:tgtEl>
                                      </p:cBhvr>
                                    </p:animEffect>
                                  </p:childTnLst>
                                </p:cTn>
                              </p:par>
                            </p:childTnLst>
                          </p:cTn>
                        </p:par>
                      </p:childTnLst>
                    </p:cTn>
                  </p:par>
                  <p:par>
                    <p:cTn id="126" fill="hold">
                      <p:stCondLst>
                        <p:cond delay="indefinite"/>
                      </p:stCondLst>
                      <p:childTnLst>
                        <p:par>
                          <p:cTn id="127" fill="hold">
                            <p:stCondLst>
                              <p:cond delay="0"/>
                            </p:stCondLst>
                            <p:childTnLst>
                              <p:par>
                                <p:cTn id="128" presetID="18" presetClass="entr" presetSubtype="12" fill="hold" grpId="0" nodeType="click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strips(downLeft)">
                                      <p:cBhvr>
                                        <p:cTn id="130" dur="500"/>
                                        <p:tgtEl>
                                          <p:spTgt spid="11"/>
                                        </p:tgtEl>
                                      </p:cBhvr>
                                    </p:animEffect>
                                  </p:childTnLst>
                                </p:cTn>
                              </p:par>
                            </p:childTnLst>
                          </p:cTn>
                        </p:par>
                      </p:childTnLst>
                    </p:cTn>
                  </p:par>
                  <p:par>
                    <p:cTn id="131" fill="hold">
                      <p:stCondLst>
                        <p:cond delay="indefinite"/>
                      </p:stCondLst>
                      <p:childTnLst>
                        <p:par>
                          <p:cTn id="132" fill="hold">
                            <p:stCondLst>
                              <p:cond delay="0"/>
                            </p:stCondLst>
                            <p:childTnLst>
                              <p:par>
                                <p:cTn id="133" presetID="18" presetClass="entr" presetSubtype="12" fill="hold" grpId="0" nodeType="click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strips(downLeft)">
                                      <p:cBhvr>
                                        <p:cTn id="135" dur="500"/>
                                        <p:tgtEl>
                                          <p:spTgt spid="36"/>
                                        </p:tgtEl>
                                      </p:cBhvr>
                                    </p:animEffect>
                                  </p:childTnLst>
                                </p:cTn>
                              </p:par>
                            </p:childTnLst>
                          </p:cTn>
                        </p:par>
                      </p:childTnLst>
                    </p:cTn>
                  </p:par>
                  <p:par>
                    <p:cTn id="136" fill="hold">
                      <p:stCondLst>
                        <p:cond delay="indefinite"/>
                      </p:stCondLst>
                      <p:childTnLst>
                        <p:par>
                          <p:cTn id="137" fill="hold">
                            <p:stCondLst>
                              <p:cond delay="0"/>
                            </p:stCondLst>
                            <p:childTnLst>
                              <p:par>
                                <p:cTn id="138" presetID="18" presetClass="entr" presetSubtype="12" fill="hold" nodeType="click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strips(downLeft)">
                                      <p:cBhvr>
                                        <p:cTn id="140" dur="500"/>
                                        <p:tgtEl>
                                          <p:spTgt spid="23"/>
                                        </p:tgtEl>
                                      </p:cBhvr>
                                    </p:animEffect>
                                  </p:childTnLst>
                                </p:cTn>
                              </p:par>
                            </p:childTnLst>
                          </p:cTn>
                        </p:par>
                      </p:childTnLst>
                    </p:cTn>
                  </p:par>
                  <p:par>
                    <p:cTn id="141" fill="hold">
                      <p:stCondLst>
                        <p:cond delay="indefinite"/>
                      </p:stCondLst>
                      <p:childTnLst>
                        <p:par>
                          <p:cTn id="142" fill="hold">
                            <p:stCondLst>
                              <p:cond delay="0"/>
                            </p:stCondLst>
                            <p:childTnLst>
                              <p:par>
                                <p:cTn id="143" presetID="18" presetClass="entr" presetSubtype="12" fill="hold" grpId="0" nodeType="click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strips(downLeft)">
                                      <p:cBhvr>
                                        <p:cTn id="145" dur="500"/>
                                        <p:tgtEl>
                                          <p:spTgt spid="13"/>
                                        </p:tgtEl>
                                      </p:cBhvr>
                                    </p:animEffect>
                                  </p:childTnLst>
                                </p:cTn>
                              </p:par>
                            </p:childTnLst>
                          </p:cTn>
                        </p:par>
                      </p:childTnLst>
                    </p:cTn>
                  </p:par>
                  <p:par>
                    <p:cTn id="146" fill="hold">
                      <p:stCondLst>
                        <p:cond delay="indefinite"/>
                      </p:stCondLst>
                      <p:childTnLst>
                        <p:par>
                          <p:cTn id="147" fill="hold">
                            <p:stCondLst>
                              <p:cond delay="0"/>
                            </p:stCondLst>
                            <p:childTnLst>
                              <p:par>
                                <p:cTn id="148" presetID="18" presetClass="entr" presetSubtype="12" fill="hold" grpId="0" nodeType="click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strips(downLeft)">
                                      <p:cBhvr>
                                        <p:cTn id="150" dur="500"/>
                                        <p:tgtEl>
                                          <p:spTgt spid="14"/>
                                        </p:tgtEl>
                                      </p:cBhvr>
                                    </p:animEffect>
                                  </p:childTnLst>
                                </p:cTn>
                              </p:par>
                            </p:childTnLst>
                          </p:cTn>
                        </p:par>
                      </p:childTnLst>
                    </p:cTn>
                  </p:par>
                  <p:par>
                    <p:cTn id="151" fill="hold">
                      <p:stCondLst>
                        <p:cond delay="indefinite"/>
                      </p:stCondLst>
                      <p:childTnLst>
                        <p:par>
                          <p:cTn id="152" fill="hold">
                            <p:stCondLst>
                              <p:cond delay="0"/>
                            </p:stCondLst>
                            <p:childTnLst>
                              <p:par>
                                <p:cTn id="153" presetID="18" presetClass="entr" presetSubtype="12" fill="hold"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strips(downLeft)">
                                      <p:cBhvr>
                                        <p:cTn id="155" dur="500"/>
                                        <p:tgtEl>
                                          <p:spTgt spid="24"/>
                                        </p:tgtEl>
                                      </p:cBhvr>
                                    </p:animEffect>
                                  </p:childTnLst>
                                </p:cTn>
                              </p:par>
                            </p:childTnLst>
                          </p:cTn>
                        </p:par>
                      </p:childTnLst>
                    </p:cTn>
                  </p:par>
                  <p:par>
                    <p:cTn id="156" fill="hold">
                      <p:stCondLst>
                        <p:cond delay="indefinite"/>
                      </p:stCondLst>
                      <p:childTnLst>
                        <p:par>
                          <p:cTn id="157" fill="hold">
                            <p:stCondLst>
                              <p:cond delay="0"/>
                            </p:stCondLst>
                            <p:childTnLst>
                              <p:par>
                                <p:cTn id="158" presetID="18" presetClass="entr" presetSubtype="12" fill="hold" grpId="0" nodeType="clickEffect">
                                  <p:stCondLst>
                                    <p:cond delay="0"/>
                                  </p:stCondLst>
                                  <p:childTnLst>
                                    <p:set>
                                      <p:cBhvr>
                                        <p:cTn id="159" dur="1" fill="hold">
                                          <p:stCondLst>
                                            <p:cond delay="0"/>
                                          </p:stCondLst>
                                        </p:cTn>
                                        <p:tgtEl>
                                          <p:spTgt spid="37"/>
                                        </p:tgtEl>
                                        <p:attrNameLst>
                                          <p:attrName>style.visibility</p:attrName>
                                        </p:attrNameLst>
                                      </p:cBhvr>
                                      <p:to>
                                        <p:strVal val="visible"/>
                                      </p:to>
                                    </p:set>
                                    <p:animEffect transition="in" filter="strips(downLeft)">
                                      <p:cBhvr>
                                        <p:cTn id="1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3" grpId="0"/>
      <p:bldP spid="14" grpId="0"/>
      <p:bldP spid="25" grpId="0"/>
      <p:bldP spid="27" grpId="0"/>
      <p:bldP spid="29" grpId="0"/>
      <p:bldP spid="30" grpId="0"/>
      <p:bldP spid="31" grpId="0"/>
      <p:bldP spid="32" grpId="0"/>
      <p:bldP spid="33" grpId="0"/>
      <p:bldP spid="34" grpId="0"/>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r" rtl="1" fontAlgn="base">
              <a:spcBef>
                <a:spcPct val="0"/>
              </a:spcBef>
              <a:spcAft>
                <a:spcPct val="0"/>
              </a:spcAft>
            </a:pPr>
            <a:endParaRPr lang="en-US" dirty="0" smtClean="0">
              <a:solidFill>
                <a:srgbClr val="E36C0A"/>
              </a:solidFill>
              <a:latin typeface="Arial" pitchFamily="34" charset="0"/>
              <a:ea typeface="Times New Roman" pitchFamily="18" charset="0"/>
            </a:endParaRPr>
          </a:p>
          <a:p>
            <a:pPr lvl="1" algn="r" rtl="1" fontAlgn="base">
              <a:spcBef>
                <a:spcPct val="0"/>
              </a:spcBef>
              <a:spcAft>
                <a:spcPct val="0"/>
              </a:spcAft>
              <a:buFont typeface="Wingdings" pitchFamily="2" charset="2"/>
              <a:buChar char="v"/>
            </a:pPr>
            <a:r>
              <a:rPr lang="en-US" b="1" dirty="0" smtClean="0">
                <a:solidFill>
                  <a:srgbClr val="8A0000"/>
                </a:solidFill>
                <a:latin typeface="Arial" pitchFamily="34" charset="0"/>
                <a:ea typeface="Times New Roman" pitchFamily="18" charset="0"/>
              </a:rPr>
              <a:t>  </a:t>
            </a:r>
            <a:r>
              <a:rPr kumimoji="0" lang="ar-SA" b="1" i="0" u="none" strike="noStrike" cap="none" normalizeH="0" baseline="0" dirty="0" smtClean="0">
                <a:ln>
                  <a:noFill/>
                </a:ln>
                <a:solidFill>
                  <a:srgbClr val="8A0000"/>
                </a:solidFill>
                <a:effectLst/>
                <a:latin typeface="Arial" pitchFamily="34" charset="0"/>
                <a:ea typeface="Times New Roman" pitchFamily="18" charset="0"/>
              </a:rPr>
              <a:t>خانه یوسفیان </a:t>
            </a:r>
            <a:r>
              <a:rPr kumimoji="0" lang="fa-IR" b="1" i="0" u="none" strike="noStrike" cap="none" normalizeH="0" baseline="0" dirty="0" smtClean="0">
                <a:ln>
                  <a:noFill/>
                </a:ln>
                <a:solidFill>
                  <a:srgbClr val="8A0000"/>
                </a:solidFill>
                <a:effectLst/>
                <a:latin typeface="Arial" pitchFamily="34" charset="0"/>
                <a:ea typeface="Times New Roman" pitchFamily="18" charset="0"/>
              </a:rPr>
              <a:t>:</a:t>
            </a:r>
            <a:endParaRPr kumimoji="0" lang="en-US" b="1" i="0" u="none" strike="noStrike" cap="none" normalizeH="0" baseline="0" dirty="0" smtClean="0">
              <a:ln>
                <a:noFill/>
              </a:ln>
              <a:solidFill>
                <a:srgbClr val="8A0000"/>
              </a:solidFill>
              <a:effectLst/>
              <a:latin typeface="Arial" pitchFamily="34" charset="0"/>
              <a:ea typeface="Times New Roman" pitchFamily="18" charset="0"/>
            </a:endParaRPr>
          </a:p>
          <a:p>
            <a:pPr lvl="1" algn="r" rtl="1" fontAlgn="base">
              <a:spcBef>
                <a:spcPct val="0"/>
              </a:spcBef>
              <a:spcAft>
                <a:spcPct val="0"/>
              </a:spcAft>
            </a:pPr>
            <a:endParaRPr lang="en-US" sz="1600" dirty="0" smtClean="0">
              <a:solidFill>
                <a:srgbClr val="8A0000"/>
              </a:solidFill>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rgbClr val="000000"/>
                </a:solidFill>
                <a:effectLst/>
                <a:latin typeface="Arial" pitchFamily="34" charset="0"/>
                <a:ea typeface="Times New Roman" pitchFamily="18" charset="0"/>
              </a:rPr>
              <a:t>مشتمل بر دو حیاط اندرونی و بیرونی</a:t>
            </a:r>
            <a:endParaRPr kumimoji="0" lang="en-US" sz="1600" i="0" u="none" strike="noStrike" cap="none" normalizeH="0" baseline="0" dirty="0" smtClean="0">
              <a:ln>
                <a:noFill/>
              </a:ln>
              <a:solidFill>
                <a:srgbClr val="000000"/>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rgbClr val="000000"/>
                </a:solidFill>
                <a:effectLst/>
                <a:latin typeface="Arial" pitchFamily="34" charset="0"/>
                <a:ea typeface="Times New Roman" pitchFamily="18" charset="0"/>
              </a:rPr>
              <a:t>حیاط بیرونی این خانه، مجاور حیاط بیرونی حیاط ابراهیم خلیل الله خان قرار گرفته </a:t>
            </a:r>
            <a:endParaRPr kumimoji="0" lang="en-US" sz="1600" i="0" u="none" strike="noStrike" cap="none" normalizeH="0" baseline="0" dirty="0" smtClean="0">
              <a:ln>
                <a:noFill/>
              </a:ln>
              <a:solidFill>
                <a:srgbClr val="000000"/>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rgbClr val="000000"/>
                </a:solidFill>
                <a:effectLst/>
                <a:latin typeface="Arial" pitchFamily="34" charset="0"/>
                <a:ea typeface="Times New Roman" pitchFamily="18" charset="0"/>
              </a:rPr>
              <a:t> در سه جبهه دارای ساخت وساز است.</a:t>
            </a:r>
            <a:endParaRPr kumimoji="0" lang="en-US" sz="1600" i="0" u="none" strike="noStrike" cap="none" normalizeH="0" baseline="0" dirty="0" smtClean="0">
              <a:ln>
                <a:noFill/>
              </a:ln>
              <a:solidFill>
                <a:srgbClr val="000000"/>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chemeClr val="tx1"/>
                </a:solidFill>
                <a:effectLst/>
                <a:latin typeface="Arial" pitchFamily="34" charset="0"/>
                <a:ea typeface="Times New Roman" pitchFamily="18" charset="0"/>
              </a:rPr>
              <a:t>فضا‌های خانه به صورت سه طرف ساخت در سه طبقه پیرامون هر یک از دو حیاط این بنا شکل گرفته‌اند. </a:t>
            </a:r>
            <a:endParaRPr kumimoji="0" lang="en-US" sz="1600" i="0" u="none" strike="noStrike" cap="none" normalizeH="0" baseline="0" dirty="0" smtClean="0">
              <a:ln>
                <a:noFill/>
              </a:ln>
              <a:solidFill>
                <a:schemeClr val="tx1"/>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chemeClr val="tx1"/>
                </a:solidFill>
                <a:effectLst/>
                <a:latin typeface="Arial" pitchFamily="34" charset="0"/>
                <a:ea typeface="Times New Roman" pitchFamily="18" charset="0"/>
              </a:rPr>
              <a:t>ویژگی بارز این بنا</a:t>
            </a:r>
            <a:r>
              <a:rPr kumimoji="0" lang="en-US" sz="1600" i="0" u="none" strike="noStrike" cap="none" normalizeH="0" baseline="0" dirty="0" smtClean="0">
                <a:ln>
                  <a:noFill/>
                </a:ln>
                <a:solidFill>
                  <a:schemeClr val="tx1"/>
                </a:solidFill>
                <a:effectLst/>
                <a:latin typeface="Arial" pitchFamily="34" charset="0"/>
                <a:ea typeface="Times New Roman" pitchFamily="18" charset="0"/>
              </a:rPr>
              <a:t> </a:t>
            </a:r>
            <a:r>
              <a:rPr kumimoji="0" lang="fa-IR" sz="2400" i="0" u="none" strike="noStrike" cap="none" normalizeH="0" baseline="0" dirty="0" smtClean="0">
                <a:ln>
                  <a:noFill/>
                </a:ln>
                <a:solidFill>
                  <a:schemeClr val="tx1"/>
                </a:solidFill>
                <a:effectLst/>
                <a:latin typeface="Arial" pitchFamily="34" charset="0"/>
                <a:ea typeface="Times New Roman" pitchFamily="18" charset="0"/>
              </a:rPr>
              <a:t>.........</a:t>
            </a:r>
            <a:r>
              <a:rPr kumimoji="0" lang="fa-IR" sz="1200" i="0" u="none" strike="noStrike" cap="none" normalizeH="0" baseline="0" dirty="0" smtClean="0">
                <a:ln>
                  <a:noFill/>
                </a:ln>
                <a:solidFill>
                  <a:schemeClr val="tx1"/>
                </a:solidFill>
                <a:effectLst/>
                <a:latin typeface="Arial" pitchFamily="34" charset="0"/>
                <a:ea typeface="Times New Roman" pitchFamily="18" charset="0"/>
              </a:rPr>
              <a:t>&gt;</a:t>
            </a:r>
            <a:r>
              <a:rPr kumimoji="0" lang="en-US" sz="1200" i="0" u="none" strike="noStrike" cap="none" normalizeH="0" baseline="0" dirty="0" smtClean="0">
                <a:ln>
                  <a:noFill/>
                </a:ln>
                <a:solidFill>
                  <a:schemeClr val="tx1"/>
                </a:solidFill>
                <a:effectLst/>
                <a:latin typeface="Arial" pitchFamily="34" charset="0"/>
                <a:ea typeface="Times New Roman" pitchFamily="18" charset="0"/>
              </a:rPr>
              <a:t> </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وجود تعداد زیاد اتاق‌های سه‌دری و پنج‌دری </a:t>
            </a:r>
            <a:endParaRPr kumimoji="0" lang="en-US" sz="1600" i="0" u="none" strike="noStrike" cap="none" normalizeH="0" baseline="0" dirty="0" smtClean="0">
              <a:ln>
                <a:noFill/>
              </a:ln>
              <a:solidFill>
                <a:schemeClr val="tx1"/>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chemeClr val="tx1"/>
                </a:solidFill>
                <a:effectLst/>
                <a:latin typeface="Arial" pitchFamily="34" charset="0"/>
                <a:ea typeface="Times New Roman" pitchFamily="18" charset="0"/>
              </a:rPr>
              <a:t> از فضا‌های مهم معماری خانه یوسفیان </a:t>
            </a:r>
            <a:r>
              <a:rPr lang="fa-IR" sz="2000" dirty="0" smtClean="0">
                <a:latin typeface="Arial" pitchFamily="34" charset="0"/>
                <a:ea typeface="Times New Roman" pitchFamily="18" charset="0"/>
              </a:rPr>
              <a:t>......</a:t>
            </a:r>
            <a:r>
              <a:rPr lang="fa-IR" sz="1200" dirty="0" smtClean="0">
                <a:latin typeface="Arial" pitchFamily="34" charset="0"/>
                <a:ea typeface="Times New Roman" pitchFamily="18" charset="0"/>
              </a:rPr>
              <a:t>&gt;</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 سرداب، شاه‌نشین، پنج‌دری، سه‌دری، حوض‌خانه، </a:t>
            </a:r>
            <a:r>
              <a:rPr kumimoji="0" lang="fa-IR" sz="1600" i="0" u="none" strike="noStrike" cap="none" normalizeH="0" baseline="0" dirty="0" smtClean="0">
                <a:ln>
                  <a:noFill/>
                </a:ln>
                <a:solidFill>
                  <a:schemeClr val="tx1"/>
                </a:solidFill>
                <a:effectLst/>
                <a:latin typeface="Arial" pitchFamily="34" charset="0"/>
                <a:ea typeface="Times New Roman" pitchFamily="18" charset="0"/>
              </a:rPr>
              <a:t> </a:t>
            </a:r>
          </a:p>
          <a:p>
            <a:pPr lvl="1" algn="r" rtl="1" fontAlgn="base">
              <a:lnSpc>
                <a:spcPct val="150000"/>
              </a:lnSpc>
              <a:spcBef>
                <a:spcPct val="0"/>
              </a:spcBef>
              <a:spcAft>
                <a:spcPct val="0"/>
              </a:spcAft>
            </a:pPr>
            <a:r>
              <a:rPr lang="fa-IR" sz="1600" dirty="0" smtClean="0">
                <a:latin typeface="Arial" pitchFamily="34" charset="0"/>
                <a:ea typeface="Times New Roman" pitchFamily="18" charset="0"/>
              </a:rPr>
              <a:t>                                                                                             </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دو باد‌گیر</a:t>
            </a:r>
            <a:endParaRPr lang="en-US" sz="1600" dirty="0" smtClean="0">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lang="fa-IR" sz="1600" dirty="0" smtClean="0">
                <a:latin typeface="Arial" pitchFamily="34" charset="0"/>
                <a:ea typeface="Times New Roman" pitchFamily="18" charset="0"/>
              </a:rPr>
              <a:t>بیشترین </a:t>
            </a:r>
            <a:r>
              <a:rPr kumimoji="0" lang="en-US" sz="1600" i="0" u="none" strike="noStrike" cap="none" normalizeH="0" baseline="0" dirty="0" smtClean="0">
                <a:ln>
                  <a:noFill/>
                </a:ln>
                <a:solidFill>
                  <a:schemeClr val="tx1"/>
                </a:solidFill>
                <a:effectLst/>
                <a:latin typeface="Arial" pitchFamily="34" charset="0"/>
                <a:ea typeface="Times New Roman" pitchFamily="18" charset="0"/>
              </a:rPr>
              <a:t> </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تزئینات</a:t>
            </a:r>
            <a:r>
              <a:rPr kumimoji="0" lang="fa-IR" sz="1600" i="0" u="none" strike="noStrike" cap="none" normalizeH="0" dirty="0" smtClean="0">
                <a:ln>
                  <a:noFill/>
                </a:ln>
                <a:solidFill>
                  <a:schemeClr val="tx1"/>
                </a:solidFill>
                <a:effectLst/>
                <a:latin typeface="Arial" pitchFamily="34" charset="0"/>
                <a:ea typeface="Times New Roman" pitchFamily="18" charset="0"/>
              </a:rPr>
              <a:t> این بنا  </a:t>
            </a:r>
            <a:r>
              <a:rPr kumimoji="0" lang="fa-IR" i="0" u="none" strike="noStrike" cap="none" normalizeH="0" dirty="0" smtClean="0">
                <a:ln>
                  <a:noFill/>
                </a:ln>
                <a:solidFill>
                  <a:schemeClr val="tx1"/>
                </a:solidFill>
                <a:effectLst/>
                <a:latin typeface="Arial" pitchFamily="34" charset="0"/>
                <a:ea typeface="Times New Roman" pitchFamily="18" charset="0"/>
              </a:rPr>
              <a:t>........</a:t>
            </a:r>
            <a:r>
              <a:rPr kumimoji="0" lang="fa-IR" sz="1200" i="0" u="none" strike="noStrike" cap="none" normalizeH="0" dirty="0" smtClean="0">
                <a:ln>
                  <a:noFill/>
                </a:ln>
                <a:solidFill>
                  <a:schemeClr val="tx1"/>
                </a:solidFill>
                <a:effectLst/>
                <a:latin typeface="Arial" pitchFamily="34" charset="0"/>
                <a:ea typeface="Times New Roman" pitchFamily="18" charset="0"/>
              </a:rPr>
              <a:t>&gt;</a:t>
            </a:r>
            <a:r>
              <a:rPr kumimoji="0" lang="fa-IR" sz="1600" i="0" u="none" strike="noStrike" cap="none" normalizeH="0" dirty="0" smtClean="0">
                <a:ln>
                  <a:noFill/>
                </a:ln>
                <a:solidFill>
                  <a:schemeClr val="tx1"/>
                </a:solidFill>
                <a:effectLst/>
                <a:latin typeface="Arial" pitchFamily="34" charset="0"/>
                <a:ea typeface="Times New Roman" pitchFamily="18" charset="0"/>
              </a:rPr>
              <a:t> </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رسمی‌بندی، گچ‌بری، قطار‌بندی و مقرنس‌های گچی</a:t>
            </a:r>
          </a:p>
        </p:txBody>
      </p:sp>
      <p:sp>
        <p:nvSpPr>
          <p:cNvPr id="12" name="Rounded Rectangle 11"/>
          <p:cNvSpPr/>
          <p:nvPr/>
        </p:nvSpPr>
        <p:spPr>
          <a:xfrm>
            <a:off x="838200" y="4800600"/>
            <a:ext cx="73914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fontAlgn="base">
              <a:lnSpc>
                <a:spcPct val="150000"/>
              </a:lnSpc>
              <a:spcBef>
                <a:spcPct val="0"/>
              </a:spcBef>
              <a:spcAft>
                <a:spcPct val="0"/>
              </a:spcAft>
            </a:pPr>
            <a:r>
              <a:rPr lang="fa-IR" sz="1400" dirty="0" smtClean="0">
                <a:solidFill>
                  <a:srgbClr val="8A0000"/>
                </a:solidFill>
                <a:latin typeface="Tahoma" pitchFamily="34" charset="0"/>
                <a:ea typeface="Times New Roman" pitchFamily="18" charset="0"/>
                <a:cs typeface="Tahoma" pitchFamily="34" charset="0"/>
              </a:rPr>
              <a:t>- </a:t>
            </a:r>
            <a:r>
              <a:rPr lang="ar-SA" sz="1400" dirty="0" smtClean="0">
                <a:solidFill>
                  <a:srgbClr val="8A0000"/>
                </a:solidFill>
                <a:latin typeface="Tahoma" pitchFamily="34" charset="0"/>
                <a:ea typeface="Times New Roman" pitchFamily="18" charset="0"/>
                <a:cs typeface="Tahoma" pitchFamily="34" charset="0"/>
              </a:rPr>
              <a:t>در فن مقرنس‌کاری به هر طبقه (ردیف) از طبقات مقرنس نیز قطار (تخت) گفته می‌شود</a:t>
            </a:r>
            <a:r>
              <a:rPr lang="en-US" sz="1400" dirty="0" smtClean="0">
                <a:solidFill>
                  <a:srgbClr val="8A0000"/>
                </a:solidFill>
                <a:latin typeface="Tahoma" pitchFamily="34" charset="0"/>
                <a:ea typeface="Times New Roman" pitchFamily="18" charset="0"/>
                <a:cs typeface="Tahoma" pitchFamily="34" charset="0"/>
              </a:rPr>
              <a:t>.</a:t>
            </a:r>
            <a:endParaRPr lang="en-US" sz="1400" dirty="0" smtClean="0">
              <a:solidFill>
                <a:srgbClr val="8A0000"/>
              </a:solidFill>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1400" b="1" dirty="0" smtClean="0">
                <a:solidFill>
                  <a:srgbClr val="8A0000"/>
                </a:solidFill>
                <a:latin typeface="Tahoma" pitchFamily="34" charset="0"/>
                <a:ea typeface="Times New Roman" pitchFamily="18" charset="0"/>
                <a:cs typeface="Tahoma" pitchFamily="34" charset="0"/>
              </a:rPr>
              <a:t>-</a:t>
            </a:r>
            <a:r>
              <a:rPr lang="ar-SA" sz="1400" b="1" dirty="0" smtClean="0">
                <a:solidFill>
                  <a:srgbClr val="8A0000"/>
                </a:solidFill>
                <a:latin typeface="Tahoma" pitchFamily="34" charset="0"/>
                <a:ea typeface="Times New Roman" pitchFamily="18" charset="0"/>
                <a:cs typeface="Tahoma" pitchFamily="34" charset="0"/>
              </a:rPr>
              <a:t> </a:t>
            </a:r>
            <a:r>
              <a:rPr lang="ar-SA" sz="1400" dirty="0" smtClean="0">
                <a:solidFill>
                  <a:srgbClr val="8A0000"/>
                </a:solidFill>
                <a:latin typeface="Tahoma" pitchFamily="34" charset="0"/>
                <a:ea typeface="Times New Roman" pitchFamily="18" charset="0"/>
                <a:cs typeface="Tahoma" pitchFamily="34" charset="0"/>
              </a:rPr>
              <a:t>بطور کلی هرگاه چیزی بطور متوالی و پشت سر هم قرار بگیرد به آن قطار می‌گویند.</a:t>
            </a:r>
            <a:endParaRPr lang="en-US" sz="1400" dirty="0" smtClean="0">
              <a:solidFill>
                <a:srgbClr val="8A0000"/>
              </a:solidFill>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1400" dirty="0" smtClean="0">
                <a:solidFill>
                  <a:srgbClr val="8A0000"/>
                </a:solidFill>
                <a:latin typeface="Tahoma" pitchFamily="34" charset="0"/>
                <a:ea typeface="Times New Roman" pitchFamily="18" charset="0"/>
                <a:cs typeface="Tahoma" pitchFamily="34" charset="0"/>
              </a:rPr>
              <a:t>- </a:t>
            </a:r>
            <a:r>
              <a:rPr lang="ar-SA" sz="1400" dirty="0" smtClean="0">
                <a:solidFill>
                  <a:srgbClr val="8A0000"/>
                </a:solidFill>
                <a:latin typeface="Tahoma" pitchFamily="34" charset="0"/>
                <a:ea typeface="Times New Roman" pitchFamily="18" charset="0"/>
                <a:cs typeface="Tahoma" pitchFamily="34" charset="0"/>
              </a:rPr>
              <a:t>قطار؛ نقشی که از کنار هم قرار گرفتن یا روی هم قطار شدن قطعات آجر پدید می‌آید</a:t>
            </a:r>
            <a:r>
              <a:rPr lang="en-US" sz="1400" dirty="0" smtClean="0">
                <a:solidFill>
                  <a:srgbClr val="8A0000"/>
                </a:solidFill>
                <a:latin typeface="Tahoma" pitchFamily="34" charset="0"/>
                <a:ea typeface="Times New Roman" pitchFamily="18" charset="0"/>
                <a:cs typeface="Tahoma" pitchFamily="34" charset="0"/>
              </a:rPr>
              <a:t>.</a:t>
            </a:r>
            <a:endParaRPr lang="en-US" sz="1400" dirty="0" smtClean="0">
              <a:solidFill>
                <a:srgbClr val="8A0000"/>
              </a:solidFill>
              <a:latin typeface="Arial" pitchFamily="34" charset="0"/>
              <a:cs typeface="Arial" pitchFamily="34" charset="0"/>
            </a:endParaRPr>
          </a:p>
          <a:p>
            <a:pPr lvl="0" algn="justLow" rtl="1" eaLnBrk="0" fontAlgn="base" hangingPunct="0">
              <a:lnSpc>
                <a:spcPct val="150000"/>
              </a:lnSpc>
              <a:spcBef>
                <a:spcPct val="0"/>
              </a:spcBef>
              <a:spcAft>
                <a:spcPct val="0"/>
              </a:spcAft>
            </a:pPr>
            <a:r>
              <a:rPr lang="ar-SA" sz="1400" b="1" dirty="0" smtClean="0">
                <a:solidFill>
                  <a:srgbClr val="8A0000"/>
                </a:solidFill>
                <a:latin typeface="Calibri"/>
                <a:ea typeface="Times New Roman" pitchFamily="18" charset="0"/>
                <a:cs typeface="Tahoma" pitchFamily="34" charset="0"/>
              </a:rPr>
              <a:t> </a:t>
            </a:r>
            <a:r>
              <a:rPr lang="ar-SA" sz="1400" dirty="0" smtClean="0">
                <a:solidFill>
                  <a:srgbClr val="8A0000"/>
                </a:solidFill>
                <a:latin typeface="Tahoma" pitchFamily="34" charset="0"/>
                <a:ea typeface="Times New Roman" pitchFamily="18" charset="0"/>
                <a:cs typeface="Tahoma" pitchFamily="34" charset="0"/>
              </a:rPr>
              <a:t>کتار معادل فارسی لغت قطار است و در فن معماری لغت قطار را به صورتهای "قطار" و یا "قطاره" نیز تلفظ می‌کنند و به عمل ساختن قطار، "قطاربندی" گویند. </a:t>
            </a:r>
            <a:endParaRPr lang="ar-SA" sz="1400" dirty="0" smtClean="0">
              <a:solidFill>
                <a:srgbClr val="8A0000"/>
              </a:solidFill>
              <a:latin typeface="Arial" pitchFamily="34" charset="0"/>
              <a:cs typeface="Arial" pitchFamily="34" charset="0"/>
            </a:endParaRPr>
          </a:p>
        </p:txBody>
      </p:sp>
      <p:sp>
        <p:nvSpPr>
          <p:cNvPr id="13" name="TextBox 12"/>
          <p:cNvSpPr txBox="1"/>
          <p:nvPr/>
        </p:nvSpPr>
        <p:spPr>
          <a:xfrm>
            <a:off x="3810000" y="1371600"/>
            <a:ext cx="2257349" cy="369332"/>
          </a:xfrm>
          <a:prstGeom prst="rect">
            <a:avLst/>
          </a:prstGeom>
          <a:noFill/>
        </p:spPr>
        <p:txBody>
          <a:bodyPr wrap="none" rtlCol="0">
            <a:spAutoFit/>
          </a:bodyPr>
          <a:lstStyle/>
          <a:p>
            <a:r>
              <a:rPr lang="fa-IR" dirty="0" smtClean="0">
                <a:solidFill>
                  <a:srgbClr val="8A0000"/>
                </a:solidFill>
              </a:rPr>
              <a:t>نمونه ای از قطار بندی</a:t>
            </a:r>
            <a:endParaRPr lang="en-US" dirty="0">
              <a:solidFill>
                <a:srgbClr val="8A0000"/>
              </a:solidFill>
            </a:endParaRPr>
          </a:p>
        </p:txBody>
      </p:sp>
      <p:pic>
        <p:nvPicPr>
          <p:cNvPr id="14" name="Picture 2" descr="http://www.mathhouse.org/files/filebox/Image/gre0.jpg"/>
          <p:cNvPicPr>
            <a:picLocks noChangeAspect="1" noChangeArrowheads="1"/>
          </p:cNvPicPr>
          <p:nvPr/>
        </p:nvPicPr>
        <p:blipFill>
          <a:blip r:embed="rId2"/>
          <a:srcRect/>
          <a:stretch>
            <a:fillRect/>
          </a:stretch>
        </p:blipFill>
        <p:spPr bwMode="auto">
          <a:xfrm>
            <a:off x="2819400" y="2286000"/>
            <a:ext cx="3333750" cy="278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Bent-Up Arrow 14"/>
          <p:cNvSpPr/>
          <p:nvPr/>
        </p:nvSpPr>
        <p:spPr>
          <a:xfrm rot="10800000">
            <a:off x="2971800" y="1600200"/>
            <a:ext cx="800100" cy="609600"/>
          </a:xfrm>
          <a:prstGeom prst="bentUpArrow">
            <a:avLst>
              <a:gd name="adj1" fmla="val 21202"/>
              <a:gd name="adj2" fmla="val 25000"/>
              <a:gd name="adj3" fmla="val 25000"/>
            </a:avLst>
          </a:prstGeom>
          <a:solidFill>
            <a:schemeClr val="accent6">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lt">
                                    <p:tmPct val="0"/>
                                  </p:iterate>
                                  <p:childTnLst>
                                    <p:set>
                                      <p:cBhvr>
                                        <p:cTn id="6" dur="1" fill="hold">
                                          <p:stCondLst>
                                            <p:cond delay="0"/>
                                          </p:stCondLst>
                                        </p:cTn>
                                        <p:tgtEl>
                                          <p:spTgt spid="31746">
                                            <p:txEl>
                                              <p:pRg st="1" end="1"/>
                                            </p:txEl>
                                          </p:spTgt>
                                        </p:tgtEl>
                                        <p:attrNameLst>
                                          <p:attrName>style.visibility</p:attrName>
                                        </p:attrNameLst>
                                      </p:cBhvr>
                                      <p:to>
                                        <p:strVal val="visible"/>
                                      </p:to>
                                    </p:set>
                                    <p:anim calcmode="lin" valueType="num">
                                      <p:cBhvr>
                                        <p:cTn id="7" dur="500" fill="hold"/>
                                        <p:tgtEl>
                                          <p:spTgt spid="317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174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174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iterate type="lt">
                                    <p:tmPct val="0"/>
                                  </p:iterate>
                                  <p:childTnLst>
                                    <p:set>
                                      <p:cBhvr>
                                        <p:cTn id="13" dur="1" fill="hold">
                                          <p:stCondLst>
                                            <p:cond delay="0"/>
                                          </p:stCondLst>
                                        </p:cTn>
                                        <p:tgtEl>
                                          <p:spTgt spid="31746">
                                            <p:txEl>
                                              <p:pRg st="3" end="3"/>
                                            </p:txEl>
                                          </p:spTgt>
                                        </p:tgtEl>
                                        <p:attrNameLst>
                                          <p:attrName>style.visibility</p:attrName>
                                        </p:attrNameLst>
                                      </p:cBhvr>
                                      <p:to>
                                        <p:strVal val="visible"/>
                                      </p:to>
                                    </p:set>
                                    <p:anim calcmode="lin" valueType="num">
                                      <p:cBhvr>
                                        <p:cTn id="14" dur="500" fill="hold"/>
                                        <p:tgtEl>
                                          <p:spTgt spid="3174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174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174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31746">
                                            <p:txEl>
                                              <p:pRg st="4" end="4"/>
                                            </p:txEl>
                                          </p:spTgt>
                                        </p:tgtEl>
                                        <p:attrNameLst>
                                          <p:attrName>style.visibility</p:attrName>
                                        </p:attrNameLst>
                                      </p:cBhvr>
                                      <p:to>
                                        <p:strVal val="visible"/>
                                      </p:to>
                                    </p:set>
                                    <p:animEffect transition="in" filter="fade">
                                      <p:cBhvr>
                                        <p:cTn id="21" dur="2000"/>
                                        <p:tgtEl>
                                          <p:spTgt spid="3174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iterate type="lt">
                                    <p:tmPct val="0"/>
                                  </p:iterate>
                                  <p:childTnLst>
                                    <p:set>
                                      <p:cBhvr>
                                        <p:cTn id="25" dur="1" fill="hold">
                                          <p:stCondLst>
                                            <p:cond delay="0"/>
                                          </p:stCondLst>
                                        </p:cTn>
                                        <p:tgtEl>
                                          <p:spTgt spid="31746">
                                            <p:txEl>
                                              <p:pRg st="5" end="5"/>
                                            </p:txEl>
                                          </p:spTgt>
                                        </p:tgtEl>
                                        <p:attrNameLst>
                                          <p:attrName>style.visibility</p:attrName>
                                        </p:attrNameLst>
                                      </p:cBhvr>
                                      <p:to>
                                        <p:strVal val="visible"/>
                                      </p:to>
                                    </p:set>
                                    <p:anim calcmode="lin" valueType="num">
                                      <p:cBhvr>
                                        <p:cTn id="26" dur="500" fill="hold"/>
                                        <p:tgtEl>
                                          <p:spTgt spid="31746">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1746">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174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0"/>
                                  </p:iterate>
                                  <p:childTnLst>
                                    <p:set>
                                      <p:cBhvr>
                                        <p:cTn id="32" dur="1" fill="hold">
                                          <p:stCondLst>
                                            <p:cond delay="0"/>
                                          </p:stCondLst>
                                        </p:cTn>
                                        <p:tgtEl>
                                          <p:spTgt spid="31746">
                                            <p:txEl>
                                              <p:pRg st="6" end="6"/>
                                            </p:txEl>
                                          </p:spTgt>
                                        </p:tgtEl>
                                        <p:attrNameLst>
                                          <p:attrName>style.visibility</p:attrName>
                                        </p:attrNameLst>
                                      </p:cBhvr>
                                      <p:to>
                                        <p:strVal val="visible"/>
                                      </p:to>
                                    </p:set>
                                    <p:animEffect transition="in" filter="fade">
                                      <p:cBhvr>
                                        <p:cTn id="33" dur="2000"/>
                                        <p:tgtEl>
                                          <p:spTgt spid="3174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iterate type="lt">
                                    <p:tmPct val="0"/>
                                  </p:iterate>
                                  <p:childTnLst>
                                    <p:set>
                                      <p:cBhvr>
                                        <p:cTn id="37" dur="1" fill="hold">
                                          <p:stCondLst>
                                            <p:cond delay="0"/>
                                          </p:stCondLst>
                                        </p:cTn>
                                        <p:tgtEl>
                                          <p:spTgt spid="31746">
                                            <p:txEl>
                                              <p:pRg st="7" end="7"/>
                                            </p:txEl>
                                          </p:spTgt>
                                        </p:tgtEl>
                                        <p:attrNameLst>
                                          <p:attrName>style.visibility</p:attrName>
                                        </p:attrNameLst>
                                      </p:cBhvr>
                                      <p:to>
                                        <p:strVal val="visible"/>
                                      </p:to>
                                    </p:set>
                                    <p:anim calcmode="lin" valueType="num">
                                      <p:cBhvr>
                                        <p:cTn id="38" dur="500" fill="hold"/>
                                        <p:tgtEl>
                                          <p:spTgt spid="31746">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1746">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174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iterate type="lt">
                                    <p:tmPct val="0"/>
                                  </p:iterate>
                                  <p:childTnLst>
                                    <p:set>
                                      <p:cBhvr>
                                        <p:cTn id="44" dur="1" fill="hold">
                                          <p:stCondLst>
                                            <p:cond delay="0"/>
                                          </p:stCondLst>
                                        </p:cTn>
                                        <p:tgtEl>
                                          <p:spTgt spid="31746">
                                            <p:txEl>
                                              <p:pRg st="8" end="8"/>
                                            </p:txEl>
                                          </p:spTgt>
                                        </p:tgtEl>
                                        <p:attrNameLst>
                                          <p:attrName>style.visibility</p:attrName>
                                        </p:attrNameLst>
                                      </p:cBhvr>
                                      <p:to>
                                        <p:strVal val="visible"/>
                                      </p:to>
                                    </p:set>
                                    <p:animEffect transition="in" filter="fade">
                                      <p:cBhvr>
                                        <p:cTn id="45" dur="2000"/>
                                        <p:tgtEl>
                                          <p:spTgt spid="31746">
                                            <p:txEl>
                                              <p:pRg st="8" end="8"/>
                                            </p:txEl>
                                          </p:spTgt>
                                        </p:tgtEl>
                                      </p:cBhvr>
                                    </p:animEffect>
                                  </p:childTnLst>
                                </p:cTn>
                              </p:par>
                              <p:par>
                                <p:cTn id="46" presetID="10" presetClass="entr" presetSubtype="0" fill="hold" nodeType="withEffect">
                                  <p:stCondLst>
                                    <p:cond delay="0"/>
                                  </p:stCondLst>
                                  <p:iterate type="lt">
                                    <p:tmPct val="0"/>
                                  </p:iterate>
                                  <p:childTnLst>
                                    <p:set>
                                      <p:cBhvr>
                                        <p:cTn id="47" dur="1" fill="hold">
                                          <p:stCondLst>
                                            <p:cond delay="0"/>
                                          </p:stCondLst>
                                        </p:cTn>
                                        <p:tgtEl>
                                          <p:spTgt spid="31746">
                                            <p:txEl>
                                              <p:pRg st="9" end="9"/>
                                            </p:txEl>
                                          </p:spTgt>
                                        </p:tgtEl>
                                        <p:attrNameLst>
                                          <p:attrName>style.visibility</p:attrName>
                                        </p:attrNameLst>
                                      </p:cBhvr>
                                      <p:to>
                                        <p:strVal val="visible"/>
                                      </p:to>
                                    </p:set>
                                    <p:animEffect transition="in" filter="fade">
                                      <p:cBhvr>
                                        <p:cTn id="48" dur="2000"/>
                                        <p:tgtEl>
                                          <p:spTgt spid="31746">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iterate type="lt">
                                    <p:tmPct val="0"/>
                                  </p:iterate>
                                  <p:childTnLst>
                                    <p:set>
                                      <p:cBhvr>
                                        <p:cTn id="52" dur="1" fill="hold">
                                          <p:stCondLst>
                                            <p:cond delay="0"/>
                                          </p:stCondLst>
                                        </p:cTn>
                                        <p:tgtEl>
                                          <p:spTgt spid="31746">
                                            <p:txEl>
                                              <p:pRg st="10" end="10"/>
                                            </p:txEl>
                                          </p:spTgt>
                                        </p:tgtEl>
                                        <p:attrNameLst>
                                          <p:attrName>style.visibility</p:attrName>
                                        </p:attrNameLst>
                                      </p:cBhvr>
                                      <p:to>
                                        <p:strVal val="visible"/>
                                      </p:to>
                                    </p:set>
                                    <p:anim calcmode="lin" valueType="num">
                                      <p:cBhvr>
                                        <p:cTn id="53" dur="500" fill="hold"/>
                                        <p:tgtEl>
                                          <p:spTgt spid="31746">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31746">
                                            <p:txEl>
                                              <p:pRg st="10" end="10"/>
                                            </p:txEl>
                                          </p:spTgt>
                                        </p:tgtEl>
                                        <p:attrNameLst>
                                          <p:attrName>ppt_h</p:attrName>
                                        </p:attrNameLst>
                                      </p:cBhvr>
                                      <p:tavLst>
                                        <p:tav tm="0">
                                          <p:val>
                                            <p:fltVal val="0"/>
                                          </p:val>
                                        </p:tav>
                                        <p:tav tm="100000">
                                          <p:val>
                                            <p:strVal val="#ppt_h"/>
                                          </p:val>
                                        </p:tav>
                                      </p:tavLst>
                                    </p:anim>
                                    <p:animEffect transition="in" filter="fade">
                                      <p:cBhvr>
                                        <p:cTn id="55" dur="500"/>
                                        <p:tgtEl>
                                          <p:spTgt spid="31746">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bg/>
                                          </p:spTgt>
                                        </p:tgtEl>
                                        <p:attrNameLst>
                                          <p:attrName>style.visibility</p:attrName>
                                        </p:attrNameLst>
                                      </p:cBhvr>
                                      <p:to>
                                        <p:strVal val="visible"/>
                                      </p:to>
                                    </p:set>
                                    <p:anim calcmode="lin" valueType="num">
                                      <p:cBhvr additive="base">
                                        <p:cTn id="60"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61" dur="500" fill="hold"/>
                                        <p:tgtEl>
                                          <p:spTgt spid="12">
                                            <p:bg/>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iterate type="lt">
                                    <p:tmPct val="0"/>
                                  </p:iterate>
                                  <p:childTnLst>
                                    <p:set>
                                      <p:cBhvr>
                                        <p:cTn id="63" dur="1" fill="hold">
                                          <p:stCondLst>
                                            <p:cond delay="0"/>
                                          </p:stCondLst>
                                        </p:cTn>
                                        <p:tgtEl>
                                          <p:spTgt spid="12">
                                            <p:txEl>
                                              <p:pRg st="0" end="0"/>
                                            </p:txEl>
                                          </p:spTgt>
                                        </p:tgtEl>
                                        <p:attrNameLst>
                                          <p:attrName>style.visibility</p:attrName>
                                        </p:attrNameLst>
                                      </p:cBhvr>
                                      <p:to>
                                        <p:strVal val="visible"/>
                                      </p:to>
                                    </p:set>
                                    <p:anim calcmode="lin" valueType="num">
                                      <p:cBhvr additive="base">
                                        <p:cTn id="6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iterate type="lt">
                                    <p:tmPct val="0"/>
                                  </p:iterate>
                                  <p:childTnLst>
                                    <p:set>
                                      <p:cBhvr>
                                        <p:cTn id="67" dur="1" fill="hold">
                                          <p:stCondLst>
                                            <p:cond delay="0"/>
                                          </p:stCondLst>
                                        </p:cTn>
                                        <p:tgtEl>
                                          <p:spTgt spid="12">
                                            <p:txEl>
                                              <p:pRg st="1" end="1"/>
                                            </p:txEl>
                                          </p:spTgt>
                                        </p:tgtEl>
                                        <p:attrNameLst>
                                          <p:attrName>style.visibility</p:attrName>
                                        </p:attrNameLst>
                                      </p:cBhvr>
                                      <p:to>
                                        <p:strVal val="visible"/>
                                      </p:to>
                                    </p:set>
                                    <p:anim calcmode="lin" valueType="num">
                                      <p:cBhvr additive="base">
                                        <p:cTn id="6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iterate type="lt">
                                    <p:tmPct val="0"/>
                                  </p:iterate>
                                  <p:childTnLst>
                                    <p:set>
                                      <p:cBhvr>
                                        <p:cTn id="71" dur="1" fill="hold">
                                          <p:stCondLst>
                                            <p:cond delay="0"/>
                                          </p:stCondLst>
                                        </p:cTn>
                                        <p:tgtEl>
                                          <p:spTgt spid="12">
                                            <p:txEl>
                                              <p:pRg st="2" end="2"/>
                                            </p:txEl>
                                          </p:spTgt>
                                        </p:tgtEl>
                                        <p:attrNameLst>
                                          <p:attrName>style.visibility</p:attrName>
                                        </p:attrNameLst>
                                      </p:cBhvr>
                                      <p:to>
                                        <p:strVal val="visible"/>
                                      </p:to>
                                    </p:set>
                                    <p:anim calcmode="lin" valueType="num">
                                      <p:cBhvr additive="base">
                                        <p:cTn id="7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iterate type="lt">
                                    <p:tmPct val="0"/>
                                  </p:iterate>
                                  <p:childTnLst>
                                    <p:set>
                                      <p:cBhvr>
                                        <p:cTn id="75" dur="1" fill="hold">
                                          <p:stCondLst>
                                            <p:cond delay="0"/>
                                          </p:stCondLst>
                                        </p:cTn>
                                        <p:tgtEl>
                                          <p:spTgt spid="12">
                                            <p:txEl>
                                              <p:pRg st="3" end="3"/>
                                            </p:txEl>
                                          </p:spTgt>
                                        </p:tgtEl>
                                        <p:attrNameLst>
                                          <p:attrName>style.visibility</p:attrName>
                                        </p:attrNameLst>
                                      </p:cBhvr>
                                      <p:to>
                                        <p:strVal val="visible"/>
                                      </p:to>
                                    </p:set>
                                    <p:anim calcmode="lin" valueType="num">
                                      <p:cBhvr additive="base">
                                        <p:cTn id="76"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iterate type="lt">
                                    <p:tmPct val="0"/>
                                  </p:iterate>
                                  <p:childTnLst>
                                    <p:set>
                                      <p:cBhvr>
                                        <p:cTn id="81" dur="1" fill="hold">
                                          <p:stCondLst>
                                            <p:cond delay="0"/>
                                          </p:stCondLst>
                                        </p:cTn>
                                        <p:tgtEl>
                                          <p:spTgt spid="12">
                                            <p:txEl>
                                              <p:pRg st="0" end="0"/>
                                            </p:txEl>
                                          </p:spTgt>
                                        </p:tgtEl>
                                        <p:attrNameLst>
                                          <p:attrName>style.visibility</p:attrName>
                                        </p:attrNameLst>
                                      </p:cBhvr>
                                      <p:to>
                                        <p:strVal val="visible"/>
                                      </p:to>
                                    </p:set>
                                    <p:animEffect transition="in" filter="strips(downLeft)">
                                      <p:cBhvr>
                                        <p:cTn id="82" dur="500"/>
                                        <p:tgtEl>
                                          <p:spTgt spid="1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iterate type="lt">
                                    <p:tmPct val="0"/>
                                  </p:iterate>
                                  <p:childTnLst>
                                    <p:set>
                                      <p:cBhvr>
                                        <p:cTn id="86" dur="1" fill="hold">
                                          <p:stCondLst>
                                            <p:cond delay="0"/>
                                          </p:stCondLst>
                                        </p:cTn>
                                        <p:tgtEl>
                                          <p:spTgt spid="12">
                                            <p:txEl>
                                              <p:pRg st="1" end="1"/>
                                            </p:txEl>
                                          </p:spTgt>
                                        </p:tgtEl>
                                        <p:attrNameLst>
                                          <p:attrName>style.visibility</p:attrName>
                                        </p:attrNameLst>
                                      </p:cBhvr>
                                      <p:to>
                                        <p:strVal val="visible"/>
                                      </p:to>
                                    </p:set>
                                    <p:animEffect transition="in" filter="strips(downLeft)">
                                      <p:cBhvr>
                                        <p:cTn id="87" dur="500"/>
                                        <p:tgtEl>
                                          <p:spTgt spid="12">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nodeType="clickEffect">
                                  <p:stCondLst>
                                    <p:cond delay="0"/>
                                  </p:stCondLst>
                                  <p:iterate type="lt">
                                    <p:tmPct val="0"/>
                                  </p:iterate>
                                  <p:childTnLst>
                                    <p:set>
                                      <p:cBhvr>
                                        <p:cTn id="91" dur="1" fill="hold">
                                          <p:stCondLst>
                                            <p:cond delay="0"/>
                                          </p:stCondLst>
                                        </p:cTn>
                                        <p:tgtEl>
                                          <p:spTgt spid="12">
                                            <p:txEl>
                                              <p:pRg st="2" end="2"/>
                                            </p:txEl>
                                          </p:spTgt>
                                        </p:tgtEl>
                                        <p:attrNameLst>
                                          <p:attrName>style.visibility</p:attrName>
                                        </p:attrNameLst>
                                      </p:cBhvr>
                                      <p:to>
                                        <p:strVal val="visible"/>
                                      </p:to>
                                    </p:set>
                                    <p:animEffect transition="in" filter="strips(downLeft)">
                                      <p:cBhvr>
                                        <p:cTn id="92" dur="500"/>
                                        <p:tgtEl>
                                          <p:spTgt spid="12">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nodeType="clickEffect">
                                  <p:stCondLst>
                                    <p:cond delay="0"/>
                                  </p:stCondLst>
                                  <p:iterate type="lt">
                                    <p:tmPct val="0"/>
                                  </p:iterate>
                                  <p:childTnLst>
                                    <p:set>
                                      <p:cBhvr>
                                        <p:cTn id="96" dur="1" fill="hold">
                                          <p:stCondLst>
                                            <p:cond delay="0"/>
                                          </p:stCondLst>
                                        </p:cTn>
                                        <p:tgtEl>
                                          <p:spTgt spid="12">
                                            <p:txEl>
                                              <p:pRg st="3" end="3"/>
                                            </p:txEl>
                                          </p:spTgt>
                                        </p:tgtEl>
                                        <p:attrNameLst>
                                          <p:attrName>style.visibility</p:attrName>
                                        </p:attrNameLst>
                                      </p:cBhvr>
                                      <p:to>
                                        <p:strVal val="visible"/>
                                      </p:to>
                                    </p:set>
                                    <p:animEffect transition="in" filter="strips(downLeft)">
                                      <p:cBhvr>
                                        <p:cTn id="97" dur="500"/>
                                        <p:tgtEl>
                                          <p:spTgt spid="12">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xit" presetSubtype="0" fill="hold" grpId="0" nodeType="clickEffect">
                                  <p:stCondLst>
                                    <p:cond delay="0"/>
                                  </p:stCondLst>
                                  <p:iterate type="lt">
                                    <p:tmPct val="0"/>
                                  </p:iterate>
                                  <p:childTnLst>
                                    <p:anim calcmode="lin" valueType="num">
                                      <p:cBhvr>
                                        <p:cTn id="101" dur="1000"/>
                                        <p:tgtEl>
                                          <p:spTgt spid="31746">
                                            <p:txEl>
                                              <p:pRg st="1" end="1"/>
                                            </p:txEl>
                                          </p:spTgt>
                                        </p:tgtEl>
                                        <p:attrNameLst>
                                          <p:attrName>ppt_x</p:attrName>
                                        </p:attrNameLst>
                                      </p:cBhvr>
                                      <p:tavLst>
                                        <p:tav tm="0">
                                          <p:val>
                                            <p:strVal val="ppt_x"/>
                                          </p:val>
                                        </p:tav>
                                        <p:tav tm="100000">
                                          <p:val>
                                            <p:strVal val="ppt_x-.2"/>
                                          </p:val>
                                        </p:tav>
                                      </p:tavLst>
                                    </p:anim>
                                    <p:anim calcmode="lin" valueType="num">
                                      <p:cBhvr>
                                        <p:cTn id="102" dur="1000"/>
                                        <p:tgtEl>
                                          <p:spTgt spid="31746">
                                            <p:txEl>
                                              <p:pRg st="1" end="1"/>
                                            </p:txEl>
                                          </p:spTgt>
                                        </p:tgtEl>
                                        <p:attrNameLst>
                                          <p:attrName>ppt_y</p:attrName>
                                        </p:attrNameLst>
                                      </p:cBhvr>
                                      <p:tavLst>
                                        <p:tav tm="0">
                                          <p:val>
                                            <p:strVal val="ppt_y"/>
                                          </p:val>
                                        </p:tav>
                                        <p:tav tm="100000">
                                          <p:val>
                                            <p:strVal val="ppt_y"/>
                                          </p:val>
                                        </p:tav>
                                      </p:tavLst>
                                    </p:anim>
                                    <p:animEffect transition="out" filter="fade">
                                      <p:cBhvr>
                                        <p:cTn id="103" dur="1000"/>
                                        <p:tgtEl>
                                          <p:spTgt spid="31746">
                                            <p:txEl>
                                              <p:pRg st="1" end="1"/>
                                            </p:txEl>
                                          </p:spTgt>
                                        </p:tgtEl>
                                      </p:cBhvr>
                                    </p:animEffect>
                                    <p:set>
                                      <p:cBhvr>
                                        <p:cTn id="104" dur="1" fill="hold">
                                          <p:stCondLst>
                                            <p:cond delay="999"/>
                                          </p:stCondLst>
                                        </p:cTn>
                                        <p:tgtEl>
                                          <p:spTgt spid="31746">
                                            <p:txEl>
                                              <p:pRg st="1" end="1"/>
                                            </p:txEl>
                                          </p:spTgt>
                                        </p:tgtEl>
                                        <p:attrNameLst>
                                          <p:attrName>style.visibility</p:attrName>
                                        </p:attrNameLst>
                                      </p:cBhvr>
                                      <p:to>
                                        <p:strVal val="hidden"/>
                                      </p:to>
                                    </p:set>
                                  </p:childTnLst>
                                </p:cTn>
                              </p:par>
                              <p:par>
                                <p:cTn id="105" presetID="29" presetClass="exit" presetSubtype="0" fill="hold" grpId="0" nodeType="withEffect">
                                  <p:stCondLst>
                                    <p:cond delay="0"/>
                                  </p:stCondLst>
                                  <p:iterate type="lt">
                                    <p:tmPct val="0"/>
                                  </p:iterate>
                                  <p:childTnLst>
                                    <p:anim calcmode="lin" valueType="num">
                                      <p:cBhvr>
                                        <p:cTn id="106" dur="1000"/>
                                        <p:tgtEl>
                                          <p:spTgt spid="31746">
                                            <p:txEl>
                                              <p:pRg st="3" end="3"/>
                                            </p:txEl>
                                          </p:spTgt>
                                        </p:tgtEl>
                                        <p:attrNameLst>
                                          <p:attrName>ppt_x</p:attrName>
                                        </p:attrNameLst>
                                      </p:cBhvr>
                                      <p:tavLst>
                                        <p:tav tm="0">
                                          <p:val>
                                            <p:strVal val="ppt_x"/>
                                          </p:val>
                                        </p:tav>
                                        <p:tav tm="100000">
                                          <p:val>
                                            <p:strVal val="ppt_x-.2"/>
                                          </p:val>
                                        </p:tav>
                                      </p:tavLst>
                                    </p:anim>
                                    <p:anim calcmode="lin" valueType="num">
                                      <p:cBhvr>
                                        <p:cTn id="107" dur="1000"/>
                                        <p:tgtEl>
                                          <p:spTgt spid="31746">
                                            <p:txEl>
                                              <p:pRg st="3" end="3"/>
                                            </p:txEl>
                                          </p:spTgt>
                                        </p:tgtEl>
                                        <p:attrNameLst>
                                          <p:attrName>ppt_y</p:attrName>
                                        </p:attrNameLst>
                                      </p:cBhvr>
                                      <p:tavLst>
                                        <p:tav tm="0">
                                          <p:val>
                                            <p:strVal val="ppt_y"/>
                                          </p:val>
                                        </p:tav>
                                        <p:tav tm="100000">
                                          <p:val>
                                            <p:strVal val="ppt_y"/>
                                          </p:val>
                                        </p:tav>
                                      </p:tavLst>
                                    </p:anim>
                                    <p:animEffect transition="out" filter="fade">
                                      <p:cBhvr>
                                        <p:cTn id="108" dur="1000"/>
                                        <p:tgtEl>
                                          <p:spTgt spid="31746">
                                            <p:txEl>
                                              <p:pRg st="3" end="3"/>
                                            </p:txEl>
                                          </p:spTgt>
                                        </p:tgtEl>
                                      </p:cBhvr>
                                    </p:animEffect>
                                    <p:set>
                                      <p:cBhvr>
                                        <p:cTn id="109" dur="1" fill="hold">
                                          <p:stCondLst>
                                            <p:cond delay="999"/>
                                          </p:stCondLst>
                                        </p:cTn>
                                        <p:tgtEl>
                                          <p:spTgt spid="31746">
                                            <p:txEl>
                                              <p:pRg st="3" end="3"/>
                                            </p:txEl>
                                          </p:spTgt>
                                        </p:tgtEl>
                                        <p:attrNameLst>
                                          <p:attrName>style.visibility</p:attrName>
                                        </p:attrNameLst>
                                      </p:cBhvr>
                                      <p:to>
                                        <p:strVal val="hidden"/>
                                      </p:to>
                                    </p:set>
                                  </p:childTnLst>
                                </p:cTn>
                              </p:par>
                              <p:par>
                                <p:cTn id="110" presetID="29" presetClass="exit" presetSubtype="0" fill="hold" grpId="0" nodeType="withEffect">
                                  <p:stCondLst>
                                    <p:cond delay="0"/>
                                  </p:stCondLst>
                                  <p:iterate type="lt">
                                    <p:tmPct val="0"/>
                                  </p:iterate>
                                  <p:childTnLst>
                                    <p:anim calcmode="lin" valueType="num">
                                      <p:cBhvr>
                                        <p:cTn id="111" dur="1000"/>
                                        <p:tgtEl>
                                          <p:spTgt spid="31746">
                                            <p:txEl>
                                              <p:pRg st="4" end="4"/>
                                            </p:txEl>
                                          </p:spTgt>
                                        </p:tgtEl>
                                        <p:attrNameLst>
                                          <p:attrName>ppt_x</p:attrName>
                                        </p:attrNameLst>
                                      </p:cBhvr>
                                      <p:tavLst>
                                        <p:tav tm="0">
                                          <p:val>
                                            <p:strVal val="ppt_x"/>
                                          </p:val>
                                        </p:tav>
                                        <p:tav tm="100000">
                                          <p:val>
                                            <p:strVal val="ppt_x-.2"/>
                                          </p:val>
                                        </p:tav>
                                      </p:tavLst>
                                    </p:anim>
                                    <p:anim calcmode="lin" valueType="num">
                                      <p:cBhvr>
                                        <p:cTn id="112" dur="1000"/>
                                        <p:tgtEl>
                                          <p:spTgt spid="31746">
                                            <p:txEl>
                                              <p:pRg st="4" end="4"/>
                                            </p:txEl>
                                          </p:spTgt>
                                        </p:tgtEl>
                                        <p:attrNameLst>
                                          <p:attrName>ppt_y</p:attrName>
                                        </p:attrNameLst>
                                      </p:cBhvr>
                                      <p:tavLst>
                                        <p:tav tm="0">
                                          <p:val>
                                            <p:strVal val="ppt_y"/>
                                          </p:val>
                                        </p:tav>
                                        <p:tav tm="100000">
                                          <p:val>
                                            <p:strVal val="ppt_y"/>
                                          </p:val>
                                        </p:tav>
                                      </p:tavLst>
                                    </p:anim>
                                    <p:animEffect transition="out" filter="fade">
                                      <p:cBhvr>
                                        <p:cTn id="113" dur="1000"/>
                                        <p:tgtEl>
                                          <p:spTgt spid="31746">
                                            <p:txEl>
                                              <p:pRg st="4" end="4"/>
                                            </p:txEl>
                                          </p:spTgt>
                                        </p:tgtEl>
                                      </p:cBhvr>
                                    </p:animEffect>
                                    <p:set>
                                      <p:cBhvr>
                                        <p:cTn id="114" dur="1" fill="hold">
                                          <p:stCondLst>
                                            <p:cond delay="999"/>
                                          </p:stCondLst>
                                        </p:cTn>
                                        <p:tgtEl>
                                          <p:spTgt spid="31746">
                                            <p:txEl>
                                              <p:pRg st="4" end="4"/>
                                            </p:txEl>
                                          </p:spTgt>
                                        </p:tgtEl>
                                        <p:attrNameLst>
                                          <p:attrName>style.visibility</p:attrName>
                                        </p:attrNameLst>
                                      </p:cBhvr>
                                      <p:to>
                                        <p:strVal val="hidden"/>
                                      </p:to>
                                    </p:set>
                                  </p:childTnLst>
                                </p:cTn>
                              </p:par>
                              <p:par>
                                <p:cTn id="115" presetID="29" presetClass="exit" presetSubtype="0" fill="hold" grpId="0" nodeType="withEffect">
                                  <p:stCondLst>
                                    <p:cond delay="0"/>
                                  </p:stCondLst>
                                  <p:iterate type="lt">
                                    <p:tmPct val="0"/>
                                  </p:iterate>
                                  <p:childTnLst>
                                    <p:anim calcmode="lin" valueType="num">
                                      <p:cBhvr>
                                        <p:cTn id="116" dur="1000"/>
                                        <p:tgtEl>
                                          <p:spTgt spid="31746">
                                            <p:txEl>
                                              <p:pRg st="5" end="5"/>
                                            </p:txEl>
                                          </p:spTgt>
                                        </p:tgtEl>
                                        <p:attrNameLst>
                                          <p:attrName>ppt_x</p:attrName>
                                        </p:attrNameLst>
                                      </p:cBhvr>
                                      <p:tavLst>
                                        <p:tav tm="0">
                                          <p:val>
                                            <p:strVal val="ppt_x"/>
                                          </p:val>
                                        </p:tav>
                                        <p:tav tm="100000">
                                          <p:val>
                                            <p:strVal val="ppt_x-.2"/>
                                          </p:val>
                                        </p:tav>
                                      </p:tavLst>
                                    </p:anim>
                                    <p:anim calcmode="lin" valueType="num">
                                      <p:cBhvr>
                                        <p:cTn id="117" dur="1000"/>
                                        <p:tgtEl>
                                          <p:spTgt spid="31746">
                                            <p:txEl>
                                              <p:pRg st="5" end="5"/>
                                            </p:txEl>
                                          </p:spTgt>
                                        </p:tgtEl>
                                        <p:attrNameLst>
                                          <p:attrName>ppt_y</p:attrName>
                                        </p:attrNameLst>
                                      </p:cBhvr>
                                      <p:tavLst>
                                        <p:tav tm="0">
                                          <p:val>
                                            <p:strVal val="ppt_y"/>
                                          </p:val>
                                        </p:tav>
                                        <p:tav tm="100000">
                                          <p:val>
                                            <p:strVal val="ppt_y"/>
                                          </p:val>
                                        </p:tav>
                                      </p:tavLst>
                                    </p:anim>
                                    <p:animEffect transition="out" filter="fade">
                                      <p:cBhvr>
                                        <p:cTn id="118" dur="1000"/>
                                        <p:tgtEl>
                                          <p:spTgt spid="31746">
                                            <p:txEl>
                                              <p:pRg st="5" end="5"/>
                                            </p:txEl>
                                          </p:spTgt>
                                        </p:tgtEl>
                                      </p:cBhvr>
                                    </p:animEffect>
                                    <p:set>
                                      <p:cBhvr>
                                        <p:cTn id="119" dur="1" fill="hold">
                                          <p:stCondLst>
                                            <p:cond delay="999"/>
                                          </p:stCondLst>
                                        </p:cTn>
                                        <p:tgtEl>
                                          <p:spTgt spid="31746">
                                            <p:txEl>
                                              <p:pRg st="5" end="5"/>
                                            </p:txEl>
                                          </p:spTgt>
                                        </p:tgtEl>
                                        <p:attrNameLst>
                                          <p:attrName>style.visibility</p:attrName>
                                        </p:attrNameLst>
                                      </p:cBhvr>
                                      <p:to>
                                        <p:strVal val="hidden"/>
                                      </p:to>
                                    </p:set>
                                  </p:childTnLst>
                                </p:cTn>
                              </p:par>
                              <p:par>
                                <p:cTn id="120" presetID="29" presetClass="exit" presetSubtype="0" fill="hold" grpId="0" nodeType="withEffect">
                                  <p:stCondLst>
                                    <p:cond delay="0"/>
                                  </p:stCondLst>
                                  <p:iterate type="lt">
                                    <p:tmPct val="0"/>
                                  </p:iterate>
                                  <p:childTnLst>
                                    <p:anim calcmode="lin" valueType="num">
                                      <p:cBhvr>
                                        <p:cTn id="121" dur="1000"/>
                                        <p:tgtEl>
                                          <p:spTgt spid="31746">
                                            <p:txEl>
                                              <p:pRg st="6" end="6"/>
                                            </p:txEl>
                                          </p:spTgt>
                                        </p:tgtEl>
                                        <p:attrNameLst>
                                          <p:attrName>ppt_x</p:attrName>
                                        </p:attrNameLst>
                                      </p:cBhvr>
                                      <p:tavLst>
                                        <p:tav tm="0">
                                          <p:val>
                                            <p:strVal val="ppt_x"/>
                                          </p:val>
                                        </p:tav>
                                        <p:tav tm="100000">
                                          <p:val>
                                            <p:strVal val="ppt_x-.2"/>
                                          </p:val>
                                        </p:tav>
                                      </p:tavLst>
                                    </p:anim>
                                    <p:anim calcmode="lin" valueType="num">
                                      <p:cBhvr>
                                        <p:cTn id="122" dur="1000"/>
                                        <p:tgtEl>
                                          <p:spTgt spid="31746">
                                            <p:txEl>
                                              <p:pRg st="6" end="6"/>
                                            </p:txEl>
                                          </p:spTgt>
                                        </p:tgtEl>
                                        <p:attrNameLst>
                                          <p:attrName>ppt_y</p:attrName>
                                        </p:attrNameLst>
                                      </p:cBhvr>
                                      <p:tavLst>
                                        <p:tav tm="0">
                                          <p:val>
                                            <p:strVal val="ppt_y"/>
                                          </p:val>
                                        </p:tav>
                                        <p:tav tm="100000">
                                          <p:val>
                                            <p:strVal val="ppt_y"/>
                                          </p:val>
                                        </p:tav>
                                      </p:tavLst>
                                    </p:anim>
                                    <p:animEffect transition="out" filter="fade">
                                      <p:cBhvr>
                                        <p:cTn id="123" dur="1000"/>
                                        <p:tgtEl>
                                          <p:spTgt spid="31746">
                                            <p:txEl>
                                              <p:pRg st="6" end="6"/>
                                            </p:txEl>
                                          </p:spTgt>
                                        </p:tgtEl>
                                      </p:cBhvr>
                                    </p:animEffect>
                                    <p:set>
                                      <p:cBhvr>
                                        <p:cTn id="124" dur="1" fill="hold">
                                          <p:stCondLst>
                                            <p:cond delay="999"/>
                                          </p:stCondLst>
                                        </p:cTn>
                                        <p:tgtEl>
                                          <p:spTgt spid="31746">
                                            <p:txEl>
                                              <p:pRg st="6" end="6"/>
                                            </p:txEl>
                                          </p:spTgt>
                                        </p:tgtEl>
                                        <p:attrNameLst>
                                          <p:attrName>style.visibility</p:attrName>
                                        </p:attrNameLst>
                                      </p:cBhvr>
                                      <p:to>
                                        <p:strVal val="hidden"/>
                                      </p:to>
                                    </p:set>
                                  </p:childTnLst>
                                </p:cTn>
                              </p:par>
                              <p:par>
                                <p:cTn id="125" presetID="29" presetClass="exit" presetSubtype="0" fill="hold" grpId="0" nodeType="withEffect">
                                  <p:stCondLst>
                                    <p:cond delay="0"/>
                                  </p:stCondLst>
                                  <p:iterate type="lt">
                                    <p:tmPct val="0"/>
                                  </p:iterate>
                                  <p:childTnLst>
                                    <p:anim calcmode="lin" valueType="num">
                                      <p:cBhvr>
                                        <p:cTn id="126" dur="1000"/>
                                        <p:tgtEl>
                                          <p:spTgt spid="31746">
                                            <p:txEl>
                                              <p:pRg st="7" end="7"/>
                                            </p:txEl>
                                          </p:spTgt>
                                        </p:tgtEl>
                                        <p:attrNameLst>
                                          <p:attrName>ppt_x</p:attrName>
                                        </p:attrNameLst>
                                      </p:cBhvr>
                                      <p:tavLst>
                                        <p:tav tm="0">
                                          <p:val>
                                            <p:strVal val="ppt_x"/>
                                          </p:val>
                                        </p:tav>
                                        <p:tav tm="100000">
                                          <p:val>
                                            <p:strVal val="ppt_x-.2"/>
                                          </p:val>
                                        </p:tav>
                                      </p:tavLst>
                                    </p:anim>
                                    <p:anim calcmode="lin" valueType="num">
                                      <p:cBhvr>
                                        <p:cTn id="127" dur="1000"/>
                                        <p:tgtEl>
                                          <p:spTgt spid="31746">
                                            <p:txEl>
                                              <p:pRg st="7" end="7"/>
                                            </p:txEl>
                                          </p:spTgt>
                                        </p:tgtEl>
                                        <p:attrNameLst>
                                          <p:attrName>ppt_y</p:attrName>
                                        </p:attrNameLst>
                                      </p:cBhvr>
                                      <p:tavLst>
                                        <p:tav tm="0">
                                          <p:val>
                                            <p:strVal val="ppt_y"/>
                                          </p:val>
                                        </p:tav>
                                        <p:tav tm="100000">
                                          <p:val>
                                            <p:strVal val="ppt_y"/>
                                          </p:val>
                                        </p:tav>
                                      </p:tavLst>
                                    </p:anim>
                                    <p:animEffect transition="out" filter="fade">
                                      <p:cBhvr>
                                        <p:cTn id="128" dur="1000"/>
                                        <p:tgtEl>
                                          <p:spTgt spid="31746">
                                            <p:txEl>
                                              <p:pRg st="7" end="7"/>
                                            </p:txEl>
                                          </p:spTgt>
                                        </p:tgtEl>
                                      </p:cBhvr>
                                    </p:animEffect>
                                    <p:set>
                                      <p:cBhvr>
                                        <p:cTn id="129" dur="1" fill="hold">
                                          <p:stCondLst>
                                            <p:cond delay="999"/>
                                          </p:stCondLst>
                                        </p:cTn>
                                        <p:tgtEl>
                                          <p:spTgt spid="31746">
                                            <p:txEl>
                                              <p:pRg st="7" end="7"/>
                                            </p:txEl>
                                          </p:spTgt>
                                        </p:tgtEl>
                                        <p:attrNameLst>
                                          <p:attrName>style.visibility</p:attrName>
                                        </p:attrNameLst>
                                      </p:cBhvr>
                                      <p:to>
                                        <p:strVal val="hidden"/>
                                      </p:to>
                                    </p:set>
                                  </p:childTnLst>
                                </p:cTn>
                              </p:par>
                              <p:par>
                                <p:cTn id="130" presetID="29" presetClass="exit" presetSubtype="0" fill="hold" grpId="0" nodeType="withEffect">
                                  <p:stCondLst>
                                    <p:cond delay="0"/>
                                  </p:stCondLst>
                                  <p:iterate type="lt">
                                    <p:tmPct val="0"/>
                                  </p:iterate>
                                  <p:childTnLst>
                                    <p:anim calcmode="lin" valueType="num">
                                      <p:cBhvr>
                                        <p:cTn id="131" dur="1000"/>
                                        <p:tgtEl>
                                          <p:spTgt spid="31746">
                                            <p:txEl>
                                              <p:pRg st="8" end="8"/>
                                            </p:txEl>
                                          </p:spTgt>
                                        </p:tgtEl>
                                        <p:attrNameLst>
                                          <p:attrName>ppt_x</p:attrName>
                                        </p:attrNameLst>
                                      </p:cBhvr>
                                      <p:tavLst>
                                        <p:tav tm="0">
                                          <p:val>
                                            <p:strVal val="ppt_x"/>
                                          </p:val>
                                        </p:tav>
                                        <p:tav tm="100000">
                                          <p:val>
                                            <p:strVal val="ppt_x-.2"/>
                                          </p:val>
                                        </p:tav>
                                      </p:tavLst>
                                    </p:anim>
                                    <p:anim calcmode="lin" valueType="num">
                                      <p:cBhvr>
                                        <p:cTn id="132" dur="1000"/>
                                        <p:tgtEl>
                                          <p:spTgt spid="31746">
                                            <p:txEl>
                                              <p:pRg st="8" end="8"/>
                                            </p:txEl>
                                          </p:spTgt>
                                        </p:tgtEl>
                                        <p:attrNameLst>
                                          <p:attrName>ppt_y</p:attrName>
                                        </p:attrNameLst>
                                      </p:cBhvr>
                                      <p:tavLst>
                                        <p:tav tm="0">
                                          <p:val>
                                            <p:strVal val="ppt_y"/>
                                          </p:val>
                                        </p:tav>
                                        <p:tav tm="100000">
                                          <p:val>
                                            <p:strVal val="ppt_y"/>
                                          </p:val>
                                        </p:tav>
                                      </p:tavLst>
                                    </p:anim>
                                    <p:animEffect transition="out" filter="fade">
                                      <p:cBhvr>
                                        <p:cTn id="133" dur="1000"/>
                                        <p:tgtEl>
                                          <p:spTgt spid="31746">
                                            <p:txEl>
                                              <p:pRg st="8" end="8"/>
                                            </p:txEl>
                                          </p:spTgt>
                                        </p:tgtEl>
                                      </p:cBhvr>
                                    </p:animEffect>
                                    <p:set>
                                      <p:cBhvr>
                                        <p:cTn id="134" dur="1" fill="hold">
                                          <p:stCondLst>
                                            <p:cond delay="999"/>
                                          </p:stCondLst>
                                        </p:cTn>
                                        <p:tgtEl>
                                          <p:spTgt spid="31746">
                                            <p:txEl>
                                              <p:pRg st="8" end="8"/>
                                            </p:txEl>
                                          </p:spTgt>
                                        </p:tgtEl>
                                        <p:attrNameLst>
                                          <p:attrName>style.visibility</p:attrName>
                                        </p:attrNameLst>
                                      </p:cBhvr>
                                      <p:to>
                                        <p:strVal val="hidden"/>
                                      </p:to>
                                    </p:set>
                                  </p:childTnLst>
                                </p:cTn>
                              </p:par>
                              <p:par>
                                <p:cTn id="135" presetID="29" presetClass="exit" presetSubtype="0" fill="hold" grpId="0" nodeType="withEffect">
                                  <p:stCondLst>
                                    <p:cond delay="0"/>
                                  </p:stCondLst>
                                  <p:iterate type="lt">
                                    <p:tmPct val="0"/>
                                  </p:iterate>
                                  <p:childTnLst>
                                    <p:anim calcmode="lin" valueType="num">
                                      <p:cBhvr>
                                        <p:cTn id="136" dur="1000"/>
                                        <p:tgtEl>
                                          <p:spTgt spid="31746">
                                            <p:txEl>
                                              <p:pRg st="9" end="9"/>
                                            </p:txEl>
                                          </p:spTgt>
                                        </p:tgtEl>
                                        <p:attrNameLst>
                                          <p:attrName>ppt_x</p:attrName>
                                        </p:attrNameLst>
                                      </p:cBhvr>
                                      <p:tavLst>
                                        <p:tav tm="0">
                                          <p:val>
                                            <p:strVal val="ppt_x"/>
                                          </p:val>
                                        </p:tav>
                                        <p:tav tm="100000">
                                          <p:val>
                                            <p:strVal val="ppt_x-.2"/>
                                          </p:val>
                                        </p:tav>
                                      </p:tavLst>
                                    </p:anim>
                                    <p:anim calcmode="lin" valueType="num">
                                      <p:cBhvr>
                                        <p:cTn id="137" dur="1000"/>
                                        <p:tgtEl>
                                          <p:spTgt spid="31746">
                                            <p:txEl>
                                              <p:pRg st="9" end="9"/>
                                            </p:txEl>
                                          </p:spTgt>
                                        </p:tgtEl>
                                        <p:attrNameLst>
                                          <p:attrName>ppt_y</p:attrName>
                                        </p:attrNameLst>
                                      </p:cBhvr>
                                      <p:tavLst>
                                        <p:tav tm="0">
                                          <p:val>
                                            <p:strVal val="ppt_y"/>
                                          </p:val>
                                        </p:tav>
                                        <p:tav tm="100000">
                                          <p:val>
                                            <p:strVal val="ppt_y"/>
                                          </p:val>
                                        </p:tav>
                                      </p:tavLst>
                                    </p:anim>
                                    <p:animEffect transition="out" filter="fade">
                                      <p:cBhvr>
                                        <p:cTn id="138" dur="1000"/>
                                        <p:tgtEl>
                                          <p:spTgt spid="31746">
                                            <p:txEl>
                                              <p:pRg st="9" end="9"/>
                                            </p:txEl>
                                          </p:spTgt>
                                        </p:tgtEl>
                                      </p:cBhvr>
                                    </p:animEffect>
                                    <p:set>
                                      <p:cBhvr>
                                        <p:cTn id="139" dur="1" fill="hold">
                                          <p:stCondLst>
                                            <p:cond delay="999"/>
                                          </p:stCondLst>
                                        </p:cTn>
                                        <p:tgtEl>
                                          <p:spTgt spid="31746">
                                            <p:txEl>
                                              <p:pRg st="9" end="9"/>
                                            </p:txEl>
                                          </p:spTgt>
                                        </p:tgtEl>
                                        <p:attrNameLst>
                                          <p:attrName>style.visibility</p:attrName>
                                        </p:attrNameLst>
                                      </p:cBhvr>
                                      <p:to>
                                        <p:strVal val="hidden"/>
                                      </p:to>
                                    </p:set>
                                  </p:childTnLst>
                                </p:cTn>
                              </p:par>
                              <p:par>
                                <p:cTn id="140" presetID="29" presetClass="exit" presetSubtype="0" fill="hold" grpId="0" nodeType="withEffect">
                                  <p:stCondLst>
                                    <p:cond delay="0"/>
                                  </p:stCondLst>
                                  <p:iterate type="lt">
                                    <p:tmPct val="0"/>
                                  </p:iterate>
                                  <p:childTnLst>
                                    <p:anim calcmode="lin" valueType="num">
                                      <p:cBhvr>
                                        <p:cTn id="141" dur="1000"/>
                                        <p:tgtEl>
                                          <p:spTgt spid="31746">
                                            <p:txEl>
                                              <p:pRg st="10" end="10"/>
                                            </p:txEl>
                                          </p:spTgt>
                                        </p:tgtEl>
                                        <p:attrNameLst>
                                          <p:attrName>ppt_x</p:attrName>
                                        </p:attrNameLst>
                                      </p:cBhvr>
                                      <p:tavLst>
                                        <p:tav tm="0">
                                          <p:val>
                                            <p:strVal val="ppt_x"/>
                                          </p:val>
                                        </p:tav>
                                        <p:tav tm="100000">
                                          <p:val>
                                            <p:strVal val="ppt_x-.2"/>
                                          </p:val>
                                        </p:tav>
                                      </p:tavLst>
                                    </p:anim>
                                    <p:anim calcmode="lin" valueType="num">
                                      <p:cBhvr>
                                        <p:cTn id="142" dur="1000"/>
                                        <p:tgtEl>
                                          <p:spTgt spid="31746">
                                            <p:txEl>
                                              <p:pRg st="10" end="10"/>
                                            </p:txEl>
                                          </p:spTgt>
                                        </p:tgtEl>
                                        <p:attrNameLst>
                                          <p:attrName>ppt_y</p:attrName>
                                        </p:attrNameLst>
                                      </p:cBhvr>
                                      <p:tavLst>
                                        <p:tav tm="0">
                                          <p:val>
                                            <p:strVal val="ppt_y"/>
                                          </p:val>
                                        </p:tav>
                                        <p:tav tm="100000">
                                          <p:val>
                                            <p:strVal val="ppt_y"/>
                                          </p:val>
                                        </p:tav>
                                      </p:tavLst>
                                    </p:anim>
                                    <p:animEffect transition="out" filter="fade">
                                      <p:cBhvr>
                                        <p:cTn id="143" dur="1000"/>
                                        <p:tgtEl>
                                          <p:spTgt spid="31746">
                                            <p:txEl>
                                              <p:pRg st="10" end="10"/>
                                            </p:txEl>
                                          </p:spTgt>
                                        </p:tgtEl>
                                      </p:cBhvr>
                                    </p:animEffect>
                                    <p:set>
                                      <p:cBhvr>
                                        <p:cTn id="144" dur="1" fill="hold">
                                          <p:stCondLst>
                                            <p:cond delay="999"/>
                                          </p:stCondLst>
                                        </p:cTn>
                                        <p:tgtEl>
                                          <p:spTgt spid="31746">
                                            <p:txEl>
                                              <p:pRg st="10" end="10"/>
                                            </p:txEl>
                                          </p:spTgt>
                                        </p:tgtEl>
                                        <p:attrNameLst>
                                          <p:attrName>style.visibility</p:attrName>
                                        </p:attrNameLst>
                                      </p:cBhvr>
                                      <p:to>
                                        <p:strVal val="hidden"/>
                                      </p:to>
                                    </p:set>
                                  </p:childTnLst>
                                </p:cTn>
                              </p:par>
                              <p:par>
                                <p:cTn id="145" presetID="29" presetClass="exit" presetSubtype="0" fill="hold" grpId="1" nodeType="withEffect">
                                  <p:stCondLst>
                                    <p:cond delay="0"/>
                                  </p:stCondLst>
                                  <p:iterate type="lt">
                                    <p:tmPct val="0"/>
                                  </p:iterate>
                                  <p:childTnLst>
                                    <p:anim calcmode="lin" valueType="num">
                                      <p:cBhvr>
                                        <p:cTn id="146" dur="1000"/>
                                        <p:tgtEl>
                                          <p:spTgt spid="12">
                                            <p:txEl>
                                              <p:pRg st="0" end="0"/>
                                            </p:txEl>
                                          </p:spTgt>
                                        </p:tgtEl>
                                        <p:attrNameLst>
                                          <p:attrName>ppt_x</p:attrName>
                                        </p:attrNameLst>
                                      </p:cBhvr>
                                      <p:tavLst>
                                        <p:tav tm="0">
                                          <p:val>
                                            <p:strVal val="ppt_x"/>
                                          </p:val>
                                        </p:tav>
                                        <p:tav tm="100000">
                                          <p:val>
                                            <p:strVal val="ppt_x-.2"/>
                                          </p:val>
                                        </p:tav>
                                      </p:tavLst>
                                    </p:anim>
                                    <p:anim calcmode="lin" valueType="num">
                                      <p:cBhvr>
                                        <p:cTn id="147" dur="1000"/>
                                        <p:tgtEl>
                                          <p:spTgt spid="12">
                                            <p:txEl>
                                              <p:pRg st="0" end="0"/>
                                            </p:txEl>
                                          </p:spTgt>
                                        </p:tgtEl>
                                        <p:attrNameLst>
                                          <p:attrName>ppt_y</p:attrName>
                                        </p:attrNameLst>
                                      </p:cBhvr>
                                      <p:tavLst>
                                        <p:tav tm="0">
                                          <p:val>
                                            <p:strVal val="ppt_y"/>
                                          </p:val>
                                        </p:tav>
                                        <p:tav tm="100000">
                                          <p:val>
                                            <p:strVal val="ppt_y"/>
                                          </p:val>
                                        </p:tav>
                                      </p:tavLst>
                                    </p:anim>
                                    <p:animEffect transition="out" filter="fade">
                                      <p:cBhvr>
                                        <p:cTn id="148" dur="1000"/>
                                        <p:tgtEl>
                                          <p:spTgt spid="12">
                                            <p:txEl>
                                              <p:pRg st="0" end="0"/>
                                            </p:txEl>
                                          </p:spTgt>
                                        </p:tgtEl>
                                      </p:cBhvr>
                                    </p:animEffect>
                                    <p:set>
                                      <p:cBhvr>
                                        <p:cTn id="149" dur="1" fill="hold">
                                          <p:stCondLst>
                                            <p:cond delay="999"/>
                                          </p:stCondLst>
                                        </p:cTn>
                                        <p:tgtEl>
                                          <p:spTgt spid="12">
                                            <p:txEl>
                                              <p:pRg st="0" end="0"/>
                                            </p:txEl>
                                          </p:spTgt>
                                        </p:tgtEl>
                                        <p:attrNameLst>
                                          <p:attrName>style.visibility</p:attrName>
                                        </p:attrNameLst>
                                      </p:cBhvr>
                                      <p:to>
                                        <p:strVal val="hidden"/>
                                      </p:to>
                                    </p:set>
                                  </p:childTnLst>
                                </p:cTn>
                              </p:par>
                              <p:par>
                                <p:cTn id="150" presetID="29" presetClass="exit" presetSubtype="0" fill="hold" grpId="1" nodeType="withEffect">
                                  <p:stCondLst>
                                    <p:cond delay="0"/>
                                  </p:stCondLst>
                                  <p:iterate type="lt">
                                    <p:tmPct val="0"/>
                                  </p:iterate>
                                  <p:childTnLst>
                                    <p:anim calcmode="lin" valueType="num">
                                      <p:cBhvr>
                                        <p:cTn id="151" dur="1000"/>
                                        <p:tgtEl>
                                          <p:spTgt spid="12">
                                            <p:txEl>
                                              <p:pRg st="1" end="1"/>
                                            </p:txEl>
                                          </p:spTgt>
                                        </p:tgtEl>
                                        <p:attrNameLst>
                                          <p:attrName>ppt_x</p:attrName>
                                        </p:attrNameLst>
                                      </p:cBhvr>
                                      <p:tavLst>
                                        <p:tav tm="0">
                                          <p:val>
                                            <p:strVal val="ppt_x"/>
                                          </p:val>
                                        </p:tav>
                                        <p:tav tm="100000">
                                          <p:val>
                                            <p:strVal val="ppt_x-.2"/>
                                          </p:val>
                                        </p:tav>
                                      </p:tavLst>
                                    </p:anim>
                                    <p:anim calcmode="lin" valueType="num">
                                      <p:cBhvr>
                                        <p:cTn id="152" dur="1000"/>
                                        <p:tgtEl>
                                          <p:spTgt spid="12">
                                            <p:txEl>
                                              <p:pRg st="1" end="1"/>
                                            </p:txEl>
                                          </p:spTgt>
                                        </p:tgtEl>
                                        <p:attrNameLst>
                                          <p:attrName>ppt_y</p:attrName>
                                        </p:attrNameLst>
                                      </p:cBhvr>
                                      <p:tavLst>
                                        <p:tav tm="0">
                                          <p:val>
                                            <p:strVal val="ppt_y"/>
                                          </p:val>
                                        </p:tav>
                                        <p:tav tm="100000">
                                          <p:val>
                                            <p:strVal val="ppt_y"/>
                                          </p:val>
                                        </p:tav>
                                      </p:tavLst>
                                    </p:anim>
                                    <p:animEffect transition="out" filter="fade">
                                      <p:cBhvr>
                                        <p:cTn id="153" dur="1000"/>
                                        <p:tgtEl>
                                          <p:spTgt spid="12">
                                            <p:txEl>
                                              <p:pRg st="1" end="1"/>
                                            </p:txEl>
                                          </p:spTgt>
                                        </p:tgtEl>
                                      </p:cBhvr>
                                    </p:animEffect>
                                    <p:set>
                                      <p:cBhvr>
                                        <p:cTn id="154" dur="1" fill="hold">
                                          <p:stCondLst>
                                            <p:cond delay="999"/>
                                          </p:stCondLst>
                                        </p:cTn>
                                        <p:tgtEl>
                                          <p:spTgt spid="12">
                                            <p:txEl>
                                              <p:pRg st="1" end="1"/>
                                            </p:txEl>
                                          </p:spTgt>
                                        </p:tgtEl>
                                        <p:attrNameLst>
                                          <p:attrName>style.visibility</p:attrName>
                                        </p:attrNameLst>
                                      </p:cBhvr>
                                      <p:to>
                                        <p:strVal val="hidden"/>
                                      </p:to>
                                    </p:set>
                                  </p:childTnLst>
                                </p:cTn>
                              </p:par>
                              <p:par>
                                <p:cTn id="155" presetID="29" presetClass="exit" presetSubtype="0" fill="hold" grpId="1" nodeType="withEffect">
                                  <p:stCondLst>
                                    <p:cond delay="0"/>
                                  </p:stCondLst>
                                  <p:iterate type="lt">
                                    <p:tmPct val="0"/>
                                  </p:iterate>
                                  <p:childTnLst>
                                    <p:anim calcmode="lin" valueType="num">
                                      <p:cBhvr>
                                        <p:cTn id="156" dur="1000"/>
                                        <p:tgtEl>
                                          <p:spTgt spid="12">
                                            <p:txEl>
                                              <p:pRg st="2" end="2"/>
                                            </p:txEl>
                                          </p:spTgt>
                                        </p:tgtEl>
                                        <p:attrNameLst>
                                          <p:attrName>ppt_x</p:attrName>
                                        </p:attrNameLst>
                                      </p:cBhvr>
                                      <p:tavLst>
                                        <p:tav tm="0">
                                          <p:val>
                                            <p:strVal val="ppt_x"/>
                                          </p:val>
                                        </p:tav>
                                        <p:tav tm="100000">
                                          <p:val>
                                            <p:strVal val="ppt_x-.2"/>
                                          </p:val>
                                        </p:tav>
                                      </p:tavLst>
                                    </p:anim>
                                    <p:anim calcmode="lin" valueType="num">
                                      <p:cBhvr>
                                        <p:cTn id="157" dur="1000"/>
                                        <p:tgtEl>
                                          <p:spTgt spid="12">
                                            <p:txEl>
                                              <p:pRg st="2" end="2"/>
                                            </p:txEl>
                                          </p:spTgt>
                                        </p:tgtEl>
                                        <p:attrNameLst>
                                          <p:attrName>ppt_y</p:attrName>
                                        </p:attrNameLst>
                                      </p:cBhvr>
                                      <p:tavLst>
                                        <p:tav tm="0">
                                          <p:val>
                                            <p:strVal val="ppt_y"/>
                                          </p:val>
                                        </p:tav>
                                        <p:tav tm="100000">
                                          <p:val>
                                            <p:strVal val="ppt_y"/>
                                          </p:val>
                                        </p:tav>
                                      </p:tavLst>
                                    </p:anim>
                                    <p:animEffect transition="out" filter="fade">
                                      <p:cBhvr>
                                        <p:cTn id="158" dur="1000"/>
                                        <p:tgtEl>
                                          <p:spTgt spid="12">
                                            <p:txEl>
                                              <p:pRg st="2" end="2"/>
                                            </p:txEl>
                                          </p:spTgt>
                                        </p:tgtEl>
                                      </p:cBhvr>
                                    </p:animEffect>
                                    <p:set>
                                      <p:cBhvr>
                                        <p:cTn id="159" dur="1" fill="hold">
                                          <p:stCondLst>
                                            <p:cond delay="999"/>
                                          </p:stCondLst>
                                        </p:cTn>
                                        <p:tgtEl>
                                          <p:spTgt spid="12">
                                            <p:txEl>
                                              <p:pRg st="2" end="2"/>
                                            </p:txEl>
                                          </p:spTgt>
                                        </p:tgtEl>
                                        <p:attrNameLst>
                                          <p:attrName>style.visibility</p:attrName>
                                        </p:attrNameLst>
                                      </p:cBhvr>
                                      <p:to>
                                        <p:strVal val="hidden"/>
                                      </p:to>
                                    </p:set>
                                  </p:childTnLst>
                                </p:cTn>
                              </p:par>
                              <p:par>
                                <p:cTn id="160" presetID="29" presetClass="exit" presetSubtype="0" fill="hold" grpId="1" nodeType="withEffect">
                                  <p:stCondLst>
                                    <p:cond delay="0"/>
                                  </p:stCondLst>
                                  <p:iterate type="lt">
                                    <p:tmPct val="0"/>
                                  </p:iterate>
                                  <p:childTnLst>
                                    <p:anim calcmode="lin" valueType="num">
                                      <p:cBhvr>
                                        <p:cTn id="161" dur="1000"/>
                                        <p:tgtEl>
                                          <p:spTgt spid="12">
                                            <p:txEl>
                                              <p:pRg st="3" end="3"/>
                                            </p:txEl>
                                          </p:spTgt>
                                        </p:tgtEl>
                                        <p:attrNameLst>
                                          <p:attrName>ppt_x</p:attrName>
                                        </p:attrNameLst>
                                      </p:cBhvr>
                                      <p:tavLst>
                                        <p:tav tm="0">
                                          <p:val>
                                            <p:strVal val="ppt_x"/>
                                          </p:val>
                                        </p:tav>
                                        <p:tav tm="100000">
                                          <p:val>
                                            <p:strVal val="ppt_x-.2"/>
                                          </p:val>
                                        </p:tav>
                                      </p:tavLst>
                                    </p:anim>
                                    <p:anim calcmode="lin" valueType="num">
                                      <p:cBhvr>
                                        <p:cTn id="162" dur="1000"/>
                                        <p:tgtEl>
                                          <p:spTgt spid="12">
                                            <p:txEl>
                                              <p:pRg st="3" end="3"/>
                                            </p:txEl>
                                          </p:spTgt>
                                        </p:tgtEl>
                                        <p:attrNameLst>
                                          <p:attrName>ppt_y</p:attrName>
                                        </p:attrNameLst>
                                      </p:cBhvr>
                                      <p:tavLst>
                                        <p:tav tm="0">
                                          <p:val>
                                            <p:strVal val="ppt_y"/>
                                          </p:val>
                                        </p:tav>
                                        <p:tav tm="100000">
                                          <p:val>
                                            <p:strVal val="ppt_y"/>
                                          </p:val>
                                        </p:tav>
                                      </p:tavLst>
                                    </p:anim>
                                    <p:animEffect transition="out" filter="fade">
                                      <p:cBhvr>
                                        <p:cTn id="163" dur="1000"/>
                                        <p:tgtEl>
                                          <p:spTgt spid="12">
                                            <p:txEl>
                                              <p:pRg st="3" end="3"/>
                                            </p:txEl>
                                          </p:spTgt>
                                        </p:tgtEl>
                                      </p:cBhvr>
                                    </p:animEffect>
                                    <p:set>
                                      <p:cBhvr>
                                        <p:cTn id="164" dur="1" fill="hold">
                                          <p:stCondLst>
                                            <p:cond delay="999"/>
                                          </p:stCondLst>
                                        </p:cTn>
                                        <p:tgtEl>
                                          <p:spTgt spid="12">
                                            <p:txEl>
                                              <p:pRg st="3" end="3"/>
                                            </p:txEl>
                                          </p:spTgt>
                                        </p:tgtEl>
                                        <p:attrNameLst>
                                          <p:attrName>style.visibility</p:attrName>
                                        </p:attrNameLst>
                                      </p:cBhvr>
                                      <p:to>
                                        <p:strVal val="hidden"/>
                                      </p:to>
                                    </p:set>
                                  </p:childTnLst>
                                </p:cTn>
                              </p:par>
                              <p:par>
                                <p:cTn id="165" presetID="29" presetClass="exit" presetSubtype="0" fill="hold" grpId="1" nodeType="withEffect">
                                  <p:stCondLst>
                                    <p:cond delay="0"/>
                                  </p:stCondLst>
                                  <p:childTnLst>
                                    <p:anim calcmode="lin" valueType="num">
                                      <p:cBhvr>
                                        <p:cTn id="166" dur="1000"/>
                                        <p:tgtEl>
                                          <p:spTgt spid="12">
                                            <p:bg/>
                                          </p:spTgt>
                                        </p:tgtEl>
                                        <p:attrNameLst>
                                          <p:attrName>ppt_x</p:attrName>
                                        </p:attrNameLst>
                                      </p:cBhvr>
                                      <p:tavLst>
                                        <p:tav tm="0">
                                          <p:val>
                                            <p:strVal val="ppt_x"/>
                                          </p:val>
                                        </p:tav>
                                        <p:tav tm="100000">
                                          <p:val>
                                            <p:strVal val="ppt_x-.2"/>
                                          </p:val>
                                        </p:tav>
                                      </p:tavLst>
                                    </p:anim>
                                    <p:anim calcmode="lin" valueType="num">
                                      <p:cBhvr>
                                        <p:cTn id="167" dur="1000"/>
                                        <p:tgtEl>
                                          <p:spTgt spid="12">
                                            <p:bg/>
                                          </p:spTgt>
                                        </p:tgtEl>
                                        <p:attrNameLst>
                                          <p:attrName>ppt_y</p:attrName>
                                        </p:attrNameLst>
                                      </p:cBhvr>
                                      <p:tavLst>
                                        <p:tav tm="0">
                                          <p:val>
                                            <p:strVal val="ppt_y"/>
                                          </p:val>
                                        </p:tav>
                                        <p:tav tm="100000">
                                          <p:val>
                                            <p:strVal val="ppt_y"/>
                                          </p:val>
                                        </p:tav>
                                      </p:tavLst>
                                    </p:anim>
                                    <p:animEffect transition="out" filter="fade">
                                      <p:cBhvr>
                                        <p:cTn id="168" dur="1000"/>
                                        <p:tgtEl>
                                          <p:spTgt spid="12">
                                            <p:bg/>
                                          </p:spTgt>
                                        </p:tgtEl>
                                      </p:cBhvr>
                                    </p:animEffect>
                                    <p:set>
                                      <p:cBhvr>
                                        <p:cTn id="169" dur="1" fill="hold">
                                          <p:stCondLst>
                                            <p:cond delay="999"/>
                                          </p:stCondLst>
                                        </p:cTn>
                                        <p:tgtEl>
                                          <p:spTgt spid="12">
                                            <p:bg/>
                                          </p:spTgt>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54" presetClass="entr" presetSubtype="0" accel="100000" fill="hold" nodeType="clickEffect">
                                  <p:stCondLst>
                                    <p:cond delay="0"/>
                                  </p:stCondLst>
                                  <p:childTnLst>
                                    <p:set>
                                      <p:cBhvr>
                                        <p:cTn id="173" dur="1" fill="hold">
                                          <p:stCondLst>
                                            <p:cond delay="0"/>
                                          </p:stCondLst>
                                        </p:cTn>
                                        <p:tgtEl>
                                          <p:spTgt spid="14"/>
                                        </p:tgtEl>
                                        <p:attrNameLst>
                                          <p:attrName>style.visibility</p:attrName>
                                        </p:attrNameLst>
                                      </p:cBhvr>
                                      <p:to>
                                        <p:strVal val="visible"/>
                                      </p:to>
                                    </p:set>
                                    <p:anim calcmode="lin" valueType="num">
                                      <p:cBhvr>
                                        <p:cTn id="174" dur="500" fill="hold"/>
                                        <p:tgtEl>
                                          <p:spTgt spid="14"/>
                                        </p:tgtEl>
                                        <p:attrNameLst>
                                          <p:attrName>ppt_w</p:attrName>
                                        </p:attrNameLst>
                                      </p:cBhvr>
                                      <p:tavLst>
                                        <p:tav tm="0">
                                          <p:val>
                                            <p:strVal val="#ppt_w*0.05"/>
                                          </p:val>
                                        </p:tav>
                                        <p:tav tm="100000">
                                          <p:val>
                                            <p:strVal val="#ppt_w"/>
                                          </p:val>
                                        </p:tav>
                                      </p:tavLst>
                                    </p:anim>
                                    <p:anim calcmode="lin" valueType="num">
                                      <p:cBhvr>
                                        <p:cTn id="175" dur="500" fill="hold"/>
                                        <p:tgtEl>
                                          <p:spTgt spid="14"/>
                                        </p:tgtEl>
                                        <p:attrNameLst>
                                          <p:attrName>ppt_h</p:attrName>
                                        </p:attrNameLst>
                                      </p:cBhvr>
                                      <p:tavLst>
                                        <p:tav tm="0">
                                          <p:val>
                                            <p:strVal val="#ppt_h"/>
                                          </p:val>
                                        </p:tav>
                                        <p:tav tm="100000">
                                          <p:val>
                                            <p:strVal val="#ppt_h"/>
                                          </p:val>
                                        </p:tav>
                                      </p:tavLst>
                                    </p:anim>
                                    <p:anim calcmode="lin" valueType="num">
                                      <p:cBhvr>
                                        <p:cTn id="176" dur="500" fill="hold"/>
                                        <p:tgtEl>
                                          <p:spTgt spid="14"/>
                                        </p:tgtEl>
                                        <p:attrNameLst>
                                          <p:attrName>ppt_x</p:attrName>
                                        </p:attrNameLst>
                                      </p:cBhvr>
                                      <p:tavLst>
                                        <p:tav tm="0">
                                          <p:val>
                                            <p:strVal val="#ppt_x-.2"/>
                                          </p:val>
                                        </p:tav>
                                        <p:tav tm="100000">
                                          <p:val>
                                            <p:strVal val="#ppt_x"/>
                                          </p:val>
                                        </p:tav>
                                      </p:tavLst>
                                    </p:anim>
                                    <p:anim calcmode="lin" valueType="num">
                                      <p:cBhvr>
                                        <p:cTn id="177" dur="500" fill="hold"/>
                                        <p:tgtEl>
                                          <p:spTgt spid="14"/>
                                        </p:tgtEl>
                                        <p:attrNameLst>
                                          <p:attrName>ppt_y</p:attrName>
                                        </p:attrNameLst>
                                      </p:cBhvr>
                                      <p:tavLst>
                                        <p:tav tm="0">
                                          <p:val>
                                            <p:strVal val="#ppt_y"/>
                                          </p:val>
                                        </p:tav>
                                        <p:tav tm="100000">
                                          <p:val>
                                            <p:strVal val="#ppt_y"/>
                                          </p:val>
                                        </p:tav>
                                      </p:tavLst>
                                    </p:anim>
                                    <p:animEffect transition="in" filter="fade">
                                      <p:cBhvr>
                                        <p:cTn id="178" dur="500"/>
                                        <p:tgtEl>
                                          <p:spTgt spid="14"/>
                                        </p:tgtEl>
                                      </p:cBhvr>
                                    </p:animEffect>
                                  </p:childTnLst>
                                </p:cTn>
                              </p:par>
                            </p:childTnLst>
                          </p:cTn>
                        </p:par>
                      </p:childTnLst>
                    </p:cTn>
                  </p:par>
                  <p:par>
                    <p:cTn id="179" fill="hold">
                      <p:stCondLst>
                        <p:cond delay="indefinite"/>
                      </p:stCondLst>
                      <p:childTnLst>
                        <p:par>
                          <p:cTn id="180" fill="hold">
                            <p:stCondLst>
                              <p:cond delay="0"/>
                            </p:stCondLst>
                            <p:childTnLst>
                              <p:par>
                                <p:cTn id="181" presetID="17" presetClass="entr" presetSubtype="10" fill="hold" grpId="0" nodeType="clickEffect">
                                  <p:stCondLst>
                                    <p:cond delay="0"/>
                                  </p:stCondLst>
                                  <p:childTnLst>
                                    <p:set>
                                      <p:cBhvr>
                                        <p:cTn id="182" dur="1" fill="hold">
                                          <p:stCondLst>
                                            <p:cond delay="0"/>
                                          </p:stCondLst>
                                        </p:cTn>
                                        <p:tgtEl>
                                          <p:spTgt spid="15"/>
                                        </p:tgtEl>
                                        <p:attrNameLst>
                                          <p:attrName>style.visibility</p:attrName>
                                        </p:attrNameLst>
                                      </p:cBhvr>
                                      <p:to>
                                        <p:strVal val="visible"/>
                                      </p:to>
                                    </p:set>
                                    <p:anim calcmode="lin" valueType="num">
                                      <p:cBhvr>
                                        <p:cTn id="183" dur="500" fill="hold"/>
                                        <p:tgtEl>
                                          <p:spTgt spid="15"/>
                                        </p:tgtEl>
                                        <p:attrNameLst>
                                          <p:attrName>ppt_w</p:attrName>
                                        </p:attrNameLst>
                                      </p:cBhvr>
                                      <p:tavLst>
                                        <p:tav tm="0">
                                          <p:val>
                                            <p:fltVal val="0"/>
                                          </p:val>
                                        </p:tav>
                                        <p:tav tm="100000">
                                          <p:val>
                                            <p:strVal val="#ppt_w"/>
                                          </p:val>
                                        </p:tav>
                                      </p:tavLst>
                                    </p:anim>
                                    <p:anim calcmode="lin" valueType="num">
                                      <p:cBhvr>
                                        <p:cTn id="184" dur="500" fill="hold"/>
                                        <p:tgtEl>
                                          <p:spTgt spid="15"/>
                                        </p:tgtEl>
                                        <p:attrNameLst>
                                          <p:attrName>ppt_h</p:attrName>
                                        </p:attrNameLst>
                                      </p:cBhvr>
                                      <p:tavLst>
                                        <p:tav tm="0">
                                          <p:val>
                                            <p:strVal val="#ppt_h"/>
                                          </p:val>
                                        </p:tav>
                                        <p:tav tm="100000">
                                          <p:val>
                                            <p:strVal val="#ppt_h"/>
                                          </p:val>
                                        </p:tav>
                                      </p:tavLst>
                                    </p:anim>
                                  </p:childTnLst>
                                </p:cTn>
                              </p:par>
                              <p:par>
                                <p:cTn id="185" presetID="17" presetClass="entr" presetSubtype="10" fill="hold" grpId="0" nodeType="withEffect">
                                  <p:stCondLst>
                                    <p:cond delay="0"/>
                                  </p:stCondLst>
                                  <p:childTnLst>
                                    <p:set>
                                      <p:cBhvr>
                                        <p:cTn id="186" dur="1" fill="hold">
                                          <p:stCondLst>
                                            <p:cond delay="0"/>
                                          </p:stCondLst>
                                        </p:cTn>
                                        <p:tgtEl>
                                          <p:spTgt spid="13"/>
                                        </p:tgtEl>
                                        <p:attrNameLst>
                                          <p:attrName>style.visibility</p:attrName>
                                        </p:attrNameLst>
                                      </p:cBhvr>
                                      <p:to>
                                        <p:strVal val="visible"/>
                                      </p:to>
                                    </p:set>
                                    <p:anim calcmode="lin" valueType="num">
                                      <p:cBhvr>
                                        <p:cTn id="187" dur="500" fill="hold"/>
                                        <p:tgtEl>
                                          <p:spTgt spid="13"/>
                                        </p:tgtEl>
                                        <p:attrNameLst>
                                          <p:attrName>ppt_w</p:attrName>
                                        </p:attrNameLst>
                                      </p:cBhvr>
                                      <p:tavLst>
                                        <p:tav tm="0">
                                          <p:val>
                                            <p:fltVal val="0"/>
                                          </p:val>
                                        </p:tav>
                                        <p:tav tm="100000">
                                          <p:val>
                                            <p:strVal val="#ppt_w"/>
                                          </p:val>
                                        </p:tav>
                                      </p:tavLst>
                                    </p:anim>
                                    <p:anim calcmode="lin" valueType="num">
                                      <p:cBhvr>
                                        <p:cTn id="18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allAtOnce"/>
      <p:bldP spid="12" grpId="0" build="allAtOnce" animBg="1"/>
      <p:bldP spid="12" grpId="1" build="allAtOnce" animBg="1"/>
      <p:bldP spid="13"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915400" cy="3643113"/>
          </a:xfrm>
          <a:prstGeom prst="rect">
            <a:avLst/>
          </a:prstGeom>
        </p:spPr>
        <p:txBody>
          <a:bodyPr wrap="square">
            <a:spAutoFit/>
          </a:bodyPr>
          <a:lstStyle/>
          <a:p>
            <a:pPr algn="r" rtl="1" eaLnBrk="0" fontAlgn="base" hangingPunct="0">
              <a:lnSpc>
                <a:spcPct val="300000"/>
              </a:lnSpc>
              <a:spcBef>
                <a:spcPct val="0"/>
              </a:spcBef>
              <a:spcAft>
                <a:spcPct val="0"/>
              </a:spcAft>
              <a:buFont typeface="Wingdings" pitchFamily="2" charset="2"/>
              <a:buChar char="ü"/>
            </a:pPr>
            <a:r>
              <a:rPr lang="ar-SA" sz="1600" dirty="0" smtClean="0">
                <a:solidFill>
                  <a:srgbClr val="000000"/>
                </a:solidFill>
                <a:latin typeface="Arial" pitchFamily="34" charset="0"/>
                <a:ea typeface="Times New Roman" pitchFamily="18" charset="0"/>
              </a:rPr>
              <a:t> تمام دیوارهای این خانه سیمگل كاری شده </a:t>
            </a:r>
            <a:endParaRPr lang="fa-IR" sz="1600" dirty="0" smtClean="0">
              <a:solidFill>
                <a:srgbClr val="000000"/>
              </a:solidFill>
              <a:latin typeface="Arial" pitchFamily="34" charset="0"/>
              <a:ea typeface="Times New Roman" pitchFamily="18" charset="0"/>
            </a:endParaRPr>
          </a:p>
          <a:p>
            <a:pPr algn="r" rtl="1" eaLnBrk="0" fontAlgn="base" hangingPunct="0">
              <a:lnSpc>
                <a:spcPct val="300000"/>
              </a:lnSpc>
              <a:spcBef>
                <a:spcPct val="0"/>
              </a:spcBef>
              <a:spcAft>
                <a:spcPct val="0"/>
              </a:spcAft>
              <a:buFont typeface="Wingdings" pitchFamily="2" charset="2"/>
              <a:buChar char="ü"/>
            </a:pPr>
            <a:r>
              <a:rPr lang="ar-SA" sz="1600" dirty="0" smtClean="0">
                <a:solidFill>
                  <a:srgbClr val="000000"/>
                </a:solidFill>
                <a:latin typeface="Arial" pitchFamily="34" charset="0"/>
                <a:ea typeface="Times New Roman" pitchFamily="18" charset="0"/>
              </a:rPr>
              <a:t>كف حیاط آجرفرش</a:t>
            </a:r>
            <a:endParaRPr lang="fa-IR" sz="1600" dirty="0" smtClean="0">
              <a:solidFill>
                <a:srgbClr val="000000"/>
              </a:solidFill>
              <a:latin typeface="Arial" pitchFamily="34" charset="0"/>
              <a:ea typeface="Times New Roman" pitchFamily="18" charset="0"/>
            </a:endParaRPr>
          </a:p>
          <a:p>
            <a:pPr lvl="0" algn="r" rtl="1" eaLnBrk="0" fontAlgn="base" hangingPunct="0">
              <a:lnSpc>
                <a:spcPct val="300000"/>
              </a:lnSpc>
              <a:spcBef>
                <a:spcPct val="0"/>
              </a:spcBef>
              <a:spcAft>
                <a:spcPct val="0"/>
              </a:spcAft>
              <a:buFont typeface="Wingdings" pitchFamily="2" charset="2"/>
              <a:buChar char="ü"/>
            </a:pPr>
            <a:r>
              <a:rPr lang="ar-SA" sz="1600" dirty="0" smtClean="0">
                <a:solidFill>
                  <a:srgbClr val="000000"/>
                </a:solidFill>
                <a:latin typeface="Arial" pitchFamily="34" charset="0"/>
                <a:ea typeface="Times New Roman" pitchFamily="18" charset="0"/>
              </a:rPr>
              <a:t>فضاهای قرینه در اطرف این حیاط واقع شده </a:t>
            </a:r>
            <a:endParaRPr lang="fa-IR" sz="1600" dirty="0" smtClean="0">
              <a:solidFill>
                <a:srgbClr val="000000"/>
              </a:solidFill>
              <a:latin typeface="Arial" pitchFamily="34" charset="0"/>
              <a:ea typeface="Times New Roman" pitchFamily="18" charset="0"/>
            </a:endParaRPr>
          </a:p>
          <a:p>
            <a:pPr lvl="0" algn="r" rtl="1" eaLnBrk="0" fontAlgn="base" hangingPunct="0">
              <a:lnSpc>
                <a:spcPct val="300000"/>
              </a:lnSpc>
              <a:spcBef>
                <a:spcPct val="0"/>
              </a:spcBef>
              <a:spcAft>
                <a:spcPct val="0"/>
              </a:spcAft>
              <a:buFont typeface="Wingdings" pitchFamily="2" charset="2"/>
              <a:buChar char="ü"/>
            </a:pPr>
            <a:r>
              <a:rPr lang="fa-IR" sz="1600" dirty="0" smtClean="0">
                <a:solidFill>
                  <a:srgbClr val="000000"/>
                </a:solidFill>
                <a:latin typeface="Arial" pitchFamily="34" charset="0"/>
                <a:ea typeface="Times New Roman" pitchFamily="18" charset="0"/>
              </a:rPr>
              <a:t> </a:t>
            </a:r>
            <a:r>
              <a:rPr lang="ar-SA" sz="1600" dirty="0" smtClean="0">
                <a:solidFill>
                  <a:srgbClr val="000000"/>
                </a:solidFill>
                <a:latin typeface="Arial" pitchFamily="34" charset="0"/>
                <a:ea typeface="Times New Roman" pitchFamily="18" charset="0"/>
              </a:rPr>
              <a:t>در وسط ضلع جنوبی حیاط بیرونی خانه یوسفیان،حوضخانه مرتفعی در دو طبقه بنا شده </a:t>
            </a:r>
            <a:endParaRPr lang="fa-IR" sz="1600" dirty="0" smtClean="0">
              <a:solidFill>
                <a:srgbClr val="000000"/>
              </a:solidFill>
              <a:latin typeface="Arial" pitchFamily="34" charset="0"/>
              <a:ea typeface="Times New Roman" pitchFamily="18" charset="0"/>
            </a:endParaRPr>
          </a:p>
          <a:p>
            <a:pPr lvl="0" algn="r" rtl="1" eaLnBrk="0" fontAlgn="base" hangingPunct="0">
              <a:lnSpc>
                <a:spcPct val="300000"/>
              </a:lnSpc>
              <a:spcBef>
                <a:spcPct val="0"/>
              </a:spcBef>
              <a:spcAft>
                <a:spcPct val="0"/>
              </a:spcAft>
            </a:pPr>
            <a:endParaRPr lang="fa-IR" sz="1600" dirty="0" smtClean="0">
              <a:solidFill>
                <a:srgbClr val="000000"/>
              </a:solidFill>
              <a:latin typeface="Arial" pitchFamily="34" charset="0"/>
              <a:ea typeface="Times New Roman" pitchFamily="18" charset="0"/>
            </a:endParaRPr>
          </a:p>
        </p:txBody>
      </p:sp>
      <p:sp>
        <p:nvSpPr>
          <p:cNvPr id="5" name="Rounded Rectangle 4"/>
          <p:cNvSpPr/>
          <p:nvPr/>
        </p:nvSpPr>
        <p:spPr>
          <a:xfrm>
            <a:off x="2133600" y="5181600"/>
            <a:ext cx="4876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dirty="0" smtClean="0">
                <a:solidFill>
                  <a:srgbClr val="8A0000"/>
                </a:solidFill>
                <a:latin typeface="Arial" pitchFamily="34" charset="0"/>
                <a:ea typeface="Times New Roman" pitchFamily="18" charset="0"/>
              </a:rPr>
              <a:t>سیم گل یا سیم كاهگل: </a:t>
            </a:r>
            <a:endParaRPr lang="fa-IR" sz="1400" dirty="0" smtClean="0">
              <a:solidFill>
                <a:srgbClr val="8A0000"/>
              </a:solidFill>
              <a:latin typeface="Arial" pitchFamily="34" charset="0"/>
              <a:ea typeface="Times New Roman" pitchFamily="18" charset="0"/>
            </a:endParaRPr>
          </a:p>
          <a:p>
            <a:pPr algn="ctr" rtl="1"/>
            <a:r>
              <a:rPr lang="ar-SA" sz="1400" dirty="0" smtClean="0">
                <a:solidFill>
                  <a:srgbClr val="8A0000"/>
                </a:solidFill>
                <a:latin typeface="Arial" pitchFamily="34" charset="0"/>
                <a:ea typeface="Times New Roman" pitchFamily="18" charset="0"/>
              </a:rPr>
              <a:t>نوعی كاهگال بسیار ظریف كه نمای خانه های قدیمی یزد با آن تزئین میشود. ارزانترین ، زیباترین و سازگارترین نماسازی در معماری سنتی یزد. </a:t>
            </a:r>
            <a:r>
              <a:rPr lang="fa-IR" sz="1400" dirty="0" smtClean="0">
                <a:solidFill>
                  <a:srgbClr val="8A0000"/>
                </a:solidFill>
                <a:latin typeface="Arial" pitchFamily="34" charset="0"/>
                <a:ea typeface="Times New Roman" pitchFamily="18" charset="0"/>
              </a:rPr>
              <a:t>                                                               </a:t>
            </a:r>
            <a:r>
              <a:rPr lang="ar-SA" sz="1400" dirty="0" smtClean="0">
                <a:solidFill>
                  <a:srgbClr val="8A0000"/>
                </a:solidFill>
                <a:latin typeface="Arial" pitchFamily="34" charset="0"/>
                <a:ea typeface="Times New Roman" pitchFamily="18" charset="0"/>
              </a:rPr>
              <a:t>سیم گل یك پوشش حفاظتی برای ساختمان و عایق نسبی رطوبت و حرارت نیز هست</a:t>
            </a:r>
            <a:r>
              <a:rPr lang="en-US" sz="1400" dirty="0" smtClean="0">
                <a:solidFill>
                  <a:srgbClr val="8A0000"/>
                </a:solidFill>
                <a:latin typeface="Arial" pitchFamily="34" charset="0"/>
                <a:ea typeface="Times New Roman" pitchFamily="18" charset="0"/>
              </a:rPr>
              <a:t>(</a:t>
            </a:r>
            <a:r>
              <a:rPr lang="ar-SA" sz="1400" dirty="0" smtClean="0">
                <a:solidFill>
                  <a:srgbClr val="8A0000"/>
                </a:solidFill>
                <a:latin typeface="Arial" pitchFamily="34" charset="0"/>
                <a:ea typeface="Times New Roman" pitchFamily="18" charset="0"/>
              </a:rPr>
              <a:t> </a:t>
            </a:r>
            <a:endParaRPr lang="en-US" sz="1400" dirty="0">
              <a:solidFill>
                <a:srgbClr val="8A0000"/>
              </a:solidFill>
            </a:endParaRPr>
          </a:p>
        </p:txBody>
      </p:sp>
      <p:pic>
        <p:nvPicPr>
          <p:cNvPr id="6" name="Picture 5" descr="khane yoosefian1.jpg"/>
          <p:cNvPicPr>
            <a:picLocks noChangeAspect="1"/>
          </p:cNvPicPr>
          <p:nvPr/>
        </p:nvPicPr>
        <p:blipFill>
          <a:blip r:embed="rId2"/>
          <a:stretch>
            <a:fillRect/>
          </a:stretch>
        </p:blipFill>
        <p:spPr>
          <a:xfrm>
            <a:off x="381000" y="228600"/>
            <a:ext cx="4495800" cy="3591753"/>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rot="16200000" flipH="1">
            <a:off x="1104900" y="2171700"/>
            <a:ext cx="3200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
                                        <p:tgtEl>
                                          <p:spTgt spid="2">
                                            <p:txEl>
                                              <p:pRg st="0" end="0"/>
                                            </p:txEl>
                                          </p:spTgt>
                                        </p:tgtEl>
                                      </p:cBhvr>
                                    </p:animEffect>
                                    <p:anim calcmode="lin" valueType="num">
                                      <p:cBhvr>
                                        <p:cTn id="15"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
                                        <p:tgtEl>
                                          <p:spTgt spid="2">
                                            <p:txEl>
                                              <p:pRg st="1" end="1"/>
                                            </p:txEl>
                                          </p:spTgt>
                                        </p:tgtEl>
                                      </p:cBhvr>
                                    </p:animEffect>
                                    <p:anim calcmode="lin" valueType="num">
                                      <p:cBhvr>
                                        <p:cTn id="29"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
                                        <p:tgtEl>
                                          <p:spTgt spid="2">
                                            <p:txEl>
                                              <p:pRg st="2" end="2"/>
                                            </p:txEl>
                                          </p:spTgt>
                                        </p:tgtEl>
                                      </p:cBhvr>
                                    </p:animEffect>
                                    <p:anim calcmode="lin" valueType="num">
                                      <p:cBhvr>
                                        <p:cTn id="38"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xit" presetSubtype="12" fill="hold" nodeType="clickEffect">
                                  <p:stCondLst>
                                    <p:cond delay="0"/>
                                  </p:stCondLst>
                                  <p:childTnLst>
                                    <p:animEffect transition="out" filter="strips(downLeft)">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
                                        <p:tgtEl>
                                          <p:spTgt spid="2">
                                            <p:txEl>
                                              <p:pRg st="3" end="3"/>
                                            </p:txEl>
                                          </p:spTgt>
                                        </p:tgtEl>
                                      </p:cBhvr>
                                    </p:animEffect>
                                    <p:anim calcmode="lin" valueType="num">
                                      <p:cBhvr>
                                        <p:cTn id="57"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3370153"/>
          </a:xfrm>
          <a:prstGeom prst="rect">
            <a:avLst/>
          </a:prstGeom>
        </p:spPr>
        <p:txBody>
          <a:bodyPr wrap="square">
            <a:spAutoFit/>
          </a:bodyPr>
          <a:lstStyle/>
          <a:p>
            <a:pPr algn="r" rtl="1">
              <a:lnSpc>
                <a:spcPct val="150000"/>
              </a:lnSpc>
            </a:pPr>
            <a:r>
              <a:rPr lang="ar-SA" sz="1400" dirty="0" smtClean="0"/>
              <a:t>خانه عامری ها </a:t>
            </a:r>
            <a:r>
              <a:rPr lang="fa-IR" sz="1400" dirty="0" smtClean="0"/>
              <a:t>(</a:t>
            </a:r>
            <a:r>
              <a:rPr lang="ar-SA" sz="1400" dirty="0" smtClean="0"/>
              <a:t>حیاط اندرونی و بیرونی اصلی فضاهای متعلق به آنها</a:t>
            </a:r>
            <a:r>
              <a:rPr lang="fa-IR" sz="1400" dirty="0" smtClean="0"/>
              <a:t>)</a:t>
            </a:r>
            <a:r>
              <a:rPr lang="ar-SA" sz="1400" dirty="0" smtClean="0"/>
              <a:t> ، مجموعه ای کامل از خانه ای کویری را شکل می دهند که مستقل از حیاط یوسفی ها می باشد. </a:t>
            </a:r>
            <a:endParaRPr lang="fa-IR" sz="1400" dirty="0" smtClean="0"/>
          </a:p>
          <a:p>
            <a:pPr algn="r" rtl="1">
              <a:lnSpc>
                <a:spcPct val="150000"/>
              </a:lnSpc>
            </a:pPr>
            <a:r>
              <a:rPr lang="ar-SA" sz="1400" dirty="0" smtClean="0"/>
              <a:t>لذا احتمال بسیار وجود دارد که  بخش </a:t>
            </a:r>
            <a:r>
              <a:rPr lang="fa-IR" sz="1400" dirty="0" smtClean="0"/>
              <a:t>یوسفی ها </a:t>
            </a:r>
            <a:r>
              <a:rPr lang="ar-SA" sz="1400" dirty="0" smtClean="0"/>
              <a:t>در جهت توسعه خانه عامری و به دلیل ایجاد استقلال فضایی برای سکونت یکی از اعضای خانواده به شکل کامل ، هرچند کوچکتر در کنار خانه اصلی ایجاد شده باشد.</a:t>
            </a:r>
            <a:endParaRPr lang="fa-IR" sz="1400" dirty="0" smtClean="0"/>
          </a:p>
          <a:p>
            <a:pPr algn="r" rtl="1">
              <a:lnSpc>
                <a:spcPct val="150000"/>
              </a:lnSpc>
            </a:pPr>
            <a:r>
              <a:rPr lang="ar-SA" sz="1400" dirty="0" smtClean="0">
                <a:solidFill>
                  <a:srgbClr val="8A0000"/>
                </a:solidFill>
              </a:rPr>
              <a:t> </a:t>
            </a:r>
            <a:endParaRPr lang="fa-IR" sz="1400" dirty="0" smtClean="0">
              <a:solidFill>
                <a:srgbClr val="8A0000"/>
              </a:solidFill>
            </a:endParaRPr>
          </a:p>
          <a:p>
            <a:pPr algn="r" rtl="1">
              <a:lnSpc>
                <a:spcPct val="150000"/>
              </a:lnSpc>
            </a:pPr>
            <a:r>
              <a:rPr lang="fa-IR" sz="1600" b="1" dirty="0" smtClean="0">
                <a:solidFill>
                  <a:srgbClr val="8A0000"/>
                </a:solidFill>
              </a:rPr>
              <a:t>حیاط یوسفیان:</a:t>
            </a:r>
          </a:p>
          <a:p>
            <a:pPr algn="r" rtl="1">
              <a:lnSpc>
                <a:spcPct val="150000"/>
              </a:lnSpc>
              <a:buFont typeface="Courier New" pitchFamily="49" charset="0"/>
              <a:buChar char="o"/>
            </a:pPr>
            <a:r>
              <a:rPr lang="ar-SA" sz="1400" dirty="0" smtClean="0"/>
              <a:t>حیاط دارای حوض میانی و 4 باغچه در طرفین است </a:t>
            </a:r>
            <a:r>
              <a:rPr lang="fa-IR" sz="1400" dirty="0" smtClean="0"/>
              <a:t>.</a:t>
            </a:r>
          </a:p>
          <a:p>
            <a:pPr algn="r" rtl="1">
              <a:lnSpc>
                <a:spcPct val="150000"/>
              </a:lnSpc>
              <a:buFont typeface="Courier New" pitchFamily="49" charset="0"/>
              <a:buChar char="o"/>
            </a:pPr>
            <a:r>
              <a:rPr lang="ar-SA" sz="1400" dirty="0" smtClean="0"/>
              <a:t> تنها در جناح جنوب شرقی خود دارای سه اتاق پنج دری است</a:t>
            </a:r>
            <a:r>
              <a:rPr lang="fa-IR" sz="1400" dirty="0" smtClean="0"/>
              <a:t>.</a:t>
            </a:r>
            <a:r>
              <a:rPr lang="ar-SA" sz="1400" dirty="0" smtClean="0"/>
              <a:t> </a:t>
            </a:r>
            <a:endParaRPr lang="fa-IR" sz="1400" dirty="0" smtClean="0"/>
          </a:p>
          <a:p>
            <a:pPr algn="r" rtl="1">
              <a:lnSpc>
                <a:spcPct val="150000"/>
              </a:lnSpc>
              <a:buFont typeface="Courier New" pitchFamily="49" charset="0"/>
              <a:buChar char="o"/>
            </a:pPr>
            <a:r>
              <a:rPr lang="ar-SA" sz="1400" dirty="0" smtClean="0"/>
              <a:t>حدفاصل دو حیاط بیرونی و اندرونی به شکل اتاقی بزرگتر و مرتفع تر شکل گرفته که به هر دو حیاط نگاه دارد.</a:t>
            </a:r>
            <a:endParaRPr lang="fa-IR" sz="1400" dirty="0" smtClean="0"/>
          </a:p>
          <a:p>
            <a:pPr algn="r" rtl="1">
              <a:lnSpc>
                <a:spcPct val="150000"/>
              </a:lnSpc>
              <a:buFont typeface="Courier New" pitchFamily="49" charset="0"/>
              <a:buChar char="o"/>
            </a:pPr>
            <a:r>
              <a:rPr lang="ar-SA" sz="1400" dirty="0" smtClean="0"/>
              <a:t> حیاط اندرونی در مقایسه با دیگر فضاهای باز مجموعه کوچک می نماید. </a:t>
            </a:r>
            <a:endParaRPr lang="fa-IR" sz="1400" dirty="0" smtClean="0"/>
          </a:p>
        </p:txBody>
      </p:sp>
      <p:sp>
        <p:nvSpPr>
          <p:cNvPr id="3" name="Bent-Up Arrow 2"/>
          <p:cNvSpPr/>
          <p:nvPr/>
        </p:nvSpPr>
        <p:spPr>
          <a:xfrm rot="16200000" flipH="1">
            <a:off x="8229600" y="3352800"/>
            <a:ext cx="304800" cy="609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Brace 4"/>
          <p:cNvSpPr/>
          <p:nvPr/>
        </p:nvSpPr>
        <p:spPr>
          <a:xfrm>
            <a:off x="3733800" y="3886200"/>
            <a:ext cx="121919" cy="838200"/>
          </a:xfrm>
          <a:prstGeom prst="leftBrace">
            <a:avLst/>
          </a:prstGeom>
          <a:ln w="28575">
            <a:solidFill>
              <a:srgbClr val="8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7772400" y="3429000"/>
            <a:ext cx="990600" cy="1588"/>
          </a:xfrm>
          <a:prstGeom prst="line">
            <a:avLst/>
          </a:prstGeom>
          <a:ln>
            <a:solidFill>
              <a:srgbClr val="8A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410200" y="5867400"/>
            <a:ext cx="3048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3429000"/>
            <a:ext cx="9144000" cy="371577"/>
          </a:xfrm>
          <a:prstGeom prst="rect">
            <a:avLst/>
          </a:prstGeom>
        </p:spPr>
        <p:txBody>
          <a:bodyPr wrap="square">
            <a:spAutoFit/>
          </a:bodyPr>
          <a:lstStyle/>
          <a:p>
            <a:pPr algn="r" rtl="1">
              <a:lnSpc>
                <a:spcPct val="150000"/>
              </a:lnSpc>
            </a:pPr>
            <a:r>
              <a:rPr lang="fa-IR" sz="1400" dirty="0" smtClean="0"/>
              <a:t>                    - </a:t>
            </a:r>
            <a:r>
              <a:rPr lang="ar-SA" sz="1400" dirty="0" smtClean="0"/>
              <a:t>حیاطی است مربع شکل و به تبع ابعاد آن ، </a:t>
            </a:r>
            <a:r>
              <a:rPr lang="fa-IR" sz="1400" dirty="0" smtClean="0"/>
              <a:t>شامل </a:t>
            </a:r>
            <a:r>
              <a:rPr lang="ar-SA" sz="1400" dirty="0" smtClean="0"/>
              <a:t>فضاهای کناری کوچک </a:t>
            </a:r>
            <a:endParaRPr lang="fa-IR" sz="1400" dirty="0" smtClean="0"/>
          </a:p>
        </p:txBody>
      </p:sp>
      <p:sp>
        <p:nvSpPr>
          <p:cNvPr id="10" name="Rectangle 9"/>
          <p:cNvSpPr/>
          <p:nvPr/>
        </p:nvSpPr>
        <p:spPr>
          <a:xfrm>
            <a:off x="5638800" y="3810000"/>
            <a:ext cx="2409634" cy="307777"/>
          </a:xfrm>
          <a:prstGeom prst="rect">
            <a:avLst/>
          </a:prstGeom>
        </p:spPr>
        <p:txBody>
          <a:bodyPr wrap="none">
            <a:spAutoFit/>
          </a:bodyPr>
          <a:lstStyle/>
          <a:p>
            <a:r>
              <a:rPr lang="fa-IR" sz="1400" dirty="0" smtClean="0"/>
              <a:t>-</a:t>
            </a:r>
            <a:r>
              <a:rPr lang="ar-SA" sz="1400" dirty="0" smtClean="0"/>
              <a:t>حیاط اندرونی </a:t>
            </a:r>
            <a:r>
              <a:rPr lang="fa-IR" sz="1400" dirty="0" smtClean="0"/>
              <a:t>یوسفیان بدلیل </a:t>
            </a:r>
            <a:endParaRPr lang="en-US" sz="1400" dirty="0"/>
          </a:p>
        </p:txBody>
      </p:sp>
      <p:sp>
        <p:nvSpPr>
          <p:cNvPr id="11" name="Rectangle 10"/>
          <p:cNvSpPr/>
          <p:nvPr/>
        </p:nvSpPr>
        <p:spPr>
          <a:xfrm>
            <a:off x="3657600" y="3886200"/>
            <a:ext cx="1905000" cy="738664"/>
          </a:xfrm>
          <a:prstGeom prst="rect">
            <a:avLst/>
          </a:prstGeom>
        </p:spPr>
        <p:txBody>
          <a:bodyPr wrap="square">
            <a:spAutoFit/>
          </a:bodyPr>
          <a:lstStyle/>
          <a:p>
            <a:pPr algn="r" rtl="1"/>
            <a:r>
              <a:rPr lang="fa-IR" sz="1400" dirty="0" smtClean="0"/>
              <a:t> 1- </a:t>
            </a:r>
            <a:r>
              <a:rPr lang="ar-SA" sz="1400" dirty="0" smtClean="0"/>
              <a:t>کمی فضای حیاط </a:t>
            </a:r>
            <a:endParaRPr lang="fa-IR" sz="1400" dirty="0" smtClean="0"/>
          </a:p>
          <a:p>
            <a:pPr algn="r" rtl="1"/>
            <a:r>
              <a:rPr lang="fa-IR" sz="1400" dirty="0" smtClean="0"/>
              <a:t> 2- </a:t>
            </a:r>
            <a:r>
              <a:rPr lang="ar-SA" sz="1400" dirty="0" smtClean="0"/>
              <a:t>نزدیکی اضلاع</a:t>
            </a:r>
            <a:r>
              <a:rPr lang="fa-IR" sz="1400" dirty="0" smtClean="0"/>
              <a:t>       </a:t>
            </a:r>
          </a:p>
          <a:p>
            <a:pPr algn="r" rtl="1"/>
            <a:r>
              <a:rPr lang="fa-IR" sz="1400" dirty="0" smtClean="0"/>
              <a:t> 3-</a:t>
            </a:r>
            <a:r>
              <a:rPr lang="ar-SA" sz="1400" dirty="0" smtClean="0"/>
              <a:t> ارتفاع تالار</a:t>
            </a:r>
            <a:r>
              <a:rPr lang="fa-IR" sz="1400" dirty="0" smtClean="0"/>
              <a:t>                                           </a:t>
            </a:r>
            <a:endParaRPr lang="en-US" sz="1400" dirty="0"/>
          </a:p>
        </p:txBody>
      </p:sp>
      <p:sp>
        <p:nvSpPr>
          <p:cNvPr id="12" name="Left Brace 11"/>
          <p:cNvSpPr/>
          <p:nvPr/>
        </p:nvSpPr>
        <p:spPr>
          <a:xfrm flipH="1">
            <a:off x="5486400" y="3886200"/>
            <a:ext cx="182881" cy="838200"/>
          </a:xfrm>
          <a:prstGeom prst="leftBrace">
            <a:avLst/>
          </a:prstGeom>
          <a:ln w="28575">
            <a:solidFill>
              <a:srgbClr val="8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0" y="3962400"/>
            <a:ext cx="3581400" cy="1384995"/>
          </a:xfrm>
          <a:prstGeom prst="rect">
            <a:avLst/>
          </a:prstGeom>
        </p:spPr>
        <p:txBody>
          <a:bodyPr wrap="square">
            <a:spAutoFit/>
          </a:bodyPr>
          <a:lstStyle/>
          <a:p>
            <a:pPr algn="r" rtl="1">
              <a:lnSpc>
                <a:spcPct val="150000"/>
              </a:lnSpc>
            </a:pPr>
            <a:r>
              <a:rPr lang="ar-SA" sz="1400" dirty="0" smtClean="0"/>
              <a:t> آفتابگیری بسیار کمی داشته و در زمستان چندان به کار نمی آمده است</a:t>
            </a:r>
            <a:r>
              <a:rPr lang="fa-IR" sz="1400" dirty="0" smtClean="0"/>
              <a:t>.</a:t>
            </a:r>
            <a:r>
              <a:rPr lang="ar-SA" sz="1400" dirty="0" smtClean="0"/>
              <a:t> </a:t>
            </a:r>
            <a:endParaRPr lang="fa-IR" sz="1400" dirty="0" smtClean="0"/>
          </a:p>
          <a:p>
            <a:pPr algn="r" rtl="1">
              <a:lnSpc>
                <a:spcPct val="150000"/>
              </a:lnSpc>
            </a:pPr>
            <a:r>
              <a:rPr lang="ar-SA" sz="1400" dirty="0" smtClean="0"/>
              <a:t>لیکن در فصل گرما فضای خنک و آرام و به دور ازتکلف دارد.</a:t>
            </a:r>
            <a:r>
              <a:rPr lang="fa-IR" sz="1400" dirty="0" smtClean="0"/>
              <a:t>                         </a:t>
            </a:r>
          </a:p>
        </p:txBody>
      </p:sp>
      <p:sp>
        <p:nvSpPr>
          <p:cNvPr id="14" name="Rectangle 13"/>
          <p:cNvSpPr/>
          <p:nvPr/>
        </p:nvSpPr>
        <p:spPr>
          <a:xfrm>
            <a:off x="228600" y="5638800"/>
            <a:ext cx="5029200" cy="738664"/>
          </a:xfrm>
          <a:prstGeom prst="rect">
            <a:avLst/>
          </a:prstGeom>
        </p:spPr>
        <p:txBody>
          <a:bodyPr wrap="square">
            <a:spAutoFit/>
          </a:bodyPr>
          <a:lstStyle/>
          <a:p>
            <a:pPr algn="r" rtl="1">
              <a:lnSpc>
                <a:spcPct val="150000"/>
              </a:lnSpc>
            </a:pPr>
            <a:r>
              <a:rPr lang="ar-SA" sz="1400" dirty="0" smtClean="0"/>
              <a:t>تزیینات گچی با نقش گل و پرندگان و متفاوت با گچ کاری هندسی رایج در</a:t>
            </a:r>
            <a:r>
              <a:rPr lang="fa-IR" sz="1400" dirty="0" smtClean="0"/>
              <a:t> </a:t>
            </a:r>
            <a:r>
              <a:rPr lang="ar-SA" sz="1400" dirty="0" smtClean="0"/>
              <a:t>ساختم</a:t>
            </a:r>
            <a:r>
              <a:rPr lang="fa-IR" sz="1400" dirty="0" smtClean="0"/>
              <a:t>ان </a:t>
            </a:r>
            <a:r>
              <a:rPr lang="ar-SA" sz="1400" dirty="0" smtClean="0"/>
              <a:t>های کویری هم عصر خود است</a:t>
            </a:r>
            <a:r>
              <a:rPr lang="fa-IR" sz="1400" dirty="0" smtClean="0"/>
              <a:t>.</a:t>
            </a:r>
            <a:endParaRPr lang="en-US" sz="1400" dirty="0"/>
          </a:p>
        </p:txBody>
      </p:sp>
      <p:sp>
        <p:nvSpPr>
          <p:cNvPr id="15" name="Rectangle 14"/>
          <p:cNvSpPr/>
          <p:nvPr/>
        </p:nvSpPr>
        <p:spPr>
          <a:xfrm>
            <a:off x="5715000" y="5715000"/>
            <a:ext cx="2369559" cy="307777"/>
          </a:xfrm>
          <a:prstGeom prst="rect">
            <a:avLst/>
          </a:prstGeom>
        </p:spPr>
        <p:txBody>
          <a:bodyPr wrap="none">
            <a:spAutoFit/>
          </a:bodyPr>
          <a:lstStyle/>
          <a:p>
            <a:r>
              <a:rPr lang="fa-IR" sz="1400" dirty="0" smtClean="0"/>
              <a:t>- </a:t>
            </a:r>
            <a:r>
              <a:rPr lang="ar-SA" sz="1400" dirty="0" smtClean="0"/>
              <a:t>از نکات بارز این حیاط کوچک</a:t>
            </a:r>
            <a:r>
              <a:rPr lang="fa-IR" sz="1400" dirty="0" smtClean="0"/>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plus(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000"/>
                                        <p:tgtEl>
                                          <p:spTgt spid="2">
                                            <p:txEl>
                                              <p:pRg st="3" end="3"/>
                                            </p:txEl>
                                          </p:spTgt>
                                        </p:tgtEl>
                                      </p:cBhvr>
                                    </p:animEffect>
                                    <p:anim calcmode="lin" valueType="num">
                                      <p:cBhvr>
                                        <p:cTn id="1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from="(-#ppt_w/2)" to="(#ppt_x)" calcmode="lin" valueType="num">
                                      <p:cBhvr>
                                        <p:cTn id="22" dur="600" fill="hold">
                                          <p:stCondLst>
                                            <p:cond delay="0"/>
                                          </p:stCondLst>
                                        </p:cTn>
                                        <p:tgtEl>
                                          <p:spTgt spid="2">
                                            <p:txEl>
                                              <p:pRg st="4" end="4"/>
                                            </p:txEl>
                                          </p:spTgt>
                                        </p:tgtEl>
                                        <p:attrNameLst>
                                          <p:attrName>ppt_x</p:attrName>
                                        </p:attrNameLst>
                                      </p:cBhvr>
                                    </p:anim>
                                    <p:anim from="0" to="-1.0" calcmode="lin" valueType="num">
                                      <p:cBhvr>
                                        <p:cTn id="23" dur="200" decel="50000" autoRev="1" fill="hold">
                                          <p:stCondLst>
                                            <p:cond delay="600"/>
                                          </p:stCondLst>
                                        </p:cTn>
                                        <p:tgtEl>
                                          <p:spTgt spid="2">
                                            <p:txEl>
                                              <p:pRg st="4" end="4"/>
                                            </p:txEl>
                                          </p:spTgt>
                                        </p:tgtEl>
                                        <p:attrNameLst>
                                          <p:attrName>xshear</p:attrName>
                                        </p:attrNameLst>
                                      </p:cBhvr>
                                    </p:anim>
                                    <p:animScale>
                                      <p:cBhvr>
                                        <p:cTn id="24" dur="200" decel="100000" autoRev="1" fill="hold">
                                          <p:stCondLst>
                                            <p:cond delay="600"/>
                                          </p:stCondLst>
                                        </p:cTn>
                                        <p:tgtEl>
                                          <p:spTgt spid="2">
                                            <p:txEl>
                                              <p:pRg st="4" end="4"/>
                                            </p:txEl>
                                          </p:spTgt>
                                        </p:tgtEl>
                                      </p:cBhvr>
                                      <p:from x="100000" y="100000"/>
                                      <p:to x="80000" y="100000"/>
                                    </p:animScale>
                                    <p:anim by="(#ppt_h/3+#ppt_w*0.1)" calcmode="lin" valueType="num">
                                      <p:cBhvr additive="sum">
                                        <p:cTn id="25" dur="200" decel="100000" autoRev="1" fill="hold">
                                          <p:stCondLst>
                                            <p:cond delay="600"/>
                                          </p:stCondLst>
                                        </p:cTn>
                                        <p:tgtEl>
                                          <p:spTgt spid="2">
                                            <p:txEl>
                                              <p:pRg st="4" end="4"/>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from="(-#ppt_w/2)" to="(#ppt_x)" calcmode="lin" valueType="num">
                                      <p:cBhvr>
                                        <p:cTn id="30" dur="600" fill="hold">
                                          <p:stCondLst>
                                            <p:cond delay="0"/>
                                          </p:stCondLst>
                                        </p:cTn>
                                        <p:tgtEl>
                                          <p:spTgt spid="2">
                                            <p:txEl>
                                              <p:pRg st="5" end="5"/>
                                            </p:txEl>
                                          </p:spTgt>
                                        </p:tgtEl>
                                        <p:attrNameLst>
                                          <p:attrName>ppt_x</p:attrName>
                                        </p:attrNameLst>
                                      </p:cBhvr>
                                    </p:anim>
                                    <p:anim from="0" to="-1.0" calcmode="lin" valueType="num">
                                      <p:cBhvr>
                                        <p:cTn id="31" dur="200" decel="50000" autoRev="1" fill="hold">
                                          <p:stCondLst>
                                            <p:cond delay="600"/>
                                          </p:stCondLst>
                                        </p:cTn>
                                        <p:tgtEl>
                                          <p:spTgt spid="2">
                                            <p:txEl>
                                              <p:pRg st="5" end="5"/>
                                            </p:txEl>
                                          </p:spTgt>
                                        </p:tgtEl>
                                        <p:attrNameLst>
                                          <p:attrName>xshear</p:attrName>
                                        </p:attrNameLst>
                                      </p:cBhvr>
                                    </p:anim>
                                    <p:animScale>
                                      <p:cBhvr>
                                        <p:cTn id="32" dur="200" decel="100000" autoRev="1" fill="hold">
                                          <p:stCondLst>
                                            <p:cond delay="600"/>
                                          </p:stCondLst>
                                        </p:cTn>
                                        <p:tgtEl>
                                          <p:spTgt spid="2">
                                            <p:txEl>
                                              <p:pRg st="5" end="5"/>
                                            </p:txEl>
                                          </p:spTgt>
                                        </p:tgtEl>
                                      </p:cBhvr>
                                      <p:from x="100000" y="100000"/>
                                      <p:to x="80000" y="100000"/>
                                    </p:animScale>
                                    <p:anim by="(#ppt_h/3+#ppt_w*0.1)" calcmode="lin" valueType="num">
                                      <p:cBhvr additive="sum">
                                        <p:cTn id="33" dur="200" decel="100000" autoRev="1" fill="hold">
                                          <p:stCondLst>
                                            <p:cond delay="600"/>
                                          </p:stCondLst>
                                        </p:cTn>
                                        <p:tgtEl>
                                          <p:spTgt spid="2">
                                            <p:txEl>
                                              <p:pRg st="5" end="5"/>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from="(-#ppt_w/2)" to="(#ppt_x)" calcmode="lin" valueType="num">
                                      <p:cBhvr>
                                        <p:cTn id="38" dur="600" fill="hold">
                                          <p:stCondLst>
                                            <p:cond delay="0"/>
                                          </p:stCondLst>
                                        </p:cTn>
                                        <p:tgtEl>
                                          <p:spTgt spid="2">
                                            <p:txEl>
                                              <p:pRg st="6" end="6"/>
                                            </p:txEl>
                                          </p:spTgt>
                                        </p:tgtEl>
                                        <p:attrNameLst>
                                          <p:attrName>ppt_x</p:attrName>
                                        </p:attrNameLst>
                                      </p:cBhvr>
                                    </p:anim>
                                    <p:anim from="0" to="-1.0" calcmode="lin" valueType="num">
                                      <p:cBhvr>
                                        <p:cTn id="39" dur="200" decel="50000" autoRev="1" fill="hold">
                                          <p:stCondLst>
                                            <p:cond delay="600"/>
                                          </p:stCondLst>
                                        </p:cTn>
                                        <p:tgtEl>
                                          <p:spTgt spid="2">
                                            <p:txEl>
                                              <p:pRg st="6" end="6"/>
                                            </p:txEl>
                                          </p:spTgt>
                                        </p:tgtEl>
                                        <p:attrNameLst>
                                          <p:attrName>xshear</p:attrName>
                                        </p:attrNameLst>
                                      </p:cBhvr>
                                    </p:anim>
                                    <p:animScale>
                                      <p:cBhvr>
                                        <p:cTn id="40" dur="200" decel="100000" autoRev="1" fill="hold">
                                          <p:stCondLst>
                                            <p:cond delay="600"/>
                                          </p:stCondLst>
                                        </p:cTn>
                                        <p:tgtEl>
                                          <p:spTgt spid="2">
                                            <p:txEl>
                                              <p:pRg st="6" end="6"/>
                                            </p:txEl>
                                          </p:spTgt>
                                        </p:tgtEl>
                                      </p:cBhvr>
                                      <p:from x="100000" y="100000"/>
                                      <p:to x="80000" y="100000"/>
                                    </p:animScale>
                                    <p:anim by="(#ppt_h/3+#ppt_w*0.1)" calcmode="lin" valueType="num">
                                      <p:cBhvr additive="sum">
                                        <p:cTn id="41" dur="200" decel="100000" autoRev="1" fill="hold">
                                          <p:stCondLst>
                                            <p:cond delay="600"/>
                                          </p:stCondLst>
                                        </p:cTn>
                                        <p:tgtEl>
                                          <p:spTgt spid="2">
                                            <p:txEl>
                                              <p:pRg st="6" end="6"/>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from="(-#ppt_w/2)" to="(#ppt_x)" calcmode="lin" valueType="num">
                                      <p:cBhvr>
                                        <p:cTn id="46" dur="600" fill="hold">
                                          <p:stCondLst>
                                            <p:cond delay="0"/>
                                          </p:stCondLst>
                                        </p:cTn>
                                        <p:tgtEl>
                                          <p:spTgt spid="2">
                                            <p:txEl>
                                              <p:pRg st="7" end="7"/>
                                            </p:txEl>
                                          </p:spTgt>
                                        </p:tgtEl>
                                        <p:attrNameLst>
                                          <p:attrName>ppt_x</p:attrName>
                                        </p:attrNameLst>
                                      </p:cBhvr>
                                    </p:anim>
                                    <p:anim from="0" to="-1.0" calcmode="lin" valueType="num">
                                      <p:cBhvr>
                                        <p:cTn id="47" dur="200" decel="50000" autoRev="1" fill="hold">
                                          <p:stCondLst>
                                            <p:cond delay="600"/>
                                          </p:stCondLst>
                                        </p:cTn>
                                        <p:tgtEl>
                                          <p:spTgt spid="2">
                                            <p:txEl>
                                              <p:pRg st="7" end="7"/>
                                            </p:txEl>
                                          </p:spTgt>
                                        </p:tgtEl>
                                        <p:attrNameLst>
                                          <p:attrName>xshear</p:attrName>
                                        </p:attrNameLst>
                                      </p:cBhvr>
                                    </p:anim>
                                    <p:animScale>
                                      <p:cBhvr>
                                        <p:cTn id="48" dur="200" decel="100000" autoRev="1" fill="hold">
                                          <p:stCondLst>
                                            <p:cond delay="600"/>
                                          </p:stCondLst>
                                        </p:cTn>
                                        <p:tgtEl>
                                          <p:spTgt spid="2">
                                            <p:txEl>
                                              <p:pRg st="7" end="7"/>
                                            </p:txEl>
                                          </p:spTgt>
                                        </p:tgtEl>
                                      </p:cBhvr>
                                      <p:from x="100000" y="100000"/>
                                      <p:to x="80000" y="100000"/>
                                    </p:animScale>
                                    <p:anim by="(#ppt_h/3+#ppt_w*0.1)" calcmode="lin" valueType="num">
                                      <p:cBhvr additive="sum">
                                        <p:cTn id="49" dur="200" decel="100000" autoRev="1" fill="hold">
                                          <p:stCondLst>
                                            <p:cond delay="600"/>
                                          </p:stCondLst>
                                        </p:cTn>
                                        <p:tgtEl>
                                          <p:spTgt spid="2">
                                            <p:txEl>
                                              <p:pRg st="7" end="7"/>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trips(downLeft)">
                                      <p:cBhvr>
                                        <p:cTn id="54" dur="500"/>
                                        <p:tgtEl>
                                          <p:spTgt spid="7"/>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strips(down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strips(downLeft)">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strips(down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strips(downLeft)">
                                      <p:cBhvr>
                                        <p:cTn id="72" dur="500"/>
                                        <p:tgtEl>
                                          <p:spTgt spid="11"/>
                                        </p:tgtEl>
                                      </p:cBhvr>
                                    </p:animEffect>
                                  </p:childTnLst>
                                </p:cTn>
                              </p:par>
                              <p:par>
                                <p:cTn id="73" presetID="18" presetClass="entr" presetSubtype="12"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strips(downLeft)">
                                      <p:cBhvr>
                                        <p:cTn id="75" dur="500"/>
                                        <p:tgtEl>
                                          <p:spTgt spid="12"/>
                                        </p:tgtEl>
                                      </p:cBhvr>
                                    </p:animEffect>
                                  </p:childTnLst>
                                </p:cTn>
                              </p:par>
                              <p:par>
                                <p:cTn id="76" presetID="18" presetClass="entr" presetSubtype="12"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strips(downLeft)">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strips(downLeft)">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nodeType="clickEffect">
                                  <p:stCondLst>
                                    <p:cond delay="0"/>
                                  </p:stCondLst>
                                  <p:childTnLst>
                                    <p:set>
                                      <p:cBhvr>
                                        <p:cTn id="87" dur="1" fill="hold">
                                          <p:stCondLst>
                                            <p:cond delay="0"/>
                                          </p:stCondLst>
                                        </p:cTn>
                                        <p:tgtEl>
                                          <p:spTgt spid="15">
                                            <p:txEl>
                                              <p:pRg st="0" end="0"/>
                                            </p:txEl>
                                          </p:spTgt>
                                        </p:tgtEl>
                                        <p:attrNameLst>
                                          <p:attrName>style.visibility</p:attrName>
                                        </p:attrNameLst>
                                      </p:cBhvr>
                                      <p:to>
                                        <p:strVal val="visible"/>
                                      </p:to>
                                    </p:set>
                                    <p:animEffect transition="in" filter="strips(downLeft)">
                                      <p:cBhvr>
                                        <p:cTn id="88" dur="500"/>
                                        <p:tgtEl>
                                          <p:spTgt spid="1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strips(downLeft)">
                                      <p:cBhvr>
                                        <p:cTn id="93" dur="500"/>
                                        <p:tgtEl>
                                          <p:spTgt spid="9"/>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strips(downLeft)">
                                      <p:cBhvr>
                                        <p:cTn id="9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p:bldP spid="11" grpId="0"/>
      <p:bldP spid="12" grpId="0" animBg="1"/>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jpg"/>
          <p:cNvPicPr>
            <a:picLocks noChangeAspect="1"/>
          </p:cNvPicPr>
          <p:nvPr/>
        </p:nvPicPr>
        <p:blipFill>
          <a:blip r:embed="rId2"/>
          <a:stretch>
            <a:fillRect/>
          </a:stretch>
        </p:blipFill>
        <p:spPr>
          <a:xfrm>
            <a:off x="609600" y="1600200"/>
            <a:ext cx="3581400" cy="447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Bent-Up Arrow 6"/>
          <p:cNvSpPr/>
          <p:nvPr/>
        </p:nvSpPr>
        <p:spPr>
          <a:xfrm rot="5400000" flipV="1">
            <a:off x="4648200" y="2133600"/>
            <a:ext cx="1066800" cy="1371600"/>
          </a:xfrm>
          <a:prstGeom prst="bentUpArrow">
            <a:avLst>
              <a:gd name="adj1" fmla="val 16304"/>
              <a:gd name="adj2" fmla="val 25000"/>
              <a:gd name="adj3" fmla="val 25000"/>
            </a:avLst>
          </a:prstGeom>
          <a:solidFill>
            <a:schemeClr val="accent6">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533400"/>
            <a:ext cx="3886200" cy="1384995"/>
          </a:xfrm>
          <a:prstGeom prst="rect">
            <a:avLst/>
          </a:prstGeom>
        </p:spPr>
        <p:txBody>
          <a:bodyPr wrap="square">
            <a:spAutoFit/>
          </a:bodyPr>
          <a:lstStyle/>
          <a:p>
            <a:pPr algn="r" rtl="1">
              <a:lnSpc>
                <a:spcPct val="150000"/>
              </a:lnSpc>
              <a:buFont typeface="Courier New" pitchFamily="49" charset="0"/>
              <a:buChar char="o"/>
            </a:pPr>
            <a:r>
              <a:rPr lang="en-US" sz="1400" dirty="0" smtClean="0"/>
              <a:t> </a:t>
            </a:r>
            <a:r>
              <a:rPr lang="ar-SA" sz="1400" dirty="0" smtClean="0">
                <a:solidFill>
                  <a:srgbClr val="8A0000"/>
                </a:solidFill>
              </a:rPr>
              <a:t>این حیاط از طریق یک معبر به</a:t>
            </a:r>
            <a:r>
              <a:rPr lang="fa-IR" sz="1400" dirty="0" smtClean="0">
                <a:solidFill>
                  <a:srgbClr val="8A0000"/>
                </a:solidFill>
              </a:rPr>
              <a:t> </a:t>
            </a:r>
            <a:r>
              <a:rPr lang="ar-SA" sz="1400" dirty="0" smtClean="0">
                <a:solidFill>
                  <a:srgbClr val="8A0000"/>
                </a:solidFill>
              </a:rPr>
              <a:t>زمینی یا حیاط گونه</a:t>
            </a:r>
            <a:r>
              <a:rPr lang="fa-IR" sz="1400" dirty="0" smtClean="0">
                <a:solidFill>
                  <a:srgbClr val="8A0000"/>
                </a:solidFill>
              </a:rPr>
              <a:t> ای</a:t>
            </a:r>
            <a:r>
              <a:rPr lang="ar-SA" sz="1400" dirty="0" smtClean="0">
                <a:solidFill>
                  <a:srgbClr val="8A0000"/>
                </a:solidFill>
              </a:rPr>
              <a:t> راه دارد که از طریق پلکان با حمام در ارتباط است</a:t>
            </a:r>
            <a:r>
              <a:rPr lang="en-US" sz="1400" dirty="0" smtClean="0">
                <a:solidFill>
                  <a:srgbClr val="8A0000"/>
                </a:solidFill>
              </a:rPr>
              <a:t> . </a:t>
            </a:r>
            <a:r>
              <a:rPr lang="ar-SA" sz="1400" dirty="0" smtClean="0">
                <a:solidFill>
                  <a:srgbClr val="8A0000"/>
                </a:solidFill>
              </a:rPr>
              <a:t> </a:t>
            </a:r>
            <a:r>
              <a:rPr lang="en-US" sz="1400" dirty="0" smtClean="0">
                <a:solidFill>
                  <a:srgbClr val="8A0000"/>
                </a:solidFill>
              </a:rPr>
              <a:t>)</a:t>
            </a:r>
            <a:r>
              <a:rPr lang="ar-SA" sz="1400" dirty="0" smtClean="0">
                <a:solidFill>
                  <a:srgbClr val="8A0000"/>
                </a:solidFill>
              </a:rPr>
              <a:t>دسترسی اندرونی ها به حمام به صورت مستقل تامین شده است</a:t>
            </a:r>
            <a:r>
              <a:rPr lang="en-US" sz="1400" dirty="0" smtClean="0">
                <a:solidFill>
                  <a:srgbClr val="8A0000"/>
                </a:solidFill>
              </a:rPr>
              <a:t>.(</a:t>
            </a:r>
            <a:endParaRPr lang="en-US" sz="1400" dirty="0">
              <a:solidFill>
                <a:srgbClr val="8A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par>
                                <p:cTn id="18" presetID="34"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from="(-#ppt_w/2)" to="(#ppt_x)" calcmode="lin" valueType="num">
                                      <p:cBhvr>
                                        <p:cTn id="20" dur="600" fill="hold">
                                          <p:stCondLst>
                                            <p:cond delay="0"/>
                                          </p:stCondLst>
                                        </p:cTn>
                                        <p:tgtEl>
                                          <p:spTgt spid="6"/>
                                        </p:tgtEl>
                                        <p:attrNameLst>
                                          <p:attrName>ppt_x</p:attrName>
                                        </p:attrNameLst>
                                      </p:cBhvr>
                                    </p:anim>
                                    <p:anim from="0" to="-1.0" calcmode="lin" valueType="num">
                                      <p:cBhvr>
                                        <p:cTn id="21" dur="200" decel="50000" autoRev="1" fill="hold">
                                          <p:stCondLst>
                                            <p:cond delay="600"/>
                                          </p:stCondLst>
                                        </p:cTn>
                                        <p:tgtEl>
                                          <p:spTgt spid="6"/>
                                        </p:tgtEl>
                                        <p:attrNameLst>
                                          <p:attrName>xshear</p:attrName>
                                        </p:attrNameLst>
                                      </p:cBhvr>
                                    </p:anim>
                                    <p:animScale>
                                      <p:cBhvr>
                                        <p:cTn id="22" dur="200" decel="100000" autoRev="1" fill="hold">
                                          <p:stCondLst>
                                            <p:cond delay="600"/>
                                          </p:stCondLst>
                                        </p:cTn>
                                        <p:tgtEl>
                                          <p:spTgt spid="6"/>
                                        </p:tgtEl>
                                      </p:cBhvr>
                                      <p:from x="100000" y="100000"/>
                                      <p:to x="80000" y="100000"/>
                                    </p:animScale>
                                    <p:anim by="(#ppt_h/3+#ppt_w*0.1)" calcmode="lin" valueType="num">
                                      <p:cBhvr additive="sum">
                                        <p:cTn id="23"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624" y="152400"/>
            <a:ext cx="6715376" cy="369332"/>
          </a:xfrm>
          <a:prstGeom prst="rect">
            <a:avLst/>
          </a:prstGeom>
        </p:spPr>
        <p:txBody>
          <a:bodyPr wrap="square">
            <a:spAutoFit/>
          </a:bodyPr>
          <a:lstStyle/>
          <a:p>
            <a:pPr algn="r" rtl="1"/>
            <a:r>
              <a:rPr lang="ar-SA" dirty="0" smtClean="0"/>
              <a:t>سیستم معماری</a:t>
            </a:r>
            <a:r>
              <a:rPr lang="fa-IR" dirty="0" smtClean="0"/>
              <a:t> </a:t>
            </a:r>
            <a:r>
              <a:rPr lang="ar-SA" dirty="0" smtClean="0"/>
              <a:t>خانه</a:t>
            </a:r>
            <a:r>
              <a:rPr lang="fa-IR" dirty="0" smtClean="0"/>
              <a:t>            </a:t>
            </a:r>
            <a:r>
              <a:rPr lang="ar-SA" dirty="0" smtClean="0"/>
              <a:t>گودال باغچه</a:t>
            </a:r>
            <a:endParaRPr lang="fa-IR" dirty="0" smtClean="0"/>
          </a:p>
        </p:txBody>
      </p:sp>
      <p:cxnSp>
        <p:nvCxnSpPr>
          <p:cNvPr id="3" name="Straight Arrow Connector 2"/>
          <p:cNvCxnSpPr/>
          <p:nvPr/>
        </p:nvCxnSpPr>
        <p:spPr>
          <a:xfrm rot="10800000">
            <a:off x="6172200" y="381000"/>
            <a:ext cx="685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4" name="Picture 3" descr="G:\New folder\102101013312.jpg"/>
          <p:cNvPicPr>
            <a:picLocks noChangeAspect="1" noChangeArrowheads="1"/>
          </p:cNvPicPr>
          <p:nvPr/>
        </p:nvPicPr>
        <p:blipFill>
          <a:blip r:embed="rId2"/>
          <a:srcRect/>
          <a:stretch>
            <a:fillRect/>
          </a:stretch>
        </p:blipFill>
        <p:spPr bwMode="auto">
          <a:xfrm>
            <a:off x="304800" y="304800"/>
            <a:ext cx="3810000" cy="26670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4343400" y="990600"/>
            <a:ext cx="4572000" cy="2590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0000"/>
              </a:lnSpc>
            </a:pPr>
            <a:r>
              <a:rPr lang="ar-SA" dirty="0" smtClean="0">
                <a:solidFill>
                  <a:srgbClr val="C00000"/>
                </a:solidFill>
              </a:rPr>
              <a:t>گودال باغچه</a:t>
            </a:r>
            <a:r>
              <a:rPr lang="fa-IR" dirty="0" smtClean="0">
                <a:solidFill>
                  <a:srgbClr val="C00000"/>
                </a:solidFill>
              </a:rPr>
              <a:t> :</a:t>
            </a:r>
            <a:endParaRPr lang="fa-IR" dirty="0">
              <a:solidFill>
                <a:srgbClr val="C00000"/>
              </a:solidFill>
            </a:endParaRPr>
          </a:p>
          <a:p>
            <a:pPr lvl="0" algn="r" rtl="1">
              <a:lnSpc>
                <a:spcPct val="100000"/>
              </a:lnSpc>
            </a:pPr>
            <a:r>
              <a:rPr lang="ar-SA" dirty="0" smtClean="0">
                <a:solidFill>
                  <a:srgbClr val="C00000"/>
                </a:solidFill>
              </a:rPr>
              <a:t> فضای مشجر وسط حیاط خانه یا مدارس علمیه كه سطح آن از سطح حیاط پایین تر باشد. گودال باغچه معمولا بیش از یك طبقه در زمین فرو نمیرود </a:t>
            </a:r>
            <a:endParaRPr lang="fa-IR" dirty="0">
              <a:solidFill>
                <a:srgbClr val="C00000"/>
              </a:solidFill>
            </a:endParaRPr>
          </a:p>
          <a:p>
            <a:pPr lvl="0" algn="r" rtl="1">
              <a:lnSpc>
                <a:spcPct val="100000"/>
              </a:lnSpc>
            </a:pPr>
            <a:r>
              <a:rPr lang="fa-IR" dirty="0" smtClean="0">
                <a:solidFill>
                  <a:srgbClr val="C00000"/>
                </a:solidFill>
              </a:rPr>
              <a:t>گودال </a:t>
            </a:r>
            <a:r>
              <a:rPr lang="fa-IR" dirty="0">
                <a:solidFill>
                  <a:srgbClr val="C00000"/>
                </a:solidFill>
              </a:rPr>
              <a:t>باغچه علاوه بر تأمین خاک مورد نیاز خشت‌های استفاده شده در بنا، امکان دسترسی به آب قنات را هم فراهم می‌کرده‌است. </a:t>
            </a:r>
            <a:endParaRPr lang="fa-IR" dirty="0" smtClean="0">
              <a:solidFill>
                <a:srgbClr val="C00000"/>
              </a:solidFill>
            </a:endParaRPr>
          </a:p>
        </p:txBody>
      </p:sp>
      <p:sp>
        <p:nvSpPr>
          <p:cNvPr id="6" name="Rectangle 5"/>
          <p:cNvSpPr/>
          <p:nvPr/>
        </p:nvSpPr>
        <p:spPr>
          <a:xfrm>
            <a:off x="0" y="3810000"/>
            <a:ext cx="9144000" cy="646331"/>
          </a:xfrm>
          <a:prstGeom prst="rect">
            <a:avLst/>
          </a:prstGeom>
        </p:spPr>
        <p:txBody>
          <a:bodyPr wrap="square">
            <a:spAutoFit/>
          </a:bodyPr>
          <a:lstStyle/>
          <a:p>
            <a:pPr lvl="0" algn="r" rtl="1">
              <a:lnSpc>
                <a:spcPct val="100000"/>
              </a:lnSpc>
            </a:pPr>
            <a:r>
              <a:rPr lang="en-US" dirty="0" smtClean="0">
                <a:solidFill>
                  <a:srgbClr val="C00000"/>
                </a:solidFill>
              </a:rPr>
              <a:t>    </a:t>
            </a:r>
            <a:r>
              <a:rPr lang="ar-SA" dirty="0" smtClean="0">
                <a:solidFill>
                  <a:srgbClr val="C00000"/>
                </a:solidFill>
              </a:rPr>
              <a:t>در تمام حیاط‌های این خانه</a:t>
            </a:r>
            <a:r>
              <a:rPr lang="fa-IR" dirty="0" smtClean="0">
                <a:solidFill>
                  <a:srgbClr val="C00000"/>
                </a:solidFill>
              </a:rPr>
              <a:t>،</a:t>
            </a:r>
            <a:r>
              <a:rPr lang="ar-SA" dirty="0" smtClean="0">
                <a:solidFill>
                  <a:srgbClr val="C00000"/>
                </a:solidFill>
              </a:rPr>
              <a:t> سیستم حوضخانه و گردش جریان آب </a:t>
            </a:r>
            <a:r>
              <a:rPr lang="ar-SA" dirty="0" smtClean="0"/>
              <a:t>طراحی شده که در هنگام </a:t>
            </a:r>
            <a:r>
              <a:rPr lang="en-US" dirty="0" smtClean="0"/>
              <a:t>      </a:t>
            </a:r>
            <a:r>
              <a:rPr lang="ar-SA" dirty="0" smtClean="0"/>
              <a:t>تابستان از آن استفاده می‌شده است.</a:t>
            </a:r>
            <a:endParaRPr lang="fa-IR" dirty="0" smtClean="0"/>
          </a:p>
        </p:txBody>
      </p:sp>
      <p:sp>
        <p:nvSpPr>
          <p:cNvPr id="7" name="Rectangle 6"/>
          <p:cNvSpPr/>
          <p:nvPr/>
        </p:nvSpPr>
        <p:spPr>
          <a:xfrm>
            <a:off x="0" y="4495800"/>
            <a:ext cx="8915400" cy="369332"/>
          </a:xfrm>
          <a:prstGeom prst="rect">
            <a:avLst/>
          </a:prstGeom>
        </p:spPr>
        <p:txBody>
          <a:bodyPr wrap="square">
            <a:spAutoFit/>
          </a:bodyPr>
          <a:lstStyle/>
          <a:p>
            <a:pPr lvl="0" algn="r" rtl="1">
              <a:lnSpc>
                <a:spcPct val="100000"/>
              </a:lnSpc>
            </a:pPr>
            <a:r>
              <a:rPr lang="ar-SA" dirty="0" smtClean="0">
                <a:solidFill>
                  <a:srgbClr val="C00000"/>
                </a:solidFill>
              </a:rPr>
              <a:t>طراحی و معماری این خانه</a:t>
            </a:r>
            <a:r>
              <a:rPr lang="en-US" dirty="0" smtClean="0">
                <a:solidFill>
                  <a:srgbClr val="C00000"/>
                </a:solidFill>
              </a:rPr>
              <a:t> </a:t>
            </a:r>
            <a:r>
              <a:rPr lang="ar-SA" dirty="0" smtClean="0">
                <a:solidFill>
                  <a:srgbClr val="C00000"/>
                </a:solidFill>
              </a:rPr>
              <a:t>به‌دلیل داشتن مسیرهای زیرزمینی در نوع خود بی‌نظیر است</a:t>
            </a:r>
            <a:r>
              <a:rPr lang="fa-IR" dirty="0" smtClean="0">
                <a:solidFill>
                  <a:srgbClr val="C00000"/>
                </a:solidFill>
              </a:rPr>
              <a:t>.</a:t>
            </a:r>
          </a:p>
        </p:txBody>
      </p:sp>
      <p:sp>
        <p:nvSpPr>
          <p:cNvPr id="8" name="Rectangle 7"/>
          <p:cNvSpPr/>
          <p:nvPr/>
        </p:nvSpPr>
        <p:spPr>
          <a:xfrm>
            <a:off x="0" y="4953000"/>
            <a:ext cx="8839200" cy="369332"/>
          </a:xfrm>
          <a:prstGeom prst="rect">
            <a:avLst/>
          </a:prstGeom>
        </p:spPr>
        <p:txBody>
          <a:bodyPr wrap="square">
            <a:spAutoFit/>
          </a:bodyPr>
          <a:lstStyle/>
          <a:p>
            <a:pPr algn="r" rtl="1"/>
            <a:r>
              <a:rPr lang="ar-SA" dirty="0" smtClean="0"/>
              <a:t>مجموعه خانه های عامری ها نمونه ای است كامل و مفصل از یك خانه كویری كاشان </a:t>
            </a:r>
            <a:endParaRPr lang="fa-IR" dirty="0" smtClean="0"/>
          </a:p>
        </p:txBody>
      </p:sp>
      <p:sp>
        <p:nvSpPr>
          <p:cNvPr id="10" name="Freeform 9"/>
          <p:cNvSpPr/>
          <p:nvPr/>
        </p:nvSpPr>
        <p:spPr>
          <a:xfrm>
            <a:off x="7315200" y="5410200"/>
            <a:ext cx="914400" cy="533400"/>
          </a:xfrm>
          <a:custGeom>
            <a:avLst/>
            <a:gdLst>
              <a:gd name="connsiteX0" fmla="*/ 548640 w 548640"/>
              <a:gd name="connsiteY0" fmla="*/ 0 h 300446"/>
              <a:gd name="connsiteX1" fmla="*/ 548640 w 548640"/>
              <a:gd name="connsiteY1" fmla="*/ 300446 h 300446"/>
              <a:gd name="connsiteX2" fmla="*/ 0 w 548640"/>
              <a:gd name="connsiteY2" fmla="*/ 300446 h 300446"/>
            </a:gdLst>
            <a:ahLst/>
            <a:cxnLst>
              <a:cxn ang="0">
                <a:pos x="connsiteX0" y="connsiteY0"/>
              </a:cxn>
              <a:cxn ang="0">
                <a:pos x="connsiteX1" y="connsiteY1"/>
              </a:cxn>
              <a:cxn ang="0">
                <a:pos x="connsiteX2" y="connsiteY2"/>
              </a:cxn>
            </a:cxnLst>
            <a:rect l="l" t="t" r="r" b="b"/>
            <a:pathLst>
              <a:path w="548640" h="300446">
                <a:moveTo>
                  <a:pt x="548640" y="0"/>
                </a:moveTo>
                <a:lnTo>
                  <a:pt x="548640" y="300446"/>
                </a:lnTo>
                <a:lnTo>
                  <a:pt x="0" y="300446"/>
                </a:lnTo>
              </a:path>
            </a:pathLst>
          </a:custGeom>
          <a:ln w="3810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6934200" y="5715000"/>
            <a:ext cx="428322" cy="369332"/>
          </a:xfrm>
          <a:prstGeom prst="rect">
            <a:avLst/>
          </a:prstGeom>
        </p:spPr>
        <p:txBody>
          <a:bodyPr wrap="none">
            <a:spAutoFit/>
          </a:bodyPr>
          <a:lstStyle/>
          <a:p>
            <a:r>
              <a:rPr lang="ar-SA" dirty="0" smtClean="0"/>
              <a:t>كه</a:t>
            </a:r>
            <a:endParaRPr lang="en-US" dirty="0"/>
          </a:p>
        </p:txBody>
      </p:sp>
      <p:sp>
        <p:nvSpPr>
          <p:cNvPr id="12" name="Rectangle 11"/>
          <p:cNvSpPr/>
          <p:nvPr/>
        </p:nvSpPr>
        <p:spPr>
          <a:xfrm>
            <a:off x="6172200" y="5715000"/>
            <a:ext cx="862737" cy="369332"/>
          </a:xfrm>
          <a:prstGeom prst="rect">
            <a:avLst/>
          </a:prstGeom>
        </p:spPr>
        <p:txBody>
          <a:bodyPr wrap="none">
            <a:spAutoFit/>
          </a:bodyPr>
          <a:lstStyle/>
          <a:p>
            <a:r>
              <a:rPr lang="ar-SA" dirty="0" smtClean="0"/>
              <a:t>سنت، </a:t>
            </a:r>
            <a:endParaRPr lang="en-US" dirty="0"/>
          </a:p>
        </p:txBody>
      </p:sp>
      <p:sp>
        <p:nvSpPr>
          <p:cNvPr id="13" name="Rectangle 12"/>
          <p:cNvSpPr/>
          <p:nvPr/>
        </p:nvSpPr>
        <p:spPr>
          <a:xfrm>
            <a:off x="4876800" y="5715000"/>
            <a:ext cx="1563248" cy="369332"/>
          </a:xfrm>
          <a:prstGeom prst="rect">
            <a:avLst/>
          </a:prstGeom>
        </p:spPr>
        <p:txBody>
          <a:bodyPr wrap="none">
            <a:spAutoFit/>
          </a:bodyPr>
          <a:lstStyle/>
          <a:p>
            <a:r>
              <a:rPr lang="ar-SA" dirty="0" smtClean="0"/>
              <a:t>تجدد خواهی، </a:t>
            </a:r>
            <a:endParaRPr lang="en-US" dirty="0"/>
          </a:p>
        </p:txBody>
      </p:sp>
      <p:sp>
        <p:nvSpPr>
          <p:cNvPr id="14" name="Rectangle 13"/>
          <p:cNvSpPr/>
          <p:nvPr/>
        </p:nvSpPr>
        <p:spPr>
          <a:xfrm>
            <a:off x="4191000" y="5715000"/>
            <a:ext cx="899605" cy="369332"/>
          </a:xfrm>
          <a:prstGeom prst="rect">
            <a:avLst/>
          </a:prstGeom>
        </p:spPr>
        <p:txBody>
          <a:bodyPr wrap="none">
            <a:spAutoFit/>
          </a:bodyPr>
          <a:lstStyle/>
          <a:p>
            <a:r>
              <a:rPr lang="ar-SA" dirty="0" smtClean="0"/>
              <a:t>شكوه، </a:t>
            </a:r>
            <a:endParaRPr lang="en-US" dirty="0"/>
          </a:p>
        </p:txBody>
      </p:sp>
      <p:sp>
        <p:nvSpPr>
          <p:cNvPr id="15" name="Rectangle 14"/>
          <p:cNvSpPr/>
          <p:nvPr/>
        </p:nvSpPr>
        <p:spPr>
          <a:xfrm>
            <a:off x="3505200" y="5715000"/>
            <a:ext cx="877163" cy="369332"/>
          </a:xfrm>
          <a:prstGeom prst="rect">
            <a:avLst/>
          </a:prstGeom>
        </p:spPr>
        <p:txBody>
          <a:bodyPr wrap="none">
            <a:spAutoFit/>
          </a:bodyPr>
          <a:lstStyle/>
          <a:p>
            <a:r>
              <a:rPr lang="ar-SA" dirty="0" smtClean="0"/>
              <a:t>آرامش</a:t>
            </a:r>
            <a:r>
              <a:rPr lang="fa-IR" dirty="0" smtClean="0"/>
              <a:t>،</a:t>
            </a:r>
            <a:endParaRPr lang="en-US" dirty="0"/>
          </a:p>
        </p:txBody>
      </p:sp>
      <p:sp>
        <p:nvSpPr>
          <p:cNvPr id="16" name="Rectangle 15"/>
          <p:cNvSpPr/>
          <p:nvPr/>
        </p:nvSpPr>
        <p:spPr>
          <a:xfrm>
            <a:off x="3048000" y="5715000"/>
            <a:ext cx="590226" cy="369332"/>
          </a:xfrm>
          <a:prstGeom prst="rect">
            <a:avLst/>
          </a:prstGeom>
        </p:spPr>
        <p:txBody>
          <a:bodyPr wrap="none">
            <a:spAutoFit/>
          </a:bodyPr>
          <a:lstStyle/>
          <a:p>
            <a:r>
              <a:rPr lang="ar-SA" dirty="0" smtClean="0"/>
              <a:t>هنر </a:t>
            </a:r>
            <a:endParaRPr lang="en-US" dirty="0"/>
          </a:p>
        </p:txBody>
      </p:sp>
      <p:sp>
        <p:nvSpPr>
          <p:cNvPr id="17" name="Rectangle 16"/>
          <p:cNvSpPr/>
          <p:nvPr/>
        </p:nvSpPr>
        <p:spPr>
          <a:xfrm>
            <a:off x="0" y="5715000"/>
            <a:ext cx="3163045" cy="369332"/>
          </a:xfrm>
          <a:prstGeom prst="rect">
            <a:avLst/>
          </a:prstGeom>
        </p:spPr>
        <p:txBody>
          <a:bodyPr wrap="none">
            <a:spAutoFit/>
          </a:bodyPr>
          <a:lstStyle/>
          <a:p>
            <a:pPr algn="r" rtl="1"/>
            <a:r>
              <a:rPr lang="ar-SA" dirty="0" smtClean="0"/>
              <a:t>و ساماندهی هنرمندانه فضا </a:t>
            </a:r>
            <a:r>
              <a:rPr lang="fa-IR" dirty="0" smtClean="0"/>
              <a:t>را  </a:t>
            </a:r>
          </a:p>
        </p:txBody>
      </p:sp>
      <p:sp>
        <p:nvSpPr>
          <p:cNvPr id="18" name="Rectangle 17"/>
          <p:cNvSpPr/>
          <p:nvPr/>
        </p:nvSpPr>
        <p:spPr>
          <a:xfrm>
            <a:off x="0" y="6096000"/>
            <a:ext cx="7391400" cy="369332"/>
          </a:xfrm>
          <a:prstGeom prst="rect">
            <a:avLst/>
          </a:prstGeom>
        </p:spPr>
        <p:txBody>
          <a:bodyPr wrap="square">
            <a:spAutoFit/>
          </a:bodyPr>
          <a:lstStyle/>
          <a:p>
            <a:pPr algn="r" rtl="1"/>
            <a:r>
              <a:rPr lang="fa-IR" dirty="0" smtClean="0"/>
              <a:t> </a:t>
            </a:r>
            <a:r>
              <a:rPr lang="ar-SA" dirty="0" smtClean="0"/>
              <a:t>د</a:t>
            </a:r>
            <a:r>
              <a:rPr lang="fa-IR" dirty="0" smtClean="0"/>
              <a:t>ر</a:t>
            </a:r>
            <a:r>
              <a:rPr lang="ar-SA" dirty="0" smtClean="0"/>
              <a:t>میان خشت و آجر جای داده است.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to="" calcmode="lin" valueType="num">
                                      <p:cBhvr>
                                        <p:cTn id="36" dur="1" fill="hold"/>
                                        <p:tgtEl>
                                          <p:spTgt spid="8"/>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inHorizont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heel(4)">
                                      <p:cBhvr>
                                        <p:cTn id="7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P spid="10" grpId="0" animBg="1"/>
      <p:bldP spid="11" grpId="0"/>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hane yoosefian.jpg"/>
          <p:cNvPicPr>
            <a:picLocks noChangeAspect="1"/>
          </p:cNvPicPr>
          <p:nvPr/>
        </p:nvPicPr>
        <p:blipFill>
          <a:blip r:embed="rId2"/>
          <a:stretch>
            <a:fillRect/>
          </a:stretch>
        </p:blipFill>
        <p:spPr>
          <a:xfrm>
            <a:off x="533400" y="762000"/>
            <a:ext cx="32004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khane yoosefian2.jpg"/>
          <p:cNvPicPr>
            <a:picLocks noChangeAspect="1"/>
          </p:cNvPicPr>
          <p:nvPr/>
        </p:nvPicPr>
        <p:blipFill>
          <a:blip r:embed="rId3"/>
          <a:stretch>
            <a:fillRect/>
          </a:stretch>
        </p:blipFill>
        <p:spPr>
          <a:xfrm>
            <a:off x="4267200" y="2819400"/>
            <a:ext cx="4267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343400" y="914400"/>
            <a:ext cx="2593980" cy="369332"/>
          </a:xfrm>
          <a:prstGeom prst="rect">
            <a:avLst/>
          </a:prstGeom>
          <a:noFill/>
        </p:spPr>
        <p:txBody>
          <a:bodyPr wrap="none" rtlCol="0">
            <a:spAutoFit/>
          </a:bodyPr>
          <a:lstStyle/>
          <a:p>
            <a:r>
              <a:rPr lang="fa-IR" dirty="0" smtClean="0">
                <a:solidFill>
                  <a:srgbClr val="8A0000"/>
                </a:solidFill>
              </a:rPr>
              <a:t>درب ورودی خانه یوسفیان</a:t>
            </a:r>
            <a:endParaRPr lang="en-US" dirty="0">
              <a:solidFill>
                <a:srgbClr val="8A0000"/>
              </a:solidFill>
            </a:endParaRPr>
          </a:p>
        </p:txBody>
      </p:sp>
      <p:sp>
        <p:nvSpPr>
          <p:cNvPr id="5" name="Bent-Up Arrow 4"/>
          <p:cNvSpPr/>
          <p:nvPr/>
        </p:nvSpPr>
        <p:spPr>
          <a:xfrm>
            <a:off x="3810000" y="1371600"/>
            <a:ext cx="914400" cy="685800"/>
          </a:xfrm>
          <a:prstGeom prst="bentUpArrow">
            <a:avLst/>
          </a:prstGeom>
          <a:solidFill>
            <a:schemeClr val="accent6">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ppt_x</p:attrName>
                                        </p:attrNameLst>
                                      </p:cBhvr>
                                      <p:tavLst>
                                        <p:tav tm="0">
                                          <p:val>
                                            <p:strVal val="#ppt_x-.2"/>
                                          </p:val>
                                        </p:tav>
                                        <p:tav tm="100000">
                                          <p:val>
                                            <p:strVal val="#ppt_x"/>
                                          </p:val>
                                        </p:tav>
                                      </p:tavLst>
                                    </p:anim>
                                    <p:anim calcmode="lin" valueType="num">
                                      <p:cBhvr>
                                        <p:cTn id="3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8991600" cy="3231654"/>
          </a:xfrm>
          <a:prstGeom prst="rect">
            <a:avLst/>
          </a:prstGeom>
          <a:noFill/>
        </p:spPr>
        <p:txBody>
          <a:bodyPr wrap="square" rtlCol="0">
            <a:spAutoFit/>
          </a:bodyPr>
          <a:lstStyle/>
          <a:p>
            <a:pPr algn="r" rtl="1">
              <a:buFont typeface="Wingdings" pitchFamily="2" charset="2"/>
              <a:buChar char="v"/>
            </a:pPr>
            <a:r>
              <a:rPr lang="fa-IR" b="1" dirty="0" smtClean="0">
                <a:solidFill>
                  <a:srgbClr val="8A0000"/>
                </a:solidFill>
              </a:rPr>
              <a:t>خانه رئیسیان:</a:t>
            </a:r>
          </a:p>
          <a:p>
            <a:pPr algn="r" rtl="1"/>
            <a:endParaRPr lang="fa-IR" b="1" dirty="0" smtClean="0">
              <a:solidFill>
                <a:srgbClr val="8A0000"/>
              </a:solidFill>
            </a:endParaRPr>
          </a:p>
          <a:p>
            <a:pPr algn="r" rtl="1">
              <a:lnSpc>
                <a:spcPct val="150000"/>
              </a:lnSpc>
              <a:buFont typeface="Courier New" pitchFamily="49" charset="0"/>
              <a:buChar char="o"/>
            </a:pPr>
            <a:r>
              <a:rPr lang="ar-SA" sz="1600" dirty="0" smtClean="0"/>
              <a:t>از دو حیاط اندرونی و بیرونی تشكیل یافته كه </a:t>
            </a:r>
            <a:r>
              <a:rPr lang="ar-SA" sz="1600" dirty="0" smtClean="0">
                <a:solidFill>
                  <a:srgbClr val="8A0000"/>
                </a:solidFill>
              </a:rPr>
              <a:t>بصورت گودال باغچه </a:t>
            </a:r>
            <a:r>
              <a:rPr lang="ar-SA" sz="1600" dirty="0" smtClean="0"/>
              <a:t>اجرا شد.</a:t>
            </a:r>
            <a:endParaRPr lang="fa-IR" sz="1600" dirty="0" smtClean="0"/>
          </a:p>
          <a:p>
            <a:pPr algn="r" rtl="1">
              <a:lnSpc>
                <a:spcPct val="150000"/>
              </a:lnSpc>
              <a:buFont typeface="Courier New" pitchFamily="49" charset="0"/>
              <a:buChar char="o"/>
            </a:pPr>
            <a:r>
              <a:rPr lang="ar-SA" sz="1600" dirty="0" smtClean="0"/>
              <a:t>این مجموعه </a:t>
            </a:r>
            <a:r>
              <a:rPr lang="ar-SA" sz="1600" dirty="0" smtClean="0">
                <a:solidFill>
                  <a:srgbClr val="8A0000"/>
                </a:solidFill>
              </a:rPr>
              <a:t>به دلیل ساخت و سازهای مختلف در دوره های متفاوت از اصالت كمتری برخوردار است </a:t>
            </a:r>
            <a:r>
              <a:rPr lang="fa-IR" sz="1600" dirty="0" smtClean="0"/>
              <a:t>!!</a:t>
            </a:r>
          </a:p>
          <a:p>
            <a:pPr algn="r" rtl="1">
              <a:lnSpc>
                <a:spcPct val="150000"/>
              </a:lnSpc>
              <a:buFont typeface="Courier New" pitchFamily="49" charset="0"/>
              <a:buChar char="o"/>
            </a:pPr>
            <a:r>
              <a:rPr lang="ar-SA" sz="1600" dirty="0" smtClean="0"/>
              <a:t>به علت آسیب های فراوان</a:t>
            </a:r>
            <a:r>
              <a:rPr lang="fa-IR" sz="1600" dirty="0" smtClean="0"/>
              <a:t>،</a:t>
            </a:r>
            <a:r>
              <a:rPr lang="ar-SA" sz="1600" dirty="0" smtClean="0"/>
              <a:t> تزیینات وابسته به معماری در این مجموعه خیلی كم به چشم می خورد.</a:t>
            </a:r>
            <a:r>
              <a:rPr lang="en-US" sz="1600" dirty="0" smtClean="0"/>
              <a:t> </a:t>
            </a:r>
            <a:endParaRPr lang="fa-IR" sz="1600" dirty="0" smtClean="0"/>
          </a:p>
          <a:p>
            <a:pPr algn="r" rtl="1">
              <a:lnSpc>
                <a:spcPct val="150000"/>
              </a:lnSpc>
              <a:buFont typeface="Courier New" pitchFamily="49" charset="0"/>
              <a:buChar char="o"/>
            </a:pPr>
            <a:r>
              <a:rPr lang="ar-SA" sz="1600" dirty="0" smtClean="0">
                <a:solidFill>
                  <a:srgbClr val="8A0000"/>
                </a:solidFill>
              </a:rPr>
              <a:t>قدمت آن به اوائل دوره قاجاری باز می‌گردد</a:t>
            </a:r>
            <a:r>
              <a:rPr lang="fa-IR" sz="1600" dirty="0" smtClean="0">
                <a:solidFill>
                  <a:srgbClr val="8A0000"/>
                </a:solidFill>
              </a:rPr>
              <a:t>.</a:t>
            </a:r>
          </a:p>
          <a:p>
            <a:pPr algn="r" rtl="1">
              <a:lnSpc>
                <a:spcPct val="150000"/>
              </a:lnSpc>
              <a:buFont typeface="Courier New" pitchFamily="49" charset="0"/>
              <a:buChar char="o"/>
            </a:pPr>
            <a:r>
              <a:rPr lang="ar-SA" sz="1600" dirty="0" smtClean="0"/>
              <a:t>دارای دو حیاط اندرونی و بیرونی مستقل می‌باشد که هر یک معرف بخش‌های اندرونی و بیرونی بنا هستند. </a:t>
            </a:r>
            <a:endParaRPr lang="fa-IR" sz="1600" dirty="0" smtClean="0"/>
          </a:p>
          <a:p>
            <a:pPr algn="r" rtl="1">
              <a:lnSpc>
                <a:spcPct val="150000"/>
              </a:lnSpc>
              <a:buFont typeface="Courier New" pitchFamily="49" charset="0"/>
              <a:buChar char="o"/>
            </a:pPr>
            <a:r>
              <a:rPr lang="ar-SA" sz="1600" dirty="0" smtClean="0"/>
              <a:t>حیاط اصلی و بزرگ بنا به شیوه گودال باغچه بنا شده است. </a:t>
            </a:r>
            <a:endParaRPr lang="fa-IR" b="1" dirty="0" smtClean="0">
              <a:solidFill>
                <a:srgbClr val="8A0000"/>
              </a:solidFill>
            </a:endParaRPr>
          </a:p>
        </p:txBody>
      </p:sp>
      <p:pic>
        <p:nvPicPr>
          <p:cNvPr id="5" name="Picture 4" descr="raeesian.jpg"/>
          <p:cNvPicPr>
            <a:picLocks noChangeAspect="1"/>
          </p:cNvPicPr>
          <p:nvPr/>
        </p:nvPicPr>
        <p:blipFill>
          <a:blip r:embed="rId2"/>
          <a:stretch>
            <a:fillRect/>
          </a:stretch>
        </p:blipFill>
        <p:spPr>
          <a:xfrm>
            <a:off x="457200" y="3429000"/>
            <a:ext cx="42672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8"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6"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ppt_x</p:attrName>
                                        </p:attrNameLst>
                                      </p:cBhvr>
                                      <p:tavLst>
                                        <p:tav tm="0">
                                          <p:val>
                                            <p:strVal val="#ppt_x-.2"/>
                                          </p:val>
                                        </p:tav>
                                        <p:tav tm="100000">
                                          <p:val>
                                            <p:strVal val="#ppt_x"/>
                                          </p:val>
                                        </p:tav>
                                      </p:tavLst>
                                    </p:anim>
                                    <p:anim calcmode="lin" valueType="num">
                                      <p:cBhvr>
                                        <p:cTn id="6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534400" cy="1200329"/>
          </a:xfrm>
          <a:prstGeom prst="rect">
            <a:avLst/>
          </a:prstGeom>
        </p:spPr>
        <p:txBody>
          <a:bodyPr wrap="square">
            <a:spAutoFit/>
          </a:bodyPr>
          <a:lstStyle/>
          <a:p>
            <a:pPr algn="r" rtl="1">
              <a:lnSpc>
                <a:spcPct val="150000"/>
              </a:lnSpc>
              <a:buFont typeface="Courier New" pitchFamily="49" charset="0"/>
              <a:buChar char="o"/>
            </a:pPr>
            <a:endParaRPr lang="fa-IR" sz="1600" dirty="0" smtClean="0"/>
          </a:p>
          <a:p>
            <a:pPr algn="r" rtl="1">
              <a:lnSpc>
                <a:spcPct val="150000"/>
              </a:lnSpc>
              <a:buFont typeface="Courier New" pitchFamily="49" charset="0"/>
              <a:buChar char="o"/>
            </a:pPr>
            <a:r>
              <a:rPr lang="ar-SA" sz="1600" dirty="0" smtClean="0"/>
              <a:t>فضا‌های خانه در هر دو حیاط به صورت چهار طرف ساخت و در سه طبقه پیرامون آنها شکل گرفته‌اند</a:t>
            </a:r>
            <a:r>
              <a:rPr lang="fa-IR" sz="1600" dirty="0" smtClean="0"/>
              <a:t>.</a:t>
            </a:r>
          </a:p>
          <a:p>
            <a:pPr algn="r" rtl="1">
              <a:lnSpc>
                <a:spcPct val="150000"/>
              </a:lnSpc>
              <a:buFont typeface="Courier New" pitchFamily="49" charset="0"/>
              <a:buChar char="o"/>
            </a:pPr>
            <a:r>
              <a:rPr lang="en-US" sz="1600" dirty="0" smtClean="0"/>
              <a:t>. </a:t>
            </a:r>
            <a:r>
              <a:rPr lang="ar-SA" sz="1600" dirty="0" smtClean="0"/>
              <a:t>فضا‌های مهم معماری در این بنا عبارتند از:</a:t>
            </a:r>
            <a:endParaRPr lang="fa-IR" sz="1600" dirty="0" smtClean="0">
              <a:solidFill>
                <a:srgbClr val="8A0000"/>
              </a:solidFill>
            </a:endParaRPr>
          </a:p>
        </p:txBody>
      </p:sp>
      <p:pic>
        <p:nvPicPr>
          <p:cNvPr id="3" name="Picture 2" descr="raeesian1.jpg"/>
          <p:cNvPicPr>
            <a:picLocks noChangeAspect="1"/>
          </p:cNvPicPr>
          <p:nvPr/>
        </p:nvPicPr>
        <p:blipFill>
          <a:blip r:embed="rId2"/>
          <a:stretch>
            <a:fillRect/>
          </a:stretch>
        </p:blipFill>
        <p:spPr>
          <a:xfrm>
            <a:off x="1066800" y="3429000"/>
            <a:ext cx="4800600" cy="33147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1447800"/>
            <a:ext cx="8839200" cy="1938992"/>
          </a:xfrm>
          <a:prstGeom prst="rect">
            <a:avLst/>
          </a:prstGeom>
        </p:spPr>
        <p:txBody>
          <a:bodyPr wrap="square">
            <a:spAutoFit/>
          </a:bodyPr>
          <a:lstStyle/>
          <a:p>
            <a:pPr algn="r" rtl="1">
              <a:lnSpc>
                <a:spcPct val="150000"/>
              </a:lnSpc>
              <a:buFont typeface="Courier New" pitchFamily="49" charset="0"/>
              <a:buChar char="o"/>
            </a:pPr>
            <a:r>
              <a:rPr lang="ar-SA" sz="1600" dirty="0" smtClean="0"/>
              <a:t>تزئینات این خانه در گچ‌بری‌های متعدد آن در فضا‌ها و نمای حیاط‌‌ها خلاصه می‌شود.</a:t>
            </a:r>
            <a:endParaRPr lang="fa-IR" sz="1600" dirty="0" smtClean="0"/>
          </a:p>
          <a:p>
            <a:pPr algn="r" rtl="1">
              <a:lnSpc>
                <a:spcPct val="150000"/>
              </a:lnSpc>
              <a:buFont typeface="Courier New" pitchFamily="49" charset="0"/>
              <a:buChar char="o"/>
            </a:pPr>
            <a:r>
              <a:rPr lang="ar-SA" sz="1600" dirty="0" smtClean="0"/>
              <a:t> خانه رئیسیان طی سال‌‌های اخیر توسط اداره میراث فرهنگی کاشان به طور کامل مرمت شده و در مجموعه خانه معظم عامری‌ها قرار گرفته است</a:t>
            </a:r>
            <a:r>
              <a:rPr lang="en-US" sz="1600" dirty="0" smtClean="0"/>
              <a:t>. </a:t>
            </a:r>
          </a:p>
          <a:p>
            <a:pPr algn="r" rtl="1">
              <a:lnSpc>
                <a:spcPct val="150000"/>
              </a:lnSpc>
              <a:buFont typeface="Courier New" pitchFamily="49" charset="0"/>
              <a:buChar char="o"/>
            </a:pPr>
            <a:r>
              <a:rPr lang="ar-SA" sz="1600" dirty="0" smtClean="0"/>
              <a:t>تنها شواهد موجود حاکی از آن است که این بنا متعلق به یکی از پسران به نام ابراهیم خلیل خان عامری است و نسل در نسل میان خانواده انتقال یافته </a:t>
            </a:r>
            <a:r>
              <a:rPr lang="fa-IR" sz="1600" dirty="0" smtClean="0"/>
              <a:t>.</a:t>
            </a:r>
            <a:endParaRPr lang="fa-IR" sz="1600" dirty="0" smtClean="0">
              <a:solidFill>
                <a:srgbClr val="8A0000"/>
              </a:solidFill>
            </a:endParaRPr>
          </a:p>
        </p:txBody>
      </p:sp>
      <p:sp>
        <p:nvSpPr>
          <p:cNvPr id="5" name="Rectangle 4"/>
          <p:cNvSpPr/>
          <p:nvPr/>
        </p:nvSpPr>
        <p:spPr>
          <a:xfrm>
            <a:off x="7620000" y="1219200"/>
            <a:ext cx="1223412" cy="338554"/>
          </a:xfrm>
          <a:prstGeom prst="rect">
            <a:avLst/>
          </a:prstGeom>
        </p:spPr>
        <p:txBody>
          <a:bodyPr wrap="none">
            <a:spAutoFit/>
          </a:bodyPr>
          <a:lstStyle/>
          <a:p>
            <a:pPr algn="r" rtl="1"/>
            <a:r>
              <a:rPr lang="ar-SA" sz="1600" b="1" dirty="0" smtClean="0"/>
              <a:t>شاه‌نشین</a:t>
            </a:r>
            <a:r>
              <a:rPr lang="fa-IR" sz="1600" b="1" dirty="0" smtClean="0"/>
              <a:t>،</a:t>
            </a:r>
            <a:endParaRPr lang="en-US" sz="1600" b="1" dirty="0"/>
          </a:p>
        </p:txBody>
      </p:sp>
      <p:sp>
        <p:nvSpPr>
          <p:cNvPr id="6" name="Rectangle 5"/>
          <p:cNvSpPr/>
          <p:nvPr/>
        </p:nvSpPr>
        <p:spPr>
          <a:xfrm>
            <a:off x="6781800" y="1219200"/>
            <a:ext cx="1005403" cy="338554"/>
          </a:xfrm>
          <a:prstGeom prst="rect">
            <a:avLst/>
          </a:prstGeom>
        </p:spPr>
        <p:txBody>
          <a:bodyPr wrap="none">
            <a:spAutoFit/>
          </a:bodyPr>
          <a:lstStyle/>
          <a:p>
            <a:r>
              <a:rPr lang="ar-SA" sz="1600" b="1" dirty="0" smtClean="0"/>
              <a:t>مهتابی، </a:t>
            </a:r>
            <a:endParaRPr lang="en-US" sz="1600" b="1" dirty="0"/>
          </a:p>
        </p:txBody>
      </p:sp>
      <p:sp>
        <p:nvSpPr>
          <p:cNvPr id="7" name="Rectangle 6"/>
          <p:cNvSpPr/>
          <p:nvPr/>
        </p:nvSpPr>
        <p:spPr>
          <a:xfrm>
            <a:off x="5334000" y="1219200"/>
            <a:ext cx="1702710" cy="338554"/>
          </a:xfrm>
          <a:prstGeom prst="rect">
            <a:avLst/>
          </a:prstGeom>
        </p:spPr>
        <p:txBody>
          <a:bodyPr wrap="none">
            <a:spAutoFit/>
          </a:bodyPr>
          <a:lstStyle/>
          <a:p>
            <a:r>
              <a:rPr lang="ar-SA" sz="1600" b="1" dirty="0" smtClean="0"/>
              <a:t>هشتی ورودی، </a:t>
            </a:r>
            <a:endParaRPr lang="en-US" sz="1600" b="1" dirty="0"/>
          </a:p>
        </p:txBody>
      </p:sp>
      <p:sp>
        <p:nvSpPr>
          <p:cNvPr id="8" name="Rectangle 7"/>
          <p:cNvSpPr/>
          <p:nvPr/>
        </p:nvSpPr>
        <p:spPr>
          <a:xfrm>
            <a:off x="3810000" y="1219200"/>
            <a:ext cx="1741182" cy="338554"/>
          </a:xfrm>
          <a:prstGeom prst="rect">
            <a:avLst/>
          </a:prstGeom>
        </p:spPr>
        <p:txBody>
          <a:bodyPr wrap="none">
            <a:spAutoFit/>
          </a:bodyPr>
          <a:lstStyle/>
          <a:p>
            <a:r>
              <a:rPr lang="ar-SA" sz="1600" b="1" dirty="0" smtClean="0"/>
              <a:t>ایوان تابستانی، </a:t>
            </a:r>
            <a:endParaRPr lang="en-US" sz="1600" b="1" dirty="0"/>
          </a:p>
        </p:txBody>
      </p:sp>
      <p:sp>
        <p:nvSpPr>
          <p:cNvPr id="9" name="Rectangle 8"/>
          <p:cNvSpPr/>
          <p:nvPr/>
        </p:nvSpPr>
        <p:spPr>
          <a:xfrm>
            <a:off x="2895600" y="1219200"/>
            <a:ext cx="1196161" cy="338554"/>
          </a:xfrm>
          <a:prstGeom prst="rect">
            <a:avLst/>
          </a:prstGeom>
        </p:spPr>
        <p:txBody>
          <a:bodyPr wrap="none">
            <a:spAutoFit/>
          </a:bodyPr>
          <a:lstStyle/>
          <a:p>
            <a:r>
              <a:rPr lang="ar-SA" sz="1600" b="1" dirty="0" smtClean="0"/>
              <a:t>بهار خواب</a:t>
            </a:r>
            <a:r>
              <a:rPr lang="fa-IR" sz="1600" b="1" dirty="0" smtClean="0"/>
              <a:t>،</a:t>
            </a:r>
            <a:endParaRPr lang="en-US" sz="1600" b="1" dirty="0"/>
          </a:p>
        </p:txBody>
      </p:sp>
      <p:sp>
        <p:nvSpPr>
          <p:cNvPr id="10" name="Rectangle 9"/>
          <p:cNvSpPr/>
          <p:nvPr/>
        </p:nvSpPr>
        <p:spPr>
          <a:xfrm>
            <a:off x="1828800" y="1219200"/>
            <a:ext cx="1311578" cy="338554"/>
          </a:xfrm>
          <a:prstGeom prst="rect">
            <a:avLst/>
          </a:prstGeom>
        </p:spPr>
        <p:txBody>
          <a:bodyPr wrap="none">
            <a:spAutoFit/>
          </a:bodyPr>
          <a:lstStyle/>
          <a:p>
            <a:r>
              <a:rPr lang="ar-SA" sz="1600" b="1" dirty="0" smtClean="0"/>
              <a:t>حوض‌خانه، </a:t>
            </a:r>
            <a:endParaRPr lang="en-US" sz="1600" b="1" dirty="0"/>
          </a:p>
        </p:txBody>
      </p:sp>
      <p:sp>
        <p:nvSpPr>
          <p:cNvPr id="11" name="Rectangle 10"/>
          <p:cNvSpPr/>
          <p:nvPr/>
        </p:nvSpPr>
        <p:spPr>
          <a:xfrm>
            <a:off x="1219200" y="1219200"/>
            <a:ext cx="774571" cy="338554"/>
          </a:xfrm>
          <a:prstGeom prst="rect">
            <a:avLst/>
          </a:prstGeom>
        </p:spPr>
        <p:txBody>
          <a:bodyPr wrap="none">
            <a:spAutoFit/>
          </a:bodyPr>
          <a:lstStyle/>
          <a:p>
            <a:r>
              <a:rPr lang="ar-SA" sz="1600" b="1" dirty="0" smtClean="0"/>
              <a:t>شارم </a:t>
            </a:r>
            <a:endParaRPr lang="en-US" sz="1600" b="1" dirty="0"/>
          </a:p>
        </p:txBody>
      </p:sp>
      <p:sp>
        <p:nvSpPr>
          <p:cNvPr id="12" name="Rectangle 11"/>
          <p:cNvSpPr/>
          <p:nvPr/>
        </p:nvSpPr>
        <p:spPr>
          <a:xfrm>
            <a:off x="381000" y="1219200"/>
            <a:ext cx="906017" cy="338554"/>
          </a:xfrm>
          <a:prstGeom prst="rect">
            <a:avLst/>
          </a:prstGeom>
        </p:spPr>
        <p:txBody>
          <a:bodyPr wrap="none">
            <a:spAutoFit/>
          </a:bodyPr>
          <a:lstStyle/>
          <a:p>
            <a:r>
              <a:rPr lang="ar-SA" sz="1600" b="1" dirty="0" smtClean="0"/>
              <a:t>و باد‌گیر</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trips(down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down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strips(down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strips(down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5"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66" dur="500"/>
                                        <p:tgtEl>
                                          <p:spTgt spid="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Effect transition="in" filter="strips(downLeft)">
                                      <p:cBhvr>
                                        <p:cTn id="71" dur="500"/>
                                        <p:tgtEl>
                                          <p:spTgt spid="4">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9" presetClass="entr" presetSubtype="0" decel="100000" fill="hold" nodeType="clickEffect">
                                  <p:stCondLst>
                                    <p:cond delay="0"/>
                                  </p:stCondLst>
                                  <p:childTnLst>
                                    <p:set>
                                      <p:cBhvr>
                                        <p:cTn id="75" dur="1" fill="hold">
                                          <p:stCondLst>
                                            <p:cond delay="0"/>
                                          </p:stCondLst>
                                        </p:cTn>
                                        <p:tgtEl>
                                          <p:spTgt spid="4">
                                            <p:txEl>
                                              <p:pRg st="2" end="2"/>
                                            </p:txEl>
                                          </p:spTgt>
                                        </p:tgtEl>
                                        <p:attrNameLst>
                                          <p:attrName>style.visibility</p:attrName>
                                        </p:attrNameLst>
                                      </p:cBhvr>
                                      <p:to>
                                        <p:strVal val="visible"/>
                                      </p:to>
                                    </p:set>
                                    <p:anim calcmode="lin" valueType="num">
                                      <p:cBhvr>
                                        <p:cTn id="7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7"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8"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79" dur="500"/>
                                        <p:tgtEl>
                                          <p:spTgt spid="4">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wipe(down)">
                                      <p:cBhvr>
                                        <p:cTn id="84" dur="580">
                                          <p:stCondLst>
                                            <p:cond delay="0"/>
                                          </p:stCondLst>
                                        </p:cTn>
                                        <p:tgtEl>
                                          <p:spTgt spid="3"/>
                                        </p:tgtEl>
                                      </p:cBhvr>
                                    </p:animEffect>
                                    <p:anim calcmode="lin" valueType="num">
                                      <p:cBhvr>
                                        <p:cTn id="8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gtEl>
                                      </p:cBhvr>
                                      <p:to x="100000" y="60000"/>
                                    </p:animScale>
                                    <p:animScale>
                                      <p:cBhvr>
                                        <p:cTn id="91" dur="166" decel="50000">
                                          <p:stCondLst>
                                            <p:cond delay="676"/>
                                          </p:stCondLst>
                                        </p:cTn>
                                        <p:tgtEl>
                                          <p:spTgt spid="3"/>
                                        </p:tgtEl>
                                      </p:cBhvr>
                                      <p:to x="100000" y="100000"/>
                                    </p:animScale>
                                    <p:animScale>
                                      <p:cBhvr>
                                        <p:cTn id="92" dur="26">
                                          <p:stCondLst>
                                            <p:cond delay="1312"/>
                                          </p:stCondLst>
                                        </p:cTn>
                                        <p:tgtEl>
                                          <p:spTgt spid="3"/>
                                        </p:tgtEl>
                                      </p:cBhvr>
                                      <p:to x="100000" y="80000"/>
                                    </p:animScale>
                                    <p:animScale>
                                      <p:cBhvr>
                                        <p:cTn id="93" dur="166" decel="50000">
                                          <p:stCondLst>
                                            <p:cond delay="1338"/>
                                          </p:stCondLst>
                                        </p:cTn>
                                        <p:tgtEl>
                                          <p:spTgt spid="3"/>
                                        </p:tgtEl>
                                      </p:cBhvr>
                                      <p:to x="100000" y="100000"/>
                                    </p:animScale>
                                    <p:animScale>
                                      <p:cBhvr>
                                        <p:cTn id="94" dur="26">
                                          <p:stCondLst>
                                            <p:cond delay="1642"/>
                                          </p:stCondLst>
                                        </p:cTn>
                                        <p:tgtEl>
                                          <p:spTgt spid="3"/>
                                        </p:tgtEl>
                                      </p:cBhvr>
                                      <p:to x="100000" y="90000"/>
                                    </p:animScale>
                                    <p:animScale>
                                      <p:cBhvr>
                                        <p:cTn id="95" dur="166" decel="50000">
                                          <p:stCondLst>
                                            <p:cond delay="1668"/>
                                          </p:stCondLst>
                                        </p:cTn>
                                        <p:tgtEl>
                                          <p:spTgt spid="3"/>
                                        </p:tgtEl>
                                      </p:cBhvr>
                                      <p:to x="100000" y="100000"/>
                                    </p:animScale>
                                    <p:animScale>
                                      <p:cBhvr>
                                        <p:cTn id="96" dur="26">
                                          <p:stCondLst>
                                            <p:cond delay="1808"/>
                                          </p:stCondLst>
                                        </p:cTn>
                                        <p:tgtEl>
                                          <p:spTgt spid="3"/>
                                        </p:tgtEl>
                                      </p:cBhvr>
                                      <p:to x="100000" y="95000"/>
                                    </p:animScale>
                                    <p:animScale>
                                      <p:cBhvr>
                                        <p:cTn id="9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1"/>
            <a:ext cx="8763000" cy="13480613"/>
          </a:xfrm>
          <a:prstGeom prst="rect">
            <a:avLst/>
          </a:prstGeom>
          <a:noFill/>
        </p:spPr>
        <p:txBody>
          <a:bodyPr wrap="square" rtlCol="0">
            <a:spAutoFit/>
          </a:bodyPr>
          <a:lstStyle/>
          <a:p>
            <a:pPr algn="r" rtl="1">
              <a:buFont typeface="Wingdings" pitchFamily="2" charset="2"/>
              <a:buChar char="v"/>
            </a:pPr>
            <a:r>
              <a:rPr lang="fa-IR" b="1" dirty="0" smtClean="0">
                <a:solidFill>
                  <a:srgbClr val="8A0000"/>
                </a:solidFill>
              </a:rPr>
              <a:t>خانه حشمت الله خان:</a:t>
            </a:r>
          </a:p>
          <a:p>
            <a:pPr algn="r" rtl="1"/>
            <a:endParaRPr lang="fa-IR" b="1" dirty="0" smtClean="0">
              <a:solidFill>
                <a:srgbClr val="8A0000"/>
              </a:solidFill>
            </a:endParaRPr>
          </a:p>
          <a:p>
            <a:pPr algn="r" rtl="1">
              <a:lnSpc>
                <a:spcPct val="150000"/>
              </a:lnSpc>
              <a:buFont typeface="Courier New" pitchFamily="49" charset="0"/>
              <a:buChar char="o"/>
            </a:pPr>
            <a:r>
              <a:rPr lang="ar-SA" sz="1600" dirty="0" smtClean="0"/>
              <a:t> از سادگی و تزیینات كمتری نسبت به كل مجموعه برخوردار است</a:t>
            </a:r>
            <a:endParaRPr lang="fa-IR" sz="1600" dirty="0" smtClean="0"/>
          </a:p>
          <a:p>
            <a:pPr algn="r" rtl="1">
              <a:lnSpc>
                <a:spcPct val="150000"/>
              </a:lnSpc>
              <a:buFont typeface="Courier New" pitchFamily="49" charset="0"/>
              <a:buChar char="o"/>
            </a:pPr>
            <a:r>
              <a:rPr lang="ar-SA" sz="1600" dirty="0" smtClean="0"/>
              <a:t> </a:t>
            </a:r>
            <a:r>
              <a:rPr lang="fa-IR" sz="1600" dirty="0" smtClean="0"/>
              <a:t>نشانه ی </a:t>
            </a:r>
            <a:r>
              <a:rPr lang="ar-SA" sz="1600" dirty="0" smtClean="0"/>
              <a:t>كاركرد جداگانه این خانه نسبت به خانه های مجاور</a:t>
            </a:r>
            <a:r>
              <a:rPr lang="fa-IR" sz="1600" dirty="0" smtClean="0"/>
              <a:t>    </a:t>
            </a:r>
            <a:r>
              <a:rPr lang="ar-SA" sz="1600" dirty="0" smtClean="0"/>
              <a:t> </a:t>
            </a:r>
            <a:r>
              <a:rPr lang="fa-IR" sz="1600" dirty="0" smtClean="0"/>
              <a:t>     </a:t>
            </a:r>
            <a:r>
              <a:rPr lang="ar-SA" sz="1600" dirty="0" smtClean="0"/>
              <a:t>وجود یك كارگاه قدیمی </a:t>
            </a:r>
            <a:r>
              <a:rPr lang="fa-IR" sz="1600" dirty="0" smtClean="0"/>
              <a:t>                                       </a:t>
            </a:r>
          </a:p>
          <a:p>
            <a:pPr algn="r" rtl="1">
              <a:lnSpc>
                <a:spcPct val="150000"/>
              </a:lnSpc>
            </a:pPr>
            <a:r>
              <a:rPr lang="fa-IR" sz="1600" dirty="0" smtClean="0"/>
              <a:t>                                                                                                 </a:t>
            </a:r>
            <a:r>
              <a:rPr lang="ar-SA" sz="1600" dirty="0" smtClean="0"/>
              <a:t>ابریشم ریسی</a:t>
            </a:r>
            <a:endParaRPr lang="fa-IR" sz="1600" dirty="0" smtClean="0"/>
          </a:p>
          <a:p>
            <a:pPr algn="r" rtl="1">
              <a:lnSpc>
                <a:spcPct val="150000"/>
              </a:lnSpc>
              <a:buFont typeface="Courier New" pitchFamily="49" charset="0"/>
              <a:buChar char="o"/>
            </a:pPr>
            <a:r>
              <a:rPr lang="ar-SA" sz="1600" dirty="0" smtClean="0"/>
              <a:t>موقعیت خانه تاریخی حشمت‌اله‌خان </a:t>
            </a:r>
            <a:r>
              <a:rPr lang="fa-IR" sz="1600" dirty="0" smtClean="0"/>
              <a:t>        </a:t>
            </a:r>
            <a:r>
              <a:rPr lang="ar-SA" sz="1600" dirty="0" smtClean="0"/>
              <a:t>محله کوشک صفی </a:t>
            </a:r>
            <a:endParaRPr lang="fa-IR" sz="1600" dirty="0" smtClean="0"/>
          </a:p>
          <a:p>
            <a:pPr algn="r" rtl="1">
              <a:lnSpc>
                <a:spcPct val="150000"/>
              </a:lnSpc>
              <a:buFont typeface="Courier New" pitchFamily="49" charset="0"/>
              <a:buChar char="o"/>
            </a:pPr>
            <a:r>
              <a:rPr lang="ar-SA" sz="1600" dirty="0" smtClean="0"/>
              <a:t>متعلق به اوایل عصر قاجار </a:t>
            </a:r>
            <a:endParaRPr lang="fa-IR" sz="1600" dirty="0" smtClean="0"/>
          </a:p>
          <a:p>
            <a:pPr algn="r" rtl="1">
              <a:lnSpc>
                <a:spcPct val="150000"/>
              </a:lnSpc>
              <a:buFont typeface="Courier New" pitchFamily="49" charset="0"/>
              <a:buChar char="o"/>
            </a:pPr>
            <a:r>
              <a:rPr lang="fa-IR" sz="1600" dirty="0" smtClean="0"/>
              <a:t>دارای </a:t>
            </a:r>
            <a:r>
              <a:rPr lang="ar-SA" sz="1600" dirty="0" smtClean="0"/>
              <a:t>یک حیاط اصلی و مرکزی وسیع </a:t>
            </a:r>
            <a:endParaRPr lang="fa-IR" sz="1600" dirty="0" smtClean="0"/>
          </a:p>
          <a:p>
            <a:pPr algn="r" rtl="1">
              <a:lnSpc>
                <a:spcPct val="150000"/>
              </a:lnSpc>
              <a:buFont typeface="Courier New" pitchFamily="49" charset="0"/>
              <a:buChar char="o"/>
            </a:pPr>
            <a:r>
              <a:rPr lang="ar-SA" sz="1600" dirty="0" smtClean="0"/>
              <a:t> بخش‌های اندرونی و بیرونی آن از یکدیگر جدا نشده است.</a:t>
            </a:r>
            <a:endParaRPr lang="fa-IR" sz="1600" dirty="0" smtClean="0"/>
          </a:p>
          <a:p>
            <a:pPr algn="r" rtl="1">
              <a:lnSpc>
                <a:spcPct val="150000"/>
              </a:lnSpc>
              <a:buFont typeface="Courier New" pitchFamily="49" charset="0"/>
              <a:buChar char="o"/>
            </a:pPr>
            <a:r>
              <a:rPr lang="ar-SA" sz="1600" dirty="0" smtClean="0"/>
              <a:t> فضا‌های خانه به صورت دو طرف ساخت در سه طبقه اطراف آن</a:t>
            </a:r>
            <a:endParaRPr lang="fa-IR" sz="1600" dirty="0" smtClean="0"/>
          </a:p>
          <a:p>
            <a:pPr algn="r" rtl="1">
              <a:lnSpc>
                <a:spcPct val="150000"/>
              </a:lnSpc>
              <a:buFont typeface="Courier New" pitchFamily="49" charset="0"/>
              <a:buChar char="o"/>
            </a:pPr>
            <a:r>
              <a:rPr lang="ar-SA" sz="1600" dirty="0" smtClean="0"/>
              <a:t> ویژگی معماری این بنا </a:t>
            </a:r>
            <a:r>
              <a:rPr lang="fa-IR" sz="1600" dirty="0" smtClean="0"/>
              <a:t>      </a:t>
            </a:r>
            <a:r>
              <a:rPr lang="ar-SA" sz="1600" dirty="0" smtClean="0"/>
              <a:t> دو جبهه ساخته شده آن روبروی هم نیستند </a:t>
            </a:r>
            <a:endParaRPr lang="fa-IR" sz="1600" dirty="0" smtClean="0"/>
          </a:p>
          <a:p>
            <a:pPr algn="r" rtl="1">
              <a:lnSpc>
                <a:spcPct val="150000"/>
              </a:lnSpc>
            </a:pPr>
            <a:r>
              <a:rPr lang="fa-IR" sz="1600" dirty="0" smtClean="0"/>
              <a:t>                                        </a:t>
            </a:r>
            <a:r>
              <a:rPr lang="ar-SA" sz="1600" dirty="0" smtClean="0"/>
              <a:t>بلکه یکی در جنوب و دیگری در شرق حیاط واقع شده‌اند.</a:t>
            </a:r>
            <a:endParaRPr lang="fa-IR" sz="1600" dirty="0" smtClean="0"/>
          </a:p>
          <a:p>
            <a:pPr algn="r" rtl="1">
              <a:lnSpc>
                <a:spcPct val="150000"/>
              </a:lnSpc>
              <a:buFont typeface="Courier New" pitchFamily="49" charset="0"/>
              <a:buChar char="o"/>
            </a:pPr>
            <a:r>
              <a:rPr lang="ar-SA" sz="1600" dirty="0" smtClean="0"/>
              <a:t> فضاهای مهم معماری خانه </a:t>
            </a:r>
            <a:r>
              <a:rPr lang="fa-IR" sz="1600" dirty="0" smtClean="0"/>
              <a:t>          </a:t>
            </a:r>
            <a:r>
              <a:rPr lang="ar-SA" sz="1600" dirty="0" smtClean="0"/>
              <a:t>سرداب، شاه‌نشین، هفت‌دری و هشتی‌ ورودی </a:t>
            </a:r>
            <a:endParaRPr lang="fa-IR" sz="1600" dirty="0" smtClean="0"/>
          </a:p>
          <a:p>
            <a:pPr algn="r" rtl="1">
              <a:lnSpc>
                <a:spcPct val="150000"/>
              </a:lnSpc>
              <a:buFont typeface="Courier New" pitchFamily="49" charset="0"/>
              <a:buChar char="o"/>
            </a:pPr>
            <a:r>
              <a:rPr lang="fa-IR" sz="1600" dirty="0" smtClean="0"/>
              <a:t> </a:t>
            </a:r>
            <a:r>
              <a:rPr lang="ar-SA" sz="1600" dirty="0" smtClean="0">
                <a:solidFill>
                  <a:srgbClr val="8A0000"/>
                </a:solidFill>
              </a:rPr>
              <a:t>هفت‌دری این خانه از شاخصه‌های بارز آن است</a:t>
            </a:r>
            <a:r>
              <a:rPr lang="en-US" sz="1600" dirty="0" smtClean="0">
                <a:solidFill>
                  <a:srgbClr val="8A0000"/>
                </a:solidFill>
              </a:rPr>
              <a:t>. </a:t>
            </a:r>
            <a:endParaRPr lang="fa-IR" sz="1600" dirty="0" smtClean="0">
              <a:solidFill>
                <a:srgbClr val="8A0000"/>
              </a:solidFill>
            </a:endParaRPr>
          </a:p>
          <a:p>
            <a:pPr algn="r" rtl="1">
              <a:lnSpc>
                <a:spcPct val="150000"/>
              </a:lnSpc>
              <a:buFont typeface="Courier New" pitchFamily="49" charset="0"/>
              <a:buChar char="o"/>
            </a:pPr>
            <a:r>
              <a:rPr lang="ar-SA" sz="1600" dirty="0" smtClean="0"/>
              <a:t>حیاط خانه حشمت‌اله‌خان با وسعت نزدیک به 820 مترمربع از وسیع‌ترین حیاط‌های کاشان محسوب می‌شود. </a:t>
            </a:r>
            <a:endParaRPr lang="fa-IR" sz="1600" dirty="0" smtClean="0"/>
          </a:p>
          <a:p>
            <a:pPr algn="r" rtl="1">
              <a:lnSpc>
                <a:spcPct val="150000"/>
              </a:lnSpc>
              <a:buFont typeface="Courier New" pitchFamily="49" charset="0"/>
              <a:buChar char="o"/>
            </a:pPr>
            <a:r>
              <a:rPr lang="ar-SA" sz="1600" dirty="0" smtClean="0"/>
              <a:t>دهانه بزرگ شاه‌نشین هفت‌دری بیش از 8 متر است که از همه شاه‌نشین‌های خانه‌های کاشان بزرگ‌تر است.</a:t>
            </a:r>
            <a:endParaRPr lang="fa-IR" sz="1600" dirty="0" smtClean="0"/>
          </a:p>
          <a:p>
            <a:pPr algn="r" rtl="1">
              <a:lnSpc>
                <a:spcPct val="150000"/>
              </a:lnSpc>
              <a:buFont typeface="Courier New" pitchFamily="49" charset="0"/>
              <a:buChar char="o"/>
            </a:pPr>
            <a:r>
              <a:rPr lang="en-US" dirty="0" smtClean="0"/>
              <a:t/>
            </a:r>
            <a:br>
              <a:rPr lang="en-US" dirty="0" smtClean="0"/>
            </a:br>
            <a:endParaRPr lang="en-US" dirty="0" smtClean="0"/>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p:txBody>
      </p:sp>
      <p:cxnSp>
        <p:nvCxnSpPr>
          <p:cNvPr id="4" name="Straight Arrow Connector 3"/>
          <p:cNvCxnSpPr/>
          <p:nvPr/>
        </p:nvCxnSpPr>
        <p:spPr>
          <a:xfrm rot="10800000">
            <a:off x="3200400" y="14478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5257800" y="2133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477000" y="3962400"/>
            <a:ext cx="381000" cy="1588"/>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867400" y="4724400"/>
            <a:ext cx="533400" cy="1588"/>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p:cTn id="24" dur="5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25" dur="5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26" dur="5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27" dur="5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strips(downLeft)">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strips(downLeft)">
                                      <p:cBhvr>
                                        <p:cTn id="46" dur="500"/>
                                        <p:tgtEl>
                                          <p:spTgt spid="2">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 calcmode="lin" valueType="num">
                                      <p:cBhvr>
                                        <p:cTn id="51" dur="500" fill="hold"/>
                                        <p:tgtEl>
                                          <p:spTgt spid="2">
                                            <p:txEl>
                                              <p:pRg st="13" end="13"/>
                                            </p:txEl>
                                          </p:spTgt>
                                        </p:tgtEl>
                                        <p:attrNameLst>
                                          <p:attrName>ppt_w</p:attrName>
                                        </p:attrNameLst>
                                      </p:cBhvr>
                                      <p:tavLst>
                                        <p:tav tm="0">
                                          <p:val>
                                            <p:strVal val="#ppt_w*0.05"/>
                                          </p:val>
                                        </p:tav>
                                        <p:tav tm="100000">
                                          <p:val>
                                            <p:strVal val="#ppt_w"/>
                                          </p:val>
                                        </p:tav>
                                      </p:tavLst>
                                    </p:anim>
                                    <p:anim calcmode="lin" valueType="num">
                                      <p:cBhvr>
                                        <p:cTn id="52" dur="500" fill="hold"/>
                                        <p:tgtEl>
                                          <p:spTgt spid="2">
                                            <p:txEl>
                                              <p:pRg st="13" end="13"/>
                                            </p:txEl>
                                          </p:spTgt>
                                        </p:tgtEl>
                                        <p:attrNameLst>
                                          <p:attrName>ppt_h</p:attrName>
                                        </p:attrNameLst>
                                      </p:cBhvr>
                                      <p:tavLst>
                                        <p:tav tm="0">
                                          <p:val>
                                            <p:strVal val="#ppt_h"/>
                                          </p:val>
                                        </p:tav>
                                        <p:tav tm="100000">
                                          <p:val>
                                            <p:strVal val="#ppt_h"/>
                                          </p:val>
                                        </p:tav>
                                      </p:tavLst>
                                    </p:anim>
                                    <p:anim calcmode="lin" valueType="num">
                                      <p:cBhvr>
                                        <p:cTn id="53" dur="500" fill="hold"/>
                                        <p:tgtEl>
                                          <p:spTgt spid="2">
                                            <p:txEl>
                                              <p:pRg st="13" end="13"/>
                                            </p:txEl>
                                          </p:spTgt>
                                        </p:tgtEl>
                                        <p:attrNameLst>
                                          <p:attrName>ppt_x</p:attrName>
                                        </p:attrNameLst>
                                      </p:cBhvr>
                                      <p:tavLst>
                                        <p:tav tm="0">
                                          <p:val>
                                            <p:strVal val="#ppt_x-.2"/>
                                          </p:val>
                                        </p:tav>
                                        <p:tav tm="100000">
                                          <p:val>
                                            <p:strVal val="#ppt_x"/>
                                          </p:val>
                                        </p:tav>
                                      </p:tavLst>
                                    </p:anim>
                                    <p:anim calcmode="lin" valueType="num">
                                      <p:cBhvr>
                                        <p:cTn id="54" dur="500" fill="hold"/>
                                        <p:tgtEl>
                                          <p:spTgt spid="2">
                                            <p:txEl>
                                              <p:pRg st="13" end="13"/>
                                            </p:txEl>
                                          </p:spTgt>
                                        </p:tgtEl>
                                        <p:attrNameLst>
                                          <p:attrName>ppt_y</p:attrName>
                                        </p:attrNameLst>
                                      </p:cBhvr>
                                      <p:tavLst>
                                        <p:tav tm="0">
                                          <p:val>
                                            <p:strVal val="#ppt_y"/>
                                          </p:val>
                                        </p:tav>
                                        <p:tav tm="100000">
                                          <p:val>
                                            <p:strVal val="#ppt_y"/>
                                          </p:val>
                                        </p:tav>
                                      </p:tavLst>
                                    </p:anim>
                                    <p:animEffect transition="in" filter="fade">
                                      <p:cBhvr>
                                        <p:cTn id="55" dur="500"/>
                                        <p:tgtEl>
                                          <p:spTgt spid="2">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nodeType="clickEffect">
                                  <p:stCondLst>
                                    <p:cond delay="0"/>
                                  </p:stCondLst>
                                  <p:childTnLst>
                                    <p:set>
                                      <p:cBhvr>
                                        <p:cTn id="59" dur="1" fill="hold">
                                          <p:stCondLst>
                                            <p:cond delay="0"/>
                                          </p:stCondLst>
                                        </p:cTn>
                                        <p:tgtEl>
                                          <p:spTgt spid="2">
                                            <p:txEl>
                                              <p:pRg st="15" end="15"/>
                                            </p:txEl>
                                          </p:spTgt>
                                        </p:tgtEl>
                                        <p:attrNameLst>
                                          <p:attrName>style.visibility</p:attrName>
                                        </p:attrNameLst>
                                      </p:cBhvr>
                                      <p:to>
                                        <p:strVal val="visible"/>
                                      </p:to>
                                    </p:set>
                                    <p:anim calcmode="lin" valueType="num">
                                      <p:cBhvr>
                                        <p:cTn id="60" dur="500" fill="hold"/>
                                        <p:tgtEl>
                                          <p:spTgt spid="2">
                                            <p:txEl>
                                              <p:pRg st="15" end="15"/>
                                            </p:txEl>
                                          </p:spTgt>
                                        </p:tgtEl>
                                        <p:attrNameLst>
                                          <p:attrName>ppt_w</p:attrName>
                                        </p:attrNameLst>
                                      </p:cBhvr>
                                      <p:tavLst>
                                        <p:tav tm="0">
                                          <p:val>
                                            <p:strVal val="#ppt_w*0.05"/>
                                          </p:val>
                                        </p:tav>
                                        <p:tav tm="100000">
                                          <p:val>
                                            <p:strVal val="#ppt_w"/>
                                          </p:val>
                                        </p:tav>
                                      </p:tavLst>
                                    </p:anim>
                                    <p:anim calcmode="lin" valueType="num">
                                      <p:cBhvr>
                                        <p:cTn id="61" dur="500" fill="hold"/>
                                        <p:tgtEl>
                                          <p:spTgt spid="2">
                                            <p:txEl>
                                              <p:pRg st="15" end="15"/>
                                            </p:txEl>
                                          </p:spTgt>
                                        </p:tgtEl>
                                        <p:attrNameLst>
                                          <p:attrName>ppt_h</p:attrName>
                                        </p:attrNameLst>
                                      </p:cBhvr>
                                      <p:tavLst>
                                        <p:tav tm="0">
                                          <p:val>
                                            <p:strVal val="#ppt_h"/>
                                          </p:val>
                                        </p:tav>
                                        <p:tav tm="100000">
                                          <p:val>
                                            <p:strVal val="#ppt_h"/>
                                          </p:val>
                                        </p:tav>
                                      </p:tavLst>
                                    </p:anim>
                                    <p:anim calcmode="lin" valueType="num">
                                      <p:cBhvr>
                                        <p:cTn id="62" dur="500" fill="hold"/>
                                        <p:tgtEl>
                                          <p:spTgt spid="2">
                                            <p:txEl>
                                              <p:pRg st="15" end="15"/>
                                            </p:txEl>
                                          </p:spTgt>
                                        </p:tgtEl>
                                        <p:attrNameLst>
                                          <p:attrName>ppt_x</p:attrName>
                                        </p:attrNameLst>
                                      </p:cBhvr>
                                      <p:tavLst>
                                        <p:tav tm="0">
                                          <p:val>
                                            <p:strVal val="#ppt_x-.2"/>
                                          </p:val>
                                        </p:tav>
                                        <p:tav tm="100000">
                                          <p:val>
                                            <p:strVal val="#ppt_x"/>
                                          </p:val>
                                        </p:tav>
                                      </p:tavLst>
                                    </p:anim>
                                    <p:anim calcmode="lin" valueType="num">
                                      <p:cBhvr>
                                        <p:cTn id="63" dur="500" fill="hold"/>
                                        <p:tgtEl>
                                          <p:spTgt spid="2">
                                            <p:txEl>
                                              <p:pRg st="15" end="15"/>
                                            </p:txEl>
                                          </p:spTgt>
                                        </p:tgtEl>
                                        <p:attrNameLst>
                                          <p:attrName>ppt_y</p:attrName>
                                        </p:attrNameLst>
                                      </p:cBhvr>
                                      <p:tavLst>
                                        <p:tav tm="0">
                                          <p:val>
                                            <p:strVal val="#ppt_y"/>
                                          </p:val>
                                        </p:tav>
                                        <p:tav tm="100000">
                                          <p:val>
                                            <p:strVal val="#ppt_y"/>
                                          </p:val>
                                        </p:tav>
                                      </p:tavLst>
                                    </p:anim>
                                    <p:animEffect transition="in" filter="fade">
                                      <p:cBhvr>
                                        <p:cTn id="64" dur="500"/>
                                        <p:tgtEl>
                                          <p:spTgt spid="2">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Effect transition="in" filter="fade">
                                      <p:cBhvr>
                                        <p:cTn id="69" dur="1000"/>
                                        <p:tgtEl>
                                          <p:spTgt spid="2">
                                            <p:txEl>
                                              <p:pRg st="14" end="14"/>
                                            </p:txEl>
                                          </p:spTgt>
                                        </p:tgtEl>
                                      </p:cBhvr>
                                    </p:animEffect>
                                    <p:anim calcmode="lin" valueType="num">
                                      <p:cBhvr>
                                        <p:cTn id="7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2">
                                            <p:txEl>
                                              <p:pRg st="14" end="14"/>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1"/>
            <a:ext cx="8839200" cy="1938992"/>
          </a:xfrm>
          <a:prstGeom prst="rect">
            <a:avLst/>
          </a:prstGeom>
        </p:spPr>
        <p:txBody>
          <a:bodyPr wrap="square">
            <a:spAutoFit/>
          </a:bodyPr>
          <a:lstStyle/>
          <a:p>
            <a:pPr algn="r" rtl="1">
              <a:lnSpc>
                <a:spcPct val="150000"/>
              </a:lnSpc>
              <a:buFont typeface="Courier New" pitchFamily="49" charset="0"/>
              <a:buChar char="o"/>
            </a:pPr>
            <a:r>
              <a:rPr lang="ar-SA" sz="1600" dirty="0" smtClean="0"/>
              <a:t> شاه‌نشین وسیع خانه به کمک یزدی‌بندی گچی در سقف تزئین شده است. </a:t>
            </a:r>
            <a:endParaRPr lang="fa-IR" sz="1600" dirty="0" smtClean="0"/>
          </a:p>
          <a:p>
            <a:pPr algn="r" rtl="1">
              <a:lnSpc>
                <a:spcPct val="150000"/>
              </a:lnSpc>
              <a:buFont typeface="Courier New" pitchFamily="49" charset="0"/>
              <a:buChar char="o"/>
            </a:pPr>
            <a:r>
              <a:rPr lang="ar-SA" sz="1600" dirty="0" smtClean="0"/>
              <a:t>خانه حشمت‌‌اله‌خان توسط میراث فرهنگی و شهرداری کاشان به طور کامل مرمت شده و در حال حاضر به خانه عامری‌ها ملحق گردیده است</a:t>
            </a:r>
            <a:r>
              <a:rPr lang="en-US" sz="1600" dirty="0" smtClean="0"/>
              <a:t>.</a:t>
            </a:r>
            <a:endParaRPr lang="fa-IR" sz="1600" dirty="0" smtClean="0"/>
          </a:p>
          <a:p>
            <a:pPr algn="r" rtl="1">
              <a:lnSpc>
                <a:spcPct val="150000"/>
              </a:lnSpc>
              <a:buFont typeface="Courier New" pitchFamily="49" charset="0"/>
              <a:buChar char="o"/>
            </a:pPr>
            <a:r>
              <a:rPr lang="fa-IR" sz="1600" u="sng" dirty="0" smtClean="0"/>
              <a:t>ا</a:t>
            </a:r>
            <a:r>
              <a:rPr lang="ar-SA" sz="1600" dirty="0" smtClean="0"/>
              <a:t>ین بخش در گذشته ضمن ارتباط با خانه حشمت الله خان به طور مستقل با کوچه پشتی مجموعه ارتباط داشته است و دسترسی اصلی آن از این کوچه بوده است</a:t>
            </a:r>
            <a:r>
              <a:rPr lang="en-US" sz="1600" dirty="0" smtClean="0"/>
              <a:t>.</a:t>
            </a:r>
            <a:endParaRPr lang="en-US" sz="1600" dirty="0"/>
          </a:p>
        </p:txBody>
      </p:sp>
      <p:pic>
        <p:nvPicPr>
          <p:cNvPr id="3" name="Picture 2" descr="خانه حشمت‌ الله‌ خان، .jpg"/>
          <p:cNvPicPr>
            <a:picLocks noChangeAspect="1"/>
          </p:cNvPicPr>
          <p:nvPr/>
        </p:nvPicPr>
        <p:blipFill>
          <a:blip r:embed="rId2"/>
          <a:stretch>
            <a:fillRect/>
          </a:stretch>
        </p:blipFill>
        <p:spPr>
          <a:xfrm>
            <a:off x="457200" y="2514600"/>
            <a:ext cx="4572000" cy="3762375"/>
          </a:xfrm>
          <a:prstGeom prst="rect">
            <a:avLst/>
          </a:prstGeom>
        </p:spPr>
      </p:pic>
      <p:pic>
        <p:nvPicPr>
          <p:cNvPr id="4" name="Picture 3" descr="39b04d26-5e59-4a05-bbee-654e1474aef8.jpg"/>
          <p:cNvPicPr>
            <a:picLocks noChangeAspect="1"/>
          </p:cNvPicPr>
          <p:nvPr/>
        </p:nvPicPr>
        <p:blipFill>
          <a:blip r:embed="rId3"/>
          <a:stretch>
            <a:fillRect/>
          </a:stretch>
        </p:blipFill>
        <p:spPr>
          <a:xfrm>
            <a:off x="5638800" y="2971800"/>
            <a:ext cx="2696307"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p:cTn id="3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4" presetClass="entr" presetSubtype="0" accel="100000" fill="hold" nodeType="clickEffect">
                                  <p:stCondLst>
                                    <p:cond delay="0"/>
                                  </p:stCondLst>
                                  <p:childTnLst>
                                    <p:set>
                                      <p:cBhvr>
                                        <p:cTn id="53" dur="1" fill="hold">
                                          <p:stCondLst>
                                            <p:cond delay="0"/>
                                          </p:stCondLst>
                                        </p:cTn>
                                        <p:tgtEl>
                                          <p:spTgt spid="2">
                                            <p:txEl>
                                              <p:pRg st="2" end="2"/>
                                            </p:txEl>
                                          </p:spTgt>
                                        </p:tgtEl>
                                        <p:attrNameLst>
                                          <p:attrName>style.visibility</p:attrName>
                                        </p:attrNameLst>
                                      </p:cBhvr>
                                      <p:to>
                                        <p:strVal val="visible"/>
                                      </p:to>
                                    </p:set>
                                    <p:anim calcmode="lin" valueType="num">
                                      <p:cBhvr>
                                        <p:cTn id="54"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55"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56"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57"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5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52401" y="228600"/>
            <a:ext cx="8763000" cy="74943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 typeface="Wingdings" pitchFamily="2" charset="2"/>
              <a:buChar char="v"/>
              <a:tabLst/>
            </a:pPr>
            <a:r>
              <a:rPr kumimoji="0" lang="ar-SA" b="1" i="0" u="none" strike="noStrike" cap="none" normalizeH="0" baseline="0" dirty="0" smtClean="0">
                <a:ln>
                  <a:noFill/>
                </a:ln>
                <a:solidFill>
                  <a:srgbClr val="8A0000"/>
                </a:solidFill>
                <a:effectLst/>
                <a:latin typeface="Tahoma" pitchFamily="34" charset="0"/>
                <a:ea typeface="Calibri" pitchFamily="34" charset="0"/>
              </a:rPr>
              <a:t>شرح مواردی درباره ی خانه های مناطق گرم</a:t>
            </a:r>
            <a:r>
              <a:rPr kumimoji="0" lang="en-US" b="1" i="0" u="none" strike="noStrike" cap="none" normalizeH="0" baseline="0" dirty="0" smtClean="0">
                <a:ln>
                  <a:noFill/>
                </a:ln>
                <a:solidFill>
                  <a:srgbClr val="8A0000"/>
                </a:solidFill>
                <a:effectLst/>
                <a:latin typeface="Tahoma" pitchFamily="34" charset="0"/>
                <a:ea typeface="Calibri" pitchFamily="34" charset="0"/>
              </a:rPr>
              <a:t>:</a:t>
            </a:r>
            <a:endParaRPr kumimoji="0" lang="fa-IR" b="1" i="0" u="none" strike="noStrike" cap="none" normalizeH="0" baseline="0" dirty="0" smtClean="0">
              <a:ln>
                <a:noFill/>
              </a:ln>
              <a:solidFill>
                <a:srgbClr val="8A0000"/>
              </a:solidFill>
              <a:effectLst/>
              <a:latin typeface="Tahoma" pitchFamily="34" charset="0"/>
              <a:ea typeface="Calibri" pitchFamily="34" charset="0"/>
            </a:endParaRPr>
          </a:p>
          <a:p>
            <a:pPr marL="0" marR="0" lvl="0" indent="0" algn="r" defTabSz="914400" rtl="1" eaLnBrk="1" fontAlgn="base" latinLnBrk="0" hangingPunct="1">
              <a:lnSpc>
                <a:spcPct val="150000"/>
              </a:lnSpc>
              <a:spcBef>
                <a:spcPct val="0"/>
              </a:spcBef>
              <a:spcAft>
                <a:spcPct val="0"/>
              </a:spcAft>
              <a:buClrTx/>
              <a:buSzTx/>
              <a:tabLst/>
            </a:pPr>
            <a:endParaRPr kumimoji="0" lang="fa-IR" i="0" u="none" strike="noStrike" cap="none" normalizeH="0" baseline="0" dirty="0" smtClean="0">
              <a:ln>
                <a:noFill/>
              </a:ln>
              <a:solidFill>
                <a:srgbClr val="444444"/>
              </a:solidFill>
              <a:effectLst/>
              <a:latin typeface="Tahoma" pitchFamily="34" charset="0"/>
              <a:ea typeface="Calibri" pitchFamily="34" charset="0"/>
            </a:endParaRPr>
          </a:p>
          <a:p>
            <a:pPr marL="0" marR="0" lvl="0" indent="0" algn="r" defTabSz="914400" rtl="1" eaLnBrk="1" fontAlgn="base" latinLnBrk="0" hangingPunct="1">
              <a:lnSpc>
                <a:spcPct val="1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درون گرایی</a:t>
            </a:r>
            <a:r>
              <a:rPr kumimoji="0" lang="ar-SA" sz="1600" i="0" u="none" strike="noStrike" cap="none" normalizeH="0" baseline="0" dirty="0" smtClean="0">
                <a:ln>
                  <a:noFill/>
                </a:ln>
                <a:solidFill>
                  <a:srgbClr val="8A0000"/>
                </a:solidFill>
                <a:effectLst/>
                <a:latin typeface="Tahoma" pitchFamily="34" charset="0"/>
                <a:ea typeface="Calibri" pitchFamily="34" charset="0"/>
              </a:rPr>
              <a:t>:</a:t>
            </a:r>
            <a:r>
              <a:rPr kumimoji="0" lang="fa-IR" sz="1600" i="0" u="none" strike="noStrike" cap="none" normalizeH="0" baseline="0" dirty="0" smtClean="0">
                <a:ln>
                  <a:noFill/>
                </a:ln>
                <a:solidFill>
                  <a:srgbClr val="8A0000"/>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ملاحظات دینی واجتماعی ورعایت عدم دید مسقیم ازبیرون به درون باساخت دالان یادهلیز رعایت شده است</a:t>
            </a:r>
            <a:r>
              <a:rPr kumimoji="0" lang="en-US" sz="1600" i="0" u="none" strike="noStrike" cap="none" normalizeH="0" baseline="0" dirty="0" smtClean="0">
                <a:ln>
                  <a:noFill/>
                </a:ln>
                <a:effectLst/>
                <a:latin typeface="Tahoma" pitchFamily="34" charset="0"/>
                <a:ea typeface="Calibri" pitchFamily="34" charset="0"/>
              </a:rPr>
              <a:t>.</a:t>
            </a:r>
            <a:endParaRPr lang="fa-IR" sz="1600" dirty="0" smtClean="0">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دلیل ساخت طاق گنبدی:</a:t>
            </a:r>
            <a:r>
              <a:rPr kumimoji="0" lang="fa-IR" sz="1400" b="1" i="0" u="none" strike="noStrike" cap="none" normalizeH="0" baseline="0" dirty="0" smtClean="0">
                <a:ln>
                  <a:noFill/>
                </a:ln>
                <a:solidFill>
                  <a:srgbClr val="8A0000"/>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یکی از دلایل ساخت وجودموریانه فراوان است</a:t>
            </a:r>
            <a:r>
              <a:rPr kumimoji="0" lang="en-US" sz="1600" i="0" u="none" strike="noStrike" cap="none" normalizeH="0" baseline="0" dirty="0" smtClean="0">
                <a:ln>
                  <a:noFill/>
                </a:ln>
                <a:effectLst/>
                <a:latin typeface="Tahoma" pitchFamily="34" charset="0"/>
                <a:ea typeface="Calibri" pitchFamily="34" charset="0"/>
              </a:rPr>
              <a:t>.</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نمای خانه های گرمسیری:</a:t>
            </a:r>
            <a:r>
              <a:rPr lang="fa-IR" sz="1400" b="1" dirty="0" smtClean="0">
                <a:solidFill>
                  <a:srgbClr val="8A0000"/>
                </a:solidFill>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سیم گل وکاهگل به رنگ روشن،وجودسایبان وسرتاس وکنسول درنماها</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پنجره ها</a:t>
            </a:r>
            <a:r>
              <a:rPr kumimoji="0" lang="ar-SA" sz="1400" b="1" i="0" u="none" strike="noStrike" cap="none" normalizeH="0" baseline="0" dirty="0" smtClean="0">
                <a:ln>
                  <a:noFill/>
                </a:ln>
                <a:solidFill>
                  <a:srgbClr val="444444"/>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کوچک وچوبی باحفاظ مشبک آجری</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بادگیر</a:t>
            </a:r>
            <a:r>
              <a:rPr kumimoji="0" lang="ar-SA" sz="1400" b="1" i="0" u="none" strike="noStrike" cap="none" normalizeH="0" baseline="0" dirty="0" smtClean="0">
                <a:ln>
                  <a:noFill/>
                </a:ln>
                <a:solidFill>
                  <a:srgbClr val="444444"/>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ایجادکوران غیرمستقیم</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حیاط بزرگ باحوض وسیع وکاشت درخت به ویزه اناربرای مرطوب شدن هواوپایین آوردن دما</a:t>
            </a:r>
            <a:endParaRPr kumimoji="0" lang="fa-IR" sz="1400" b="1" i="0" u="none" strike="noStrike" cap="none" normalizeH="0" baseline="0" dirty="0" smtClean="0">
              <a:ln>
                <a:noFill/>
              </a:ln>
              <a:solidFill>
                <a:srgbClr val="8A0000"/>
              </a:solidFill>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اختلاف سطح حیاط</a:t>
            </a:r>
            <a:r>
              <a:rPr kumimoji="0" lang="ar-SA" sz="1400" b="1" i="0" u="none" strike="noStrike" cap="none" normalizeH="0" baseline="0" dirty="0" smtClean="0">
                <a:ln>
                  <a:noFill/>
                </a:ln>
                <a:solidFill>
                  <a:srgbClr val="444444"/>
                </a:solidFill>
                <a:effectLst/>
                <a:latin typeface="Tahoma" pitchFamily="34" charset="0"/>
                <a:ea typeface="Calibri" pitchFamily="34" charset="0"/>
              </a:rPr>
              <a:t>:</a:t>
            </a:r>
            <a:r>
              <a:rPr kumimoji="0" lang="fa-IR" sz="1400" b="1" i="0" u="none" strike="noStrike" cap="none" normalizeH="0" baseline="0" dirty="0" smtClean="0">
                <a:ln>
                  <a:noFill/>
                </a:ln>
                <a:solidFill>
                  <a:srgbClr val="444444"/>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حفاظی دربرابربادهای شدیدوگرم</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هشتی</a:t>
            </a:r>
            <a:r>
              <a:rPr kumimoji="0" lang="ar-SA" sz="1600" i="0" u="none" strike="noStrike" cap="none" normalizeH="0" baseline="0" dirty="0" smtClean="0">
                <a:ln>
                  <a:noFill/>
                </a:ln>
                <a:solidFill>
                  <a:srgbClr val="444444"/>
                </a:solidFill>
                <a:effectLst/>
                <a:latin typeface="Tahoma" pitchFamily="34" charset="0"/>
                <a:ea typeface="Calibri" pitchFamily="34" charset="0"/>
              </a:rPr>
              <a:t>:</a:t>
            </a:r>
            <a:r>
              <a:rPr kumimoji="0" lang="ar-SA" sz="1600" i="0" u="none" strike="noStrike" cap="none" normalizeH="0" baseline="0" dirty="0" smtClean="0">
                <a:ln>
                  <a:noFill/>
                </a:ln>
                <a:effectLst/>
                <a:latin typeface="Tahoma" pitchFamily="34" charset="0"/>
                <a:ea typeface="Calibri" pitchFamily="34" charset="0"/>
              </a:rPr>
              <a:t>درونگرایی ومانع کوران بادهای شدیدوگردبادهاازسمت کوچه به داخل حیاط</a:t>
            </a:r>
            <a:r>
              <a:rPr kumimoji="0" lang="en-US" sz="1600" i="0" u="none" strike="noStrike" cap="none" normalizeH="0" baseline="0" dirty="0" smtClean="0">
                <a:ln>
                  <a:noFill/>
                </a:ln>
                <a:solidFill>
                  <a:srgbClr val="444444"/>
                </a:solidFill>
                <a:effectLst/>
                <a:latin typeface="Tahoma" pitchFamily="34" charset="0"/>
                <a:ea typeface="Calibri" pitchFamily="34" charset="0"/>
              </a:rPr>
              <a:t/>
            </a:r>
            <a:br>
              <a:rPr kumimoji="0" lang="en-US" sz="1600" i="0" u="none" strike="noStrike" cap="none" normalizeH="0" baseline="0" dirty="0" smtClean="0">
                <a:ln>
                  <a:noFill/>
                </a:ln>
                <a:solidFill>
                  <a:srgbClr val="444444"/>
                </a:solidFill>
                <a:effectLst/>
                <a:latin typeface="Tahoma" pitchFamily="34" charset="0"/>
                <a:ea typeface="Calibri" pitchFamily="34" charset="0"/>
              </a:rPr>
            </a:br>
            <a:r>
              <a:rPr kumimoji="0" lang="en-US" sz="1600" i="0" u="none" strike="noStrike" cap="none" normalizeH="0" baseline="0" dirty="0" smtClean="0">
                <a:ln>
                  <a:noFill/>
                </a:ln>
                <a:solidFill>
                  <a:srgbClr val="444444"/>
                </a:solidFill>
                <a:effectLst/>
                <a:latin typeface="Tahoma" pitchFamily="34" charset="0"/>
                <a:ea typeface="Calibri" pitchFamily="34" charset="0"/>
              </a:rPr>
              <a:t/>
            </a:r>
            <a:br>
              <a:rPr kumimoji="0" lang="en-US" sz="1600" i="0" u="none" strike="noStrike" cap="none" normalizeH="0" baseline="0" dirty="0" smtClean="0">
                <a:ln>
                  <a:noFill/>
                </a:ln>
                <a:solidFill>
                  <a:srgbClr val="444444"/>
                </a:solidFill>
                <a:effectLst/>
                <a:latin typeface="Tahoma" pitchFamily="34" charset="0"/>
                <a:ea typeface="Calibri" pitchFamily="34" charset="0"/>
              </a:rPr>
            </a:br>
            <a:endParaRPr kumimoji="0" lang="en-US" sz="1600" i="0" u="none" strike="noStrike" cap="none" normalizeH="0" baseline="0" dirty="0" smtClean="0">
              <a:ln>
                <a:noFill/>
              </a:ln>
              <a:solidFill>
                <a:schemeClr val="tx1"/>
              </a:solidFill>
              <a:effectLst/>
              <a:latin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endParaRPr kumimoji="0" lang="en-US" sz="160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 calcmode="lin" valueType="num">
                                      <p:cBhvr>
                                        <p:cTn id="7" dur="500" fill="hold"/>
                                        <p:tgtEl>
                                          <p:spTgt spid="5222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2225">
                                            <p:txEl>
                                              <p:pRg st="2" end="2"/>
                                            </p:txEl>
                                          </p:spTgt>
                                        </p:tgtEl>
                                        <p:attrNameLst>
                                          <p:attrName>style.visibility</p:attrName>
                                        </p:attrNameLst>
                                      </p:cBhvr>
                                      <p:to>
                                        <p:strVal val="visible"/>
                                      </p:to>
                                    </p:set>
                                    <p:anim calcmode="lin" valueType="num">
                                      <p:cBhvr>
                                        <p:cTn id="15" dur="1000" fill="hold"/>
                                        <p:tgtEl>
                                          <p:spTgt spid="5222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222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222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222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52225">
                                            <p:txEl>
                                              <p:pRg st="3" end="3"/>
                                            </p:txEl>
                                          </p:spTgt>
                                        </p:tgtEl>
                                        <p:attrNameLst>
                                          <p:attrName>style.visibility</p:attrName>
                                        </p:attrNameLst>
                                      </p:cBhvr>
                                      <p:to>
                                        <p:strVal val="visible"/>
                                      </p:to>
                                    </p:set>
                                    <p:anim calcmode="lin" valueType="num">
                                      <p:cBhvr>
                                        <p:cTn id="23" dur="1000" fill="hold"/>
                                        <p:tgtEl>
                                          <p:spTgt spid="5222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222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222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222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2225">
                                            <p:txEl>
                                              <p:pRg st="4" end="4"/>
                                            </p:txEl>
                                          </p:spTgt>
                                        </p:tgtEl>
                                        <p:attrNameLst>
                                          <p:attrName>style.visibility</p:attrName>
                                        </p:attrNameLst>
                                      </p:cBhvr>
                                      <p:to>
                                        <p:strVal val="visible"/>
                                      </p:to>
                                    </p:set>
                                    <p:anim calcmode="lin" valueType="num">
                                      <p:cBhvr>
                                        <p:cTn id="31" dur="1000" fill="hold"/>
                                        <p:tgtEl>
                                          <p:spTgt spid="5222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222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222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222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52225">
                                            <p:txEl>
                                              <p:pRg st="5" end="5"/>
                                            </p:txEl>
                                          </p:spTgt>
                                        </p:tgtEl>
                                        <p:attrNameLst>
                                          <p:attrName>style.visibility</p:attrName>
                                        </p:attrNameLst>
                                      </p:cBhvr>
                                      <p:to>
                                        <p:strVal val="visible"/>
                                      </p:to>
                                    </p:set>
                                    <p:anim calcmode="lin" valueType="num">
                                      <p:cBhvr>
                                        <p:cTn id="39" dur="1000" fill="hold"/>
                                        <p:tgtEl>
                                          <p:spTgt spid="5222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222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222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222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52225">
                                            <p:txEl>
                                              <p:pRg st="6" end="6"/>
                                            </p:txEl>
                                          </p:spTgt>
                                        </p:tgtEl>
                                        <p:attrNameLst>
                                          <p:attrName>style.visibility</p:attrName>
                                        </p:attrNameLst>
                                      </p:cBhvr>
                                      <p:to>
                                        <p:strVal val="visible"/>
                                      </p:to>
                                    </p:set>
                                    <p:anim calcmode="lin" valueType="num">
                                      <p:cBhvr>
                                        <p:cTn id="47" dur="1000" fill="hold"/>
                                        <p:tgtEl>
                                          <p:spTgt spid="52225">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2225">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222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222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52225">
                                            <p:txEl>
                                              <p:pRg st="7" end="7"/>
                                            </p:txEl>
                                          </p:spTgt>
                                        </p:tgtEl>
                                        <p:attrNameLst>
                                          <p:attrName>style.visibility</p:attrName>
                                        </p:attrNameLst>
                                      </p:cBhvr>
                                      <p:to>
                                        <p:strVal val="visible"/>
                                      </p:to>
                                    </p:set>
                                    <p:anim calcmode="lin" valueType="num">
                                      <p:cBhvr>
                                        <p:cTn id="55" dur="1000" fill="hold"/>
                                        <p:tgtEl>
                                          <p:spTgt spid="52225">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52225">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5222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222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52225">
                                            <p:txEl>
                                              <p:pRg st="8" end="8"/>
                                            </p:txEl>
                                          </p:spTgt>
                                        </p:tgtEl>
                                        <p:attrNameLst>
                                          <p:attrName>style.visibility</p:attrName>
                                        </p:attrNameLst>
                                      </p:cBhvr>
                                      <p:to>
                                        <p:strVal val="visible"/>
                                      </p:to>
                                    </p:set>
                                    <p:anim calcmode="lin" valueType="num">
                                      <p:cBhvr>
                                        <p:cTn id="63" dur="1000" fill="hold"/>
                                        <p:tgtEl>
                                          <p:spTgt spid="52225">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52225">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5222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222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nodeType="clickEffect">
                                  <p:stCondLst>
                                    <p:cond delay="0"/>
                                  </p:stCondLst>
                                  <p:childTnLst>
                                    <p:set>
                                      <p:cBhvr>
                                        <p:cTn id="70" dur="1" fill="hold">
                                          <p:stCondLst>
                                            <p:cond delay="0"/>
                                          </p:stCondLst>
                                        </p:cTn>
                                        <p:tgtEl>
                                          <p:spTgt spid="52225">
                                            <p:txEl>
                                              <p:pRg st="9" end="9"/>
                                            </p:txEl>
                                          </p:spTgt>
                                        </p:tgtEl>
                                        <p:attrNameLst>
                                          <p:attrName>style.visibility</p:attrName>
                                        </p:attrNameLst>
                                      </p:cBhvr>
                                      <p:to>
                                        <p:strVal val="visible"/>
                                      </p:to>
                                    </p:set>
                                    <p:anim calcmode="lin" valueType="num">
                                      <p:cBhvr>
                                        <p:cTn id="71" dur="1000" fill="hold"/>
                                        <p:tgtEl>
                                          <p:spTgt spid="52225">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52225">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5222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222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1338828"/>
          </a:xfrm>
          <a:prstGeom prst="rect">
            <a:avLst/>
          </a:prstGeom>
        </p:spPr>
        <p:txBody>
          <a:bodyPr wrap="square">
            <a:spAutoFit/>
          </a:bodyPr>
          <a:lstStyle/>
          <a:p>
            <a:pPr lvl="0" algn="r" rtl="1" eaLnBrk="0" fontAlgn="base" hangingPunct="0">
              <a:lnSpc>
                <a:spcPct val="150000"/>
              </a:lnSpc>
              <a:spcBef>
                <a:spcPct val="0"/>
              </a:spcBef>
              <a:spcAft>
                <a:spcPct val="0"/>
              </a:spcAft>
            </a:pPr>
            <a:r>
              <a:rPr lang="ar-SA" b="1" dirty="0" smtClean="0">
                <a:solidFill>
                  <a:srgbClr val="8A0000"/>
                </a:solidFill>
                <a:latin typeface="Tahoma" pitchFamily="34" charset="0"/>
                <a:ea typeface="Calibri" pitchFamily="34" charset="0"/>
              </a:rPr>
              <a:t>مصالح مورد استفاده درخانه </a:t>
            </a:r>
            <a:r>
              <a:rPr lang="fa-IR" b="1" dirty="0" smtClean="0">
                <a:solidFill>
                  <a:srgbClr val="8A0000"/>
                </a:solidFill>
                <a:latin typeface="Tahoma" pitchFamily="34" charset="0"/>
                <a:ea typeface="Calibri" pitchFamily="34" charset="0"/>
              </a:rPr>
              <a:t>عامری</a:t>
            </a:r>
            <a:r>
              <a:rPr lang="ar-SA" b="1" dirty="0" smtClean="0">
                <a:solidFill>
                  <a:srgbClr val="8A0000"/>
                </a:solidFill>
                <a:latin typeface="Tahoma" pitchFamily="34" charset="0"/>
                <a:ea typeface="Calibri" pitchFamily="34" charset="0"/>
              </a:rPr>
              <a:t>ها</a:t>
            </a:r>
            <a:r>
              <a:rPr lang="en-US" b="1" dirty="0" smtClean="0">
                <a:solidFill>
                  <a:srgbClr val="8A0000"/>
                </a:solidFill>
                <a:latin typeface="Tahoma" pitchFamily="34" charset="0"/>
                <a:ea typeface="Calibri" pitchFamily="34" charset="0"/>
              </a:rPr>
              <a:t>:</a:t>
            </a:r>
            <a:endParaRPr lang="fa-IR" b="1" dirty="0" smtClean="0">
              <a:solidFill>
                <a:srgbClr val="8A0000"/>
              </a:solidFill>
              <a:latin typeface="Tahoma" pitchFamily="34" charset="0"/>
              <a:ea typeface="Calibri" pitchFamily="34" charset="0"/>
            </a:endParaRPr>
          </a:p>
          <a:p>
            <a:pPr lvl="0" algn="r" rtl="1" eaLnBrk="0" fontAlgn="base" hangingPunct="0">
              <a:lnSpc>
                <a:spcPct val="150000"/>
              </a:lnSpc>
              <a:spcBef>
                <a:spcPct val="0"/>
              </a:spcBef>
              <a:spcAft>
                <a:spcPct val="0"/>
              </a:spcAft>
            </a:pPr>
            <a:r>
              <a:rPr lang="en-US" dirty="0" smtClean="0">
                <a:solidFill>
                  <a:srgbClr val="444444"/>
                </a:solidFill>
                <a:latin typeface="Tahoma" pitchFamily="34" charset="0"/>
                <a:ea typeface="Calibri" pitchFamily="34" charset="0"/>
              </a:rPr>
              <a:t/>
            </a:r>
            <a:br>
              <a:rPr lang="en-US" dirty="0" smtClean="0">
                <a:solidFill>
                  <a:srgbClr val="444444"/>
                </a:solidFill>
                <a:latin typeface="Tahoma" pitchFamily="34" charset="0"/>
                <a:ea typeface="Calibri" pitchFamily="34" charset="0"/>
              </a:rPr>
            </a:br>
            <a:endParaRPr lang="fa-IR" dirty="0" smtClean="0">
              <a:solidFill>
                <a:srgbClr val="444444"/>
              </a:solidFill>
              <a:latin typeface="Tahoma" pitchFamily="34" charset="0"/>
              <a:ea typeface="Calibri" pitchFamily="34" charset="0"/>
            </a:endParaRPr>
          </a:p>
        </p:txBody>
      </p:sp>
      <p:graphicFrame>
        <p:nvGraphicFramePr>
          <p:cNvPr id="7" name="Table 6"/>
          <p:cNvGraphicFramePr>
            <a:graphicFrameLocks noGrp="1"/>
          </p:cNvGraphicFramePr>
          <p:nvPr/>
        </p:nvGraphicFramePr>
        <p:xfrm>
          <a:off x="2209800" y="1219200"/>
          <a:ext cx="6172200" cy="685800"/>
        </p:xfrm>
        <a:graphic>
          <a:graphicData uri="http://schemas.openxmlformats.org/drawingml/2006/table">
            <a:tbl>
              <a:tblPr firstRow="1" bandRow="1">
                <a:tableStyleId>{775DCB02-9BB8-47FD-8907-85C794F793BA}</a:tableStyleId>
              </a:tblPr>
              <a:tblGrid>
                <a:gridCol w="1234440"/>
                <a:gridCol w="1051560"/>
                <a:gridCol w="1417320"/>
                <a:gridCol w="1234440"/>
                <a:gridCol w="1234440"/>
              </a:tblGrid>
              <a:tr h="685800">
                <a:tc>
                  <a:txBody>
                    <a:bodyPr/>
                    <a:lstStyle/>
                    <a:p>
                      <a:pPr algn="r" rtl="1"/>
                      <a:r>
                        <a:rPr lang="fa-IR" dirty="0" smtClean="0"/>
                        <a:t> </a:t>
                      </a:r>
                      <a:r>
                        <a:rPr lang="fa-IR" dirty="0" smtClean="0">
                          <a:solidFill>
                            <a:schemeClr val="tx1">
                              <a:lumMod val="65000"/>
                              <a:lumOff val="35000"/>
                            </a:schemeClr>
                          </a:solidFill>
                        </a:rPr>
                        <a:t>رنگ .....</a:t>
                      </a:r>
                      <a:endParaRPr lang="en-US" dirty="0">
                        <a:solidFill>
                          <a:schemeClr val="tx1">
                            <a:lumMod val="65000"/>
                            <a:lumOff val="35000"/>
                          </a:schemeClr>
                        </a:solidFill>
                      </a:endParaRPr>
                    </a:p>
                  </a:txBody>
                  <a:tcPr/>
                </a:tc>
                <a:tc>
                  <a:txBody>
                    <a:bodyPr/>
                    <a:lstStyle/>
                    <a:p>
                      <a:pPr algn="r" rtl="1"/>
                      <a:r>
                        <a:rPr lang="fa-IR" dirty="0" smtClean="0">
                          <a:solidFill>
                            <a:srgbClr val="444444"/>
                          </a:solidFill>
                          <a:latin typeface="Tahoma" pitchFamily="34" charset="0"/>
                          <a:ea typeface="Calibri" pitchFamily="34" charset="0"/>
                        </a:rPr>
                        <a:t> </a:t>
                      </a:r>
                      <a:r>
                        <a:rPr lang="ar-SA" dirty="0" smtClean="0">
                          <a:solidFill>
                            <a:srgbClr val="444444"/>
                          </a:solidFill>
                          <a:latin typeface="Tahoma" pitchFamily="34" charset="0"/>
                          <a:ea typeface="Calibri" pitchFamily="34" charset="0"/>
                        </a:rPr>
                        <a:t>گچ</a:t>
                      </a:r>
                      <a:r>
                        <a:rPr lang="fa-IR" dirty="0" smtClean="0">
                          <a:solidFill>
                            <a:srgbClr val="444444"/>
                          </a:solidFill>
                          <a:latin typeface="Tahoma" pitchFamily="34" charset="0"/>
                          <a:ea typeface="Calibri" pitchFamily="34" charset="0"/>
                        </a:rPr>
                        <a:t> .....</a:t>
                      </a:r>
                      <a:endParaRPr lang="en-US" dirty="0"/>
                    </a:p>
                  </a:txBody>
                  <a:tcPr/>
                </a:tc>
                <a:tc>
                  <a:txBody>
                    <a:bodyPr/>
                    <a:lstStyle/>
                    <a:p>
                      <a:pPr algn="r" rtl="1"/>
                      <a:r>
                        <a:rPr lang="ar-SA" dirty="0" smtClean="0">
                          <a:solidFill>
                            <a:srgbClr val="444444"/>
                          </a:solidFill>
                          <a:latin typeface="Tahoma" pitchFamily="34" charset="0"/>
                          <a:ea typeface="Calibri" pitchFamily="34" charset="0"/>
                        </a:rPr>
                        <a:t>سیم گل</a:t>
                      </a:r>
                      <a:r>
                        <a:rPr lang="fa-IR" dirty="0" smtClean="0">
                          <a:solidFill>
                            <a:srgbClr val="444444"/>
                          </a:solidFill>
                          <a:latin typeface="Tahoma" pitchFamily="34" charset="0"/>
                          <a:ea typeface="Calibri" pitchFamily="34" charset="0"/>
                        </a:rPr>
                        <a:t> ...</a:t>
                      </a:r>
                      <a:endParaRPr lang="en-US" dirty="0"/>
                    </a:p>
                  </a:txBody>
                  <a:tcPr/>
                </a:tc>
                <a:tc>
                  <a:txBody>
                    <a:bodyPr/>
                    <a:lstStyle/>
                    <a:p>
                      <a:pPr algn="r" rtl="1"/>
                      <a:r>
                        <a:rPr lang="ar-SA" dirty="0" smtClean="0">
                          <a:solidFill>
                            <a:srgbClr val="444444"/>
                          </a:solidFill>
                          <a:latin typeface="Tahoma" pitchFamily="34" charset="0"/>
                          <a:ea typeface="Calibri" pitchFamily="34" charset="0"/>
                        </a:rPr>
                        <a:t>کاشی</a:t>
                      </a:r>
                      <a:r>
                        <a:rPr lang="fa-IR" dirty="0" smtClean="0">
                          <a:solidFill>
                            <a:srgbClr val="444444"/>
                          </a:solidFill>
                          <a:latin typeface="Tahoma" pitchFamily="34" charset="0"/>
                          <a:ea typeface="Calibri" pitchFamily="34" charset="0"/>
                        </a:rPr>
                        <a:t> ...</a:t>
                      </a:r>
                      <a:endParaRPr lang="en-US" dirty="0"/>
                    </a:p>
                  </a:txBody>
                  <a:tcPr/>
                </a:tc>
                <a:tc>
                  <a:txBody>
                    <a:bodyPr/>
                    <a:lstStyle/>
                    <a:p>
                      <a:pPr algn="r" rtl="1"/>
                      <a:r>
                        <a:rPr lang="fa-IR" dirty="0" smtClean="0">
                          <a:solidFill>
                            <a:srgbClr val="444444"/>
                          </a:solidFill>
                          <a:latin typeface="Tahoma" pitchFamily="34" charset="0"/>
                          <a:ea typeface="Calibri" pitchFamily="34" charset="0"/>
                        </a:rPr>
                        <a:t>   </a:t>
                      </a:r>
                      <a:r>
                        <a:rPr lang="ar-SA" dirty="0" smtClean="0">
                          <a:solidFill>
                            <a:srgbClr val="444444"/>
                          </a:solidFill>
                          <a:latin typeface="Tahoma" pitchFamily="34" charset="0"/>
                          <a:ea typeface="Calibri" pitchFamily="34" charset="0"/>
                        </a:rPr>
                        <a:t>آجر</a:t>
                      </a:r>
                      <a:r>
                        <a:rPr lang="fa-IR" baseline="0" dirty="0" smtClean="0">
                          <a:solidFill>
                            <a:srgbClr val="444444"/>
                          </a:solidFill>
                          <a:latin typeface="Tahoma" pitchFamily="34" charset="0"/>
                          <a:ea typeface="Calibri" pitchFamily="34" charset="0"/>
                        </a:rPr>
                        <a:t>  .....    </a:t>
                      </a:r>
                      <a:endParaRPr lang="en-US" dirty="0"/>
                    </a:p>
                  </a:txBody>
                  <a:tcPr/>
                </a:tc>
              </a:tr>
            </a:tbl>
          </a:graphicData>
        </a:graphic>
      </p:graphicFrame>
      <p:sp>
        <p:nvSpPr>
          <p:cNvPr id="8" name="Right Brace 7"/>
          <p:cNvSpPr/>
          <p:nvPr/>
        </p:nvSpPr>
        <p:spPr>
          <a:xfrm>
            <a:off x="8305800" y="2819400"/>
            <a:ext cx="228600" cy="2133600"/>
          </a:xfrm>
          <a:prstGeom prst="rightBrace">
            <a:avLst/>
          </a:prstGeom>
          <a:ln w="28575">
            <a:solidFill>
              <a:srgbClr val="8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3810000" y="2590800"/>
            <a:ext cx="4572000" cy="2221442"/>
          </a:xfrm>
          <a:prstGeom prst="rect">
            <a:avLst/>
          </a:prstGeom>
        </p:spPr>
        <p:txBody>
          <a:bodyPr wrap="square">
            <a:spAutoFit/>
          </a:bodyPr>
          <a:lstStyle/>
          <a:p>
            <a:pPr algn="r" rtl="1">
              <a:lnSpc>
                <a:spcPct val="200000"/>
              </a:lnSpc>
            </a:pPr>
            <a:r>
              <a:rPr lang="fa-IR" dirty="0" smtClean="0">
                <a:latin typeface="Tahoma" pitchFamily="34" charset="0"/>
                <a:ea typeface="Calibri" pitchFamily="34" charset="0"/>
              </a:rPr>
              <a:t> </a:t>
            </a:r>
            <a:r>
              <a:rPr lang="ar-SA" dirty="0" smtClean="0">
                <a:solidFill>
                  <a:srgbClr val="8A0000"/>
                </a:solidFill>
                <a:latin typeface="Tahoma" pitchFamily="34" charset="0"/>
                <a:ea typeface="Calibri" pitchFamily="34" charset="0"/>
              </a:rPr>
              <a:t>آجر</a:t>
            </a:r>
            <a:r>
              <a:rPr lang="ar-SA" dirty="0" smtClean="0">
                <a:latin typeface="Tahoma" pitchFamily="34" charset="0"/>
                <a:ea typeface="Calibri" pitchFamily="34" charset="0"/>
              </a:rPr>
              <a:t>:</a:t>
            </a:r>
            <a:r>
              <a:rPr lang="fa-IR" dirty="0" smtClean="0">
                <a:latin typeface="Tahoma" pitchFamily="34" charset="0"/>
                <a:ea typeface="Calibri" pitchFamily="34" charset="0"/>
              </a:rPr>
              <a:t> </a:t>
            </a:r>
            <a:r>
              <a:rPr lang="ar-SA" dirty="0" smtClean="0">
                <a:latin typeface="Tahoma" pitchFamily="34" charset="0"/>
                <a:ea typeface="Calibri" pitchFamily="34" charset="0"/>
              </a:rPr>
              <a:t>کف فرش حیاط-اتاق ها-راهروها</a:t>
            </a:r>
            <a:r>
              <a:rPr lang="en-US" dirty="0" smtClean="0">
                <a:latin typeface="Tahoma" pitchFamily="34" charset="0"/>
                <a:ea typeface="Calibri" pitchFamily="34" charset="0"/>
              </a:rPr>
              <a:t/>
            </a:r>
            <a:br>
              <a:rPr lang="en-US" dirty="0" smtClean="0">
                <a:latin typeface="Tahoma" pitchFamily="34" charset="0"/>
                <a:ea typeface="Calibri" pitchFamily="34" charset="0"/>
              </a:rPr>
            </a:br>
            <a:r>
              <a:rPr lang="fa-IR" dirty="0" smtClean="0">
                <a:latin typeface="Tahoma" pitchFamily="34" charset="0"/>
                <a:ea typeface="Calibri" pitchFamily="34" charset="0"/>
              </a:rPr>
              <a:t> </a:t>
            </a:r>
            <a:r>
              <a:rPr lang="ar-SA" dirty="0" smtClean="0">
                <a:solidFill>
                  <a:srgbClr val="8A0000"/>
                </a:solidFill>
                <a:latin typeface="Tahoma" pitchFamily="34" charset="0"/>
                <a:ea typeface="Calibri" pitchFamily="34" charset="0"/>
              </a:rPr>
              <a:t>کاهگل وسیم گل</a:t>
            </a:r>
            <a:r>
              <a:rPr lang="ar-SA" dirty="0" smtClean="0">
                <a:latin typeface="Tahoma" pitchFamily="34" charset="0"/>
                <a:ea typeface="Calibri" pitchFamily="34" charset="0"/>
              </a:rPr>
              <a:t>:</a:t>
            </a:r>
            <a:r>
              <a:rPr lang="fa-IR" dirty="0" smtClean="0">
                <a:latin typeface="Tahoma" pitchFamily="34" charset="0"/>
                <a:ea typeface="Calibri" pitchFamily="34" charset="0"/>
              </a:rPr>
              <a:t> </a:t>
            </a:r>
            <a:r>
              <a:rPr lang="ar-SA" dirty="0" smtClean="0">
                <a:latin typeface="Tahoma" pitchFamily="34" charset="0"/>
                <a:ea typeface="Calibri" pitchFamily="34" charset="0"/>
              </a:rPr>
              <a:t>پوشش دیوارهای بیرونی</a:t>
            </a:r>
            <a:r>
              <a:rPr lang="en-US" dirty="0" smtClean="0">
                <a:latin typeface="Tahoma" pitchFamily="34" charset="0"/>
                <a:ea typeface="Calibri" pitchFamily="34" charset="0"/>
              </a:rPr>
              <a:t/>
            </a:r>
            <a:br>
              <a:rPr lang="en-US" dirty="0" smtClean="0">
                <a:latin typeface="Tahoma" pitchFamily="34" charset="0"/>
                <a:ea typeface="Calibri" pitchFamily="34" charset="0"/>
              </a:rPr>
            </a:br>
            <a:r>
              <a:rPr lang="fa-IR" dirty="0" smtClean="0">
                <a:latin typeface="Tahoma" pitchFamily="34" charset="0"/>
                <a:ea typeface="Calibri" pitchFamily="34" charset="0"/>
              </a:rPr>
              <a:t>  </a:t>
            </a:r>
            <a:r>
              <a:rPr lang="ar-SA" dirty="0" smtClean="0">
                <a:solidFill>
                  <a:srgbClr val="8A0000"/>
                </a:solidFill>
                <a:latin typeface="Tahoma" pitchFamily="34" charset="0"/>
                <a:ea typeface="Calibri" pitchFamily="34" charset="0"/>
              </a:rPr>
              <a:t>گچ</a:t>
            </a:r>
            <a:r>
              <a:rPr lang="ar-SA" dirty="0" smtClean="0">
                <a:latin typeface="Tahoma" pitchFamily="34" charset="0"/>
                <a:ea typeface="Calibri" pitchFamily="34" charset="0"/>
              </a:rPr>
              <a:t>: پوشش داخلی بعضی اتاقها</a:t>
            </a:r>
            <a:r>
              <a:rPr lang="en-US" dirty="0" smtClean="0">
                <a:latin typeface="Tahoma" pitchFamily="34" charset="0"/>
                <a:ea typeface="Calibri" pitchFamily="34" charset="0"/>
              </a:rPr>
              <a:t/>
            </a:r>
            <a:br>
              <a:rPr lang="en-US" dirty="0" smtClean="0">
                <a:latin typeface="Tahoma" pitchFamily="34" charset="0"/>
                <a:ea typeface="Calibri" pitchFamily="34" charset="0"/>
              </a:rPr>
            </a:br>
            <a:r>
              <a:rPr lang="fa-IR" dirty="0" smtClean="0">
                <a:latin typeface="Tahoma" pitchFamily="34" charset="0"/>
                <a:ea typeface="Calibri" pitchFamily="34" charset="0"/>
              </a:rPr>
              <a:t>   </a:t>
            </a:r>
            <a:r>
              <a:rPr lang="ar-SA" dirty="0" smtClean="0">
                <a:solidFill>
                  <a:srgbClr val="8A0000"/>
                </a:solidFill>
                <a:latin typeface="Tahoma" pitchFamily="34" charset="0"/>
                <a:ea typeface="Calibri" pitchFamily="34" charset="0"/>
              </a:rPr>
              <a:t>رنگ روغن</a:t>
            </a:r>
            <a:r>
              <a:rPr lang="ar-SA" dirty="0" smtClean="0">
                <a:latin typeface="Tahoma" pitchFamily="34" charset="0"/>
                <a:ea typeface="Calibri" pitchFamily="34" charset="0"/>
              </a:rPr>
              <a:t>:</a:t>
            </a:r>
            <a:r>
              <a:rPr lang="fa-IR" dirty="0" smtClean="0">
                <a:latin typeface="Tahoma" pitchFamily="34" charset="0"/>
                <a:ea typeface="Calibri" pitchFamily="34" charset="0"/>
              </a:rPr>
              <a:t> </a:t>
            </a:r>
            <a:r>
              <a:rPr lang="ar-SA" dirty="0" smtClean="0">
                <a:latin typeface="Tahoma" pitchFamily="34" charset="0"/>
                <a:ea typeface="Calibri" pitchFamily="34" charset="0"/>
              </a:rPr>
              <a:t>پوشش تالاراصلی</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7924800" cy="3662541"/>
          </a:xfrm>
          <a:prstGeom prst="rect">
            <a:avLst/>
          </a:prstGeom>
        </p:spPr>
        <p:txBody>
          <a:bodyPr wrap="square">
            <a:spAutoFit/>
          </a:bodyPr>
          <a:lstStyle/>
          <a:p>
            <a:pPr algn="r" rtl="1">
              <a:lnSpc>
                <a:spcPct val="200000"/>
              </a:lnSpc>
              <a:buFont typeface="Wingdings" pitchFamily="2" charset="2"/>
              <a:buChar char="v"/>
            </a:pPr>
            <a:r>
              <a:rPr lang="fa-IR" b="1" dirty="0" smtClean="0">
                <a:solidFill>
                  <a:srgbClr val="8A0000"/>
                </a:solidFill>
                <a:latin typeface="Tahoma" pitchFamily="34" charset="0"/>
                <a:ea typeface="Calibri" pitchFamily="34" charset="0"/>
              </a:rPr>
              <a:t> </a:t>
            </a:r>
            <a:r>
              <a:rPr lang="ar-SA" b="1" dirty="0" smtClean="0">
                <a:solidFill>
                  <a:srgbClr val="8A0000"/>
                </a:solidFill>
                <a:latin typeface="Tahoma" pitchFamily="34" charset="0"/>
                <a:ea typeface="Calibri" pitchFamily="34" charset="0"/>
              </a:rPr>
              <a:t>تامین نوردرخانه </a:t>
            </a:r>
            <a:r>
              <a:rPr lang="fa-IR" b="1" dirty="0" smtClean="0">
                <a:solidFill>
                  <a:srgbClr val="8A0000"/>
                </a:solidFill>
                <a:latin typeface="Tahoma" pitchFamily="34" charset="0"/>
                <a:ea typeface="Calibri" pitchFamily="34" charset="0"/>
              </a:rPr>
              <a:t>عامری ها:</a:t>
            </a:r>
            <a:r>
              <a:rPr lang="fa-IR" dirty="0" smtClean="0">
                <a:solidFill>
                  <a:srgbClr val="444444"/>
                </a:solidFill>
                <a:latin typeface="Tahoma" pitchFamily="34" charset="0"/>
                <a:ea typeface="Calibri" pitchFamily="34" charset="0"/>
              </a:rPr>
              <a:t> </a:t>
            </a:r>
          </a:p>
          <a:p>
            <a:pPr algn="r" rtl="1">
              <a:lnSpc>
                <a:spcPct val="200000"/>
              </a:lnSpc>
              <a:buFont typeface="Wingdings" pitchFamily="2" charset="2"/>
              <a:buChar char="ü"/>
            </a:pPr>
            <a:r>
              <a:rPr lang="ar-SA" sz="1600" b="1" dirty="0" smtClean="0">
                <a:latin typeface="Tahoma" pitchFamily="34" charset="0"/>
                <a:ea typeface="Calibri" pitchFamily="34" charset="0"/>
              </a:rPr>
              <a:t>نورهشتی</a:t>
            </a:r>
            <a:r>
              <a:rPr lang="ar-SA" sz="1600" dirty="0" smtClean="0">
                <a:latin typeface="Tahoma" pitchFamily="34" charset="0"/>
                <a:ea typeface="Calibri" pitchFamily="34" charset="0"/>
              </a:rPr>
              <a:t>:</a:t>
            </a:r>
            <a:r>
              <a:rPr lang="fa-IR" sz="1600" dirty="0" smtClean="0">
                <a:latin typeface="Tahoma" pitchFamily="34" charset="0"/>
                <a:ea typeface="Calibri" pitchFamily="34" charset="0"/>
              </a:rPr>
              <a:t> </a:t>
            </a:r>
            <a:r>
              <a:rPr lang="ar-SA" sz="1600" dirty="0" smtClean="0">
                <a:latin typeface="Tahoma" pitchFamily="34" charset="0"/>
                <a:ea typeface="Calibri" pitchFamily="34" charset="0"/>
              </a:rPr>
              <a:t>تعبیه روزنه ای درسقف</a:t>
            </a:r>
            <a:endParaRPr lang="fa-IR" sz="1600" dirty="0" smtClean="0">
              <a:latin typeface="Tahoma" pitchFamily="34" charset="0"/>
              <a:ea typeface="Calibri" pitchFamily="34" charset="0"/>
            </a:endParaRPr>
          </a:p>
          <a:p>
            <a:pPr algn="r" rtl="1">
              <a:lnSpc>
                <a:spcPct val="150000"/>
              </a:lnSpc>
              <a:buFont typeface="Wingdings" pitchFamily="2" charset="2"/>
              <a:buChar char="ü"/>
            </a:pPr>
            <a:r>
              <a:rPr lang="ar-SA" sz="1600" b="1" dirty="0" smtClean="0">
                <a:latin typeface="Tahoma" pitchFamily="34" charset="0"/>
                <a:ea typeface="Calibri" pitchFamily="34" charset="0"/>
              </a:rPr>
              <a:t>نورزیرزمین</a:t>
            </a:r>
            <a:r>
              <a:rPr lang="ar-SA" sz="1600" dirty="0" smtClean="0">
                <a:latin typeface="Tahoma" pitchFamily="34" charset="0"/>
                <a:ea typeface="Calibri" pitchFamily="34" charset="0"/>
              </a:rPr>
              <a:t>:</a:t>
            </a:r>
            <a:r>
              <a:rPr lang="fa-IR" sz="1600" dirty="0" smtClean="0">
                <a:latin typeface="Tahoma" pitchFamily="34" charset="0"/>
                <a:ea typeface="Calibri" pitchFamily="34" charset="0"/>
              </a:rPr>
              <a:t> </a:t>
            </a:r>
            <a:r>
              <a:rPr lang="ar-SA" sz="1600" dirty="0" smtClean="0">
                <a:latin typeface="Tahoma" pitchFamily="34" charset="0"/>
                <a:ea typeface="Calibri" pitchFamily="34" charset="0"/>
              </a:rPr>
              <a:t>دربخشی از دیوارها وزیرایوانهایاطاقچه ها،پنجره های مشبکی وجودداردکه </a:t>
            </a:r>
            <a:r>
              <a:rPr lang="fa-IR" sz="1600" dirty="0" smtClean="0">
                <a:latin typeface="Tahoma" pitchFamily="34" charset="0"/>
                <a:ea typeface="Calibri" pitchFamily="34" charset="0"/>
              </a:rPr>
              <a:t>  </a:t>
            </a:r>
          </a:p>
          <a:p>
            <a:pPr algn="r" rtl="1">
              <a:lnSpc>
                <a:spcPct val="150000"/>
              </a:lnSpc>
            </a:pPr>
            <a:r>
              <a:rPr lang="fa-IR" sz="1600" dirty="0" smtClean="0">
                <a:latin typeface="Tahoma" pitchFamily="34" charset="0"/>
                <a:ea typeface="Calibri" pitchFamily="34" charset="0"/>
              </a:rPr>
              <a:t>                   </a:t>
            </a:r>
            <a:r>
              <a:rPr lang="ar-SA" sz="1600" dirty="0" smtClean="0">
                <a:latin typeface="Tahoma" pitchFamily="34" charset="0"/>
                <a:ea typeface="Calibri" pitchFamily="34" charset="0"/>
              </a:rPr>
              <a:t>نقش عبورجریان هواراایفا کرده وفضای راهروی زیرزمین را نیزروشن می کند</a:t>
            </a:r>
            <a:r>
              <a:rPr lang="fa-IR" sz="1600" dirty="0" smtClean="0">
                <a:latin typeface="Tahoma" pitchFamily="34" charset="0"/>
                <a:ea typeface="Calibri" pitchFamily="34" charset="0"/>
              </a:rPr>
              <a:t>.</a:t>
            </a:r>
          </a:p>
          <a:p>
            <a:pPr algn="r" rtl="1">
              <a:lnSpc>
                <a:spcPct val="150000"/>
              </a:lnSpc>
              <a:buFont typeface="Wingdings" pitchFamily="2" charset="2"/>
              <a:buChar char="ü"/>
            </a:pPr>
            <a:r>
              <a:rPr lang="ar-SA" sz="1600" b="1" dirty="0" smtClean="0">
                <a:latin typeface="Tahoma" pitchFamily="34" charset="0"/>
                <a:ea typeface="Calibri" pitchFamily="34" charset="0"/>
              </a:rPr>
              <a:t>نورآشپزخانه</a:t>
            </a:r>
            <a:r>
              <a:rPr lang="ar-SA" sz="1600" dirty="0" smtClean="0">
                <a:latin typeface="Tahoma" pitchFamily="34" charset="0"/>
                <a:ea typeface="Calibri" pitchFamily="34" charset="0"/>
              </a:rPr>
              <a:t>:آشپزخانه وانبارهای خانه درگوشه هاوقسمت هاییازخانه است که نیازبه </a:t>
            </a:r>
            <a:r>
              <a:rPr lang="fa-IR" sz="1600" dirty="0" smtClean="0">
                <a:latin typeface="Tahoma" pitchFamily="34" charset="0"/>
                <a:ea typeface="Calibri" pitchFamily="34" charset="0"/>
              </a:rPr>
              <a:t>  </a:t>
            </a:r>
          </a:p>
          <a:p>
            <a:pPr algn="r" rtl="1">
              <a:lnSpc>
                <a:spcPct val="150000"/>
              </a:lnSpc>
            </a:pPr>
            <a:r>
              <a:rPr lang="fa-IR" sz="1600" dirty="0" smtClean="0">
                <a:latin typeface="Tahoma" pitchFamily="34" charset="0"/>
                <a:ea typeface="Calibri" pitchFamily="34" charset="0"/>
              </a:rPr>
              <a:t>                    </a:t>
            </a:r>
            <a:r>
              <a:rPr lang="ar-SA" sz="1600" dirty="0" smtClean="0">
                <a:latin typeface="Tahoma" pitchFamily="34" charset="0"/>
                <a:ea typeface="Calibri" pitchFamily="34" charset="0"/>
              </a:rPr>
              <a:t>نوروتهویه درآن جاهااندک است</a:t>
            </a:r>
            <a:r>
              <a:rPr lang="fa-IR" sz="1600" dirty="0" smtClean="0">
                <a:latin typeface="Tahoma" pitchFamily="34" charset="0"/>
                <a:ea typeface="Calibri" pitchFamily="34" charset="0"/>
              </a:rPr>
              <a:t>.</a:t>
            </a:r>
          </a:p>
          <a:p>
            <a:pPr algn="r" rtl="1">
              <a:lnSpc>
                <a:spcPct val="200000"/>
              </a:lnSpc>
              <a:buFont typeface="Wingdings" pitchFamily="2" charset="2"/>
              <a:buChar char="ü"/>
            </a:pPr>
            <a:r>
              <a:rPr lang="ar-SA" sz="1600" b="1" dirty="0" smtClean="0">
                <a:latin typeface="Tahoma" pitchFamily="34" charset="0"/>
                <a:ea typeface="Calibri" pitchFamily="34" charset="0"/>
              </a:rPr>
              <a:t>نورتالاراصلی</a:t>
            </a:r>
            <a:r>
              <a:rPr lang="ar-SA" sz="1600" dirty="0" smtClean="0">
                <a:latin typeface="Tahoma" pitchFamily="34" charset="0"/>
                <a:ea typeface="Calibri" pitchFamily="34" charset="0"/>
              </a:rPr>
              <a:t>:نوربه وسیله نورگیرفوقانی درسقف تامین می شود</a:t>
            </a:r>
            <a:r>
              <a:rPr lang="en-US" sz="1600" dirty="0" smtClean="0">
                <a:latin typeface="Tahoma" pitchFamily="34" charset="0"/>
                <a:ea typeface="Calibri" pitchFamily="34" charset="0"/>
              </a:rPr>
              <a:t>.</a:t>
            </a:r>
            <a:r>
              <a:rPr lang="en-US" dirty="0" smtClean="0">
                <a:solidFill>
                  <a:srgbClr val="444444"/>
                </a:solidFill>
                <a:latin typeface="Tahoma" pitchFamily="34" charset="0"/>
                <a:ea typeface="Calibri" pitchFamily="34" charset="0"/>
              </a:rPr>
              <a:t/>
            </a:r>
            <a:br>
              <a:rPr lang="en-US" dirty="0" smtClean="0">
                <a:solidFill>
                  <a:srgbClr val="444444"/>
                </a:solidFill>
                <a:latin typeface="Tahoma" pitchFamily="34" charset="0"/>
                <a:ea typeface="Calibri" pitchFamily="34" charset="0"/>
              </a:rPr>
            </a:br>
            <a:endParaRPr lang="en-US" dirty="0"/>
          </a:p>
        </p:txBody>
      </p:sp>
      <p:pic>
        <p:nvPicPr>
          <p:cNvPr id="3" name="Picture 2" descr="ameri.jpg"/>
          <p:cNvPicPr>
            <a:picLocks noChangeAspect="1"/>
          </p:cNvPicPr>
          <p:nvPr/>
        </p:nvPicPr>
        <p:blipFill>
          <a:blip r:embed="rId2"/>
          <a:stretch>
            <a:fillRect/>
          </a:stretch>
        </p:blipFill>
        <p:spPr>
          <a:xfrm>
            <a:off x="609600" y="3733800"/>
            <a:ext cx="3429000" cy="2767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mer4.jpg"/>
          <p:cNvPicPr>
            <a:picLocks noChangeAspect="1"/>
          </p:cNvPicPr>
          <p:nvPr/>
        </p:nvPicPr>
        <p:blipFill>
          <a:blip r:embed="rId3"/>
          <a:stretch>
            <a:fillRect/>
          </a:stretch>
        </p:blipFill>
        <p:spPr>
          <a:xfrm>
            <a:off x="5029200" y="3886200"/>
            <a:ext cx="31496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900" decel="100000" fill="hold"/>
                                        <p:tgtEl>
                                          <p:spTgt spid="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4" end="4"/>
                                            </p:txEl>
                                          </p:spTgt>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p:cTn id="5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p:cTn id="5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153400" cy="2123658"/>
          </a:xfrm>
          <a:prstGeom prst="rect">
            <a:avLst/>
          </a:prstGeom>
          <a:noFill/>
        </p:spPr>
        <p:txBody>
          <a:bodyPr wrap="square" rtlCol="0">
            <a:spAutoFit/>
          </a:bodyPr>
          <a:lstStyle/>
          <a:p>
            <a:pPr algn="r" rtl="1">
              <a:buFont typeface="Wingdings" pitchFamily="2" charset="2"/>
              <a:buChar char="v"/>
            </a:pPr>
            <a:r>
              <a:rPr lang="fa-IR" b="1" dirty="0" smtClean="0"/>
              <a:t>نمای خانه:</a:t>
            </a:r>
          </a:p>
          <a:p>
            <a:pPr algn="r" rtl="1"/>
            <a:endParaRPr lang="fa-IR" b="1" dirty="0" smtClean="0"/>
          </a:p>
          <a:p>
            <a:pPr algn="r" rtl="1"/>
            <a:r>
              <a:rPr lang="fa-IR" sz="1600" dirty="0" smtClean="0"/>
              <a:t>قهوه ای مایل به قرمز کمرنگ          به گفته ساکنین تقلیدی از نمای خانه های ابیانه</a:t>
            </a:r>
          </a:p>
          <a:p>
            <a:pPr algn="r" rtl="1"/>
            <a:endParaRPr lang="fa-IR" sz="1600" dirty="0" smtClean="0"/>
          </a:p>
          <a:p>
            <a:pPr algn="r" rtl="1"/>
            <a:r>
              <a:rPr lang="ar-SA" sz="1600" dirty="0" smtClean="0"/>
              <a:t>گویا رنگ قرمز خاک ابیانه که نماد سیمای آن روستای معروف است مورد پسند ساکنین نوش آباد قرار گرفته </a:t>
            </a:r>
            <a:r>
              <a:rPr lang="fa-IR" sz="1600" dirty="0" smtClean="0"/>
              <a:t>.</a:t>
            </a:r>
          </a:p>
          <a:p>
            <a:pPr algn="r" rtl="1"/>
            <a:endParaRPr lang="fa-IR" sz="1600" dirty="0" smtClean="0"/>
          </a:p>
          <a:p>
            <a:pPr algn="r" rtl="1"/>
            <a:r>
              <a:rPr lang="ar-SA" sz="1600" dirty="0" smtClean="0">
                <a:solidFill>
                  <a:srgbClr val="420000"/>
                </a:solidFill>
              </a:rPr>
              <a:t>و آن ها با رنگ کردن نمای کاه گلی خانه های خود سعی در تصویرسازی آن در شهر خود دارند</a:t>
            </a:r>
            <a:r>
              <a:rPr lang="fa-IR" sz="1600" dirty="0" smtClean="0">
                <a:solidFill>
                  <a:srgbClr val="420000"/>
                </a:solidFill>
              </a:rPr>
              <a:t>.       </a:t>
            </a:r>
          </a:p>
        </p:txBody>
      </p:sp>
      <p:cxnSp>
        <p:nvCxnSpPr>
          <p:cNvPr id="4" name="Straight Arrow Connector 3"/>
          <p:cNvCxnSpPr/>
          <p:nvPr/>
        </p:nvCxnSpPr>
        <p:spPr>
          <a:xfrm rot="10800000">
            <a:off x="5791200" y="1219200"/>
            <a:ext cx="5334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pic>
        <p:nvPicPr>
          <p:cNvPr id="56322" name="Picture 2" descr="C:\Users\soleimany\Desktop\1.jpg"/>
          <p:cNvPicPr>
            <a:picLocks noChangeAspect="1" noChangeArrowheads="1"/>
          </p:cNvPicPr>
          <p:nvPr/>
        </p:nvPicPr>
        <p:blipFill>
          <a:blip r:embed="rId2"/>
          <a:srcRect/>
          <a:stretch>
            <a:fillRect/>
          </a:stretch>
        </p:blipFill>
        <p:spPr bwMode="auto">
          <a:xfrm>
            <a:off x="1905000" y="2819400"/>
            <a:ext cx="1905000" cy="3219450"/>
          </a:xfrm>
          <a:prstGeom prst="rect">
            <a:avLst/>
          </a:prstGeom>
          <a:noFill/>
        </p:spPr>
      </p:pic>
      <p:sp>
        <p:nvSpPr>
          <p:cNvPr id="9" name="Donut 8"/>
          <p:cNvSpPr/>
          <p:nvPr/>
        </p:nvSpPr>
        <p:spPr>
          <a:xfrm>
            <a:off x="2590800" y="3657600"/>
            <a:ext cx="990600" cy="914400"/>
          </a:xfrm>
          <a:prstGeom prst="donut">
            <a:avLst>
              <a:gd name="adj" fmla="val 1153"/>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a:stCxn id="9" idx="6"/>
          </p:cNvCxnSpPr>
          <p:nvPr/>
        </p:nvCxnSpPr>
        <p:spPr>
          <a:xfrm>
            <a:off x="3581400" y="4114800"/>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3962400"/>
            <a:ext cx="1957587" cy="369332"/>
          </a:xfrm>
          <a:prstGeom prst="rect">
            <a:avLst/>
          </a:prstGeom>
          <a:noFill/>
        </p:spPr>
        <p:txBody>
          <a:bodyPr wrap="none" rtlCol="0">
            <a:spAutoFit/>
          </a:bodyPr>
          <a:lstStyle/>
          <a:p>
            <a:r>
              <a:rPr lang="fa-IR" dirty="0" smtClean="0"/>
              <a:t>رنگ نمای کاه گلی</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56322"/>
                                        </p:tgtEl>
                                        <p:attrNameLst>
                                          <p:attrName>style.visibility</p:attrName>
                                        </p:attrNameLst>
                                      </p:cBhvr>
                                      <p:to>
                                        <p:strVal val="visible"/>
                                      </p:to>
                                    </p:set>
                                    <p:animScale>
                                      <p:cBhvr>
                                        <p:cTn id="29" dur="1000" decel="50000" fill="hold">
                                          <p:stCondLst>
                                            <p:cond delay="0"/>
                                          </p:stCondLst>
                                        </p:cTn>
                                        <p:tgtEl>
                                          <p:spTgt spid="563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6322"/>
                                        </p:tgtEl>
                                        <p:attrNameLst>
                                          <p:attrName>ppt_x</p:attrName>
                                          <p:attrName>ppt_y</p:attrName>
                                        </p:attrNameLst>
                                      </p:cBhvr>
                                    </p:animMotion>
                                    <p:animEffect transition="in" filter="fade">
                                      <p:cBhvr>
                                        <p:cTn id="31" dur="1000"/>
                                        <p:tgtEl>
                                          <p:spTgt spid="56322"/>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edge">
                                      <p:cBhvr>
                                        <p:cTn id="36" dur="2000"/>
                                        <p:tgtEl>
                                          <p:spTgt spid="9"/>
                                        </p:tgtEl>
                                      </p:cBhvr>
                                    </p:animEffect>
                                  </p:childTnLst>
                                </p:cTn>
                              </p:par>
                              <p:par>
                                <p:cTn id="37" presetID="2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edge">
                                      <p:cBhvr>
                                        <p:cTn id="39" dur="2000"/>
                                        <p:tgtEl>
                                          <p:spTgt spid="11"/>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edge">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304800"/>
            <a:ext cx="5334000" cy="2923877"/>
          </a:xfrm>
          <a:prstGeom prst="rect">
            <a:avLst/>
          </a:prstGeom>
        </p:spPr>
        <p:txBody>
          <a:bodyPr wrap="square">
            <a:spAutoFit/>
          </a:bodyPr>
          <a:lstStyle/>
          <a:p>
            <a:pPr algn="r" rtl="1">
              <a:lnSpc>
                <a:spcPct val="150000"/>
              </a:lnSpc>
              <a:buFont typeface="Wingdings" pitchFamily="2" charset="2"/>
              <a:buChar char="q"/>
            </a:pPr>
            <a:r>
              <a:rPr lang="fa-IR" sz="1600" dirty="0" smtClean="0"/>
              <a:t> </a:t>
            </a:r>
            <a:r>
              <a:rPr lang="ar-SA" sz="1600" dirty="0" smtClean="0"/>
              <a:t>از آهک بری های معروف ایران میتوان به قسمتی از </a:t>
            </a:r>
            <a:r>
              <a:rPr lang="fa-IR" sz="1600" dirty="0" smtClean="0"/>
              <a:t> </a:t>
            </a:r>
          </a:p>
          <a:p>
            <a:pPr algn="r" rtl="1">
              <a:lnSpc>
                <a:spcPct val="150000"/>
              </a:lnSpc>
            </a:pPr>
            <a:r>
              <a:rPr lang="fa-IR" sz="1600" dirty="0" smtClean="0"/>
              <a:t>    </a:t>
            </a:r>
            <a:r>
              <a:rPr lang="ar-SA" sz="1600" dirty="0" smtClean="0"/>
              <a:t>تزئینات حمام خانه عامری ها در شهر کاشان اشاره کرد.</a:t>
            </a:r>
            <a:endParaRPr lang="fa-IR" sz="1600" dirty="0" smtClean="0"/>
          </a:p>
          <a:p>
            <a:pPr algn="r" rtl="1">
              <a:lnSpc>
                <a:spcPct val="150000"/>
              </a:lnSpc>
              <a:buFont typeface="Wingdings" pitchFamily="2" charset="2"/>
              <a:buChar char="q"/>
            </a:pPr>
            <a:r>
              <a:rPr lang="ar-SA" sz="1600" dirty="0" smtClean="0"/>
              <a:t>ملات های آهکی در برابر رطوبت مقاومت بسیار خوبی از </a:t>
            </a:r>
            <a:r>
              <a:rPr lang="fa-IR" sz="1600" dirty="0" smtClean="0"/>
              <a:t>  </a:t>
            </a:r>
          </a:p>
          <a:p>
            <a:pPr algn="r" rtl="1">
              <a:lnSpc>
                <a:spcPct val="150000"/>
              </a:lnSpc>
            </a:pPr>
            <a:r>
              <a:rPr lang="fa-IR" sz="1600" dirty="0" smtClean="0"/>
              <a:t>   </a:t>
            </a:r>
            <a:r>
              <a:rPr lang="ar-SA" sz="1600" dirty="0" smtClean="0"/>
              <a:t>خود نشان میدهند کم کم تبدیل به یکی از پر کاربردترین </a:t>
            </a:r>
            <a:r>
              <a:rPr lang="fa-IR" sz="1600" dirty="0" smtClean="0"/>
              <a:t>    </a:t>
            </a:r>
          </a:p>
          <a:p>
            <a:pPr algn="r" rtl="1">
              <a:lnSpc>
                <a:spcPct val="150000"/>
              </a:lnSpc>
            </a:pPr>
            <a:r>
              <a:rPr lang="fa-IR" sz="1600" dirty="0" smtClean="0"/>
              <a:t>    </a:t>
            </a:r>
            <a:r>
              <a:rPr lang="ar-SA" sz="1600" dirty="0" smtClean="0"/>
              <a:t>ملات های ساختمانی شد.</a:t>
            </a:r>
            <a:endParaRPr lang="fa-IR" sz="1600" dirty="0" smtClean="0"/>
          </a:p>
          <a:p>
            <a:pPr algn="r" rtl="1">
              <a:lnSpc>
                <a:spcPct val="200000"/>
              </a:lnSpc>
            </a:pPr>
            <a:endParaRPr lang="en-US" sz="1600" dirty="0" smtClean="0"/>
          </a:p>
          <a:p>
            <a:pPr algn="r" rtl="1">
              <a:lnSpc>
                <a:spcPct val="200000"/>
              </a:lnSpc>
            </a:pPr>
            <a:r>
              <a:rPr lang="ar-SA" sz="1600" dirty="0" smtClean="0"/>
              <a:t> </a:t>
            </a:r>
            <a:endParaRPr lang="en-US" sz="1600" dirty="0"/>
          </a:p>
        </p:txBody>
      </p:sp>
      <p:pic>
        <p:nvPicPr>
          <p:cNvPr id="3" name="Picture 2" descr="از آهک بری های معروف ایران میتوان به قسمتی از تزئینات حمام خانه عامری ها.jpg"/>
          <p:cNvPicPr>
            <a:picLocks noChangeAspect="1"/>
          </p:cNvPicPr>
          <p:nvPr/>
        </p:nvPicPr>
        <p:blipFill>
          <a:blip r:embed="rId2"/>
          <a:stretch>
            <a:fillRect/>
          </a:stretch>
        </p:blipFill>
        <p:spPr>
          <a:xfrm>
            <a:off x="762000" y="2286000"/>
            <a:ext cx="5278790" cy="3962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69332"/>
          </a:xfrm>
          <a:prstGeom prst="rect">
            <a:avLst/>
          </a:prstGeom>
          <a:ln>
            <a:solidFill>
              <a:schemeClr val="bg1"/>
            </a:solidFill>
          </a:ln>
        </p:spPr>
        <p:txBody>
          <a:bodyPr wrap="square">
            <a:spAutoFit/>
          </a:bodyPr>
          <a:lstStyle/>
          <a:p>
            <a:pPr lvl="0" algn="r">
              <a:lnSpc>
                <a:spcPct val="100000"/>
              </a:lnSpc>
            </a:pPr>
            <a:endParaRPr lang="en-US" u="none" dirty="0"/>
          </a:p>
        </p:txBody>
      </p:sp>
      <p:sp>
        <p:nvSpPr>
          <p:cNvPr id="9" name="Rectangle 8"/>
          <p:cNvSpPr/>
          <p:nvPr/>
        </p:nvSpPr>
        <p:spPr>
          <a:xfrm>
            <a:off x="2971800" y="152400"/>
            <a:ext cx="5867400" cy="369332"/>
          </a:xfrm>
          <a:prstGeom prst="rect">
            <a:avLst/>
          </a:prstGeom>
        </p:spPr>
        <p:txBody>
          <a:bodyPr wrap="square">
            <a:spAutoFit/>
          </a:bodyPr>
          <a:lstStyle/>
          <a:p>
            <a:pPr lvl="0" algn="r" rtl="1" fontAlgn="base">
              <a:spcBef>
                <a:spcPct val="0"/>
              </a:spcBef>
              <a:spcAft>
                <a:spcPct val="0"/>
              </a:spcAft>
            </a:pPr>
            <a:r>
              <a:rPr lang="ar-SA" b="1" dirty="0" smtClean="0">
                <a:latin typeface="Calibri" pitchFamily="34" charset="0"/>
                <a:ea typeface="Times New Roman" pitchFamily="18" charset="0"/>
              </a:rPr>
              <a:t>از فضاهای مهم معماری این بنا </a:t>
            </a:r>
            <a:r>
              <a:rPr lang="fa-IR" b="1" dirty="0" smtClean="0">
                <a:latin typeface="Calibri" pitchFamily="34" charset="0"/>
                <a:ea typeface="Times New Roman" pitchFamily="18" charset="0"/>
              </a:rPr>
              <a:t>:</a:t>
            </a:r>
          </a:p>
        </p:txBody>
      </p:sp>
      <p:sp>
        <p:nvSpPr>
          <p:cNvPr id="10" name="Rectangle 9"/>
          <p:cNvSpPr/>
          <p:nvPr/>
        </p:nvSpPr>
        <p:spPr>
          <a:xfrm>
            <a:off x="6689801" y="762000"/>
            <a:ext cx="1358064" cy="400110"/>
          </a:xfrm>
          <a:prstGeom prst="rect">
            <a:avLst/>
          </a:prstGeom>
        </p:spPr>
        <p:txBody>
          <a:bodyPr wrap="none">
            <a:spAutoFit/>
          </a:bodyPr>
          <a:lstStyle/>
          <a:p>
            <a:pPr algn="r" rtl="1">
              <a:buFont typeface="Wingdings" pitchFamily="2" charset="2"/>
              <a:buChar char="v"/>
            </a:pPr>
            <a:r>
              <a:rPr lang="ar-SA" sz="2000" b="1" dirty="0" smtClean="0"/>
              <a:t> سرداب</a:t>
            </a:r>
            <a:endParaRPr lang="en-US" sz="2000" b="1" dirty="0"/>
          </a:p>
        </p:txBody>
      </p:sp>
      <p:pic>
        <p:nvPicPr>
          <p:cNvPr id="11" name="Picture 10" descr="http://8202.1.img98.net/out.php/i161023_p5060049.jpg"/>
          <p:cNvPicPr/>
          <p:nvPr/>
        </p:nvPicPr>
        <p:blipFill>
          <a:blip r:embed="rId2" cstate="print"/>
          <a:srcRect/>
          <a:stretch>
            <a:fillRect/>
          </a:stretch>
        </p:blipFill>
        <p:spPr bwMode="auto">
          <a:xfrm>
            <a:off x="152400" y="381000"/>
            <a:ext cx="4648200" cy="350520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572000" y="1981200"/>
            <a:ext cx="4572000" cy="1384995"/>
          </a:xfrm>
          <a:prstGeom prst="rect">
            <a:avLst/>
          </a:prstGeom>
        </p:spPr>
        <p:txBody>
          <a:bodyPr wrap="square">
            <a:spAutoFit/>
          </a:bodyPr>
          <a:lstStyle/>
          <a:p>
            <a:pPr lvl="1" algn="r" rtl="1" fontAlgn="base">
              <a:spcBef>
                <a:spcPct val="0"/>
              </a:spcBef>
              <a:spcAft>
                <a:spcPct val="0"/>
              </a:spcAft>
            </a:pPr>
            <a:r>
              <a:rPr lang="fa-IR" sz="1400" b="1" dirty="0" smtClean="0"/>
              <a:t>ویژگی نقوش سرداب خانه عامری:</a:t>
            </a:r>
          </a:p>
          <a:p>
            <a:pPr lvl="1" algn="r" rtl="1" fontAlgn="base">
              <a:spcBef>
                <a:spcPct val="0"/>
              </a:spcBef>
              <a:spcAft>
                <a:spcPct val="0"/>
              </a:spcAft>
            </a:pPr>
            <a:endParaRPr lang="fa-IR" sz="1400" dirty="0" smtClean="0"/>
          </a:p>
          <a:p>
            <a:pPr lvl="1" algn="r" rtl="1" fontAlgn="base">
              <a:spcBef>
                <a:spcPct val="0"/>
              </a:spcBef>
              <a:spcAft>
                <a:spcPct val="0"/>
              </a:spcAft>
            </a:pPr>
            <a:r>
              <a:rPr lang="fa-IR" sz="1400" dirty="0" smtClean="0"/>
              <a:t>-تکرنگ بودن نقاشی(استقاده از رنگهای ناچیز و کم)</a:t>
            </a:r>
          </a:p>
          <a:p>
            <a:pPr lvl="1" algn="r" rtl="1" fontAlgn="base">
              <a:spcBef>
                <a:spcPct val="0"/>
              </a:spcBef>
              <a:spcAft>
                <a:spcPct val="0"/>
              </a:spcAft>
            </a:pPr>
            <a:r>
              <a:rPr lang="fa-IR" sz="1400" dirty="0" smtClean="0"/>
              <a:t>-دقت در اجرای فرم،نه دقت در ظرافت آن</a:t>
            </a:r>
          </a:p>
          <a:p>
            <a:pPr lvl="1" algn="r" rtl="1" fontAlgn="base">
              <a:spcBef>
                <a:spcPct val="0"/>
              </a:spcBef>
              <a:spcAft>
                <a:spcPct val="0"/>
              </a:spcAft>
            </a:pPr>
            <a:r>
              <a:rPr lang="fa-IR" sz="1400" dirty="0" smtClean="0"/>
              <a:t>-عدم دورگیری نقوش</a:t>
            </a:r>
          </a:p>
          <a:p>
            <a:pPr lvl="1" algn="r" rtl="1" fontAlgn="base">
              <a:spcBef>
                <a:spcPct val="0"/>
              </a:spcBef>
              <a:spcAft>
                <a:spcPct val="0"/>
              </a:spcAft>
            </a:pPr>
            <a:r>
              <a:rPr lang="fa-IR" sz="1400" dirty="0" smtClean="0"/>
              <a:t>-پخته و ساده بودن نقوش </a:t>
            </a:r>
            <a:endParaRPr lang="fa-IR" sz="1400" dirty="0"/>
          </a:p>
        </p:txBody>
      </p:sp>
      <p:sp>
        <p:nvSpPr>
          <p:cNvPr id="13" name="Right Brace 12"/>
          <p:cNvSpPr/>
          <p:nvPr/>
        </p:nvSpPr>
        <p:spPr>
          <a:xfrm>
            <a:off x="8610600" y="2362200"/>
            <a:ext cx="228600" cy="1066800"/>
          </a:xfrm>
          <a:prstGeom prst="rightBrace">
            <a:avLst/>
          </a:prstGeom>
          <a:ln w="28575">
            <a:solidFill>
              <a:srgbClr val="8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0" y="3962400"/>
            <a:ext cx="5791200" cy="338554"/>
          </a:xfrm>
          <a:prstGeom prst="rect">
            <a:avLst/>
          </a:prstGeom>
        </p:spPr>
        <p:txBody>
          <a:bodyPr wrap="square">
            <a:spAutoFit/>
          </a:bodyPr>
          <a:lstStyle/>
          <a:p>
            <a:r>
              <a:rPr lang="fa-IR" sz="1600" dirty="0" smtClean="0"/>
              <a:t>  نقوش بکار رفته در این نقاشی از نوع اسلیمی قاجاری می باشد </a:t>
            </a:r>
            <a:endParaRPr lang="en-US" sz="1600" dirty="0"/>
          </a:p>
        </p:txBody>
      </p:sp>
      <p:sp>
        <p:nvSpPr>
          <p:cNvPr id="15" name="Bent-Up Arrow 14"/>
          <p:cNvSpPr/>
          <p:nvPr/>
        </p:nvSpPr>
        <p:spPr>
          <a:xfrm rot="16200000">
            <a:off x="4876800" y="3352800"/>
            <a:ext cx="7620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0200" y="4648200"/>
            <a:ext cx="6934200" cy="1524000"/>
          </a:xfrm>
          <a:prstGeom prst="ellipse">
            <a:avLst/>
          </a:prstGeom>
          <a:solidFill>
            <a:srgbClr val="FFD54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rgbClr val="C00000"/>
                </a:solidFill>
              </a:rPr>
              <a:t>    </a:t>
            </a:r>
            <a:r>
              <a:rPr lang="ar-SA" sz="1600" b="1" dirty="0" smtClean="0">
                <a:solidFill>
                  <a:srgbClr val="C00000"/>
                </a:solidFill>
              </a:rPr>
              <a:t>سَرداب</a:t>
            </a:r>
            <a:r>
              <a:rPr lang="ar-SA" sz="1600" dirty="0" smtClean="0">
                <a:solidFill>
                  <a:srgbClr val="C00000"/>
                </a:solidFill>
              </a:rPr>
              <a:t> یا </a:t>
            </a:r>
            <a:r>
              <a:rPr lang="ar-SA" sz="1600" b="1" dirty="0" smtClean="0">
                <a:solidFill>
                  <a:srgbClr val="C00000"/>
                </a:solidFill>
              </a:rPr>
              <a:t>سردابه</a:t>
            </a:r>
            <a:r>
              <a:rPr lang="ar-SA" sz="1600" dirty="0" smtClean="0">
                <a:solidFill>
                  <a:srgbClr val="C00000"/>
                </a:solidFill>
              </a:rPr>
              <a:t> خانه‌ای است که در زیر سطح زمین سازند تا در گرما به آن پناه</a:t>
            </a:r>
            <a:r>
              <a:rPr lang="fa-IR" sz="1600" dirty="0" smtClean="0">
                <a:solidFill>
                  <a:srgbClr val="C00000"/>
                </a:solidFill>
              </a:rPr>
              <a:t>   </a:t>
            </a:r>
            <a:r>
              <a:rPr lang="ar-SA" sz="1600" dirty="0" smtClean="0">
                <a:solidFill>
                  <a:srgbClr val="C00000"/>
                </a:solidFill>
              </a:rPr>
              <a:t>برند و آب و مواد غذایی در آنجا نگاه می‌دارند تا خنک </a:t>
            </a:r>
            <a:r>
              <a:rPr lang="fa-IR" sz="1600" dirty="0" smtClean="0">
                <a:solidFill>
                  <a:srgbClr val="C00000"/>
                </a:solidFill>
              </a:rPr>
              <a:t>ب</a:t>
            </a:r>
            <a:r>
              <a:rPr lang="ar-SA" sz="1600" dirty="0" smtClean="0">
                <a:solidFill>
                  <a:srgbClr val="C00000"/>
                </a:solidFill>
              </a:rPr>
              <a:t>مان</a:t>
            </a:r>
            <a:r>
              <a:rPr lang="fa-IR" sz="1600" dirty="0" smtClean="0">
                <a:solidFill>
                  <a:srgbClr val="C00000"/>
                </a:solidFill>
              </a:rPr>
              <a:t>د. معمولاٌ با بادگیرها و </a:t>
            </a:r>
            <a:r>
              <a:rPr lang="en-US" sz="1600" dirty="0" smtClean="0">
                <a:solidFill>
                  <a:srgbClr val="C00000"/>
                </a:solidFill>
              </a:rPr>
              <a:t>.</a:t>
            </a:r>
            <a:r>
              <a:rPr lang="fa-IR" sz="1600" dirty="0" smtClean="0">
                <a:solidFill>
                  <a:srgbClr val="C00000"/>
                </a:solidFill>
              </a:rPr>
              <a:t>قنات خنک میشود</a:t>
            </a:r>
            <a:endParaRPr lang="en-US" sz="1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strVal val="#ppt_w*0.70"/>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to="" calcmode="lin" valueType="num">
                                      <p:cBhvr>
                                        <p:cTn id="37" dur="1" fill="hold"/>
                                        <p:tgtEl>
                                          <p:spTgt spid="12"/>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to="" calcmode="lin" valueType="num">
                                      <p:cBhvr>
                                        <p:cTn id="40" dur="1" fill="hold"/>
                                        <p:tgtEl>
                                          <p:spTgt spid="13"/>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lide(fromBottom)">
                                      <p:cBhvr>
                                        <p:cTn id="45" dur="500"/>
                                        <p:tgtEl>
                                          <p:spTgt spid="1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lide(fromBottom)">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2" grpId="0"/>
      <p:bldP spid="13" grpId="0" animBg="1"/>
      <p:bldP spid="14" grpId="0"/>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_8803170360_L600.jpg"/>
          <p:cNvPicPr>
            <a:picLocks noChangeAspect="1"/>
          </p:cNvPicPr>
          <p:nvPr/>
        </p:nvPicPr>
        <p:blipFill>
          <a:blip r:embed="rId2"/>
          <a:stretch>
            <a:fillRect/>
          </a:stretch>
        </p:blipFill>
        <p:spPr>
          <a:xfrm>
            <a:off x="762000" y="920750"/>
            <a:ext cx="7620000" cy="5016500"/>
          </a:xfrm>
          <a:prstGeom prst="rect">
            <a:avLst/>
          </a:prstGeom>
        </p:spPr>
      </p:pic>
      <p:pic>
        <p:nvPicPr>
          <p:cNvPr id="3" name="Picture 2" descr="9c2c7696-30e6-4991-a024-0d2ac47d169a (1).jpg"/>
          <p:cNvPicPr>
            <a:picLocks noChangeAspect="1"/>
          </p:cNvPicPr>
          <p:nvPr/>
        </p:nvPicPr>
        <p:blipFill>
          <a:blip r:embed="rId3"/>
          <a:stretch>
            <a:fillRect/>
          </a:stretch>
        </p:blipFill>
        <p:spPr>
          <a:xfrm>
            <a:off x="685800" y="914400"/>
            <a:ext cx="7938880" cy="4572000"/>
          </a:xfrm>
          <a:prstGeom prst="rect">
            <a:avLst/>
          </a:prstGeom>
        </p:spPr>
      </p:pic>
      <p:pic>
        <p:nvPicPr>
          <p:cNvPr id="4" name="Picture 3" descr="800px-Amerian_House_dome_ceiling.jpg"/>
          <p:cNvPicPr>
            <a:picLocks noChangeAspect="1"/>
          </p:cNvPicPr>
          <p:nvPr/>
        </p:nvPicPr>
        <p:blipFill>
          <a:blip r:embed="rId4"/>
          <a:stretch>
            <a:fillRect/>
          </a:stretch>
        </p:blipFill>
        <p:spPr>
          <a:xfrm>
            <a:off x="0" y="0"/>
            <a:ext cx="9144000" cy="6858000"/>
          </a:xfrm>
          <a:prstGeom prst="rect">
            <a:avLst/>
          </a:prstGeom>
        </p:spPr>
      </p:pic>
      <p:pic>
        <p:nvPicPr>
          <p:cNvPr id="6" name="Picture 5" descr="800px-Kashan-Ameriha_house.jpg"/>
          <p:cNvPicPr>
            <a:picLocks noChangeAspect="1"/>
          </p:cNvPicPr>
          <p:nvPr/>
        </p:nvPicPr>
        <p:blipFill>
          <a:blip r:embed="rId5"/>
          <a:stretch>
            <a:fillRect/>
          </a:stretch>
        </p:blipFill>
        <p:spPr>
          <a:xfrm>
            <a:off x="152400" y="152400"/>
            <a:ext cx="9144000" cy="6858000"/>
          </a:xfrm>
          <a:prstGeom prst="rect">
            <a:avLst/>
          </a:prstGeom>
        </p:spPr>
      </p:pic>
      <p:pic>
        <p:nvPicPr>
          <p:cNvPr id="7" name="Picture 6" descr="800px-Kashan-Ameriha_house3.jpg"/>
          <p:cNvPicPr>
            <a:picLocks noChangeAspect="1"/>
          </p:cNvPicPr>
          <p:nvPr/>
        </p:nvPicPr>
        <p:blipFill>
          <a:blip r:embed="rId6"/>
          <a:stretch>
            <a:fillRect/>
          </a:stretch>
        </p:blipFill>
        <p:spPr>
          <a:xfrm>
            <a:off x="304800" y="304800"/>
            <a:ext cx="9144000" cy="6858000"/>
          </a:xfrm>
          <a:prstGeom prst="rect">
            <a:avLst/>
          </a:prstGeom>
        </p:spPr>
      </p:pic>
      <p:pic>
        <p:nvPicPr>
          <p:cNvPr id="8" name="Picture 7" descr="800px-Khane_Amerian_iwan.jpg"/>
          <p:cNvPicPr>
            <a:picLocks noChangeAspect="1"/>
          </p:cNvPicPr>
          <p:nvPr/>
        </p:nvPicPr>
        <p:blipFill>
          <a:blip r:embed="rId7"/>
          <a:stretch>
            <a:fillRect/>
          </a:stretch>
        </p:blipFill>
        <p:spPr>
          <a:xfrm>
            <a:off x="457200" y="457200"/>
            <a:ext cx="9144000" cy="6858000"/>
          </a:xfrm>
          <a:prstGeom prst="rect">
            <a:avLst/>
          </a:prstGeom>
        </p:spPr>
      </p:pic>
      <p:pic>
        <p:nvPicPr>
          <p:cNvPr id="9" name="Picture 8" descr="1479_795010_orig_nlmg.jpg"/>
          <p:cNvPicPr>
            <a:picLocks noChangeAspect="1"/>
          </p:cNvPicPr>
          <p:nvPr/>
        </p:nvPicPr>
        <p:blipFill>
          <a:blip r:embed="rId8"/>
          <a:stretch>
            <a:fillRect/>
          </a:stretch>
        </p:blipFill>
        <p:spPr>
          <a:xfrm>
            <a:off x="1143000" y="1066800"/>
            <a:ext cx="6716624" cy="4481512"/>
          </a:xfrm>
          <a:prstGeom prst="rect">
            <a:avLst/>
          </a:prstGeom>
          <a:ln>
            <a:noFill/>
          </a:ln>
          <a:effectLst>
            <a:outerShdw blurRad="292100" dist="139700" dir="2700000" algn="tl" rotWithShape="0">
              <a:srgbClr val="333333">
                <a:alpha val="65000"/>
              </a:srgbClr>
            </a:outerShdw>
          </a:effectLst>
        </p:spPr>
      </p:pic>
      <p:pic>
        <p:nvPicPr>
          <p:cNvPr id="10" name="Picture 9" descr="177472_707.jpg"/>
          <p:cNvPicPr>
            <a:picLocks noChangeAspect="1"/>
          </p:cNvPicPr>
          <p:nvPr/>
        </p:nvPicPr>
        <p:blipFill>
          <a:blip r:embed="rId9"/>
          <a:stretch>
            <a:fillRect/>
          </a:stretch>
        </p:blipFill>
        <p:spPr>
          <a:xfrm>
            <a:off x="2284884" y="0"/>
            <a:ext cx="4574232" cy="6858000"/>
          </a:xfrm>
          <a:prstGeom prst="rect">
            <a:avLst/>
          </a:prstGeom>
        </p:spPr>
      </p:pic>
      <p:pic>
        <p:nvPicPr>
          <p:cNvPr id="11" name="Picture 10" descr="21646393 (2).jpg"/>
          <p:cNvPicPr>
            <a:picLocks noChangeAspect="1"/>
          </p:cNvPicPr>
          <p:nvPr/>
        </p:nvPicPr>
        <p:blipFill>
          <a:blip r:embed="rId10"/>
          <a:stretch>
            <a:fillRect/>
          </a:stretch>
        </p:blipFill>
        <p:spPr>
          <a:xfrm>
            <a:off x="1397000" y="1047750"/>
            <a:ext cx="6350000"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312624_167585469985502_7125682_n.jpg"/>
          <p:cNvPicPr>
            <a:picLocks noChangeAspect="1"/>
          </p:cNvPicPr>
          <p:nvPr/>
        </p:nvPicPr>
        <p:blipFill>
          <a:blip r:embed="rId11"/>
          <a:stretch>
            <a:fillRect/>
          </a:stretch>
        </p:blipFill>
        <p:spPr>
          <a:xfrm>
            <a:off x="2805112" y="1071562"/>
            <a:ext cx="3533775" cy="4714875"/>
          </a:xfrm>
          <a:prstGeom prst="rect">
            <a:avLst/>
          </a:prstGeom>
        </p:spPr>
      </p:pic>
      <p:pic>
        <p:nvPicPr>
          <p:cNvPr id="13" name="Picture 12" descr="21646621(1).jpg"/>
          <p:cNvPicPr>
            <a:picLocks noChangeAspect="1"/>
          </p:cNvPicPr>
          <p:nvPr/>
        </p:nvPicPr>
        <p:blipFill>
          <a:blip r:embed="rId12"/>
          <a:stretch>
            <a:fillRect/>
          </a:stretch>
        </p:blipFill>
        <p:spPr>
          <a:xfrm>
            <a:off x="1295400" y="1143000"/>
            <a:ext cx="6350000" cy="4762500"/>
          </a:xfrm>
          <a:prstGeom prst="rect">
            <a:avLst/>
          </a:prstGeom>
          <a:ln>
            <a:noFill/>
          </a:ln>
          <a:effectLst>
            <a:outerShdw blurRad="292100" dist="139700" dir="2700000" algn="tl" rotWithShape="0">
              <a:srgbClr val="333333">
                <a:alpha val="65000"/>
              </a:srgbClr>
            </a:outerShdw>
          </a:effectLst>
        </p:spPr>
      </p:pic>
      <p:pic>
        <p:nvPicPr>
          <p:cNvPr id="14" name="Picture 13" descr="21646672.jpg"/>
          <p:cNvPicPr>
            <a:picLocks noChangeAspect="1"/>
          </p:cNvPicPr>
          <p:nvPr/>
        </p:nvPicPr>
        <p:blipFill>
          <a:blip r:embed="rId13"/>
          <a:stretch>
            <a:fillRect/>
          </a:stretch>
        </p:blipFill>
        <p:spPr>
          <a:xfrm>
            <a:off x="304800" y="152400"/>
            <a:ext cx="9144000" cy="6858000"/>
          </a:xfrm>
          <a:prstGeom prst="rect">
            <a:avLst/>
          </a:prstGeom>
        </p:spPr>
      </p:pic>
      <p:pic>
        <p:nvPicPr>
          <p:cNvPr id="15" name="Picture 14" descr="102101012711.jpg"/>
          <p:cNvPicPr>
            <a:picLocks noChangeAspect="1"/>
          </p:cNvPicPr>
          <p:nvPr/>
        </p:nvPicPr>
        <p:blipFill>
          <a:blip r:embed="rId14"/>
          <a:stretch>
            <a:fillRect/>
          </a:stretch>
        </p:blipFill>
        <p:spPr>
          <a:xfrm>
            <a:off x="2819400" y="304800"/>
            <a:ext cx="4057650" cy="6098999"/>
          </a:xfrm>
          <a:prstGeom prst="rect">
            <a:avLst/>
          </a:prstGeom>
          <a:ln>
            <a:noFill/>
          </a:ln>
          <a:effectLst>
            <a:outerShdw blurRad="292100" dist="139700" dir="2700000" algn="tl" rotWithShape="0">
              <a:srgbClr val="333333">
                <a:alpha val="65000"/>
              </a:srgbClr>
            </a:outerShdw>
          </a:effectLst>
        </p:spPr>
      </p:pic>
      <p:pic>
        <p:nvPicPr>
          <p:cNvPr id="16" name="Picture 15" descr="5765246113204225224541922072229115955213.gif"/>
          <p:cNvPicPr>
            <a:picLocks noChangeAspect="1"/>
          </p:cNvPicPr>
          <p:nvPr/>
        </p:nvPicPr>
        <p:blipFill>
          <a:blip r:embed="rId15"/>
          <a:stretch>
            <a:fillRect/>
          </a:stretch>
        </p:blipFill>
        <p:spPr>
          <a:xfrm>
            <a:off x="457200" y="304800"/>
            <a:ext cx="4783819" cy="2971800"/>
          </a:xfrm>
          <a:prstGeom prst="rect">
            <a:avLst/>
          </a:prstGeom>
          <a:ln>
            <a:noFill/>
          </a:ln>
          <a:effectLst>
            <a:outerShdw blurRad="292100" dist="139700" dir="2700000" algn="tl" rotWithShape="0">
              <a:srgbClr val="333333">
                <a:alpha val="65000"/>
              </a:srgbClr>
            </a:outerShdw>
          </a:effectLst>
        </p:spPr>
      </p:pic>
      <p:pic>
        <p:nvPicPr>
          <p:cNvPr id="17" name="Picture 16" descr="22412725254551005968229498612520319110653.jpg"/>
          <p:cNvPicPr>
            <a:picLocks noChangeAspect="1"/>
          </p:cNvPicPr>
          <p:nvPr/>
        </p:nvPicPr>
        <p:blipFill>
          <a:blip r:embed="rId16"/>
          <a:stretch>
            <a:fillRect/>
          </a:stretch>
        </p:blipFill>
        <p:spPr>
          <a:xfrm>
            <a:off x="4114800" y="3429000"/>
            <a:ext cx="4810125" cy="3209925"/>
          </a:xfrm>
          <a:prstGeom prst="rect">
            <a:avLst/>
          </a:prstGeom>
          <a:ln>
            <a:noFill/>
          </a:ln>
          <a:effectLst>
            <a:outerShdw blurRad="292100" dist="139700" dir="2700000" algn="tl" rotWithShape="0">
              <a:srgbClr val="333333">
                <a:alpha val="65000"/>
              </a:srgbClr>
            </a:outerShdw>
          </a:effectLst>
        </p:spPr>
      </p:pic>
      <p:pic>
        <p:nvPicPr>
          <p:cNvPr id="18" name="Picture 17" descr="17336134802184018345174115450232209172183.jpg"/>
          <p:cNvPicPr>
            <a:picLocks noChangeAspect="1"/>
          </p:cNvPicPr>
          <p:nvPr/>
        </p:nvPicPr>
        <p:blipFill>
          <a:blip r:embed="rId17"/>
          <a:stretch>
            <a:fillRect/>
          </a:stretch>
        </p:blipFill>
        <p:spPr>
          <a:xfrm>
            <a:off x="838200" y="838200"/>
            <a:ext cx="7423699"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xit" presetSubtype="0" fill="hold" nodeType="clickEffect">
                                  <p:stCondLst>
                                    <p:cond delay="0"/>
                                  </p:stCondLst>
                                  <p:childTnLst>
                                    <p:anim calcmode="lin" valueType="num">
                                      <p:cBhvr>
                                        <p:cTn id="26" dur="1000"/>
                                        <p:tgtEl>
                                          <p:spTgt spid="3"/>
                                        </p:tgtEl>
                                        <p:attrNameLst>
                                          <p:attrName>ppt_w</p:attrName>
                                        </p:attrNameLst>
                                      </p:cBhvr>
                                      <p:tavLst>
                                        <p:tav tm="0">
                                          <p:val>
                                            <p:strVal val="ppt_w"/>
                                          </p:val>
                                        </p:tav>
                                        <p:tav tm="100000">
                                          <p:val>
                                            <p:fltVal val="0"/>
                                          </p:val>
                                        </p:tav>
                                      </p:tavLst>
                                    </p:anim>
                                    <p:anim calcmode="lin" valueType="num">
                                      <p:cBhvr>
                                        <p:cTn id="27" dur="1000"/>
                                        <p:tgtEl>
                                          <p:spTgt spid="3"/>
                                        </p:tgtEl>
                                        <p:attrNameLst>
                                          <p:attrName>ppt_h</p:attrName>
                                        </p:attrNameLst>
                                      </p:cBhvr>
                                      <p:tavLst>
                                        <p:tav tm="0">
                                          <p:val>
                                            <p:strVal val="ppt_h"/>
                                          </p:val>
                                        </p:tav>
                                        <p:tav tm="100000">
                                          <p:val>
                                            <p:fltVal val="0"/>
                                          </p:val>
                                        </p:tav>
                                      </p:tavLst>
                                    </p:anim>
                                    <p:anim calcmode="lin" valueType="num">
                                      <p:cBhvr>
                                        <p:cTn id="28"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Scale>
                                      <p:cBhvr>
                                        <p:cTn id="3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gtEl>
                                        <p:attrNameLst>
                                          <p:attrName>ppt_x</p:attrName>
                                          <p:attrName>ppt_y</p:attrName>
                                        </p:attrNameLst>
                                      </p:cBhvr>
                                    </p:animMotion>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xit" presetSubtype="0" fill="hold" nodeType="clickEffect">
                                  <p:stCondLst>
                                    <p:cond delay="0"/>
                                  </p:stCondLst>
                                  <p:childTnLst>
                                    <p:animEffect transition="out" filter="fade">
                                      <p:cBhvr>
                                        <p:cTn id="41" dur="800" accel="100000">
                                          <p:stCondLst>
                                            <p:cond delay="200"/>
                                          </p:stCondLst>
                                        </p:cTn>
                                        <p:tgtEl>
                                          <p:spTgt spid="4"/>
                                        </p:tgtEl>
                                      </p:cBhvr>
                                    </p:animEffect>
                                    <p:anim calcmode="lin" valueType="num">
                                      <p:cBhvr>
                                        <p:cTn id="42"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43" dur="200" decel="100000"/>
                                        <p:tgtEl>
                                          <p:spTgt spid="4"/>
                                        </p:tgtEl>
                                        <p:attrNameLst>
                                          <p:attrName>ppt_x</p:attrName>
                                        </p:attrNameLst>
                                      </p:cBhvr>
                                      <p:tavLst>
                                        <p:tav tm="0">
                                          <p:val>
                                            <p:strVal val="ppt_x"/>
                                          </p:val>
                                        </p:tav>
                                        <p:tav tm="100000">
                                          <p:val>
                                            <p:strVal val="ppt_x-0.05"/>
                                          </p:val>
                                        </p:tav>
                                      </p:tavLst>
                                    </p:anim>
                                    <p:anim calcmode="lin" valueType="num">
                                      <p:cBhvr>
                                        <p:cTn id="44" dur="200" decel="100000"/>
                                        <p:tgtEl>
                                          <p:spTgt spid="4"/>
                                        </p:tgtEl>
                                        <p:attrNameLst>
                                          <p:attrName>ppt_y</p:attrName>
                                        </p:attrNameLst>
                                      </p:cBhvr>
                                      <p:tavLst>
                                        <p:tav tm="0">
                                          <p:val>
                                            <p:strVal val="ppt_y"/>
                                          </p:val>
                                        </p:tav>
                                        <p:tav tm="100000">
                                          <p:val>
                                            <p:strVal val="ppt_y+0.1"/>
                                          </p:val>
                                        </p:tav>
                                      </p:tavLst>
                                    </p:anim>
                                    <p:anim calcmode="lin" valueType="num">
                                      <p:cBhvr>
                                        <p:cTn id="45"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46" dur="800" accel="100000">
                                          <p:stCondLst>
                                            <p:cond delay="200"/>
                                          </p:stCondLst>
                                        </p:cTn>
                                        <p:tgtEl>
                                          <p:spTgt spid="4"/>
                                        </p:tgtEl>
                                        <p:attrNameLst>
                                          <p:attrName>ppt_y</p:attrName>
                                        </p:attrNameLst>
                                      </p:cBhvr>
                                      <p:tavLst>
                                        <p:tav tm="0">
                                          <p:val>
                                            <p:strVal val="ppt_y"/>
                                          </p:val>
                                        </p:tav>
                                        <p:tav tm="100000">
                                          <p:val>
                                            <p:strVal val="ppt_y-0.4-0.1"/>
                                          </p:val>
                                        </p:tav>
                                      </p:tavLst>
                                    </p:anim>
                                    <p:set>
                                      <p:cBhvr>
                                        <p:cTn id="47" dur="1" fill="hold">
                                          <p:stCondLst>
                                            <p:cond delay="9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iterate type="lt">
                                    <p:tmPct val="0"/>
                                  </p:iterate>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900" decel="100000" fill="hold"/>
                                        <p:tgtEl>
                                          <p:spTgt spid="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nodeType="clickEffect">
                                  <p:stCondLst>
                                    <p:cond delay="0"/>
                                  </p:stCondLst>
                                  <p:iterate type="lt">
                                    <p:tmPct val="5000"/>
                                  </p:iterate>
                                  <p:childTnLst>
                                    <p:anim calcmode="lin" valueType="num">
                                      <p:cBhvr>
                                        <p:cTn id="59" dur="1000"/>
                                        <p:tgtEl>
                                          <p:spTgt spid="6"/>
                                        </p:tgtEl>
                                        <p:attrNameLst>
                                          <p:attrName>ppt_w</p:attrName>
                                        </p:attrNameLst>
                                      </p:cBhvr>
                                      <p:tavLst>
                                        <p:tav tm="0">
                                          <p:val>
                                            <p:strVal val="ppt_w"/>
                                          </p:val>
                                        </p:tav>
                                        <p:tav tm="100000">
                                          <p:val>
                                            <p:fltVal val="0"/>
                                          </p:val>
                                        </p:tav>
                                      </p:tavLst>
                                    </p:anim>
                                    <p:anim calcmode="lin" valueType="num">
                                      <p:cBhvr>
                                        <p:cTn id="60" dur="1000"/>
                                        <p:tgtEl>
                                          <p:spTgt spid="6"/>
                                        </p:tgtEl>
                                        <p:attrNameLst>
                                          <p:attrName>ppt_h</p:attrName>
                                        </p:attrNameLst>
                                      </p:cBhvr>
                                      <p:tavLst>
                                        <p:tav tm="0">
                                          <p:val>
                                            <p:strVal val="ppt_h"/>
                                          </p:val>
                                        </p:tav>
                                        <p:tav tm="100000">
                                          <p:val>
                                            <p:fltVal val="0"/>
                                          </p:val>
                                        </p:tav>
                                      </p:tavLst>
                                    </p:anim>
                                    <p:anim calcmode="lin" valueType="num">
                                      <p:cBhvr>
                                        <p:cTn id="61" dur="1000"/>
                                        <p:tgtEl>
                                          <p:spTgt spid="6"/>
                                        </p:tgtEl>
                                        <p:attrNameLst>
                                          <p:attrName>style.rotation</p:attrName>
                                        </p:attrNameLst>
                                      </p:cBhvr>
                                      <p:tavLst>
                                        <p:tav tm="0">
                                          <p:val>
                                            <p:fltVal val="0"/>
                                          </p:val>
                                        </p:tav>
                                        <p:tav tm="100000">
                                          <p:val>
                                            <p:fltVal val="90"/>
                                          </p:val>
                                        </p:tav>
                                      </p:tavLst>
                                    </p:anim>
                                    <p:animEffect transition="out" filter="fade">
                                      <p:cBhvr>
                                        <p:cTn id="62" dur="1000"/>
                                        <p:tgtEl>
                                          <p:spTgt spid="6"/>
                                        </p:tgtEl>
                                      </p:cBhvr>
                                    </p:animEffect>
                                    <p:set>
                                      <p:cBhvr>
                                        <p:cTn id="63" dur="1" fill="hold">
                                          <p:stCondLst>
                                            <p:cond delay="999"/>
                                          </p:stCondLst>
                                        </p:cTn>
                                        <p:tgtEl>
                                          <p:spTgt spid="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7"/>
                                        </p:tgtEl>
                                        <p:attrNameLst>
                                          <p:attrName>ppt_x</p:attrName>
                                        </p:attrNameLst>
                                      </p:cBhvr>
                                      <p:tavLst>
                                        <p:tav tm="0">
                                          <p:val>
                                            <p:strVal val="ppt_x"/>
                                          </p:val>
                                        </p:tav>
                                        <p:tav tm="100000">
                                          <p:val>
                                            <p:strVal val="ppt_x"/>
                                          </p:val>
                                        </p:tav>
                                      </p:tavLst>
                                    </p:anim>
                                    <p:anim calcmode="lin" valueType="num">
                                      <p:cBhvr additive="base">
                                        <p:cTn id="74" dur="500"/>
                                        <p:tgtEl>
                                          <p:spTgt spid="7"/>
                                        </p:tgtEl>
                                        <p:attrNameLst>
                                          <p:attrName>ppt_y</p:attrName>
                                        </p:attrNameLst>
                                      </p:cBhvr>
                                      <p:tavLst>
                                        <p:tav tm="0">
                                          <p:val>
                                            <p:strVal val="ppt_y"/>
                                          </p:val>
                                        </p:tav>
                                        <p:tav tm="100000">
                                          <p:val>
                                            <p:strVal val="1+ppt_h/2"/>
                                          </p:val>
                                        </p:tav>
                                      </p:tavLst>
                                    </p:anim>
                                    <p:set>
                                      <p:cBhvr>
                                        <p:cTn id="75" dur="1" fill="hold">
                                          <p:stCondLst>
                                            <p:cond delay="499"/>
                                          </p:stCondLst>
                                        </p:cTn>
                                        <p:tgtEl>
                                          <p:spTgt spid="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strips(downLeft)">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xit" presetSubtype="12" fill="hold" nodeType="clickEffect">
                                  <p:stCondLst>
                                    <p:cond delay="0"/>
                                  </p:stCondLst>
                                  <p:childTnLst>
                                    <p:animEffect transition="out" filter="strips(downLeft)">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4"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 to="" calcmode="lin" valueType="num">
                                      <p:cBhvr>
                                        <p:cTn id="90" dur="1" fill="hold"/>
                                        <p:tgtEl>
                                          <p:spTgt spid="9"/>
                                        </p:tgtEl>
                                        <p:attrNameLst>
                                          <p:attrName/>
                                        </p:attrNameLst>
                                      </p:cBhvr>
                                    </p:anim>
                                  </p:childTnLst>
                                </p:cTn>
                              </p:par>
                            </p:childTnLst>
                          </p:cTn>
                        </p:par>
                      </p:childTnLst>
                    </p:cTn>
                  </p:par>
                  <p:par>
                    <p:cTn id="91" fill="hold">
                      <p:stCondLst>
                        <p:cond delay="indefinite"/>
                      </p:stCondLst>
                      <p:childTnLst>
                        <p:par>
                          <p:cTn id="92" fill="hold">
                            <p:stCondLst>
                              <p:cond delay="0"/>
                            </p:stCondLst>
                            <p:childTnLst>
                              <p:par>
                                <p:cTn id="93" presetID="29" presetClass="exit" presetSubtype="0" fill="hold" nodeType="clickEffect">
                                  <p:stCondLst>
                                    <p:cond delay="0"/>
                                  </p:stCondLst>
                                  <p:childTnLst>
                                    <p:anim calcmode="lin" valueType="num">
                                      <p:cBhvr>
                                        <p:cTn id="94" dur="1000"/>
                                        <p:tgtEl>
                                          <p:spTgt spid="9"/>
                                        </p:tgtEl>
                                        <p:attrNameLst>
                                          <p:attrName>ppt_x</p:attrName>
                                        </p:attrNameLst>
                                      </p:cBhvr>
                                      <p:tavLst>
                                        <p:tav tm="0">
                                          <p:val>
                                            <p:strVal val="ppt_x"/>
                                          </p:val>
                                        </p:tav>
                                        <p:tav tm="100000">
                                          <p:val>
                                            <p:strVal val="ppt_x-.2"/>
                                          </p:val>
                                        </p:tav>
                                      </p:tavLst>
                                    </p:anim>
                                    <p:anim calcmode="lin" valueType="num">
                                      <p:cBhvr>
                                        <p:cTn id="95" dur="1000"/>
                                        <p:tgtEl>
                                          <p:spTgt spid="9"/>
                                        </p:tgtEl>
                                        <p:attrNameLst>
                                          <p:attrName>ppt_y</p:attrName>
                                        </p:attrNameLst>
                                      </p:cBhvr>
                                      <p:tavLst>
                                        <p:tav tm="0">
                                          <p:val>
                                            <p:strVal val="ppt_y"/>
                                          </p:val>
                                        </p:tav>
                                        <p:tav tm="100000">
                                          <p:val>
                                            <p:strVal val="ppt_y"/>
                                          </p:val>
                                        </p:tav>
                                      </p:tavLst>
                                    </p:anim>
                                    <p:animEffect transition="out" filter="fade">
                                      <p:cBhvr>
                                        <p:cTn id="96" dur="1000"/>
                                        <p:tgtEl>
                                          <p:spTgt spid="9"/>
                                        </p:tgtEl>
                                      </p:cBhvr>
                                    </p:animEffect>
                                    <p:set>
                                      <p:cBhvr>
                                        <p:cTn id="97" dur="1" fill="hold">
                                          <p:stCondLst>
                                            <p:cond delay="999"/>
                                          </p:stCondLst>
                                        </p:cTn>
                                        <p:tgtEl>
                                          <p:spTgt spid="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50" presetClass="entr" presetSubtype="0" decel="100000" fill="hold" nodeType="click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1000" fill="hold"/>
                                        <p:tgtEl>
                                          <p:spTgt spid="10"/>
                                        </p:tgtEl>
                                        <p:attrNameLst>
                                          <p:attrName>ppt_w</p:attrName>
                                        </p:attrNameLst>
                                      </p:cBhvr>
                                      <p:tavLst>
                                        <p:tav tm="0">
                                          <p:val>
                                            <p:strVal val="#ppt_w+.3"/>
                                          </p:val>
                                        </p:tav>
                                        <p:tav tm="100000">
                                          <p:val>
                                            <p:strVal val="#ppt_w"/>
                                          </p:val>
                                        </p:tav>
                                      </p:tavLst>
                                    </p:anim>
                                    <p:anim calcmode="lin" valueType="num">
                                      <p:cBhvr>
                                        <p:cTn id="103" dur="1000" fill="hold"/>
                                        <p:tgtEl>
                                          <p:spTgt spid="10"/>
                                        </p:tgtEl>
                                        <p:attrNameLst>
                                          <p:attrName>ppt_h</p:attrName>
                                        </p:attrNameLst>
                                      </p:cBhvr>
                                      <p:tavLst>
                                        <p:tav tm="0">
                                          <p:val>
                                            <p:strVal val="#ppt_h"/>
                                          </p:val>
                                        </p:tav>
                                        <p:tav tm="100000">
                                          <p:val>
                                            <p:strVal val="#ppt_h"/>
                                          </p:val>
                                        </p:tav>
                                      </p:tavLst>
                                    </p:anim>
                                    <p:animEffect transition="in" filter="fade">
                                      <p:cBhvr>
                                        <p:cTn id="104" dur="100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15" presetClass="exit" presetSubtype="0" fill="hold" nodeType="clickEffect">
                                  <p:stCondLst>
                                    <p:cond delay="0"/>
                                  </p:stCondLst>
                                  <p:childTnLst>
                                    <p:anim calcmode="lin" valueType="num">
                                      <p:cBhvr>
                                        <p:cTn id="108" dur="1000"/>
                                        <p:tgtEl>
                                          <p:spTgt spid="10"/>
                                        </p:tgtEl>
                                        <p:attrNameLst>
                                          <p:attrName>ppt_w</p:attrName>
                                        </p:attrNameLst>
                                      </p:cBhvr>
                                      <p:tavLst>
                                        <p:tav tm="0">
                                          <p:val>
                                            <p:strVal val="ppt_w"/>
                                          </p:val>
                                        </p:tav>
                                        <p:tav tm="100000">
                                          <p:val>
                                            <p:fltVal val="0"/>
                                          </p:val>
                                        </p:tav>
                                      </p:tavLst>
                                    </p:anim>
                                    <p:anim calcmode="lin" valueType="num">
                                      <p:cBhvr>
                                        <p:cTn id="109" dur="1000"/>
                                        <p:tgtEl>
                                          <p:spTgt spid="10"/>
                                        </p:tgtEl>
                                        <p:attrNameLst>
                                          <p:attrName>ppt_h</p:attrName>
                                        </p:attrNameLst>
                                      </p:cBhvr>
                                      <p:tavLst>
                                        <p:tav tm="0">
                                          <p:val>
                                            <p:strVal val="ppt_h"/>
                                          </p:val>
                                        </p:tav>
                                        <p:tav tm="100000">
                                          <p:val>
                                            <p:fltVal val="0"/>
                                          </p:val>
                                        </p:tav>
                                      </p:tavLst>
                                    </p:anim>
                                    <p:anim calcmode="lin" valueType="num">
                                      <p:cBhvr>
                                        <p:cTn id="110" dur="1000"/>
                                        <p:tgtEl>
                                          <p:spTgt spid="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1" dur="1000"/>
                                        <p:tgtEl>
                                          <p:spTgt spid="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2" dur="1" fill="hold">
                                          <p:stCondLst>
                                            <p:cond delay="999"/>
                                          </p:stCondLst>
                                        </p:cTn>
                                        <p:tgtEl>
                                          <p:spTgt spid="1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5"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2000"/>
                                        <p:tgtEl>
                                          <p:spTgt spid="11"/>
                                        </p:tgtEl>
                                      </p:cBhvr>
                                    </p:animEffect>
                                    <p:anim calcmode="lin" valueType="num">
                                      <p:cBhvr>
                                        <p:cTn id="118" dur="2000" fill="hold"/>
                                        <p:tgtEl>
                                          <p:spTgt spid="11"/>
                                        </p:tgtEl>
                                        <p:attrNameLst>
                                          <p:attrName>style.rotation</p:attrName>
                                        </p:attrNameLst>
                                      </p:cBhvr>
                                      <p:tavLst>
                                        <p:tav tm="0">
                                          <p:val>
                                            <p:fltVal val="720"/>
                                          </p:val>
                                        </p:tav>
                                        <p:tav tm="100000">
                                          <p:val>
                                            <p:fltVal val="0"/>
                                          </p:val>
                                        </p:tav>
                                      </p:tavLst>
                                    </p:anim>
                                    <p:anim calcmode="lin" valueType="num">
                                      <p:cBhvr>
                                        <p:cTn id="119" dur="2000" fill="hold"/>
                                        <p:tgtEl>
                                          <p:spTgt spid="11"/>
                                        </p:tgtEl>
                                        <p:attrNameLst>
                                          <p:attrName>ppt_h</p:attrName>
                                        </p:attrNameLst>
                                      </p:cBhvr>
                                      <p:tavLst>
                                        <p:tav tm="0">
                                          <p:val>
                                            <p:fltVal val="0"/>
                                          </p:val>
                                        </p:tav>
                                        <p:tav tm="100000">
                                          <p:val>
                                            <p:strVal val="#ppt_h"/>
                                          </p:val>
                                        </p:tav>
                                      </p:tavLst>
                                    </p:anim>
                                    <p:anim calcmode="lin" valueType="num">
                                      <p:cBhvr>
                                        <p:cTn id="12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21" fill="hold">
                      <p:stCondLst>
                        <p:cond delay="indefinite"/>
                      </p:stCondLst>
                      <p:childTnLst>
                        <p:par>
                          <p:cTn id="122" fill="hold">
                            <p:stCondLst>
                              <p:cond delay="0"/>
                            </p:stCondLst>
                            <p:childTnLst>
                              <p:par>
                                <p:cTn id="123" presetID="26" presetClass="exit" presetSubtype="0" fill="hold" nodeType="clickEffect">
                                  <p:stCondLst>
                                    <p:cond delay="0"/>
                                  </p:stCondLst>
                                  <p:childTnLst>
                                    <p:animEffect transition="out" filter="wipe(down)">
                                      <p:cBhvr>
                                        <p:cTn id="124" dur="180" accel="50000">
                                          <p:stCondLst>
                                            <p:cond delay="1820"/>
                                          </p:stCondLst>
                                        </p:cTn>
                                        <p:tgtEl>
                                          <p:spTgt spid="11"/>
                                        </p:tgtEl>
                                      </p:cBhvr>
                                    </p:animEffect>
                                    <p:anim calcmode="lin" valueType="num">
                                      <p:cBhvr>
                                        <p:cTn id="125"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26"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27"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8"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9"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0"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1"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32" dur="26">
                                          <p:stCondLst>
                                            <p:cond delay="620"/>
                                          </p:stCondLst>
                                        </p:cTn>
                                        <p:tgtEl>
                                          <p:spTgt spid="11"/>
                                        </p:tgtEl>
                                      </p:cBhvr>
                                      <p:to x="100000" y="60000"/>
                                    </p:animScale>
                                    <p:animScale>
                                      <p:cBhvr>
                                        <p:cTn id="133" dur="166" decel="50000">
                                          <p:stCondLst>
                                            <p:cond delay="646"/>
                                          </p:stCondLst>
                                        </p:cTn>
                                        <p:tgtEl>
                                          <p:spTgt spid="11"/>
                                        </p:tgtEl>
                                      </p:cBhvr>
                                      <p:to x="100000" y="100000"/>
                                    </p:animScale>
                                    <p:animScale>
                                      <p:cBhvr>
                                        <p:cTn id="134" dur="26">
                                          <p:stCondLst>
                                            <p:cond delay="1312"/>
                                          </p:stCondLst>
                                        </p:cTn>
                                        <p:tgtEl>
                                          <p:spTgt spid="11"/>
                                        </p:tgtEl>
                                      </p:cBhvr>
                                      <p:to x="100000" y="80000"/>
                                    </p:animScale>
                                    <p:animScale>
                                      <p:cBhvr>
                                        <p:cTn id="135" dur="166" decel="50000">
                                          <p:stCondLst>
                                            <p:cond delay="1338"/>
                                          </p:stCondLst>
                                        </p:cTn>
                                        <p:tgtEl>
                                          <p:spTgt spid="11"/>
                                        </p:tgtEl>
                                      </p:cBhvr>
                                      <p:to x="100000" y="100000"/>
                                    </p:animScale>
                                    <p:animScale>
                                      <p:cBhvr>
                                        <p:cTn id="136" dur="26">
                                          <p:stCondLst>
                                            <p:cond delay="1642"/>
                                          </p:stCondLst>
                                        </p:cTn>
                                        <p:tgtEl>
                                          <p:spTgt spid="11"/>
                                        </p:tgtEl>
                                      </p:cBhvr>
                                      <p:to x="100000" y="90000"/>
                                    </p:animScale>
                                    <p:animScale>
                                      <p:cBhvr>
                                        <p:cTn id="137" dur="166" decel="50000">
                                          <p:stCondLst>
                                            <p:cond delay="1668"/>
                                          </p:stCondLst>
                                        </p:cTn>
                                        <p:tgtEl>
                                          <p:spTgt spid="11"/>
                                        </p:tgtEl>
                                      </p:cBhvr>
                                      <p:to x="100000" y="100000"/>
                                    </p:animScale>
                                    <p:animScale>
                                      <p:cBhvr>
                                        <p:cTn id="138" dur="26">
                                          <p:stCondLst>
                                            <p:cond delay="1808"/>
                                          </p:stCondLst>
                                        </p:cTn>
                                        <p:tgtEl>
                                          <p:spTgt spid="11"/>
                                        </p:tgtEl>
                                      </p:cBhvr>
                                      <p:to x="100000" y="95000"/>
                                    </p:animScale>
                                    <p:animScale>
                                      <p:cBhvr>
                                        <p:cTn id="139" dur="166" decel="50000">
                                          <p:stCondLst>
                                            <p:cond delay="1834"/>
                                          </p:stCondLst>
                                        </p:cTn>
                                        <p:tgtEl>
                                          <p:spTgt spid="11"/>
                                        </p:tgtEl>
                                      </p:cBhvr>
                                      <p:to x="100000" y="100000"/>
                                    </p:animScale>
                                    <p:set>
                                      <p:cBhvr>
                                        <p:cTn id="140" dur="1" fill="hold">
                                          <p:stCondLst>
                                            <p:cond delay="1999"/>
                                          </p:stCondLst>
                                        </p:cTn>
                                        <p:tgtEl>
                                          <p:spTgt spid="11"/>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34" presetClass="entr" presetSubtype="0" fill="hold" nodeType="clickEffect">
                                  <p:stCondLst>
                                    <p:cond delay="0"/>
                                  </p:stCondLst>
                                  <p:childTnLst>
                                    <p:set>
                                      <p:cBhvr>
                                        <p:cTn id="144" dur="1" fill="hold">
                                          <p:stCondLst>
                                            <p:cond delay="0"/>
                                          </p:stCondLst>
                                        </p:cTn>
                                        <p:tgtEl>
                                          <p:spTgt spid="12"/>
                                        </p:tgtEl>
                                        <p:attrNameLst>
                                          <p:attrName>style.visibility</p:attrName>
                                        </p:attrNameLst>
                                      </p:cBhvr>
                                      <p:to>
                                        <p:strVal val="visible"/>
                                      </p:to>
                                    </p:set>
                                    <p:anim from="(-#ppt_w/2)" to="(#ppt_x)" calcmode="lin" valueType="num">
                                      <p:cBhvr>
                                        <p:cTn id="145" dur="600" fill="hold">
                                          <p:stCondLst>
                                            <p:cond delay="0"/>
                                          </p:stCondLst>
                                        </p:cTn>
                                        <p:tgtEl>
                                          <p:spTgt spid="12"/>
                                        </p:tgtEl>
                                        <p:attrNameLst>
                                          <p:attrName>ppt_x</p:attrName>
                                        </p:attrNameLst>
                                      </p:cBhvr>
                                    </p:anim>
                                    <p:anim from="0" to="-1.0" calcmode="lin" valueType="num">
                                      <p:cBhvr>
                                        <p:cTn id="146" dur="200" decel="50000" autoRev="1" fill="hold">
                                          <p:stCondLst>
                                            <p:cond delay="600"/>
                                          </p:stCondLst>
                                        </p:cTn>
                                        <p:tgtEl>
                                          <p:spTgt spid="12"/>
                                        </p:tgtEl>
                                        <p:attrNameLst>
                                          <p:attrName>xshear</p:attrName>
                                        </p:attrNameLst>
                                      </p:cBhvr>
                                    </p:anim>
                                    <p:animScale>
                                      <p:cBhvr>
                                        <p:cTn id="147" dur="200" decel="100000" autoRev="1" fill="hold">
                                          <p:stCondLst>
                                            <p:cond delay="600"/>
                                          </p:stCondLst>
                                        </p:cTn>
                                        <p:tgtEl>
                                          <p:spTgt spid="12"/>
                                        </p:tgtEl>
                                      </p:cBhvr>
                                      <p:from x="100000" y="100000"/>
                                      <p:to x="80000" y="100000"/>
                                    </p:animScale>
                                    <p:anim by="(#ppt_h/3+#ppt_w*0.1)" calcmode="lin" valueType="num">
                                      <p:cBhvr additive="sum">
                                        <p:cTn id="148" dur="200" decel="100000" autoRev="1" fill="hold">
                                          <p:stCondLst>
                                            <p:cond delay="600"/>
                                          </p:stCondLst>
                                        </p:cTn>
                                        <p:tgtEl>
                                          <p:spTgt spid="12"/>
                                        </p:tgtEl>
                                        <p:attrNameLst>
                                          <p:attrName>ppt_x</p:attrName>
                                        </p:attrNameLst>
                                      </p:cBhvr>
                                    </p:anim>
                                  </p:childTnLst>
                                </p:cTn>
                              </p:par>
                            </p:childTnLst>
                          </p:cTn>
                        </p:par>
                      </p:childTnLst>
                    </p:cTn>
                  </p:par>
                  <p:par>
                    <p:cTn id="149" fill="hold">
                      <p:stCondLst>
                        <p:cond delay="indefinite"/>
                      </p:stCondLst>
                      <p:childTnLst>
                        <p:par>
                          <p:cTn id="150" fill="hold">
                            <p:stCondLst>
                              <p:cond delay="0"/>
                            </p:stCondLst>
                            <p:childTnLst>
                              <p:par>
                                <p:cTn id="151" presetID="34" presetClass="exit" presetSubtype="0" fill="hold" nodeType="clickEffect">
                                  <p:stCondLst>
                                    <p:cond delay="0"/>
                                  </p:stCondLst>
                                  <p:childTnLst>
                                    <p:anim from="(ppt_x)" to="(ppt_x+1)" calcmode="lin" valueType="num">
                                      <p:cBhvr>
                                        <p:cTn id="152" dur="1000">
                                          <p:stCondLst>
                                            <p:cond delay="0"/>
                                          </p:stCondLst>
                                        </p:cTn>
                                        <p:tgtEl>
                                          <p:spTgt spid="12"/>
                                        </p:tgtEl>
                                        <p:attrNameLst>
                                          <p:attrName>ppt_x</p:attrName>
                                        </p:attrNameLst>
                                      </p:cBhvr>
                                    </p:anim>
                                    <p:anim from="0" to="-1.0" calcmode="lin" valueType="num">
                                      <p:cBhvr>
                                        <p:cTn id="153" dur="200" accel="50000">
                                          <p:stCondLst>
                                            <p:cond delay="0"/>
                                          </p:stCondLst>
                                        </p:cTn>
                                        <p:tgtEl>
                                          <p:spTgt spid="12"/>
                                        </p:tgtEl>
                                        <p:attrNameLst>
                                          <p:attrName>xshear</p:attrName>
                                        </p:attrNameLst>
                                      </p:cBhvr>
                                    </p:anim>
                                    <p:set>
                                      <p:cBhvr>
                                        <p:cTn id="154" dur="800">
                                          <p:stCondLst>
                                            <p:cond delay="200"/>
                                          </p:stCondLst>
                                        </p:cTn>
                                        <p:tgtEl>
                                          <p:spTgt spid="12"/>
                                        </p:tgtEl>
                                        <p:attrNameLst>
                                          <p:attrName>xshear</p:attrName>
                                        </p:attrNameLst>
                                      </p:cBhvr>
                                      <p:to>
                                        <p:strVal val="-1.0"/>
                                      </p:to>
                                    </p:set>
                                    <p:set>
                                      <p:cBhvr>
                                        <p:cTn id="155" dur="1" fill="hold">
                                          <p:stCondLst>
                                            <p:cond delay="999"/>
                                          </p:stCondLst>
                                        </p:cTn>
                                        <p:tgtEl>
                                          <p:spTgt spid="12"/>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31" presetClass="entr" presetSubtype="0" fill="hold" nodeType="clickEffect">
                                  <p:stCondLst>
                                    <p:cond delay="0"/>
                                  </p:stCondLst>
                                  <p:iterate type="lt">
                                    <p:tmPct val="5000"/>
                                  </p:iterate>
                                  <p:childTnLst>
                                    <p:set>
                                      <p:cBhvr>
                                        <p:cTn id="159" dur="1" fill="hold">
                                          <p:stCondLst>
                                            <p:cond delay="0"/>
                                          </p:stCondLst>
                                        </p:cTn>
                                        <p:tgtEl>
                                          <p:spTgt spid="13"/>
                                        </p:tgtEl>
                                        <p:attrNameLst>
                                          <p:attrName>style.visibility</p:attrName>
                                        </p:attrNameLst>
                                      </p:cBhvr>
                                      <p:to>
                                        <p:strVal val="visible"/>
                                      </p:to>
                                    </p:set>
                                    <p:anim calcmode="lin" valueType="num">
                                      <p:cBhvr>
                                        <p:cTn id="160" dur="1000" fill="hold"/>
                                        <p:tgtEl>
                                          <p:spTgt spid="13"/>
                                        </p:tgtEl>
                                        <p:attrNameLst>
                                          <p:attrName>ppt_w</p:attrName>
                                        </p:attrNameLst>
                                      </p:cBhvr>
                                      <p:tavLst>
                                        <p:tav tm="0">
                                          <p:val>
                                            <p:fltVal val="0"/>
                                          </p:val>
                                        </p:tav>
                                        <p:tav tm="100000">
                                          <p:val>
                                            <p:strVal val="#ppt_w"/>
                                          </p:val>
                                        </p:tav>
                                      </p:tavLst>
                                    </p:anim>
                                    <p:anim calcmode="lin" valueType="num">
                                      <p:cBhvr>
                                        <p:cTn id="161" dur="1000" fill="hold"/>
                                        <p:tgtEl>
                                          <p:spTgt spid="13"/>
                                        </p:tgtEl>
                                        <p:attrNameLst>
                                          <p:attrName>ppt_h</p:attrName>
                                        </p:attrNameLst>
                                      </p:cBhvr>
                                      <p:tavLst>
                                        <p:tav tm="0">
                                          <p:val>
                                            <p:fltVal val="0"/>
                                          </p:val>
                                        </p:tav>
                                        <p:tav tm="100000">
                                          <p:val>
                                            <p:strVal val="#ppt_h"/>
                                          </p:val>
                                        </p:tav>
                                      </p:tavLst>
                                    </p:anim>
                                    <p:anim calcmode="lin" valueType="num">
                                      <p:cBhvr>
                                        <p:cTn id="162" dur="1000" fill="hold"/>
                                        <p:tgtEl>
                                          <p:spTgt spid="13"/>
                                        </p:tgtEl>
                                        <p:attrNameLst>
                                          <p:attrName>style.rotation</p:attrName>
                                        </p:attrNameLst>
                                      </p:cBhvr>
                                      <p:tavLst>
                                        <p:tav tm="0">
                                          <p:val>
                                            <p:fltVal val="90"/>
                                          </p:val>
                                        </p:tav>
                                        <p:tav tm="100000">
                                          <p:val>
                                            <p:fltVal val="0"/>
                                          </p:val>
                                        </p:tav>
                                      </p:tavLst>
                                    </p:anim>
                                    <p:animEffect transition="in" filter="fade">
                                      <p:cBhvr>
                                        <p:cTn id="163" dur="1000"/>
                                        <p:tgtEl>
                                          <p:spTgt spid="13"/>
                                        </p:tgtEl>
                                      </p:cBhvr>
                                    </p:animEffect>
                                  </p:childTnLst>
                                </p:cTn>
                              </p:par>
                            </p:childTnLst>
                          </p:cTn>
                        </p:par>
                      </p:childTnLst>
                    </p:cTn>
                  </p:par>
                  <p:par>
                    <p:cTn id="164" fill="hold">
                      <p:stCondLst>
                        <p:cond delay="indefinite"/>
                      </p:stCondLst>
                      <p:childTnLst>
                        <p:par>
                          <p:cTn id="165" fill="hold">
                            <p:stCondLst>
                              <p:cond delay="0"/>
                            </p:stCondLst>
                            <p:childTnLst>
                              <p:par>
                                <p:cTn id="166" presetID="31" presetClass="exit" presetSubtype="0" fill="hold" nodeType="clickEffect">
                                  <p:stCondLst>
                                    <p:cond delay="0"/>
                                  </p:stCondLst>
                                  <p:iterate type="lt">
                                    <p:tmPct val="5000"/>
                                  </p:iterate>
                                  <p:childTnLst>
                                    <p:anim calcmode="lin" valueType="num">
                                      <p:cBhvr>
                                        <p:cTn id="167" dur="1000"/>
                                        <p:tgtEl>
                                          <p:spTgt spid="13"/>
                                        </p:tgtEl>
                                        <p:attrNameLst>
                                          <p:attrName>ppt_w</p:attrName>
                                        </p:attrNameLst>
                                      </p:cBhvr>
                                      <p:tavLst>
                                        <p:tav tm="0">
                                          <p:val>
                                            <p:strVal val="ppt_w"/>
                                          </p:val>
                                        </p:tav>
                                        <p:tav tm="100000">
                                          <p:val>
                                            <p:fltVal val="0"/>
                                          </p:val>
                                        </p:tav>
                                      </p:tavLst>
                                    </p:anim>
                                    <p:anim calcmode="lin" valueType="num">
                                      <p:cBhvr>
                                        <p:cTn id="168" dur="1000"/>
                                        <p:tgtEl>
                                          <p:spTgt spid="13"/>
                                        </p:tgtEl>
                                        <p:attrNameLst>
                                          <p:attrName>ppt_h</p:attrName>
                                        </p:attrNameLst>
                                      </p:cBhvr>
                                      <p:tavLst>
                                        <p:tav tm="0">
                                          <p:val>
                                            <p:strVal val="ppt_h"/>
                                          </p:val>
                                        </p:tav>
                                        <p:tav tm="100000">
                                          <p:val>
                                            <p:fltVal val="0"/>
                                          </p:val>
                                        </p:tav>
                                      </p:tavLst>
                                    </p:anim>
                                    <p:anim calcmode="lin" valueType="num">
                                      <p:cBhvr>
                                        <p:cTn id="169" dur="1000"/>
                                        <p:tgtEl>
                                          <p:spTgt spid="13"/>
                                        </p:tgtEl>
                                        <p:attrNameLst>
                                          <p:attrName>style.rotation</p:attrName>
                                        </p:attrNameLst>
                                      </p:cBhvr>
                                      <p:tavLst>
                                        <p:tav tm="0">
                                          <p:val>
                                            <p:fltVal val="0"/>
                                          </p:val>
                                        </p:tav>
                                        <p:tav tm="100000">
                                          <p:val>
                                            <p:fltVal val="90"/>
                                          </p:val>
                                        </p:tav>
                                      </p:tavLst>
                                    </p:anim>
                                    <p:animEffect transition="out" filter="fade">
                                      <p:cBhvr>
                                        <p:cTn id="170" dur="1000"/>
                                        <p:tgtEl>
                                          <p:spTgt spid="13"/>
                                        </p:tgtEl>
                                      </p:cBhvr>
                                    </p:animEffect>
                                    <p:set>
                                      <p:cBhvr>
                                        <p:cTn id="171" dur="1" fill="hold">
                                          <p:stCondLst>
                                            <p:cond delay="999"/>
                                          </p:stCondLst>
                                        </p:cTn>
                                        <p:tgtEl>
                                          <p:spTgt spid="13"/>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4" presetClass="entr" presetSubtype="16" fill="hold" nodeType="clickEffect">
                                  <p:stCondLst>
                                    <p:cond delay="0"/>
                                  </p:stCondLst>
                                  <p:childTnLst>
                                    <p:set>
                                      <p:cBhvr>
                                        <p:cTn id="175" dur="1" fill="hold">
                                          <p:stCondLst>
                                            <p:cond delay="0"/>
                                          </p:stCondLst>
                                        </p:cTn>
                                        <p:tgtEl>
                                          <p:spTgt spid="14"/>
                                        </p:tgtEl>
                                        <p:attrNameLst>
                                          <p:attrName>style.visibility</p:attrName>
                                        </p:attrNameLst>
                                      </p:cBhvr>
                                      <p:to>
                                        <p:strVal val="visible"/>
                                      </p:to>
                                    </p:set>
                                    <p:animEffect transition="in" filter="box(in)">
                                      <p:cBhvr>
                                        <p:cTn id="176" dur="500"/>
                                        <p:tgtEl>
                                          <p:spTgt spid="14"/>
                                        </p:tgtEl>
                                      </p:cBhvr>
                                    </p:animEffect>
                                  </p:childTnLst>
                                </p:cTn>
                              </p:par>
                            </p:childTnLst>
                          </p:cTn>
                        </p:par>
                      </p:childTnLst>
                    </p:cTn>
                  </p:par>
                  <p:par>
                    <p:cTn id="177" fill="hold">
                      <p:stCondLst>
                        <p:cond delay="indefinite"/>
                      </p:stCondLst>
                      <p:childTnLst>
                        <p:par>
                          <p:cTn id="178" fill="hold">
                            <p:stCondLst>
                              <p:cond delay="0"/>
                            </p:stCondLst>
                            <p:childTnLst>
                              <p:par>
                                <p:cTn id="179" presetID="4" presetClass="exit" presetSubtype="16" fill="hold" nodeType="clickEffect">
                                  <p:stCondLst>
                                    <p:cond delay="0"/>
                                  </p:stCondLst>
                                  <p:childTnLst>
                                    <p:animEffect transition="out" filter="box(in)">
                                      <p:cBhvr>
                                        <p:cTn id="180" dur="500"/>
                                        <p:tgtEl>
                                          <p:spTgt spid="14"/>
                                        </p:tgtEl>
                                      </p:cBhvr>
                                    </p:animEffect>
                                    <p:set>
                                      <p:cBhvr>
                                        <p:cTn id="181" dur="1" fill="hold">
                                          <p:stCondLst>
                                            <p:cond delay="499"/>
                                          </p:stCondLst>
                                        </p:cTn>
                                        <p:tgtEl>
                                          <p:spTgt spid="1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nodeType="clickEffect">
                                  <p:stCondLst>
                                    <p:cond delay="0"/>
                                  </p:stCondLst>
                                  <p:childTnLst>
                                    <p:set>
                                      <p:cBhvr>
                                        <p:cTn id="185" dur="1" fill="hold">
                                          <p:stCondLst>
                                            <p:cond delay="0"/>
                                          </p:stCondLst>
                                        </p:cTn>
                                        <p:tgtEl>
                                          <p:spTgt spid="15"/>
                                        </p:tgtEl>
                                        <p:attrNameLst>
                                          <p:attrName>style.visibility</p:attrName>
                                        </p:attrNameLst>
                                      </p:cBhvr>
                                      <p:to>
                                        <p:strVal val="visible"/>
                                      </p:to>
                                    </p:set>
                                    <p:anim calcmode="lin" valueType="num">
                                      <p:cBhvr additive="base">
                                        <p:cTn id="186" dur="500" fill="hold"/>
                                        <p:tgtEl>
                                          <p:spTgt spid="15"/>
                                        </p:tgtEl>
                                        <p:attrNameLst>
                                          <p:attrName>ppt_x</p:attrName>
                                        </p:attrNameLst>
                                      </p:cBhvr>
                                      <p:tavLst>
                                        <p:tav tm="0">
                                          <p:val>
                                            <p:strVal val="#ppt_x"/>
                                          </p:val>
                                        </p:tav>
                                        <p:tav tm="100000">
                                          <p:val>
                                            <p:strVal val="#ppt_x"/>
                                          </p:val>
                                        </p:tav>
                                      </p:tavLst>
                                    </p:anim>
                                    <p:anim calcmode="lin" valueType="num">
                                      <p:cBhvr additive="base">
                                        <p:cTn id="18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xit" presetSubtype="4" fill="hold" nodeType="clickEffect">
                                  <p:stCondLst>
                                    <p:cond delay="0"/>
                                  </p:stCondLst>
                                  <p:childTnLst>
                                    <p:anim calcmode="lin" valueType="num">
                                      <p:cBhvr additive="base">
                                        <p:cTn id="191" dur="500"/>
                                        <p:tgtEl>
                                          <p:spTgt spid="15"/>
                                        </p:tgtEl>
                                        <p:attrNameLst>
                                          <p:attrName>ppt_x</p:attrName>
                                        </p:attrNameLst>
                                      </p:cBhvr>
                                      <p:tavLst>
                                        <p:tav tm="0">
                                          <p:val>
                                            <p:strVal val="ppt_x"/>
                                          </p:val>
                                        </p:tav>
                                        <p:tav tm="100000">
                                          <p:val>
                                            <p:strVal val="ppt_x"/>
                                          </p:val>
                                        </p:tav>
                                      </p:tavLst>
                                    </p:anim>
                                    <p:anim calcmode="lin" valueType="num">
                                      <p:cBhvr additive="base">
                                        <p:cTn id="192" dur="500"/>
                                        <p:tgtEl>
                                          <p:spTgt spid="15"/>
                                        </p:tgtEl>
                                        <p:attrNameLst>
                                          <p:attrName>ppt_y</p:attrName>
                                        </p:attrNameLst>
                                      </p:cBhvr>
                                      <p:tavLst>
                                        <p:tav tm="0">
                                          <p:val>
                                            <p:strVal val="ppt_y"/>
                                          </p:val>
                                        </p:tav>
                                        <p:tav tm="100000">
                                          <p:val>
                                            <p:strVal val="1+ppt_h/2"/>
                                          </p:val>
                                        </p:tav>
                                      </p:tavLst>
                                    </p:anim>
                                    <p:set>
                                      <p:cBhvr>
                                        <p:cTn id="193" dur="1" fill="hold">
                                          <p:stCondLst>
                                            <p:cond delay="499"/>
                                          </p:stCondLst>
                                        </p:cTn>
                                        <p:tgtEl>
                                          <p:spTgt spid="15"/>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6" presetClass="entr" presetSubtype="26" fill="hold" nodeType="clickEffect">
                                  <p:stCondLst>
                                    <p:cond delay="0"/>
                                  </p:stCondLst>
                                  <p:childTnLst>
                                    <p:set>
                                      <p:cBhvr>
                                        <p:cTn id="197" dur="1" fill="hold">
                                          <p:stCondLst>
                                            <p:cond delay="0"/>
                                          </p:stCondLst>
                                        </p:cTn>
                                        <p:tgtEl>
                                          <p:spTgt spid="16"/>
                                        </p:tgtEl>
                                        <p:attrNameLst>
                                          <p:attrName>style.visibility</p:attrName>
                                        </p:attrNameLst>
                                      </p:cBhvr>
                                      <p:to>
                                        <p:strVal val="visible"/>
                                      </p:to>
                                    </p:set>
                                    <p:animEffect transition="in" filter="barn(inHorizontal)">
                                      <p:cBhvr>
                                        <p:cTn id="198" dur="500"/>
                                        <p:tgtEl>
                                          <p:spTgt spid="16"/>
                                        </p:tgtEl>
                                      </p:cBhvr>
                                    </p:animEffect>
                                  </p:childTnLst>
                                </p:cTn>
                              </p:par>
                            </p:childTnLst>
                          </p:cTn>
                        </p:par>
                      </p:childTnLst>
                    </p:cTn>
                  </p:par>
                  <p:par>
                    <p:cTn id="199" fill="hold">
                      <p:stCondLst>
                        <p:cond delay="indefinite"/>
                      </p:stCondLst>
                      <p:childTnLst>
                        <p:par>
                          <p:cTn id="200" fill="hold">
                            <p:stCondLst>
                              <p:cond delay="0"/>
                            </p:stCondLst>
                            <p:childTnLst>
                              <p:par>
                                <p:cTn id="201" presetID="16" presetClass="exit" presetSubtype="26" fill="hold" nodeType="clickEffect">
                                  <p:stCondLst>
                                    <p:cond delay="0"/>
                                  </p:stCondLst>
                                  <p:childTnLst>
                                    <p:animEffect transition="out" filter="barn(inHorizontal)">
                                      <p:cBhvr>
                                        <p:cTn id="202" dur="500"/>
                                        <p:tgtEl>
                                          <p:spTgt spid="16"/>
                                        </p:tgtEl>
                                      </p:cBhvr>
                                    </p:animEffect>
                                    <p:set>
                                      <p:cBhvr>
                                        <p:cTn id="203" dur="1" fill="hold">
                                          <p:stCondLst>
                                            <p:cond delay="499"/>
                                          </p:stCondLst>
                                        </p:cTn>
                                        <p:tgtEl>
                                          <p:spTgt spid="16"/>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6" presetClass="entr" presetSubtype="16" fill="hold" nodeType="clickEffect">
                                  <p:stCondLst>
                                    <p:cond delay="0"/>
                                  </p:stCondLst>
                                  <p:childTnLst>
                                    <p:set>
                                      <p:cBhvr>
                                        <p:cTn id="207" dur="1" fill="hold">
                                          <p:stCondLst>
                                            <p:cond delay="0"/>
                                          </p:stCondLst>
                                        </p:cTn>
                                        <p:tgtEl>
                                          <p:spTgt spid="17"/>
                                        </p:tgtEl>
                                        <p:attrNameLst>
                                          <p:attrName>style.visibility</p:attrName>
                                        </p:attrNameLst>
                                      </p:cBhvr>
                                      <p:to>
                                        <p:strVal val="visible"/>
                                      </p:to>
                                    </p:set>
                                    <p:animEffect transition="in" filter="circle(in)">
                                      <p:cBhvr>
                                        <p:cTn id="208" dur="2000"/>
                                        <p:tgtEl>
                                          <p:spTgt spid="17"/>
                                        </p:tgtEl>
                                      </p:cBhvr>
                                    </p:animEffect>
                                  </p:childTnLst>
                                </p:cTn>
                              </p:par>
                            </p:childTnLst>
                          </p:cTn>
                        </p:par>
                      </p:childTnLst>
                    </p:cTn>
                  </p:par>
                  <p:par>
                    <p:cTn id="209" fill="hold">
                      <p:stCondLst>
                        <p:cond delay="indefinite"/>
                      </p:stCondLst>
                      <p:childTnLst>
                        <p:par>
                          <p:cTn id="210" fill="hold">
                            <p:stCondLst>
                              <p:cond delay="0"/>
                            </p:stCondLst>
                            <p:childTnLst>
                              <p:par>
                                <p:cTn id="211" presetID="6" presetClass="exit" presetSubtype="16" fill="hold" nodeType="clickEffect">
                                  <p:stCondLst>
                                    <p:cond delay="0"/>
                                  </p:stCondLst>
                                  <p:childTnLst>
                                    <p:animEffect transition="out" filter="circle(in)">
                                      <p:cBhvr>
                                        <p:cTn id="212" dur="2000"/>
                                        <p:tgtEl>
                                          <p:spTgt spid="17"/>
                                        </p:tgtEl>
                                      </p:cBhvr>
                                    </p:animEffect>
                                    <p:set>
                                      <p:cBhvr>
                                        <p:cTn id="213" dur="1" fill="hold">
                                          <p:stCondLst>
                                            <p:cond delay="1999"/>
                                          </p:stCondLst>
                                        </p:cTn>
                                        <p:tgtEl>
                                          <p:spTgt spid="17"/>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37" presetClass="entr" presetSubtype="0" fill="hold" nodeType="clickEffect">
                                  <p:stCondLst>
                                    <p:cond delay="0"/>
                                  </p:stCondLst>
                                  <p:childTnLst>
                                    <p:set>
                                      <p:cBhvr>
                                        <p:cTn id="217" dur="1" fill="hold">
                                          <p:stCondLst>
                                            <p:cond delay="0"/>
                                          </p:stCondLst>
                                        </p:cTn>
                                        <p:tgtEl>
                                          <p:spTgt spid="18"/>
                                        </p:tgtEl>
                                        <p:attrNameLst>
                                          <p:attrName>style.visibility</p:attrName>
                                        </p:attrNameLst>
                                      </p:cBhvr>
                                      <p:to>
                                        <p:strVal val="visible"/>
                                      </p:to>
                                    </p:set>
                                    <p:animEffect transition="in" filter="fade">
                                      <p:cBhvr>
                                        <p:cTn id="218" dur="1000"/>
                                        <p:tgtEl>
                                          <p:spTgt spid="18"/>
                                        </p:tgtEl>
                                      </p:cBhvr>
                                    </p:animEffect>
                                    <p:anim calcmode="lin" valueType="num">
                                      <p:cBhvr>
                                        <p:cTn id="219" dur="1000" fill="hold"/>
                                        <p:tgtEl>
                                          <p:spTgt spid="18"/>
                                        </p:tgtEl>
                                        <p:attrNameLst>
                                          <p:attrName>ppt_x</p:attrName>
                                        </p:attrNameLst>
                                      </p:cBhvr>
                                      <p:tavLst>
                                        <p:tav tm="0">
                                          <p:val>
                                            <p:strVal val="#ppt_x"/>
                                          </p:val>
                                        </p:tav>
                                        <p:tav tm="100000">
                                          <p:val>
                                            <p:strVal val="#ppt_x"/>
                                          </p:val>
                                        </p:tav>
                                      </p:tavLst>
                                    </p:anim>
                                    <p:anim calcmode="lin" valueType="num">
                                      <p:cBhvr>
                                        <p:cTn id="220" dur="900" decel="100000" fill="hold"/>
                                        <p:tgtEl>
                                          <p:spTgt spid="18"/>
                                        </p:tgtEl>
                                        <p:attrNameLst>
                                          <p:attrName>ppt_y</p:attrName>
                                        </p:attrNameLst>
                                      </p:cBhvr>
                                      <p:tavLst>
                                        <p:tav tm="0">
                                          <p:val>
                                            <p:strVal val="#ppt_y+1"/>
                                          </p:val>
                                        </p:tav>
                                        <p:tav tm="100000">
                                          <p:val>
                                            <p:strVal val="#ppt_y-.03"/>
                                          </p:val>
                                        </p:tav>
                                      </p:tavLst>
                                    </p:anim>
                                    <p:anim calcmode="lin" valueType="num">
                                      <p:cBhvr>
                                        <p:cTn id="22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9" presetClass="exit" presetSubtype="0" fill="hold" nodeType="clickEffect">
                                  <p:stCondLst>
                                    <p:cond delay="0"/>
                                  </p:stCondLst>
                                  <p:childTnLst>
                                    <p:anim calcmode="lin" valueType="num">
                                      <p:cBhvr>
                                        <p:cTn id="225" dur="1000"/>
                                        <p:tgtEl>
                                          <p:spTgt spid="18"/>
                                        </p:tgtEl>
                                        <p:attrNameLst>
                                          <p:attrName>ppt_x</p:attrName>
                                        </p:attrNameLst>
                                      </p:cBhvr>
                                      <p:tavLst>
                                        <p:tav tm="0">
                                          <p:val>
                                            <p:strVal val="ppt_x"/>
                                          </p:val>
                                        </p:tav>
                                        <p:tav tm="100000">
                                          <p:val>
                                            <p:strVal val="ppt_x-.2"/>
                                          </p:val>
                                        </p:tav>
                                      </p:tavLst>
                                    </p:anim>
                                    <p:anim calcmode="lin" valueType="num">
                                      <p:cBhvr>
                                        <p:cTn id="226" dur="1000"/>
                                        <p:tgtEl>
                                          <p:spTgt spid="18"/>
                                        </p:tgtEl>
                                        <p:attrNameLst>
                                          <p:attrName>ppt_y</p:attrName>
                                        </p:attrNameLst>
                                      </p:cBhvr>
                                      <p:tavLst>
                                        <p:tav tm="0">
                                          <p:val>
                                            <p:strVal val="ppt_y"/>
                                          </p:val>
                                        </p:tav>
                                        <p:tav tm="100000">
                                          <p:val>
                                            <p:strVal val="ppt_y"/>
                                          </p:val>
                                        </p:tav>
                                      </p:tavLst>
                                    </p:anim>
                                    <p:animEffect transition="out" filter="fade">
                                      <p:cBhvr>
                                        <p:cTn id="227" dur="1000"/>
                                        <p:tgtEl>
                                          <p:spTgt spid="18"/>
                                        </p:tgtEl>
                                      </p:cBhvr>
                                    </p:animEffect>
                                    <p:set>
                                      <p:cBhvr>
                                        <p:cTn id="22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316418614358253511831701217411814023214170.gif"/>
          <p:cNvPicPr>
            <a:picLocks noChangeAspect="1"/>
          </p:cNvPicPr>
          <p:nvPr/>
        </p:nvPicPr>
        <p:blipFill>
          <a:blip r:embed="rId2"/>
          <a:stretch>
            <a:fillRect/>
          </a:stretch>
        </p:blipFill>
        <p:spPr>
          <a:xfrm>
            <a:off x="914400" y="1066800"/>
            <a:ext cx="7208569" cy="4800600"/>
          </a:xfrm>
          <a:prstGeom prst="rect">
            <a:avLst/>
          </a:prstGeom>
          <a:ln>
            <a:noFill/>
          </a:ln>
          <a:effectLst>
            <a:outerShdw blurRad="292100" dist="139700" dir="2700000" algn="tl" rotWithShape="0">
              <a:srgbClr val="333333">
                <a:alpha val="65000"/>
              </a:srgbClr>
            </a:outerShdw>
          </a:effectLst>
        </p:spPr>
      </p:pic>
      <p:pic>
        <p:nvPicPr>
          <p:cNvPr id="3" name="Picture 2" descr="c60ade78-9fce-4210-a417-6b7a04e4f200.jpg"/>
          <p:cNvPicPr>
            <a:picLocks noChangeAspect="1"/>
          </p:cNvPicPr>
          <p:nvPr/>
        </p:nvPicPr>
        <p:blipFill>
          <a:blip r:embed="rId3"/>
          <a:stretch>
            <a:fillRect/>
          </a:stretch>
        </p:blipFill>
        <p:spPr>
          <a:xfrm>
            <a:off x="533400" y="304800"/>
            <a:ext cx="4048125" cy="5667375"/>
          </a:xfrm>
          <a:prstGeom prst="rect">
            <a:avLst/>
          </a:prstGeom>
          <a:ln>
            <a:noFill/>
          </a:ln>
          <a:effectLst>
            <a:outerShdw blurRad="292100" dist="139700" dir="2700000" algn="tl" rotWithShape="0">
              <a:srgbClr val="333333">
                <a:alpha val="65000"/>
              </a:srgbClr>
            </a:outerShdw>
          </a:effectLst>
        </p:spPr>
      </p:pic>
      <p:pic>
        <p:nvPicPr>
          <p:cNvPr id="4" name="Picture 3" descr="resized_177471_153.jpg"/>
          <p:cNvPicPr>
            <a:picLocks noChangeAspect="1"/>
          </p:cNvPicPr>
          <p:nvPr/>
        </p:nvPicPr>
        <p:blipFill>
          <a:blip r:embed="rId4"/>
          <a:stretch>
            <a:fillRect/>
          </a:stretch>
        </p:blipFill>
        <p:spPr>
          <a:xfrm>
            <a:off x="5029199" y="914400"/>
            <a:ext cx="3255981" cy="4876800"/>
          </a:xfrm>
          <a:prstGeom prst="rect">
            <a:avLst/>
          </a:prstGeom>
          <a:ln>
            <a:noFill/>
          </a:ln>
          <a:effectLst>
            <a:outerShdw blurRad="292100" dist="139700" dir="2700000" algn="tl" rotWithShape="0">
              <a:srgbClr val="333333">
                <a:alpha val="65000"/>
              </a:srgbClr>
            </a:outerShdw>
          </a:effectLst>
        </p:spPr>
      </p:pic>
      <p:pic>
        <p:nvPicPr>
          <p:cNvPr id="5" name="Picture 4" descr="b8d49a27-7bf0-4191-8a56-3570d114f9db.jpg"/>
          <p:cNvPicPr>
            <a:picLocks noChangeAspect="1"/>
          </p:cNvPicPr>
          <p:nvPr/>
        </p:nvPicPr>
        <p:blipFill>
          <a:blip r:embed="rId5"/>
          <a:stretch>
            <a:fillRect/>
          </a:stretch>
        </p:blipFill>
        <p:spPr>
          <a:xfrm>
            <a:off x="1524000" y="1404937"/>
            <a:ext cx="6096000" cy="4048125"/>
          </a:xfrm>
          <a:prstGeom prst="rect">
            <a:avLst/>
          </a:prstGeom>
          <a:ln>
            <a:noFill/>
          </a:ln>
          <a:effectLst>
            <a:softEdge rad="112500"/>
          </a:effectLst>
        </p:spPr>
      </p:pic>
      <p:pic>
        <p:nvPicPr>
          <p:cNvPr id="6" name="Picture 5" descr="resized_177470_763 (1).jpg"/>
          <p:cNvPicPr>
            <a:picLocks noChangeAspect="1"/>
          </p:cNvPicPr>
          <p:nvPr/>
        </p:nvPicPr>
        <p:blipFill>
          <a:blip r:embed="rId6"/>
          <a:stretch>
            <a:fillRect/>
          </a:stretch>
        </p:blipFill>
        <p:spPr>
          <a:xfrm>
            <a:off x="1346200" y="1270000"/>
            <a:ext cx="6451600" cy="431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resized_177479_923 (1).jpg"/>
          <p:cNvPicPr>
            <a:picLocks noChangeAspect="1"/>
          </p:cNvPicPr>
          <p:nvPr/>
        </p:nvPicPr>
        <p:blipFill>
          <a:blip r:embed="rId7"/>
          <a:stretch>
            <a:fillRect/>
          </a:stretch>
        </p:blipFill>
        <p:spPr>
          <a:xfrm>
            <a:off x="1498600" y="1422400"/>
            <a:ext cx="6451600" cy="4318000"/>
          </a:xfrm>
          <a:prstGeom prst="rect">
            <a:avLst/>
          </a:prstGeom>
          <a:ln>
            <a:noFill/>
          </a:ln>
          <a:effectLst>
            <a:outerShdw blurRad="292100" dist="139700" dir="2700000" algn="tl" rotWithShape="0">
              <a:srgbClr val="333333">
                <a:alpha val="65000"/>
              </a:srgbClr>
            </a:outerShdw>
          </a:effectLst>
        </p:spPr>
      </p:pic>
      <p:pic>
        <p:nvPicPr>
          <p:cNvPr id="8" name="Picture 7" descr="زئینات خانه عامری ها. امامزاده احمد بن موسی المبرقع.jpg"/>
          <p:cNvPicPr>
            <a:picLocks noChangeAspect="1"/>
          </p:cNvPicPr>
          <p:nvPr/>
        </p:nvPicPr>
        <p:blipFill>
          <a:blip r:embed="rId8"/>
          <a:stretch>
            <a:fillRect/>
          </a:stretch>
        </p:blipFill>
        <p:spPr>
          <a:xfrm>
            <a:off x="1828800" y="1671066"/>
            <a:ext cx="5486400" cy="3515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حیاط پشتی خانه عامری.gif"/>
          <p:cNvPicPr>
            <a:picLocks noChangeAspect="1"/>
          </p:cNvPicPr>
          <p:nvPr/>
        </p:nvPicPr>
        <p:blipFill>
          <a:blip r:embed="rId9"/>
          <a:stretch>
            <a:fillRect/>
          </a:stretch>
        </p:blipFill>
        <p:spPr>
          <a:xfrm>
            <a:off x="2209800" y="-76200"/>
            <a:ext cx="5143500" cy="6858000"/>
          </a:xfrm>
          <a:prstGeom prst="rect">
            <a:avLst/>
          </a:prstGeom>
          <a:ln>
            <a:noFill/>
          </a:ln>
          <a:effectLst>
            <a:softEdge rad="112500"/>
          </a:effectLst>
        </p:spPr>
      </p:pic>
      <p:pic>
        <p:nvPicPr>
          <p:cNvPr id="10" name="Picture 9" descr="همان حیاط پشتی.gif"/>
          <p:cNvPicPr>
            <a:picLocks noChangeAspect="1"/>
          </p:cNvPicPr>
          <p:nvPr/>
        </p:nvPicPr>
        <p:blipFill>
          <a:blip r:embed="rId10"/>
          <a:stretch>
            <a:fillRect/>
          </a:stretch>
        </p:blipFill>
        <p:spPr>
          <a:xfrm>
            <a:off x="1476375" y="719137"/>
            <a:ext cx="6191250" cy="541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ThumbHandler.ashx.jpg"/>
          <p:cNvPicPr>
            <a:picLocks noChangeAspect="1"/>
          </p:cNvPicPr>
          <p:nvPr/>
        </p:nvPicPr>
        <p:blipFill>
          <a:blip r:embed="rId11"/>
          <a:stretch>
            <a:fillRect/>
          </a:stretch>
        </p:blipFill>
        <p:spPr>
          <a:xfrm>
            <a:off x="228600" y="304800"/>
            <a:ext cx="85979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3276600" y="2971800"/>
            <a:ext cx="1960793" cy="523220"/>
          </a:xfrm>
          <a:prstGeom prst="rect">
            <a:avLst/>
          </a:prstGeom>
          <a:noFill/>
        </p:spPr>
        <p:txBody>
          <a:bodyPr wrap="none" rtlCol="0">
            <a:spAutoFit/>
          </a:bodyPr>
          <a:lstStyle/>
          <a:p>
            <a:r>
              <a:rPr lang="fa-IR" sz="2800" b="1" dirty="0" smtClean="0"/>
              <a:t>.....پایان....</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nodeType="clickEffect">
                                  <p:stCondLst>
                                    <p:cond delay="0"/>
                                  </p:stCondLst>
                                  <p:childTnLst>
                                    <p:animEffect transition="out" filter="fade">
                                      <p:cBhvr>
                                        <p:cTn id="18" dur="1000" accel="50000">
                                          <p:stCondLst>
                                            <p:cond delay="0"/>
                                          </p:stCondLst>
                                        </p:cTn>
                                        <p:tgtEl>
                                          <p:spTgt spid="2"/>
                                        </p:tgtEl>
                                      </p:cBhvr>
                                    </p:animEffect>
                                    <p:anim calcmode="lin" valueType="num">
                                      <p:cBhvr>
                                        <p:cTn id="19" dur="500"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2"/>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2"/>
                                        </p:tgtEl>
                                        <p:attrNameLst>
                                          <p:attrName>ppt_x</p:attrName>
                                        </p:attrNameLst>
                                      </p:cBhvr>
                                      <p:tavLst>
                                        <p:tav tm="0">
                                          <p:val>
                                            <p:strVal val="ppt_x"/>
                                          </p:val>
                                        </p:tav>
                                        <p:tav tm="100000">
                                          <p:val>
                                            <p:strVal val="ppt_x+.4"/>
                                          </p:val>
                                        </p:tav>
                                      </p:tavLst>
                                    </p:anim>
                                    <p:anim calcmode="lin" valueType="num">
                                      <p:cBhvr>
                                        <p:cTn id="22" dur="1000"/>
                                        <p:tgtEl>
                                          <p:spTgt spid="2"/>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2"/>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2"/>
                                        </p:tgtEl>
                                        <p:attrNameLst>
                                          <p:attrName>style.rotation</p:attrName>
                                        </p:attrNameLst>
                                      </p:cBhvr>
                                      <p:tavLst>
                                        <p:tav tm="0">
                                          <p:val>
                                            <p:fltVal val="0"/>
                                          </p:val>
                                        </p:tav>
                                        <p:tav tm="100000">
                                          <p:val>
                                            <p:fltVal val="-90"/>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ppt_w*0.05"/>
                                          </p:val>
                                        </p:tav>
                                        <p:tav tm="100000">
                                          <p:val>
                                            <p:strVal val="#ppt_w"/>
                                          </p:val>
                                        </p:tav>
                                      </p:tavLst>
                                    </p:anim>
                                    <p:anim calcmode="lin" valueType="num">
                                      <p:cBhvr>
                                        <p:cTn id="32" dur="500" fill="hold"/>
                                        <p:tgtEl>
                                          <p:spTgt spid="3"/>
                                        </p:tgtEl>
                                        <p:attrNameLst>
                                          <p:attrName>ppt_h</p:attrName>
                                        </p:attrNameLst>
                                      </p:cBhvr>
                                      <p:tavLst>
                                        <p:tav tm="0">
                                          <p:val>
                                            <p:strVal val="#ppt_h"/>
                                          </p:val>
                                        </p:tav>
                                        <p:tav tm="100000">
                                          <p:val>
                                            <p:strVal val="#ppt_h"/>
                                          </p:val>
                                        </p:tav>
                                      </p:tavLst>
                                    </p:anim>
                                    <p:anim calcmode="lin" valueType="num">
                                      <p:cBhvr>
                                        <p:cTn id="33" dur="500" fill="hold"/>
                                        <p:tgtEl>
                                          <p:spTgt spid="3"/>
                                        </p:tgtEl>
                                        <p:attrNameLst>
                                          <p:attrName>ppt_x</p:attrName>
                                        </p:attrNameLst>
                                      </p:cBhvr>
                                      <p:tavLst>
                                        <p:tav tm="0">
                                          <p:val>
                                            <p:strVal val="#ppt_x-.2"/>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xit" presetSubtype="0" fill="hold" nodeType="clickEffect">
                                  <p:stCondLst>
                                    <p:cond delay="0"/>
                                  </p:stCondLst>
                                  <p:childTnLst>
                                    <p:animEffect transition="out" filter="fade">
                                      <p:cBhvr>
                                        <p:cTn id="39" dur="1000"/>
                                        <p:tgtEl>
                                          <p:spTgt spid="3"/>
                                        </p:tgtEl>
                                      </p:cBhvr>
                                    </p:animEffect>
                                    <p:anim calcmode="lin" valueType="num">
                                      <p:cBhvr>
                                        <p:cTn id="40" dur="1000"/>
                                        <p:tgtEl>
                                          <p:spTgt spid="3"/>
                                        </p:tgtEl>
                                        <p:attrNameLst>
                                          <p:attrName>ppt_x</p:attrName>
                                        </p:attrNameLst>
                                      </p:cBhvr>
                                      <p:tavLst>
                                        <p:tav tm="0">
                                          <p:val>
                                            <p:strVal val="ppt_x"/>
                                          </p:val>
                                        </p:tav>
                                        <p:tav tm="100000">
                                          <p:val>
                                            <p:strVal val="ppt_x"/>
                                          </p:val>
                                        </p:tav>
                                      </p:tavLst>
                                    </p:anim>
                                    <p:anim calcmode="lin" valueType="num">
                                      <p:cBhvr>
                                        <p:cTn id="41" dur="1000"/>
                                        <p:tgtEl>
                                          <p:spTgt spid="3"/>
                                        </p:tgtEl>
                                        <p:attrNameLst>
                                          <p:attrName>ppt_y</p:attrName>
                                        </p:attrNameLst>
                                      </p:cBhvr>
                                      <p:tavLst>
                                        <p:tav tm="0">
                                          <p:val>
                                            <p:strVal val="ppt_y"/>
                                          </p:val>
                                        </p:tav>
                                        <p:tav tm="100000">
                                          <p:val>
                                            <p:strVal val="ppt_y-.1"/>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0" presetClass="exit" presetSubtype="0" accel="100000" fill="hold" nodeType="clickEffect">
                                  <p:stCondLst>
                                    <p:cond delay="0"/>
                                  </p:stCondLst>
                                  <p:childTnLst>
                                    <p:anim calcmode="lin" valueType="num">
                                      <p:cBhvr>
                                        <p:cTn id="54" dur="1000"/>
                                        <p:tgtEl>
                                          <p:spTgt spid="4"/>
                                        </p:tgtEl>
                                        <p:attrNameLst>
                                          <p:attrName>ppt_w</p:attrName>
                                        </p:attrNameLst>
                                      </p:cBhvr>
                                      <p:tavLst>
                                        <p:tav tm="0">
                                          <p:val>
                                            <p:strVal val="ppt_w"/>
                                          </p:val>
                                        </p:tav>
                                        <p:tav tm="100000">
                                          <p:val>
                                            <p:strVal val="ppt_w+.3"/>
                                          </p:val>
                                        </p:tav>
                                      </p:tavLst>
                                    </p:anim>
                                    <p:anim calcmode="lin" valueType="num">
                                      <p:cBhvr>
                                        <p:cTn id="55" dur="1000"/>
                                        <p:tgtEl>
                                          <p:spTgt spid="4"/>
                                        </p:tgtEl>
                                        <p:attrNameLst>
                                          <p:attrName>ppt_h</p:attrName>
                                        </p:attrNameLst>
                                      </p:cBhvr>
                                      <p:tavLst>
                                        <p:tav tm="0">
                                          <p:val>
                                            <p:strVal val="ppt_h"/>
                                          </p:val>
                                        </p:tav>
                                        <p:tav tm="100000">
                                          <p:val>
                                            <p:strVal val="ppt_h"/>
                                          </p:val>
                                        </p:tav>
                                      </p:tavLst>
                                    </p:anim>
                                    <p:animEffect transition="out" filter="fade">
                                      <p:cBhvr>
                                        <p:cTn id="56" dur="1000"/>
                                        <p:tgtEl>
                                          <p:spTgt spid="4"/>
                                        </p:tgtEl>
                                      </p:cBhvr>
                                    </p:animEffect>
                                    <p:set>
                                      <p:cBhvr>
                                        <p:cTn id="57" dur="1" fill="hold">
                                          <p:stCondLst>
                                            <p:cond delay="999"/>
                                          </p:stCondLst>
                                        </p:cTn>
                                        <p:tgtEl>
                                          <p:spTgt spid="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Scale>
                                      <p:cBhvr>
                                        <p:cTn id="6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5"/>
                                        </p:tgtEl>
                                        <p:attrNameLst>
                                          <p:attrName>ppt_x</p:attrName>
                                          <p:attrName>ppt_y</p:attrName>
                                        </p:attrNameLst>
                                      </p:cBhvr>
                                    </p:animMotion>
                                    <p:animEffect transition="in" filter="fade">
                                      <p:cBhvr>
                                        <p:cTn id="64" dur="10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xit" presetSubtype="0" fill="hold" nodeType="clickEffect">
                                  <p:stCondLst>
                                    <p:cond delay="0"/>
                                  </p:stCondLst>
                                  <p:childTnLst>
                                    <p:animEffect transition="out" filter="fade">
                                      <p:cBhvr>
                                        <p:cTn id="68" dur="1000"/>
                                        <p:tgtEl>
                                          <p:spTgt spid="5"/>
                                        </p:tgtEl>
                                      </p:cBhvr>
                                    </p:animEffect>
                                    <p:anim calcmode="lin" valueType="num">
                                      <p:cBhvr>
                                        <p:cTn id="69" dur="1000"/>
                                        <p:tgtEl>
                                          <p:spTgt spid="5"/>
                                        </p:tgtEl>
                                        <p:attrNameLst>
                                          <p:attrName>ppt_x</p:attrName>
                                        </p:attrNameLst>
                                      </p:cBhvr>
                                      <p:tavLst>
                                        <p:tav tm="0">
                                          <p:val>
                                            <p:strVal val="ppt_x"/>
                                          </p:val>
                                        </p:tav>
                                        <p:tav tm="100000">
                                          <p:val>
                                            <p:strVal val="ppt_x"/>
                                          </p:val>
                                        </p:tav>
                                      </p:tavLst>
                                    </p:anim>
                                    <p:anim calcmode="lin" valueType="num">
                                      <p:cBhvr>
                                        <p:cTn id="70" dur="100" decel="100000"/>
                                        <p:tgtEl>
                                          <p:spTgt spid="5"/>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5"/>
                                        </p:tgtEl>
                                        <p:attrNameLst>
                                          <p:attrName>ppt_y</p:attrName>
                                        </p:attrNameLst>
                                      </p:cBhvr>
                                      <p:tavLst>
                                        <p:tav tm="0">
                                          <p:val>
                                            <p:strVal val="ppt_y"/>
                                          </p:val>
                                        </p:tav>
                                        <p:tav tm="100000">
                                          <p:val>
                                            <p:strVal val="ppt_y+1"/>
                                          </p:val>
                                        </p:tav>
                                      </p:tavLst>
                                    </p:anim>
                                    <p:set>
                                      <p:cBhvr>
                                        <p:cTn id="72" dur="1" fill="hold">
                                          <p:stCondLst>
                                            <p:cond delay="999"/>
                                          </p:stCondLst>
                                        </p:cTn>
                                        <p:tgtEl>
                                          <p:spTgt spid="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strips(downLeft)">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xit" presetSubtype="12" fill="hold" nodeType="clickEffect">
                                  <p:stCondLst>
                                    <p:cond delay="0"/>
                                  </p:stCondLst>
                                  <p:childTnLst>
                                    <p:animEffect transition="out" filter="strips(downLeft)">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dissolve">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nodeType="clickEffect">
                                  <p:stCondLst>
                                    <p:cond delay="0"/>
                                  </p:stCondLst>
                                  <p:childTnLst>
                                    <p:animEffect transition="out" filter="dissolv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down)">
                                      <p:cBhvr>
                                        <p:cTn id="97" dur="5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8"/>
                                        </p:tgtEl>
                                      </p:cBhvr>
                                    </p:animEffect>
                                    <p:set>
                                      <p:cBhvr>
                                        <p:cTn id="102" dur="1" fill="hold">
                                          <p:stCondLst>
                                            <p:cond delay="499"/>
                                          </p:stCondLst>
                                        </p:cTn>
                                        <p:tgtEl>
                                          <p:spTgt spid="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1000" fill="hold"/>
                                        <p:tgtEl>
                                          <p:spTgt spid="9"/>
                                        </p:tgtEl>
                                        <p:attrNameLst>
                                          <p:attrName>ppt_x</p:attrName>
                                        </p:attrNameLst>
                                      </p:cBhvr>
                                      <p:tavLst>
                                        <p:tav tm="0">
                                          <p:val>
                                            <p:strVal val="#ppt_x-.2"/>
                                          </p:val>
                                        </p:tav>
                                        <p:tav tm="100000">
                                          <p:val>
                                            <p:strVal val="#ppt_x"/>
                                          </p:val>
                                        </p:tav>
                                      </p:tavLst>
                                    </p:anim>
                                    <p:anim calcmode="lin" valueType="num">
                                      <p:cBhvr>
                                        <p:cTn id="10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9"/>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xit" presetSubtype="0" fill="hold" nodeType="clickEffect">
                                  <p:stCondLst>
                                    <p:cond delay="0"/>
                                  </p:stCondLst>
                                  <p:childTnLst>
                                    <p:anim calcmode="lin" valueType="num">
                                      <p:cBhvr>
                                        <p:cTn id="113" dur="1000"/>
                                        <p:tgtEl>
                                          <p:spTgt spid="9"/>
                                        </p:tgtEl>
                                        <p:attrNameLst>
                                          <p:attrName>ppt_x</p:attrName>
                                        </p:attrNameLst>
                                      </p:cBhvr>
                                      <p:tavLst>
                                        <p:tav tm="0">
                                          <p:val>
                                            <p:strVal val="ppt_x"/>
                                          </p:val>
                                        </p:tav>
                                        <p:tav tm="100000">
                                          <p:val>
                                            <p:strVal val="ppt_x-.2"/>
                                          </p:val>
                                        </p:tav>
                                      </p:tavLst>
                                    </p:anim>
                                    <p:anim calcmode="lin" valueType="num">
                                      <p:cBhvr>
                                        <p:cTn id="114" dur="1000"/>
                                        <p:tgtEl>
                                          <p:spTgt spid="9"/>
                                        </p:tgtEl>
                                        <p:attrNameLst>
                                          <p:attrName>ppt_y</p:attrName>
                                        </p:attrNameLst>
                                      </p:cBhvr>
                                      <p:tavLst>
                                        <p:tav tm="0">
                                          <p:val>
                                            <p:strVal val="ppt_y"/>
                                          </p:val>
                                        </p:tav>
                                        <p:tav tm="100000">
                                          <p:val>
                                            <p:strVal val="ppt_y"/>
                                          </p:val>
                                        </p:tav>
                                      </p:tavLst>
                                    </p:anim>
                                    <p:animEffect transition="out" filter="fade">
                                      <p:cBhvr>
                                        <p:cTn id="115" dur="1000"/>
                                        <p:tgtEl>
                                          <p:spTgt spid="9"/>
                                        </p:tgtEl>
                                      </p:cBhvr>
                                    </p:animEffect>
                                    <p:set>
                                      <p:cBhvr>
                                        <p:cTn id="116" dur="1" fill="hold">
                                          <p:stCondLst>
                                            <p:cond delay="999"/>
                                          </p:stCondLst>
                                        </p:cTn>
                                        <p:tgtEl>
                                          <p:spTgt spid="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8" presetClass="entr" presetSubtype="0" accel="50000" fill="hold" nodeType="click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2"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23" dur="1000" fill="hold"/>
                                        <p:tgtEl>
                                          <p:spTgt spid="10"/>
                                        </p:tgtEl>
                                        <p:attrNameLst>
                                          <p:attrName>ppt_y</p:attrName>
                                        </p:attrNameLst>
                                      </p:cBhvr>
                                      <p:tavLst>
                                        <p:tav tm="0">
                                          <p:val>
                                            <p:strVal val="#ppt_y"/>
                                          </p:val>
                                        </p:tav>
                                        <p:tav tm="100000">
                                          <p:val>
                                            <p:strVal val="#ppt_y"/>
                                          </p:val>
                                        </p:tav>
                                      </p:tavLst>
                                    </p:anim>
                                    <p:animEffect transition="in" filter="fade">
                                      <p:cBhvr>
                                        <p:cTn id="124" dur="1000"/>
                                        <p:tgtEl>
                                          <p:spTgt spid="10"/>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xit" presetSubtype="0" fill="hold" nodeType="clickEffect">
                                  <p:stCondLst>
                                    <p:cond delay="0"/>
                                  </p:stCondLst>
                                  <p:childTnLst>
                                    <p:anim calcmode="lin" valueType="num">
                                      <p:cBhvr>
                                        <p:cTn id="128" dur="500"/>
                                        <p:tgtEl>
                                          <p:spTgt spid="10"/>
                                        </p:tgtEl>
                                        <p:attrNameLst>
                                          <p:attrName>ppt_w</p:attrName>
                                        </p:attrNameLst>
                                      </p:cBhvr>
                                      <p:tavLst>
                                        <p:tav tm="0">
                                          <p:val>
                                            <p:strVal val="ppt_w"/>
                                          </p:val>
                                        </p:tav>
                                        <p:tav tm="100000">
                                          <p:val>
                                            <p:fltVal val="0"/>
                                          </p:val>
                                        </p:tav>
                                      </p:tavLst>
                                    </p:anim>
                                    <p:anim calcmode="lin" valueType="num">
                                      <p:cBhvr>
                                        <p:cTn id="129" dur="500"/>
                                        <p:tgtEl>
                                          <p:spTgt spid="10"/>
                                        </p:tgtEl>
                                        <p:attrNameLst>
                                          <p:attrName>ppt_h</p:attrName>
                                        </p:attrNameLst>
                                      </p:cBhvr>
                                      <p:tavLst>
                                        <p:tav tm="0">
                                          <p:val>
                                            <p:strVal val="ppt_h"/>
                                          </p:val>
                                        </p:tav>
                                        <p:tav tm="100000">
                                          <p:val>
                                            <p:fltVal val="0"/>
                                          </p:val>
                                        </p:tav>
                                      </p:tavLst>
                                    </p:anim>
                                    <p:animEffect transition="out" filter="fade">
                                      <p:cBhvr>
                                        <p:cTn id="130" dur="500"/>
                                        <p:tgtEl>
                                          <p:spTgt spid="10"/>
                                        </p:tgtEl>
                                      </p:cBhvr>
                                    </p:animEffect>
                                    <p:set>
                                      <p:cBhvr>
                                        <p:cTn id="131" dur="1" fill="hold">
                                          <p:stCondLst>
                                            <p:cond delay="499"/>
                                          </p:stCondLst>
                                        </p:cTn>
                                        <p:tgtEl>
                                          <p:spTgt spid="10"/>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7" presetClass="entr" presetSubtype="0" fill="hold" nodeType="click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1000"/>
                                        <p:tgtEl>
                                          <p:spTgt spid="11"/>
                                        </p:tgtEl>
                                      </p:cBhvr>
                                    </p:animEffect>
                                    <p:anim calcmode="lin" valueType="num">
                                      <p:cBhvr>
                                        <p:cTn id="137" dur="1000" fill="hold"/>
                                        <p:tgtEl>
                                          <p:spTgt spid="11"/>
                                        </p:tgtEl>
                                        <p:attrNameLst>
                                          <p:attrName>ppt_x</p:attrName>
                                        </p:attrNameLst>
                                      </p:cBhvr>
                                      <p:tavLst>
                                        <p:tav tm="0">
                                          <p:val>
                                            <p:strVal val="#ppt_x"/>
                                          </p:val>
                                        </p:tav>
                                        <p:tav tm="100000">
                                          <p:val>
                                            <p:strVal val="#ppt_x"/>
                                          </p:val>
                                        </p:tav>
                                      </p:tavLst>
                                    </p:anim>
                                    <p:anim calcmode="lin" valueType="num">
                                      <p:cBhvr>
                                        <p:cTn id="138" dur="900" decel="100000" fill="hold"/>
                                        <p:tgtEl>
                                          <p:spTgt spid="11"/>
                                        </p:tgtEl>
                                        <p:attrNameLst>
                                          <p:attrName>ppt_y</p:attrName>
                                        </p:attrNameLst>
                                      </p:cBhvr>
                                      <p:tavLst>
                                        <p:tav tm="0">
                                          <p:val>
                                            <p:strVal val="#ppt_y+1"/>
                                          </p:val>
                                        </p:tav>
                                        <p:tav tm="100000">
                                          <p:val>
                                            <p:strVal val="#ppt_y-.03"/>
                                          </p:val>
                                        </p:tav>
                                      </p:tavLst>
                                    </p:anim>
                                    <p:anim calcmode="lin" valueType="num">
                                      <p:cBhvr>
                                        <p:cTn id="1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35" presetClass="exit" presetSubtype="0" fill="hold" nodeType="clickEffect">
                                  <p:stCondLst>
                                    <p:cond delay="0"/>
                                  </p:stCondLst>
                                  <p:childTnLst>
                                    <p:animEffect transition="out" filter="fade">
                                      <p:cBhvr>
                                        <p:cTn id="143" dur="2000"/>
                                        <p:tgtEl>
                                          <p:spTgt spid="11"/>
                                        </p:tgtEl>
                                      </p:cBhvr>
                                    </p:animEffect>
                                    <p:anim calcmode="lin" valueType="num">
                                      <p:cBhvr>
                                        <p:cTn id="144" dur="2000"/>
                                        <p:tgtEl>
                                          <p:spTgt spid="11"/>
                                        </p:tgtEl>
                                        <p:attrNameLst>
                                          <p:attrName>style.rotation</p:attrName>
                                        </p:attrNameLst>
                                      </p:cBhvr>
                                      <p:tavLst>
                                        <p:tav tm="0">
                                          <p:val>
                                            <p:fltVal val="0"/>
                                          </p:val>
                                        </p:tav>
                                        <p:tav tm="100000">
                                          <p:val>
                                            <p:fltVal val="720"/>
                                          </p:val>
                                        </p:tav>
                                      </p:tavLst>
                                    </p:anim>
                                    <p:anim calcmode="lin" valueType="num">
                                      <p:cBhvr>
                                        <p:cTn id="145" dur="2000"/>
                                        <p:tgtEl>
                                          <p:spTgt spid="11"/>
                                        </p:tgtEl>
                                        <p:attrNameLst>
                                          <p:attrName>ppt_h</p:attrName>
                                        </p:attrNameLst>
                                      </p:cBhvr>
                                      <p:tavLst>
                                        <p:tav tm="0">
                                          <p:val>
                                            <p:strVal val="ppt_h"/>
                                          </p:val>
                                        </p:tav>
                                        <p:tav tm="100000">
                                          <p:val>
                                            <p:fltVal val="0"/>
                                          </p:val>
                                        </p:tav>
                                      </p:tavLst>
                                    </p:anim>
                                    <p:anim calcmode="lin" valueType="num">
                                      <p:cBhvr>
                                        <p:cTn id="146" dur="2000"/>
                                        <p:tgtEl>
                                          <p:spTgt spid="11"/>
                                        </p:tgtEl>
                                        <p:attrNameLst>
                                          <p:attrName>ppt_w</p:attrName>
                                        </p:attrNameLst>
                                      </p:cBhvr>
                                      <p:tavLst>
                                        <p:tav tm="0">
                                          <p:val>
                                            <p:strVal val="ppt_w"/>
                                          </p:val>
                                        </p:tav>
                                        <p:tav tm="100000">
                                          <p:val>
                                            <p:fltVal val="0"/>
                                          </p:val>
                                        </p:tav>
                                      </p:tavLst>
                                    </p:anim>
                                    <p:set>
                                      <p:cBhvr>
                                        <p:cTn id="147" dur="1" fill="hold">
                                          <p:stCondLst>
                                            <p:cond delay="1999"/>
                                          </p:stCondLst>
                                        </p:cTn>
                                        <p:tgtEl>
                                          <p:spTgt spid="1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6" presetClass="entr" presetSubtype="0" fill="hold" grpId="0" nodeType="clickEffect">
                                  <p:stCondLst>
                                    <p:cond delay="0"/>
                                  </p:stCondLst>
                                  <p:childTnLst>
                                    <p:set>
                                      <p:cBhvr>
                                        <p:cTn id="151" dur="1" fill="hold">
                                          <p:stCondLst>
                                            <p:cond delay="0"/>
                                          </p:stCondLst>
                                        </p:cTn>
                                        <p:tgtEl>
                                          <p:spTgt spid="12"/>
                                        </p:tgtEl>
                                        <p:attrNameLst>
                                          <p:attrName>style.visibility</p:attrName>
                                        </p:attrNameLst>
                                      </p:cBhvr>
                                      <p:to>
                                        <p:strVal val="visible"/>
                                      </p:to>
                                    </p:set>
                                    <p:animEffect transition="in" filter="wipe(down)">
                                      <p:cBhvr>
                                        <p:cTn id="152" dur="580">
                                          <p:stCondLst>
                                            <p:cond delay="0"/>
                                          </p:stCondLst>
                                        </p:cTn>
                                        <p:tgtEl>
                                          <p:spTgt spid="12"/>
                                        </p:tgtEl>
                                      </p:cBhvr>
                                    </p:animEffect>
                                    <p:anim calcmode="lin" valueType="num">
                                      <p:cBhvr>
                                        <p:cTn id="15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8" dur="26">
                                          <p:stCondLst>
                                            <p:cond delay="650"/>
                                          </p:stCondLst>
                                        </p:cTn>
                                        <p:tgtEl>
                                          <p:spTgt spid="12"/>
                                        </p:tgtEl>
                                      </p:cBhvr>
                                      <p:to x="100000" y="60000"/>
                                    </p:animScale>
                                    <p:animScale>
                                      <p:cBhvr>
                                        <p:cTn id="159" dur="166" decel="50000">
                                          <p:stCondLst>
                                            <p:cond delay="676"/>
                                          </p:stCondLst>
                                        </p:cTn>
                                        <p:tgtEl>
                                          <p:spTgt spid="12"/>
                                        </p:tgtEl>
                                      </p:cBhvr>
                                      <p:to x="100000" y="100000"/>
                                    </p:animScale>
                                    <p:animScale>
                                      <p:cBhvr>
                                        <p:cTn id="160" dur="26">
                                          <p:stCondLst>
                                            <p:cond delay="1312"/>
                                          </p:stCondLst>
                                        </p:cTn>
                                        <p:tgtEl>
                                          <p:spTgt spid="12"/>
                                        </p:tgtEl>
                                      </p:cBhvr>
                                      <p:to x="100000" y="80000"/>
                                    </p:animScale>
                                    <p:animScale>
                                      <p:cBhvr>
                                        <p:cTn id="161" dur="166" decel="50000">
                                          <p:stCondLst>
                                            <p:cond delay="1338"/>
                                          </p:stCondLst>
                                        </p:cTn>
                                        <p:tgtEl>
                                          <p:spTgt spid="12"/>
                                        </p:tgtEl>
                                      </p:cBhvr>
                                      <p:to x="100000" y="100000"/>
                                    </p:animScale>
                                    <p:animScale>
                                      <p:cBhvr>
                                        <p:cTn id="162" dur="26">
                                          <p:stCondLst>
                                            <p:cond delay="1642"/>
                                          </p:stCondLst>
                                        </p:cTn>
                                        <p:tgtEl>
                                          <p:spTgt spid="12"/>
                                        </p:tgtEl>
                                      </p:cBhvr>
                                      <p:to x="100000" y="90000"/>
                                    </p:animScale>
                                    <p:animScale>
                                      <p:cBhvr>
                                        <p:cTn id="163" dur="166" decel="50000">
                                          <p:stCondLst>
                                            <p:cond delay="1668"/>
                                          </p:stCondLst>
                                        </p:cTn>
                                        <p:tgtEl>
                                          <p:spTgt spid="12"/>
                                        </p:tgtEl>
                                      </p:cBhvr>
                                      <p:to x="100000" y="100000"/>
                                    </p:animScale>
                                    <p:animScale>
                                      <p:cBhvr>
                                        <p:cTn id="164" dur="26">
                                          <p:stCondLst>
                                            <p:cond delay="1808"/>
                                          </p:stCondLst>
                                        </p:cTn>
                                        <p:tgtEl>
                                          <p:spTgt spid="12"/>
                                        </p:tgtEl>
                                      </p:cBhvr>
                                      <p:to x="100000" y="95000"/>
                                    </p:animScale>
                                    <p:animScale>
                                      <p:cBhvr>
                                        <p:cTn id="16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985980"/>
          </a:xfrm>
          <a:prstGeom prst="rect">
            <a:avLst/>
          </a:prstGeom>
        </p:spPr>
        <p:txBody>
          <a:bodyPr wrap="square">
            <a:spAutoFit/>
          </a:bodyPr>
          <a:lstStyle/>
          <a:p>
            <a:pPr lvl="0" algn="r" rtl="1" fontAlgn="base">
              <a:spcBef>
                <a:spcPct val="0"/>
              </a:spcBef>
              <a:spcAft>
                <a:spcPct val="0"/>
              </a:spcAft>
            </a:pPr>
            <a:endParaRPr kumimoji="0" lang="fa-IR" b="0" i="0" u="none" strike="noStrike" cap="none" normalizeH="0" baseline="0" dirty="0" smtClean="0">
              <a:ln>
                <a:noFill/>
              </a:ln>
              <a:solidFill>
                <a:schemeClr val="tx1"/>
              </a:solidFill>
              <a:effectLst/>
              <a:latin typeface="Calibri" pitchFamily="34" charset="0"/>
              <a:ea typeface="Times New Roman" pitchFamily="18" charset="0"/>
            </a:endParaRPr>
          </a:p>
          <a:p>
            <a:pPr lvl="0" algn="r" rtl="1" fontAlgn="base">
              <a:spcBef>
                <a:spcPct val="0"/>
              </a:spcBef>
              <a:spcAft>
                <a:spcPct val="0"/>
              </a:spcAft>
            </a:pPr>
            <a:endParaRPr kumimoji="0" lang="fa-IR" b="0" i="0" u="none" strike="noStrike" cap="none" normalizeH="0" baseline="0" dirty="0" smtClean="0">
              <a:ln>
                <a:noFill/>
              </a:ln>
              <a:solidFill>
                <a:schemeClr val="tx1"/>
              </a:solidFill>
              <a:effectLst/>
              <a:latin typeface="Calibri" pitchFamily="34" charset="0"/>
              <a:ea typeface="Times New Roman" pitchFamily="18" charset="0"/>
            </a:endParaRPr>
          </a:p>
          <a:p>
            <a:pPr lvl="1" algn="r" rtl="1" fontAlgn="base">
              <a:spcBef>
                <a:spcPct val="0"/>
              </a:spcBef>
              <a:spcAft>
                <a:spcPct val="0"/>
              </a:spcAft>
            </a:pPr>
            <a:endParaRPr lang="fa-IR" dirty="0"/>
          </a:p>
          <a:p>
            <a:pPr lvl="1" algn="r" rtl="1" fontAlgn="base">
              <a:spcBef>
                <a:spcPct val="0"/>
              </a:spcBef>
              <a:spcAft>
                <a:spcPct val="0"/>
              </a:spcAft>
            </a:pPr>
            <a:endParaRPr lang="fa-IR" dirty="0" smtClean="0"/>
          </a:p>
          <a:p>
            <a:pPr lvl="1" algn="r" rtl="1" fontAlgn="base">
              <a:spcBef>
                <a:spcPct val="0"/>
              </a:spcBef>
              <a:spcAft>
                <a:spcPct val="0"/>
              </a:spcAft>
            </a:pPr>
            <a:endParaRPr lang="fa-IR" sz="1400" dirty="0" smtClean="0"/>
          </a:p>
          <a:p>
            <a:pPr lvl="1" algn="r" rtl="1" fontAlgn="base">
              <a:spcBef>
                <a:spcPct val="0"/>
              </a:spcBef>
              <a:spcAft>
                <a:spcPct val="0"/>
              </a:spcAft>
            </a:pPr>
            <a:endParaRPr lang="fa-IR" sz="1400" dirty="0"/>
          </a:p>
          <a:p>
            <a:pPr lvl="1" algn="r" rtl="1" fontAlgn="base">
              <a:spcBef>
                <a:spcPct val="0"/>
              </a:spcBef>
              <a:spcAft>
                <a:spcPct val="0"/>
              </a:spcAft>
            </a:pPr>
            <a:endParaRPr lang="fa-IR" sz="1400" dirty="0" smtClean="0"/>
          </a:p>
          <a:p>
            <a:pPr lvl="1" algn="r" rtl="1" fontAlgn="base">
              <a:spcBef>
                <a:spcPct val="0"/>
              </a:spcBef>
              <a:spcAft>
                <a:spcPct val="0"/>
              </a:spcAft>
            </a:pPr>
            <a:endParaRPr lang="fa-IR" sz="1400" dirty="0"/>
          </a:p>
          <a:p>
            <a:pPr lvl="1" algn="r" rtl="1" fontAlgn="base">
              <a:spcBef>
                <a:spcPct val="0"/>
              </a:spcBef>
              <a:spcAft>
                <a:spcPct val="0"/>
              </a:spcAft>
            </a:pPr>
            <a:endParaRPr lang="fa-IR" sz="1400" dirty="0" smtClean="0"/>
          </a:p>
          <a:p>
            <a:pPr lvl="1" algn="r" rtl="1" fontAlgn="base">
              <a:spcBef>
                <a:spcPct val="0"/>
              </a:spcBef>
              <a:spcAft>
                <a:spcPct val="0"/>
              </a:spcAft>
            </a:pPr>
            <a:endParaRPr lang="fa-IR" sz="1400" dirty="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a:p>
          <a:p>
            <a:pPr lvl="1" algn="r" rtl="1" fontAlgn="base">
              <a:spcBef>
                <a:spcPct val="0"/>
              </a:spcBef>
              <a:spcAft>
                <a:spcPct val="0"/>
              </a:spcAft>
            </a:pPr>
            <a:endParaRPr lang="en-US" dirty="0"/>
          </a:p>
          <a:p>
            <a:pPr lvl="1" algn="r" rtl="1" fontAlgn="base">
              <a:spcBef>
                <a:spcPct val="0"/>
              </a:spcBef>
              <a:spcAft>
                <a:spcPct val="0"/>
              </a:spcAft>
              <a:buFont typeface="Wingdings" pitchFamily="2" charset="2"/>
              <a:buChar char="v"/>
            </a:pPr>
            <a:endParaRPr kumimoji="0" lang="fa-IR" b="0" i="0" u="none" strike="noStrike" cap="none" normalizeH="0" baseline="0" dirty="0" smtClean="0">
              <a:ln>
                <a:noFill/>
              </a:ln>
              <a:solidFill>
                <a:schemeClr val="tx1"/>
              </a:solidFill>
              <a:effectLst/>
              <a:latin typeface="Calibri" pitchFamily="34" charset="0"/>
              <a:ea typeface="Times New Roman" pitchFamily="18" charset="0"/>
            </a:endParaRPr>
          </a:p>
        </p:txBody>
      </p:sp>
      <p:sp>
        <p:nvSpPr>
          <p:cNvPr id="9" name="Rectangle 8"/>
          <p:cNvSpPr/>
          <p:nvPr/>
        </p:nvSpPr>
        <p:spPr>
          <a:xfrm>
            <a:off x="6551712" y="304800"/>
            <a:ext cx="2156360" cy="400110"/>
          </a:xfrm>
          <a:prstGeom prst="rect">
            <a:avLst/>
          </a:prstGeom>
        </p:spPr>
        <p:txBody>
          <a:bodyPr wrap="none">
            <a:spAutoFit/>
          </a:bodyPr>
          <a:lstStyle/>
          <a:p>
            <a:pPr lvl="1" algn="r" rtl="1">
              <a:buFont typeface="Wingdings" pitchFamily="2" charset="2"/>
              <a:buChar char="v"/>
            </a:pPr>
            <a:r>
              <a:rPr lang="fa-IR" sz="2000" b="1" dirty="0" smtClean="0"/>
              <a:t>شاه نشین</a:t>
            </a:r>
            <a:endParaRPr lang="fa-IR" sz="2000" b="1" dirty="0"/>
          </a:p>
        </p:txBody>
      </p:sp>
      <p:pic>
        <p:nvPicPr>
          <p:cNvPr id="11" name="Picture 2" descr="http://upload.wikimedia.org/wikipedia/fa/b/b0/Panj_Dari_Amerian_House.jpg"/>
          <p:cNvPicPr>
            <a:picLocks noChangeAspect="1" noChangeArrowheads="1"/>
          </p:cNvPicPr>
          <p:nvPr/>
        </p:nvPicPr>
        <p:blipFill>
          <a:blip r:embed="rId2"/>
          <a:srcRect/>
          <a:stretch>
            <a:fillRect/>
          </a:stretch>
        </p:blipFill>
        <p:spPr bwMode="auto">
          <a:xfrm>
            <a:off x="304800" y="228600"/>
            <a:ext cx="4191000" cy="3367617"/>
          </a:xfrm>
          <a:prstGeom prst="rect">
            <a:avLst/>
          </a:prstGeom>
          <a:noFill/>
        </p:spPr>
      </p:pic>
      <p:pic>
        <p:nvPicPr>
          <p:cNvPr id="12" name="Picture 11" descr="shah neshin.jpg"/>
          <p:cNvPicPr>
            <a:picLocks noChangeAspect="1"/>
          </p:cNvPicPr>
          <p:nvPr/>
        </p:nvPicPr>
        <p:blipFill>
          <a:blip r:embed="rId3"/>
          <a:stretch>
            <a:fillRect/>
          </a:stretch>
        </p:blipFill>
        <p:spPr>
          <a:xfrm>
            <a:off x="4876800" y="990600"/>
            <a:ext cx="3810000" cy="2667000"/>
          </a:xfrm>
          <a:prstGeom prst="rect">
            <a:avLst/>
          </a:prstGeom>
          <a:ln>
            <a:noFill/>
          </a:ln>
          <a:effectLst>
            <a:softEdge rad="112500"/>
          </a:effectLst>
        </p:spPr>
      </p:pic>
      <p:sp>
        <p:nvSpPr>
          <p:cNvPr id="13" name="Flowchart: Terminator 12"/>
          <p:cNvSpPr/>
          <p:nvPr/>
        </p:nvSpPr>
        <p:spPr>
          <a:xfrm>
            <a:off x="1752600" y="3886200"/>
            <a:ext cx="6019800" cy="2743200"/>
          </a:xfrm>
          <a:prstGeom prst="flowChartTerminator">
            <a:avLst/>
          </a:prstGeom>
          <a:solidFill>
            <a:srgbClr val="F2AC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b="1" dirty="0" smtClean="0">
                <a:solidFill>
                  <a:schemeClr val="accent3">
                    <a:lumMod val="50000"/>
                  </a:schemeClr>
                </a:solidFill>
              </a:rPr>
              <a:t>شاه‌نشین</a:t>
            </a:r>
            <a:r>
              <a:rPr lang="ar-SA" sz="1600" dirty="0" smtClean="0">
                <a:solidFill>
                  <a:schemeClr val="accent3">
                    <a:lumMod val="50000"/>
                  </a:schemeClr>
                </a:solidFill>
              </a:rPr>
              <a:t> در معماری ایرانی</a:t>
            </a:r>
            <a:r>
              <a:rPr lang="fa-IR" sz="1600" dirty="0">
                <a:solidFill>
                  <a:schemeClr val="accent3">
                    <a:lumMod val="50000"/>
                  </a:schemeClr>
                </a:solidFill>
              </a:rPr>
              <a:t> </a:t>
            </a:r>
            <a:r>
              <a:rPr lang="ar-SA" sz="1600" dirty="0" smtClean="0">
                <a:solidFill>
                  <a:schemeClr val="accent3">
                    <a:lumMod val="50000"/>
                  </a:schemeClr>
                </a:solidFill>
              </a:rPr>
              <a:t>کاربردهای زیر را دارد</a:t>
            </a:r>
            <a:r>
              <a:rPr lang="fa-IR" sz="1600" dirty="0" smtClean="0">
                <a:solidFill>
                  <a:schemeClr val="accent3">
                    <a:lumMod val="50000"/>
                  </a:schemeClr>
                </a:solidFill>
              </a:rPr>
              <a:t>:</a:t>
            </a:r>
          </a:p>
          <a:p>
            <a:pPr algn="r" rtl="1"/>
            <a:endParaRPr lang="fa-IR" sz="1600" dirty="0" smtClean="0">
              <a:solidFill>
                <a:schemeClr val="accent3">
                  <a:lumMod val="50000"/>
                </a:schemeClr>
              </a:solidFill>
            </a:endParaRPr>
          </a:p>
          <a:p>
            <a:pPr lvl="0" algn="r" rtl="1">
              <a:buFont typeface="Wingdings" pitchFamily="2" charset="2"/>
              <a:buChar char="ü"/>
            </a:pPr>
            <a:r>
              <a:rPr lang="fa-IR" sz="1600" dirty="0" smtClean="0">
                <a:solidFill>
                  <a:schemeClr val="accent3">
                    <a:lumMod val="50000"/>
                  </a:schemeClr>
                </a:solidFill>
              </a:rPr>
              <a:t> </a:t>
            </a:r>
            <a:r>
              <a:rPr lang="ar-SA" sz="1600" dirty="0" smtClean="0">
                <a:solidFill>
                  <a:schemeClr val="accent3">
                    <a:lumMod val="50000"/>
                  </a:schemeClr>
                </a:solidFill>
              </a:rPr>
              <a:t>تو رفتگی داخل پنج‌دری‌ها</a:t>
            </a:r>
            <a:r>
              <a:rPr lang="fa-IR" sz="1600" dirty="0" smtClean="0">
                <a:solidFill>
                  <a:schemeClr val="accent3">
                    <a:lumMod val="50000"/>
                  </a:schemeClr>
                </a:solidFill>
              </a:rPr>
              <a:t> </a:t>
            </a:r>
            <a:r>
              <a:rPr lang="ar-SA" sz="1600" dirty="0" smtClean="0">
                <a:solidFill>
                  <a:schemeClr val="accent3">
                    <a:lumMod val="50000"/>
                  </a:schemeClr>
                </a:solidFill>
              </a:rPr>
              <a:t>است که کمی از سطح زمین بالاتر</a:t>
            </a:r>
            <a:r>
              <a:rPr lang="fa-IR" sz="1600" dirty="0" smtClean="0">
                <a:solidFill>
                  <a:schemeClr val="accent3">
                    <a:lumMod val="50000"/>
                  </a:schemeClr>
                </a:solidFill>
              </a:rPr>
              <a:t>                                                                                  </a:t>
            </a:r>
            <a:r>
              <a:rPr lang="ar-SA" sz="1600" dirty="0" smtClean="0">
                <a:solidFill>
                  <a:schemeClr val="accent3">
                    <a:lumMod val="50000"/>
                  </a:schemeClr>
                </a:solidFill>
              </a:rPr>
              <a:t> بوده و معمولاً بزرگ خانه یا مهمان در آن می‌نشینند</a:t>
            </a:r>
            <a:r>
              <a:rPr lang="en-US" sz="1600" dirty="0" smtClean="0">
                <a:solidFill>
                  <a:schemeClr val="accent3">
                    <a:lumMod val="50000"/>
                  </a:schemeClr>
                </a:solidFill>
              </a:rPr>
              <a:t>.</a:t>
            </a:r>
            <a:r>
              <a:rPr lang="fa-IR" sz="1600" dirty="0" smtClean="0">
                <a:solidFill>
                  <a:schemeClr val="accent3">
                    <a:lumMod val="50000"/>
                  </a:schemeClr>
                </a:solidFill>
              </a:rPr>
              <a:t> </a:t>
            </a:r>
          </a:p>
          <a:p>
            <a:pPr lvl="0" algn="r" rtl="1"/>
            <a:r>
              <a:rPr lang="fa-IR" sz="1600" dirty="0" smtClean="0">
                <a:solidFill>
                  <a:schemeClr val="accent3">
                    <a:lumMod val="50000"/>
                  </a:schemeClr>
                </a:solidFill>
              </a:rPr>
              <a:t>  </a:t>
            </a:r>
            <a:endParaRPr lang="en-US" sz="1600" dirty="0" smtClean="0">
              <a:solidFill>
                <a:schemeClr val="accent3">
                  <a:lumMod val="50000"/>
                </a:schemeClr>
              </a:solidFill>
            </a:endParaRPr>
          </a:p>
          <a:p>
            <a:pPr lvl="0" algn="r" rtl="1">
              <a:buFont typeface="Wingdings" pitchFamily="2" charset="2"/>
              <a:buChar char="ü"/>
            </a:pPr>
            <a:r>
              <a:rPr lang="fa-IR" sz="1600" dirty="0" smtClean="0">
                <a:solidFill>
                  <a:schemeClr val="accent3">
                    <a:lumMod val="50000"/>
                  </a:schemeClr>
                </a:solidFill>
              </a:rPr>
              <a:t>  </a:t>
            </a:r>
            <a:r>
              <a:rPr lang="ar-SA" sz="1600" dirty="0" smtClean="0">
                <a:solidFill>
                  <a:schemeClr val="accent3">
                    <a:lumMod val="50000"/>
                  </a:schemeClr>
                </a:solidFill>
              </a:rPr>
              <a:t>یک </a:t>
            </a:r>
            <a:r>
              <a:rPr lang="ar-SA" sz="1600" dirty="0">
                <a:solidFill>
                  <a:schemeClr val="accent3">
                    <a:lumMod val="50000"/>
                  </a:schemeClr>
                </a:solidFill>
              </a:rPr>
              <a:t>فضای تو رفته با سقف نیم </a:t>
            </a:r>
            <a:r>
              <a:rPr lang="ar-SA" sz="1600" dirty="0" smtClean="0">
                <a:solidFill>
                  <a:schemeClr val="accent3">
                    <a:lumMod val="50000"/>
                  </a:schemeClr>
                </a:solidFill>
              </a:rPr>
              <a:t>گنبدی</a:t>
            </a:r>
            <a:r>
              <a:rPr lang="fa-IR" sz="1600" dirty="0" smtClean="0">
                <a:solidFill>
                  <a:schemeClr val="accent3">
                    <a:lumMod val="50000"/>
                  </a:schemeClr>
                </a:solidFill>
              </a:rPr>
              <a:t> </a:t>
            </a:r>
            <a:r>
              <a:rPr lang="ar-SA" sz="1600" dirty="0" smtClean="0">
                <a:solidFill>
                  <a:schemeClr val="accent3">
                    <a:lumMod val="50000"/>
                  </a:schemeClr>
                </a:solidFill>
              </a:rPr>
              <a:t>با </a:t>
            </a:r>
            <a:r>
              <a:rPr lang="ar-SA" sz="1600" dirty="0">
                <a:solidFill>
                  <a:schemeClr val="accent3">
                    <a:lumMod val="50000"/>
                  </a:schemeClr>
                </a:solidFill>
              </a:rPr>
              <a:t>فضایی مانند یک </a:t>
            </a:r>
            <a:r>
              <a:rPr lang="fa-IR" sz="1600" dirty="0" smtClean="0">
                <a:solidFill>
                  <a:schemeClr val="accent3">
                    <a:lumMod val="50000"/>
                  </a:schemeClr>
                </a:solidFill>
              </a:rPr>
              <a:t>  </a:t>
            </a:r>
            <a:r>
              <a:rPr lang="ar-SA" sz="1600" dirty="0" smtClean="0">
                <a:solidFill>
                  <a:schemeClr val="accent3">
                    <a:lumMod val="50000"/>
                  </a:schemeClr>
                </a:solidFill>
              </a:rPr>
              <a:t>طاقچه </a:t>
            </a:r>
            <a:r>
              <a:rPr lang="fa-IR" sz="1600" dirty="0" smtClean="0">
                <a:solidFill>
                  <a:schemeClr val="accent3">
                    <a:lumMod val="50000"/>
                  </a:schemeClr>
                </a:solidFill>
              </a:rPr>
              <a:t> </a:t>
            </a:r>
            <a:r>
              <a:rPr lang="ar-SA" sz="1600" dirty="0" smtClean="0">
                <a:solidFill>
                  <a:schemeClr val="accent3">
                    <a:lumMod val="50000"/>
                  </a:schemeClr>
                </a:solidFill>
              </a:rPr>
              <a:t>گود</a:t>
            </a:r>
            <a:r>
              <a:rPr lang="ar-SA" sz="1600" dirty="0">
                <a:solidFill>
                  <a:schemeClr val="accent3">
                    <a:lumMod val="50000"/>
                  </a:schemeClr>
                </a:solidFill>
              </a:rPr>
              <a:t>، که در این معنی آن را </a:t>
            </a:r>
            <a:r>
              <a:rPr lang="ar-SA" sz="1600" dirty="0" smtClean="0">
                <a:solidFill>
                  <a:schemeClr val="accent3">
                    <a:lumMod val="50000"/>
                  </a:schemeClr>
                </a:solidFill>
              </a:rPr>
              <a:t>نشیمن</a:t>
            </a:r>
            <a:r>
              <a:rPr lang="fa-IR" sz="1600" dirty="0">
                <a:solidFill>
                  <a:schemeClr val="accent3">
                    <a:lumMod val="50000"/>
                  </a:schemeClr>
                </a:solidFill>
              </a:rPr>
              <a:t> </a:t>
            </a:r>
            <a:r>
              <a:rPr lang="ar-SA" sz="1600" dirty="0" smtClean="0">
                <a:solidFill>
                  <a:schemeClr val="accent3">
                    <a:lumMod val="50000"/>
                  </a:schemeClr>
                </a:solidFill>
              </a:rPr>
              <a:t>نیز می‌خوانند</a:t>
            </a:r>
            <a:endParaRPr lang="fa-IR" sz="1600" dirty="0" smtClean="0">
              <a:solidFill>
                <a:schemeClr val="accent3">
                  <a:lumMod val="50000"/>
                </a:schemeClr>
              </a:solidFill>
            </a:endParaRPr>
          </a:p>
          <a:p>
            <a:pPr lvl="0" algn="r" rtl="1"/>
            <a:r>
              <a:rPr lang="fa-IR" sz="1600" dirty="0" smtClean="0">
                <a:solidFill>
                  <a:schemeClr val="accent3">
                    <a:lumMod val="50000"/>
                  </a:schemeClr>
                </a:solidFill>
              </a:rPr>
              <a:t> </a:t>
            </a:r>
            <a:endParaRPr lang="en-US" sz="1600" dirty="0" smtClean="0">
              <a:solidFill>
                <a:schemeClr val="accent3">
                  <a:lumMod val="50000"/>
                </a:schemeClr>
              </a:solidFill>
            </a:endParaRPr>
          </a:p>
          <a:p>
            <a:pPr lvl="0" algn="r" rtl="1">
              <a:buFont typeface="Wingdings" pitchFamily="2" charset="2"/>
              <a:buChar char="ü"/>
            </a:pPr>
            <a:r>
              <a:rPr lang="fa-IR" sz="1600" dirty="0" smtClean="0">
                <a:solidFill>
                  <a:schemeClr val="accent3">
                    <a:lumMod val="50000"/>
                  </a:schemeClr>
                </a:solidFill>
              </a:rPr>
              <a:t> </a:t>
            </a:r>
            <a:r>
              <a:rPr lang="ar-SA" sz="1600" dirty="0" smtClean="0">
                <a:solidFill>
                  <a:schemeClr val="accent3">
                    <a:lumMod val="50000"/>
                  </a:schemeClr>
                </a:solidFill>
              </a:rPr>
              <a:t>بخشی از تالار</a:t>
            </a:r>
            <a:r>
              <a:rPr lang="en-US" sz="1600" dirty="0" smtClean="0">
                <a:solidFill>
                  <a:schemeClr val="accent3">
                    <a:lumMod val="50000"/>
                  </a:schemeClr>
                </a:solidFill>
              </a:rPr>
              <a:t> </a:t>
            </a:r>
            <a:r>
              <a:rPr lang="ar-SA" sz="1600" dirty="0" smtClean="0">
                <a:solidFill>
                  <a:schemeClr val="accent3">
                    <a:lumMod val="50000"/>
                  </a:schemeClr>
                </a:solidFill>
              </a:rPr>
              <a:t>که بلندتر از دیگر قسمت‌هاست</a:t>
            </a:r>
            <a:endParaRPr lang="en-US"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plus(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3416320"/>
          </a:xfrm>
          <a:prstGeom prst="rect">
            <a:avLst/>
          </a:prstGeom>
        </p:spPr>
        <p:txBody>
          <a:bodyPr wrap="square">
            <a:spAutoFit/>
          </a:bodyPr>
          <a:lstStyle/>
          <a:p>
            <a:pPr algn="r" rtl="1">
              <a:buFont typeface="Wingdings" pitchFamily="2" charset="2"/>
              <a:buChar char="v"/>
            </a:pPr>
            <a:endParaRPr lang="fa-IR" dirty="0" smtClean="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p:txBody>
      </p:sp>
      <p:sp>
        <p:nvSpPr>
          <p:cNvPr id="7" name="Rectangle 6"/>
          <p:cNvSpPr/>
          <p:nvPr/>
        </p:nvSpPr>
        <p:spPr>
          <a:xfrm>
            <a:off x="6476371" y="914400"/>
            <a:ext cx="1534394" cy="400110"/>
          </a:xfrm>
          <a:prstGeom prst="rect">
            <a:avLst/>
          </a:prstGeom>
        </p:spPr>
        <p:txBody>
          <a:bodyPr wrap="none">
            <a:spAutoFit/>
          </a:bodyPr>
          <a:lstStyle/>
          <a:p>
            <a:pPr algn="r" rtl="1">
              <a:buFont typeface="Wingdings" pitchFamily="2" charset="2"/>
              <a:buChar char="v"/>
            </a:pPr>
            <a:r>
              <a:rPr lang="en-US" sz="2000" b="1" dirty="0" smtClean="0"/>
              <a:t> </a:t>
            </a:r>
            <a:r>
              <a:rPr lang="ar-SA" sz="2000" b="1" dirty="0" smtClean="0"/>
              <a:t>آینه خانه</a:t>
            </a:r>
            <a:endParaRPr lang="en-US" sz="2000" dirty="0"/>
          </a:p>
        </p:txBody>
      </p:sp>
      <p:pic>
        <p:nvPicPr>
          <p:cNvPr id="8" name="Picture 7" descr="450px-Kashan-Ameriha_house5.jpg"/>
          <p:cNvPicPr>
            <a:picLocks noChangeAspect="1"/>
          </p:cNvPicPr>
          <p:nvPr/>
        </p:nvPicPr>
        <p:blipFill>
          <a:blip r:embed="rId2"/>
          <a:stretch>
            <a:fillRect/>
          </a:stretch>
        </p:blipFill>
        <p:spPr>
          <a:xfrm>
            <a:off x="2133600" y="1219200"/>
            <a:ext cx="37338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6400800" y="2819400"/>
            <a:ext cx="1685077" cy="369332"/>
          </a:xfrm>
          <a:prstGeom prst="rect">
            <a:avLst/>
          </a:prstGeom>
        </p:spPr>
        <p:txBody>
          <a:bodyPr wrap="none">
            <a:spAutoFit/>
          </a:bodyPr>
          <a:lstStyle/>
          <a:p>
            <a:pPr lvl="1" algn="r" rtl="1">
              <a:buFont typeface="Wingdings" pitchFamily="2" charset="2"/>
              <a:buChar char="v"/>
            </a:pPr>
            <a:r>
              <a:rPr lang="fa-IR" b="1" dirty="0" smtClean="0"/>
              <a:t> </a:t>
            </a:r>
            <a:r>
              <a:rPr lang="ar-SA" b="1" dirty="0" smtClean="0"/>
              <a:t>بهار بند</a:t>
            </a:r>
            <a:endParaRPr lang="fa-IR" b="1" dirty="0" smtClean="0"/>
          </a:p>
        </p:txBody>
      </p:sp>
      <p:sp>
        <p:nvSpPr>
          <p:cNvPr id="10" name="Rounded Rectangle 9"/>
          <p:cNvSpPr/>
          <p:nvPr/>
        </p:nvSpPr>
        <p:spPr>
          <a:xfrm>
            <a:off x="2819400" y="3810000"/>
            <a:ext cx="4038600" cy="9144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420000"/>
                </a:solidFill>
              </a:rPr>
              <a:t>خانه ٔ هوادار که فصل بهار در آن نشینند</a:t>
            </a:r>
            <a:endParaRPr lang="en-US"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xit" presetSubtype="4" fill="hold" grpId="1" nodeType="clickEffect">
                                  <p:stCondLst>
                                    <p:cond delay="0"/>
                                  </p:stCondLst>
                                  <p:childTnLst>
                                    <p:anim calcmode="lin" valueType="num">
                                      <p:cBhvr additive="base">
                                        <p:cTn id="14" dur="5000"/>
                                        <p:tgtEl>
                                          <p:spTgt spid="7"/>
                                        </p:tgtEl>
                                        <p:attrNameLst>
                                          <p:attrName>ppt_x</p:attrName>
                                        </p:attrNameLst>
                                      </p:cBhvr>
                                      <p:tavLst>
                                        <p:tav tm="0">
                                          <p:val>
                                            <p:strVal val="ppt_x"/>
                                          </p:val>
                                        </p:tav>
                                        <p:tav tm="100000">
                                          <p:val>
                                            <p:strVal val="ppt_x"/>
                                          </p:val>
                                        </p:tav>
                                      </p:tavLst>
                                    </p:anim>
                                    <p:anim calcmode="lin" valueType="num">
                                      <p:cBhvr additive="base">
                                        <p:cTn id="15" dur="5000"/>
                                        <p:tgtEl>
                                          <p:spTgt spid="7"/>
                                        </p:tgtEl>
                                        <p:attrNameLst>
                                          <p:attrName>ppt_y</p:attrName>
                                        </p:attrNameLst>
                                      </p:cBhvr>
                                      <p:tavLst>
                                        <p:tav tm="0">
                                          <p:val>
                                            <p:strVal val="ppt_y"/>
                                          </p:val>
                                        </p:tav>
                                        <p:tav tm="100000">
                                          <p:val>
                                            <p:strVal val="1+ppt_h/2"/>
                                          </p:val>
                                        </p:tav>
                                      </p:tavLst>
                                    </p:anim>
                                    <p:set>
                                      <p:cBhvr>
                                        <p:cTn id="16" dur="1" fill="hold">
                                          <p:stCondLst>
                                            <p:cond delay="4999"/>
                                          </p:stCondLst>
                                        </p:cTn>
                                        <p:tgtEl>
                                          <p:spTgt spid="7"/>
                                        </p:tgtEl>
                                        <p:attrNameLst>
                                          <p:attrName>style.visibility</p:attrName>
                                        </p:attrNameLst>
                                      </p:cBhvr>
                                      <p:to>
                                        <p:strVal val="hidden"/>
                                      </p:to>
                                    </p:set>
                                  </p:childTnLst>
                                </p:cTn>
                              </p:par>
                              <p:par>
                                <p:cTn id="17" presetID="7" presetClass="exit" presetSubtype="4" fill="hold" nodeType="withEffect">
                                  <p:stCondLst>
                                    <p:cond delay="0"/>
                                  </p:stCondLst>
                                  <p:childTnLst>
                                    <p:anim calcmode="lin" valueType="num">
                                      <p:cBhvr additive="base">
                                        <p:cTn id="18" dur="5000"/>
                                        <p:tgtEl>
                                          <p:spTgt spid="8"/>
                                        </p:tgtEl>
                                        <p:attrNameLst>
                                          <p:attrName>ppt_x</p:attrName>
                                        </p:attrNameLst>
                                      </p:cBhvr>
                                      <p:tavLst>
                                        <p:tav tm="0">
                                          <p:val>
                                            <p:strVal val="ppt_x"/>
                                          </p:val>
                                        </p:tav>
                                        <p:tav tm="100000">
                                          <p:val>
                                            <p:strVal val="ppt_x"/>
                                          </p:val>
                                        </p:tav>
                                      </p:tavLst>
                                    </p:anim>
                                    <p:anim calcmode="lin" valueType="num">
                                      <p:cBhvr additive="base">
                                        <p:cTn id="19" dur="5000"/>
                                        <p:tgtEl>
                                          <p:spTgt spid="8"/>
                                        </p:tgtEl>
                                        <p:attrNameLst>
                                          <p:attrName>ppt_y</p:attrName>
                                        </p:attrNameLst>
                                      </p:cBhvr>
                                      <p:tavLst>
                                        <p:tav tm="0">
                                          <p:val>
                                            <p:strVal val="ppt_y"/>
                                          </p:val>
                                        </p:tav>
                                        <p:tav tm="100000">
                                          <p:val>
                                            <p:strVal val="1+ppt_h/2"/>
                                          </p:val>
                                        </p:tav>
                                      </p:tavLst>
                                    </p:anim>
                                    <p:set>
                                      <p:cBhvr>
                                        <p:cTn id="20" dur="1" fill="hold">
                                          <p:stCondLst>
                                            <p:cond delay="4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xit" presetSubtype="4" fill="hold" grpId="1" nodeType="clickEffect">
                                  <p:stCondLst>
                                    <p:cond delay="0"/>
                                  </p:stCondLst>
                                  <p:childTnLst>
                                    <p:animEffect transition="out" filter="slide(fromBottom)">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2" presetClass="exit" presetSubtype="4" fill="hold" grpId="1" nodeType="withEffect">
                                  <p:stCondLst>
                                    <p:cond delay="0"/>
                                  </p:stCondLst>
                                  <p:childTnLst>
                                    <p:animEffect transition="out" filter="slide(fromBottom)">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6740307"/>
          </a:xfrm>
          <a:prstGeom prst="rect">
            <a:avLst/>
          </a:prstGeom>
        </p:spPr>
        <p:txBody>
          <a:bodyPr wrap="square">
            <a:spAutoFit/>
          </a:bodyPr>
          <a:lstStyle/>
          <a:p>
            <a:pPr algn="r" rtl="1"/>
            <a:r>
              <a:rPr lang="en-US" b="1" dirty="0" smtClean="0"/>
              <a:t>  </a:t>
            </a:r>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endParaRPr lang="fa-IR" b="1" dirty="0" smtClean="0"/>
          </a:p>
          <a:p>
            <a:pPr lvl="1" algn="r" rtl="1"/>
            <a:endParaRPr lang="fa-IR" b="1" dirty="0" smtClean="0"/>
          </a:p>
          <a:p>
            <a:pPr lvl="1" algn="r" rtl="1"/>
            <a:endParaRPr lang="fa-IR" b="1" dirty="0" smtClean="0"/>
          </a:p>
          <a:p>
            <a:pPr lvl="1" algn="r" rtl="1"/>
            <a:endParaRPr lang="fa-IR" b="1" dirty="0" smtClean="0"/>
          </a:p>
          <a:p>
            <a:pPr lvl="1" algn="r" rtl="1"/>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endParaRPr lang="fa-IR" b="1" dirty="0" smtClean="0"/>
          </a:p>
        </p:txBody>
      </p:sp>
      <p:sp>
        <p:nvSpPr>
          <p:cNvPr id="5" name="Rectangle 4"/>
          <p:cNvSpPr/>
          <p:nvPr/>
        </p:nvSpPr>
        <p:spPr>
          <a:xfrm>
            <a:off x="7300226" y="609600"/>
            <a:ext cx="1843774" cy="400110"/>
          </a:xfrm>
          <a:prstGeom prst="rect">
            <a:avLst/>
          </a:prstGeom>
        </p:spPr>
        <p:txBody>
          <a:bodyPr wrap="none">
            <a:spAutoFit/>
          </a:bodyPr>
          <a:lstStyle/>
          <a:p>
            <a:pPr lvl="1" algn="r" rtl="1">
              <a:buFont typeface="Wingdings" pitchFamily="2" charset="2"/>
              <a:buChar char="v"/>
            </a:pPr>
            <a:r>
              <a:rPr lang="en-US" sz="2000" b="1" dirty="0" smtClean="0"/>
              <a:t> </a:t>
            </a:r>
            <a:r>
              <a:rPr lang="ar-SA" sz="2000" b="1" dirty="0" smtClean="0"/>
              <a:t>پنج‌دری</a:t>
            </a:r>
            <a:endParaRPr lang="en-US" sz="2000" b="1" dirty="0" smtClean="0"/>
          </a:p>
        </p:txBody>
      </p:sp>
      <p:pic>
        <p:nvPicPr>
          <p:cNvPr id="6" name="Picture 5" descr="d35919ca-bc06-454b-b0d9-f51be1e32306.jpg"/>
          <p:cNvPicPr>
            <a:picLocks noChangeAspect="1"/>
          </p:cNvPicPr>
          <p:nvPr/>
        </p:nvPicPr>
        <p:blipFill>
          <a:blip r:embed="rId2"/>
          <a:stretch>
            <a:fillRect/>
          </a:stretch>
        </p:blipFill>
        <p:spPr>
          <a:xfrm>
            <a:off x="381000" y="228600"/>
            <a:ext cx="4978400" cy="3733800"/>
          </a:xfrm>
          <a:prstGeom prst="rect">
            <a:avLst/>
          </a:prstGeom>
          <a:ln>
            <a:noFill/>
          </a:ln>
          <a:effectLst>
            <a:softEdge rad="112500"/>
          </a:effectLst>
        </p:spPr>
      </p:pic>
      <p:sp>
        <p:nvSpPr>
          <p:cNvPr id="12" name="Snip Diagonal Corner Rectangle 11"/>
          <p:cNvSpPr/>
          <p:nvPr/>
        </p:nvSpPr>
        <p:spPr>
          <a:xfrm>
            <a:off x="1828800" y="4038600"/>
            <a:ext cx="7162800" cy="914400"/>
          </a:xfrm>
          <a:prstGeom prst="snip2DiagRect">
            <a:avLst/>
          </a:prstGeom>
          <a:solidFill>
            <a:schemeClr val="accent6">
              <a:lumMod val="40000"/>
              <a:lumOff val="60000"/>
            </a:schemeClr>
          </a:solidFill>
          <a:ln>
            <a:solidFill>
              <a:srgbClr val="6E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rgbClr val="6E4318"/>
                </a:solidFill>
              </a:rPr>
              <a:t> </a:t>
            </a:r>
            <a:r>
              <a:rPr lang="ar-SA" sz="1600" dirty="0" smtClean="0">
                <a:solidFill>
                  <a:srgbClr val="6E4318"/>
                </a:solidFill>
              </a:rPr>
              <a:t>پ</a:t>
            </a:r>
            <a:r>
              <a:rPr lang="ar-SA" sz="1600" dirty="0" smtClean="0">
                <a:solidFill>
                  <a:srgbClr val="420000"/>
                </a:solidFill>
              </a:rPr>
              <a:t>نج‌دری</a:t>
            </a:r>
            <a:r>
              <a:rPr lang="fa-IR" sz="1600" dirty="0" smtClean="0">
                <a:solidFill>
                  <a:srgbClr val="420000"/>
                </a:solidFill>
              </a:rPr>
              <a:t> </a:t>
            </a:r>
            <a:r>
              <a:rPr lang="ar-SA" sz="1600" dirty="0" smtClean="0">
                <a:solidFill>
                  <a:srgbClr val="6E4318"/>
                </a:solidFill>
              </a:rPr>
              <a:t> </a:t>
            </a:r>
            <a:r>
              <a:rPr lang="fa-IR" sz="1600" dirty="0" smtClean="0">
                <a:solidFill>
                  <a:srgbClr val="6E4318"/>
                </a:solidFill>
              </a:rPr>
              <a:t>       </a:t>
            </a:r>
            <a:r>
              <a:rPr lang="ar-SA" sz="1600" dirty="0" smtClean="0">
                <a:solidFill>
                  <a:srgbClr val="420000"/>
                </a:solidFill>
              </a:rPr>
              <a:t>یک اتاق بزرگ</a:t>
            </a:r>
            <a:r>
              <a:rPr lang="ar-SA" sz="1600" dirty="0" smtClean="0">
                <a:solidFill>
                  <a:srgbClr val="6E4318"/>
                </a:solidFill>
              </a:rPr>
              <a:t> </a:t>
            </a:r>
            <a:r>
              <a:rPr lang="fa-IR" sz="1600" dirty="0" smtClean="0">
                <a:solidFill>
                  <a:srgbClr val="6E4318"/>
                </a:solidFill>
              </a:rPr>
              <a:t>                                                                                       </a:t>
            </a:r>
            <a:r>
              <a:rPr lang="ar-SA" sz="1600" dirty="0" smtClean="0">
                <a:solidFill>
                  <a:srgbClr val="420000"/>
                </a:solidFill>
              </a:rPr>
              <a:t>همان تالار اصلی خانه </a:t>
            </a:r>
            <a:r>
              <a:rPr lang="fa-IR" sz="1600" dirty="0" smtClean="0">
                <a:solidFill>
                  <a:srgbClr val="6E4318"/>
                </a:solidFill>
              </a:rPr>
              <a:t>                                                                               </a:t>
            </a:r>
            <a:r>
              <a:rPr lang="fa-IR" sz="1600" dirty="0" smtClean="0">
                <a:solidFill>
                  <a:srgbClr val="420000"/>
                </a:solidFill>
              </a:rPr>
              <a:t>اغلب رو به ایوان بزرگی است</a:t>
            </a:r>
            <a:r>
              <a:rPr lang="ar-SA" sz="1600" dirty="0" smtClean="0">
                <a:solidFill>
                  <a:srgbClr val="420000"/>
                </a:solidFill>
              </a:rPr>
              <a:t> </a:t>
            </a:r>
            <a:r>
              <a:rPr lang="fa-IR" sz="1600" dirty="0" smtClean="0">
                <a:solidFill>
                  <a:srgbClr val="420000"/>
                </a:solidFill>
              </a:rPr>
              <a:t>با</a:t>
            </a:r>
            <a:r>
              <a:rPr lang="ar-SA" sz="1600" dirty="0" smtClean="0">
                <a:solidFill>
                  <a:srgbClr val="420000"/>
                </a:solidFill>
              </a:rPr>
              <a:t> </a:t>
            </a:r>
            <a:r>
              <a:rPr lang="fa-IR" sz="1600" dirty="0" smtClean="0">
                <a:solidFill>
                  <a:srgbClr val="420000"/>
                </a:solidFill>
              </a:rPr>
              <a:t>۵</a:t>
            </a:r>
            <a:r>
              <a:rPr lang="ar-SA" sz="1600" dirty="0" smtClean="0">
                <a:solidFill>
                  <a:srgbClr val="420000"/>
                </a:solidFill>
              </a:rPr>
              <a:t> پنجره به هم‌پیوسته</a:t>
            </a:r>
            <a:endParaRPr lang="fa-IR" sz="1600" dirty="0" smtClean="0">
              <a:solidFill>
                <a:srgbClr val="420000"/>
              </a:solidFill>
            </a:endParaRPr>
          </a:p>
        </p:txBody>
      </p:sp>
      <p:sp>
        <p:nvSpPr>
          <p:cNvPr id="13" name="Right Brace 12"/>
          <p:cNvSpPr/>
          <p:nvPr/>
        </p:nvSpPr>
        <p:spPr>
          <a:xfrm>
            <a:off x="7696200" y="4191000"/>
            <a:ext cx="152400" cy="685800"/>
          </a:xfrm>
          <a:prstGeom prst="rightBrace">
            <a:avLst/>
          </a:prstGeom>
          <a:ln w="19050">
            <a:solidFill>
              <a:srgbClr val="42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nip Same Side Corner Rectangle 13"/>
          <p:cNvSpPr/>
          <p:nvPr/>
        </p:nvSpPr>
        <p:spPr>
          <a:xfrm>
            <a:off x="304800" y="5105400"/>
            <a:ext cx="7391400" cy="533400"/>
          </a:xfrm>
          <a:prstGeom prst="snip2SameRect">
            <a:avLst/>
          </a:prstGeom>
          <a:solidFill>
            <a:schemeClr val="accent6">
              <a:lumMod val="60000"/>
              <a:lumOff val="40000"/>
            </a:schemeClr>
          </a:solidFill>
          <a:ln>
            <a:solidFill>
              <a:srgbClr val="6E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rgbClr val="6E4318"/>
                </a:solidFill>
              </a:rPr>
              <a:t> </a:t>
            </a:r>
            <a:r>
              <a:rPr lang="ar-SA" dirty="0" smtClean="0">
                <a:solidFill>
                  <a:srgbClr val="6E4318"/>
                </a:solidFill>
              </a:rPr>
              <a:t>پنج‌دری در معماری نوین</a:t>
            </a:r>
            <a:r>
              <a:rPr lang="fa-IR" dirty="0" smtClean="0">
                <a:solidFill>
                  <a:srgbClr val="6E4318"/>
                </a:solidFill>
              </a:rPr>
              <a:t>  </a:t>
            </a:r>
            <a:r>
              <a:rPr lang="ar-SA" dirty="0" smtClean="0">
                <a:solidFill>
                  <a:srgbClr val="6E4318"/>
                </a:solidFill>
              </a:rPr>
              <a:t> </a:t>
            </a:r>
            <a:r>
              <a:rPr lang="fa-IR" dirty="0" smtClean="0">
                <a:solidFill>
                  <a:srgbClr val="6E4318"/>
                </a:solidFill>
              </a:rPr>
              <a:t>        </a:t>
            </a:r>
            <a:r>
              <a:rPr lang="ar-SA" dirty="0" smtClean="0">
                <a:solidFill>
                  <a:srgbClr val="6E4318"/>
                </a:solidFill>
              </a:rPr>
              <a:t>به اتاق نشیمن اطلاق می‌شود </a:t>
            </a:r>
            <a:r>
              <a:rPr lang="fa-IR" dirty="0" smtClean="0">
                <a:solidFill>
                  <a:srgbClr val="6E4318"/>
                </a:solidFill>
              </a:rPr>
              <a:t>.</a:t>
            </a:r>
          </a:p>
        </p:txBody>
      </p:sp>
      <p:cxnSp>
        <p:nvCxnSpPr>
          <p:cNvPr id="15" name="Straight Arrow Connector 14"/>
          <p:cNvCxnSpPr/>
          <p:nvPr/>
        </p:nvCxnSpPr>
        <p:spPr>
          <a:xfrm rot="10800000">
            <a:off x="4572000" y="5410200"/>
            <a:ext cx="533400" cy="1588"/>
          </a:xfrm>
          <a:prstGeom prst="straightConnector1">
            <a:avLst/>
          </a:prstGeom>
          <a:ln w="38100">
            <a:solidFill>
              <a:srgbClr val="42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Snip Diagonal Corner Rectangle 15"/>
          <p:cNvSpPr/>
          <p:nvPr/>
        </p:nvSpPr>
        <p:spPr>
          <a:xfrm>
            <a:off x="1143000" y="5867400"/>
            <a:ext cx="7467600" cy="838200"/>
          </a:xfrm>
          <a:prstGeom prst="snip2DiagRect">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600" dirty="0" smtClean="0">
                <a:solidFill>
                  <a:srgbClr val="8A0000"/>
                </a:solidFill>
              </a:rPr>
              <a:t>با این</a:t>
            </a:r>
            <a:r>
              <a:rPr lang="fa-IR" sz="1600" dirty="0" smtClean="0">
                <a:solidFill>
                  <a:srgbClr val="8A0000"/>
                </a:solidFill>
              </a:rPr>
              <a:t> </a:t>
            </a:r>
            <a:r>
              <a:rPr lang="ar-SA" sz="1600" dirty="0" smtClean="0">
                <a:solidFill>
                  <a:srgbClr val="8A0000"/>
                </a:solidFill>
              </a:rPr>
              <a:t>حال خانه‌های سنتی اصیل ایرانی بسیار بزرگ بوده با تعداد زیادی اتاق ساخته می‌شده که پنج‌دری اتاق اصلی خانه محسوب</a:t>
            </a:r>
            <a:r>
              <a:rPr lang="fa-IR" sz="1600" dirty="0" smtClean="0">
                <a:solidFill>
                  <a:srgbClr val="8A0000"/>
                </a:solidFill>
              </a:rPr>
              <a:t> می</a:t>
            </a:r>
            <a:r>
              <a:rPr lang="ar-SA" sz="1600" dirty="0" smtClean="0">
                <a:solidFill>
                  <a:srgbClr val="8A0000"/>
                </a:solidFill>
              </a:rPr>
              <a:t> می‌شده است</a:t>
            </a:r>
            <a:r>
              <a:rPr lang="fa-IR" sz="1600" dirty="0" smtClean="0">
                <a:solidFill>
                  <a:srgbClr val="8A0000"/>
                </a:solidFill>
              </a:rPr>
              <a:t>.                         پنج دری ، </a:t>
            </a:r>
            <a:r>
              <a:rPr lang="ar-SA" sz="1600" dirty="0" smtClean="0">
                <a:solidFill>
                  <a:srgbClr val="8A0000"/>
                </a:solidFill>
              </a:rPr>
              <a:t>یکی</a:t>
            </a:r>
            <a:r>
              <a:rPr lang="fa-IR" sz="1600" dirty="0" smtClean="0">
                <a:solidFill>
                  <a:srgbClr val="8A0000"/>
                </a:solidFill>
              </a:rPr>
              <a:t> از</a:t>
            </a:r>
            <a:r>
              <a:rPr lang="ar-SA" sz="1600" dirty="0" smtClean="0">
                <a:solidFill>
                  <a:srgbClr val="8A0000"/>
                </a:solidFill>
              </a:rPr>
              <a:t> عناصر سنتی معماری ایرانی است</a:t>
            </a:r>
            <a:r>
              <a:rPr lang="fa-IR" sz="1600" dirty="0" smtClean="0">
                <a:solidFill>
                  <a:srgbClr val="8A0000"/>
                </a:solidFill>
              </a:rPr>
              <a:t>      </a:t>
            </a:r>
            <a:endParaRPr lang="en-US" sz="1600" dirty="0">
              <a:solidFill>
                <a:srgbClr val="8A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path" presetSubtype="0" accel="50000" decel="50000" fill="hold" nodeType="clickEffect">
                                  <p:stCondLst>
                                    <p:cond delay="0"/>
                                  </p:stCondLst>
                                  <p:childTnLst>
                                    <p:animMotion origin="layout" path="M 0 0  L 0.125 -0.1119  L 0.25 0  L 0.125 0.1119  L 0 0  Z" pathEditMode="relative" ptsTypes="">
                                      <p:cBhvr>
                                        <p:cTn id="6" dur="2000" fill="hold"/>
                                        <p:tgtEl>
                                          <p:spTgt spid="5">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plus(in)">
                                      <p:cBhvr>
                                        <p:cTn id="16" dur="2000"/>
                                        <p:tgtEl>
                                          <p:spTgt spid="12"/>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plus(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8839199" cy="707886"/>
          </a:xfrm>
          <a:prstGeom prst="rect">
            <a:avLst/>
          </a:prstGeom>
        </p:spPr>
        <p:txBody>
          <a:bodyPr wrap="square">
            <a:spAutoFit/>
          </a:bodyPr>
          <a:lstStyle/>
          <a:p>
            <a:pPr algn="r" rtl="1"/>
            <a:endParaRPr lang="fa-IR" sz="2000" b="1" dirty="0" smtClean="0"/>
          </a:p>
          <a:p>
            <a:pPr lvl="1" algn="r" rtl="1">
              <a:buFont typeface="Wingdings" pitchFamily="2" charset="2"/>
              <a:buChar char="v"/>
            </a:pPr>
            <a:r>
              <a:rPr lang="fa-IR" sz="2000" b="1" dirty="0" smtClean="0"/>
              <a:t> </a:t>
            </a:r>
            <a:r>
              <a:rPr lang="ar-SA" sz="2000" b="1" dirty="0" smtClean="0"/>
              <a:t>هفت دری</a:t>
            </a:r>
            <a:endParaRPr lang="fa-IR" sz="2000" b="1" dirty="0" smtClean="0"/>
          </a:p>
        </p:txBody>
      </p:sp>
      <p:pic>
        <p:nvPicPr>
          <p:cNvPr id="3" name="Picture 2" descr="7dari.jpg"/>
          <p:cNvPicPr>
            <a:picLocks noChangeAspect="1"/>
          </p:cNvPicPr>
          <p:nvPr/>
        </p:nvPicPr>
        <p:blipFill>
          <a:blip r:embed="rId2"/>
          <a:stretch>
            <a:fillRect/>
          </a:stretch>
        </p:blipFill>
        <p:spPr>
          <a:xfrm>
            <a:off x="1066800" y="914400"/>
            <a:ext cx="6950927"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val 3"/>
          <p:cNvSpPr/>
          <p:nvPr/>
        </p:nvSpPr>
        <p:spPr>
          <a:xfrm>
            <a:off x="3886200" y="5410200"/>
            <a:ext cx="2057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6E4318"/>
                </a:solidFill>
              </a:rPr>
              <a:t>طاق هفت در</a:t>
            </a:r>
            <a:endParaRPr lang="en-US" dirty="0">
              <a:solidFill>
                <a:srgbClr val="6E431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path" presetSubtype="0" accel="50000" decel="50000" fill="hold" nodeType="clickEffect">
                                  <p:stCondLst>
                                    <p:cond delay="0"/>
                                  </p:stCondLst>
                                  <p:childTnLst>
                                    <p:animMotion origin="layout" path="M 0 0  L 0.125 0  L 0.188 0.1452  L 0.125 0.28907  L 0 0.28907  L -0.063 0.1452  L 0 0  Z" pathEditMode="relative" ptsTypes="">
                                      <p:cBhvr>
                                        <p:cTn id="6" dur="2000" fill="hold"/>
                                        <p:tgtEl>
                                          <p:spTgt spid="2">
                                            <p:txEl>
                                              <p:pRg st="1" end="1"/>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lvl="1" algn="r" rtl="1" fontAlgn="base">
              <a:spcBef>
                <a:spcPct val="0"/>
              </a:spcBef>
              <a:spcAft>
                <a:spcPct val="0"/>
              </a:spcAft>
              <a:buFont typeface="Wingdings" pitchFamily="2" charset="2"/>
              <a:buChar char="v"/>
            </a:pPr>
            <a:r>
              <a:rPr kumimoji="0" lang="ar-SA" sz="2000" b="1" i="0" u="none" strike="noStrike" cap="none" normalizeH="0" baseline="0" dirty="0" smtClean="0">
                <a:ln>
                  <a:noFill/>
                </a:ln>
                <a:solidFill>
                  <a:schemeClr val="tx1"/>
                </a:solidFill>
                <a:effectLst/>
                <a:latin typeface="Arial" pitchFamily="34" charset="0"/>
                <a:ea typeface="Times New Roman" pitchFamily="18" charset="0"/>
              </a:rPr>
              <a:t> هشتی ورودی</a:t>
            </a: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endParaRPr>
          </a:p>
        </p:txBody>
      </p:sp>
      <p:pic>
        <p:nvPicPr>
          <p:cNvPr id="3" name="Picture 2" descr="هشتی.jpg"/>
          <p:cNvPicPr>
            <a:picLocks noChangeAspect="1"/>
          </p:cNvPicPr>
          <p:nvPr/>
        </p:nvPicPr>
        <p:blipFill>
          <a:blip r:embed="rId2" cstate="print"/>
          <a:stretch>
            <a:fillRect/>
          </a:stretch>
        </p:blipFill>
        <p:spPr>
          <a:xfrm>
            <a:off x="533400" y="228600"/>
            <a:ext cx="4419600" cy="3314700"/>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152400" y="3962400"/>
            <a:ext cx="87630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buFont typeface="Wingdings" pitchFamily="2" charset="2"/>
              <a:buChar char="ü"/>
            </a:pPr>
            <a:r>
              <a:rPr lang="fa-IR" sz="1600" dirty="0" smtClean="0">
                <a:latin typeface="Arial" pitchFamily="34" charset="0"/>
                <a:ea typeface="Times New Roman" pitchFamily="18" charset="0"/>
              </a:rPr>
              <a:t> </a:t>
            </a:r>
            <a:r>
              <a:rPr lang="fa-IR" sz="1600" dirty="0" smtClean="0">
                <a:solidFill>
                  <a:schemeClr val="tx1"/>
                </a:solidFill>
                <a:latin typeface="Arial" pitchFamily="34" charset="0"/>
                <a:ea typeface="Times New Roman" pitchFamily="18" charset="0"/>
              </a:rPr>
              <a:t>قسمت بیرون هشته خانه که به شکل‌های مختلف ساخته می‌شده</a:t>
            </a:r>
            <a:endParaRPr lang="en-US" sz="1600" dirty="0" smtClean="0">
              <a:solidFill>
                <a:schemeClr val="tx1"/>
              </a:solidFill>
              <a:latin typeface="Arial" pitchFamily="34" charset="0"/>
              <a:ea typeface="Times New Roman" pitchFamily="18" charset="0"/>
            </a:endParaRPr>
          </a:p>
          <a:p>
            <a:pPr lvl="0" algn="r" rtl="1" fontAlgn="base">
              <a:spcBef>
                <a:spcPct val="0"/>
              </a:spcBef>
              <a:spcAft>
                <a:spcPct val="0"/>
              </a:spcAft>
              <a:buFont typeface="Wingdings" pitchFamily="2" charset="2"/>
              <a:buChar char="ü"/>
            </a:pPr>
            <a:r>
              <a:rPr lang="fa-IR" sz="1600" dirty="0" smtClean="0">
                <a:solidFill>
                  <a:schemeClr val="tx1"/>
                </a:solidFill>
                <a:latin typeface="Arial" pitchFamily="34" charset="0"/>
                <a:ea typeface="Times New Roman" pitchFamily="18" charset="0"/>
              </a:rPr>
              <a:t> فضای سرپوشیده متصل به کوچه و حیاط خانه</a:t>
            </a:r>
            <a:endParaRPr lang="en-US" sz="1600" dirty="0" smtClean="0">
              <a:solidFill>
                <a:schemeClr val="tx1"/>
              </a:solidFill>
              <a:latin typeface="Arial" pitchFamily="34" charset="0"/>
              <a:ea typeface="Times New Roman" pitchFamily="18" charset="0"/>
            </a:endParaRPr>
          </a:p>
          <a:p>
            <a:pPr lvl="0" algn="r" rtl="1" fontAlgn="base">
              <a:spcBef>
                <a:spcPct val="0"/>
              </a:spcBef>
              <a:spcAft>
                <a:spcPct val="0"/>
              </a:spcAft>
              <a:buFont typeface="Wingdings" pitchFamily="2" charset="2"/>
              <a:buChar char="ü"/>
            </a:pPr>
            <a:r>
              <a:rPr lang="fa-IR" sz="1600" dirty="0" smtClean="0">
                <a:solidFill>
                  <a:schemeClr val="tx1"/>
                </a:solidFill>
                <a:latin typeface="Arial" pitchFamily="34" charset="0"/>
                <a:ea typeface="Times New Roman" pitchFamily="18" charset="0"/>
              </a:rPr>
              <a:t> فضایی بعد از فضای ورودی (در معماری اسلامی) که اغلب بلافاصله پس از درگاه قرار      </a:t>
            </a:r>
          </a:p>
          <a:p>
            <a:pPr lvl="0" algn="r" rtl="1" fontAlgn="base">
              <a:spcBef>
                <a:spcPct val="0"/>
              </a:spcBef>
              <a:spcAft>
                <a:spcPct val="0"/>
              </a:spcAft>
            </a:pPr>
            <a:r>
              <a:rPr lang="fa-IR" sz="1600" dirty="0" smtClean="0">
                <a:solidFill>
                  <a:schemeClr val="tx1"/>
                </a:solidFill>
                <a:latin typeface="Arial" pitchFamily="34" charset="0"/>
                <a:ea typeface="Times New Roman" pitchFamily="18" charset="0"/>
              </a:rPr>
              <a:t>   می‌گیرد نه تنها جایی که از منطقه بسته خانه بیرون می‌آید و ارتباط آن را با خارج تامین </a:t>
            </a:r>
          </a:p>
          <a:p>
            <a:pPr lvl="0" algn="r" rtl="1" fontAlgn="base">
              <a:spcBef>
                <a:spcPct val="0"/>
              </a:spcBef>
              <a:spcAft>
                <a:spcPct val="0"/>
              </a:spcAft>
            </a:pPr>
            <a:r>
              <a:rPr lang="fa-IR" sz="1600" dirty="0" smtClean="0">
                <a:solidFill>
                  <a:schemeClr val="tx1"/>
                </a:solidFill>
                <a:latin typeface="Arial" pitchFamily="34" charset="0"/>
                <a:ea typeface="Times New Roman" pitchFamily="18" charset="0"/>
              </a:rPr>
              <a:t>   می‌کند.</a:t>
            </a:r>
          </a:p>
          <a:p>
            <a:pPr lvl="0" algn="r" rtl="1" fontAlgn="base">
              <a:spcBef>
                <a:spcPct val="0"/>
              </a:spcBef>
              <a:spcAft>
                <a:spcPct val="0"/>
              </a:spcAft>
              <a:buFont typeface="Wingdings" pitchFamily="2" charset="2"/>
              <a:buChar char="ü"/>
            </a:pPr>
            <a:r>
              <a:rPr lang="fa-IR" sz="1600" dirty="0" smtClean="0">
                <a:solidFill>
                  <a:schemeClr val="tx1"/>
                </a:solidFill>
                <a:latin typeface="Arial" pitchFamily="34" charset="0"/>
                <a:ea typeface="Times New Roman" pitchFamily="18" charset="0"/>
              </a:rPr>
              <a:t>مهم‌ترین کارکرد هشتی</a:t>
            </a:r>
            <a:r>
              <a:rPr lang="fa-IR" sz="1600" dirty="0" smtClean="0">
                <a:solidFill>
                  <a:srgbClr val="C00000"/>
                </a:solidFill>
                <a:latin typeface="Arial" pitchFamily="34" charset="0"/>
                <a:ea typeface="Times New Roman" pitchFamily="18" charset="0"/>
              </a:rPr>
              <a:t>.</a:t>
            </a:r>
            <a:r>
              <a:rPr lang="fa-IR" sz="2400" dirty="0" smtClean="0">
                <a:solidFill>
                  <a:srgbClr val="C00000"/>
                </a:solidFill>
                <a:latin typeface="Arial" pitchFamily="34" charset="0"/>
                <a:ea typeface="Times New Roman" pitchFamily="18" charset="0"/>
              </a:rPr>
              <a:t>........</a:t>
            </a:r>
            <a:r>
              <a:rPr lang="fa-IR" sz="1200" dirty="0" smtClean="0">
                <a:solidFill>
                  <a:srgbClr val="C00000"/>
                </a:solidFill>
                <a:latin typeface="Arial" pitchFamily="34" charset="0"/>
                <a:ea typeface="Times New Roman" pitchFamily="18" charset="0"/>
              </a:rPr>
              <a:t>&gt;</a:t>
            </a:r>
            <a:r>
              <a:rPr lang="fa-IR" sz="1600" dirty="0" smtClean="0">
                <a:solidFill>
                  <a:schemeClr val="tx1"/>
                </a:solidFill>
                <a:latin typeface="Arial" pitchFamily="34" charset="0"/>
                <a:ea typeface="Times New Roman" pitchFamily="18" charset="0"/>
              </a:rPr>
              <a:t> تقسیم مسیر ورودی به</a:t>
            </a:r>
            <a:r>
              <a:rPr lang="en-US" sz="1600" dirty="0" smtClean="0">
                <a:solidFill>
                  <a:schemeClr val="tx1"/>
                </a:solidFill>
                <a:latin typeface="Arial" pitchFamily="34" charset="0"/>
                <a:ea typeface="Times New Roman" pitchFamily="18" charset="0"/>
              </a:rPr>
              <a:t> </a:t>
            </a:r>
            <a:r>
              <a:rPr lang="fa-IR" sz="1600" dirty="0" smtClean="0">
                <a:solidFill>
                  <a:schemeClr val="tx1"/>
                </a:solidFill>
                <a:latin typeface="Arial" pitchFamily="34" charset="0"/>
                <a:ea typeface="Times New Roman" pitchFamily="18" charset="0"/>
              </a:rPr>
              <a:t>دو یا چندجهت و</a:t>
            </a:r>
            <a:r>
              <a:rPr lang="en-US" sz="1600" dirty="0" smtClean="0">
                <a:solidFill>
                  <a:schemeClr val="tx1"/>
                </a:solidFill>
                <a:latin typeface="Arial" pitchFamily="34" charset="0"/>
                <a:ea typeface="Times New Roman" pitchFamily="18" charset="0"/>
              </a:rPr>
              <a:t> </a:t>
            </a:r>
            <a:r>
              <a:rPr lang="fa-IR" sz="1600" dirty="0" smtClean="0">
                <a:solidFill>
                  <a:schemeClr val="tx1"/>
                </a:solidFill>
                <a:latin typeface="Arial" pitchFamily="34" charset="0"/>
                <a:ea typeface="Times New Roman" pitchFamily="18" charset="0"/>
              </a:rPr>
              <a:t>حفظ قسمتی از حریم  </a:t>
            </a:r>
          </a:p>
          <a:p>
            <a:pPr lvl="0" algn="r" rtl="1" fontAlgn="base">
              <a:spcBef>
                <a:spcPct val="0"/>
              </a:spcBef>
              <a:spcAft>
                <a:spcPct val="0"/>
              </a:spcAft>
            </a:pPr>
            <a:r>
              <a:rPr lang="fa-IR" sz="1600" dirty="0" smtClean="0">
                <a:solidFill>
                  <a:schemeClr val="tx1"/>
                </a:solidFill>
                <a:latin typeface="Arial" pitchFamily="34" charset="0"/>
                <a:ea typeface="Times New Roman" pitchFamily="18" charset="0"/>
              </a:rPr>
              <a:t>                                               خانه‌است.</a:t>
            </a:r>
          </a:p>
          <a:p>
            <a:pPr lvl="0" algn="r" rtl="1" fontAlgn="base">
              <a:spcBef>
                <a:spcPct val="0"/>
              </a:spcBef>
              <a:spcAft>
                <a:spcPct val="0"/>
              </a:spcAft>
              <a:buFont typeface="Wingdings" pitchFamily="2" charset="2"/>
              <a:buChar char="ü"/>
            </a:pPr>
            <a:r>
              <a:rPr lang="fa-IR" sz="1600" dirty="0" smtClean="0">
                <a:solidFill>
                  <a:schemeClr val="tx1"/>
                </a:solidFill>
                <a:latin typeface="Arial" pitchFamily="34" charset="0"/>
                <a:ea typeface="Times New Roman" pitchFamily="18" charset="0"/>
              </a:rPr>
              <a:t> به معنی آرامگاه، طاق، ایوان، رواق و آسمانه هم آورده‌اند.</a:t>
            </a:r>
            <a:endParaRPr lang="en-US" sz="1600" dirty="0"/>
          </a:p>
        </p:txBody>
      </p:sp>
      <p:sp>
        <p:nvSpPr>
          <p:cNvPr id="14" name="TextBox 13"/>
          <p:cNvSpPr txBox="1"/>
          <p:nvPr/>
        </p:nvSpPr>
        <p:spPr>
          <a:xfrm>
            <a:off x="990600" y="5181600"/>
            <a:ext cx="2619628" cy="369332"/>
          </a:xfrm>
          <a:prstGeom prst="rect">
            <a:avLst/>
          </a:prstGeom>
          <a:noFill/>
        </p:spPr>
        <p:txBody>
          <a:bodyPr wrap="none" rtlCol="0">
            <a:spAutoFit/>
          </a:bodyPr>
          <a:lstStyle/>
          <a:p>
            <a:r>
              <a:rPr lang="fa-IR" b="1" dirty="0" smtClean="0">
                <a:solidFill>
                  <a:srgbClr val="420000"/>
                </a:solidFill>
              </a:rPr>
              <a:t>تزئینات هشتی ورودی </a:t>
            </a:r>
            <a:endParaRPr lang="en-US" b="1" dirty="0">
              <a:solidFill>
                <a:srgbClr val="420000"/>
              </a:solidFill>
            </a:endParaRPr>
          </a:p>
        </p:txBody>
      </p:sp>
      <p:pic>
        <p:nvPicPr>
          <p:cNvPr id="16" name="Picture 15" descr="تزئینات هشتی ورودی  خانه عامری ها.gif"/>
          <p:cNvPicPr>
            <a:picLocks noChangeAspect="1"/>
          </p:cNvPicPr>
          <p:nvPr/>
        </p:nvPicPr>
        <p:blipFill>
          <a:blip r:embed="rId3"/>
          <a:stretch>
            <a:fillRect/>
          </a:stretch>
        </p:blipFill>
        <p:spPr>
          <a:xfrm>
            <a:off x="304800" y="152400"/>
            <a:ext cx="3657600" cy="4876800"/>
          </a:xfrm>
          <a:prstGeom prst="rect">
            <a:avLst/>
          </a:prstGeom>
        </p:spPr>
      </p:pic>
      <p:sp>
        <p:nvSpPr>
          <p:cNvPr id="17" name="Rounded Rectangle 16"/>
          <p:cNvSpPr/>
          <p:nvPr/>
        </p:nvSpPr>
        <p:spPr>
          <a:xfrm>
            <a:off x="4876800" y="1371600"/>
            <a:ext cx="3352800" cy="2590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SA" dirty="0" smtClean="0">
                <a:solidFill>
                  <a:srgbClr val="420000"/>
                </a:solidFill>
              </a:rPr>
              <a:t>ورودی بنا </a:t>
            </a:r>
            <a:r>
              <a:rPr lang="fa-IR" dirty="0" smtClean="0">
                <a:solidFill>
                  <a:srgbClr val="420000"/>
                </a:solidFill>
              </a:rPr>
              <a:t> که </a:t>
            </a:r>
            <a:r>
              <a:rPr lang="ar-SA" dirty="0" smtClean="0">
                <a:solidFill>
                  <a:srgbClr val="420000"/>
                </a:solidFill>
              </a:rPr>
              <a:t>بر دلایل اقلیمی و محرمیت کاملاً غیر مستقیم طراحی شده بود و با چرخش 90 درجه ما را به سمت حریم درونی خانه هدایت می ک</a:t>
            </a:r>
            <a:r>
              <a:rPr lang="fa-IR" dirty="0" smtClean="0">
                <a:solidFill>
                  <a:srgbClr val="420000"/>
                </a:solidFill>
              </a:rPr>
              <a:t>ند.</a:t>
            </a:r>
            <a:endParaRPr lang="en-US"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path" presetSubtype="0" accel="50000" decel="50000" fill="hold" nodeType="clickEffect">
                                  <p:stCondLst>
                                    <p:cond delay="0"/>
                                  </p:stCondLst>
                                  <p:childTnLst>
                                    <p:animMotion origin="layout" path="M 0 0  L 0.25 0  L 0.25 0.33302  L 0 0.33302  L 0 0  Z" pathEditMode="relative" ptsTypes="">
                                      <p:cBhvr>
                                        <p:cTn id="6" dur="2000" fill="hold"/>
                                        <p:tgtEl>
                                          <p:spTgt spid="1025">
                                            <p:txEl>
                                              <p:pRg st="1" end="1"/>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1">
                                            <p:bg/>
                                          </p:spTgt>
                                        </p:tgtEl>
                                        <p:attrNameLst>
                                          <p:attrName>style.visibility</p:attrName>
                                        </p:attrNameLst>
                                      </p:cBhvr>
                                      <p:to>
                                        <p:strVal val="visible"/>
                                      </p:to>
                                    </p:set>
                                    <p:animEffect transition="in" filter="strips(downLeft)">
                                      <p:cBhvr>
                                        <p:cTn id="16" dur="500"/>
                                        <p:tgtEl>
                                          <p:spTgt spid="11">
                                            <p:bg/>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strips(downLeft)">
                                      <p:cBhvr>
                                        <p:cTn id="19" dur="500"/>
                                        <p:tgtEl>
                                          <p:spTgt spid="11">
                                            <p:txEl>
                                              <p:pRg st="0" end="0"/>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strips(downLeft)">
                                      <p:cBhvr>
                                        <p:cTn id="22" dur="500"/>
                                        <p:tgtEl>
                                          <p:spTgt spid="11">
                                            <p:txEl>
                                              <p:pRg st="1" end="1"/>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strips(downLeft)">
                                      <p:cBhvr>
                                        <p:cTn id="25" dur="500"/>
                                        <p:tgtEl>
                                          <p:spTgt spid="11">
                                            <p:txEl>
                                              <p:pRg st="2" end="2"/>
                                            </p:tx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strips(downLeft)">
                                      <p:cBhvr>
                                        <p:cTn id="28" dur="500"/>
                                        <p:tgtEl>
                                          <p:spTgt spid="11">
                                            <p:txEl>
                                              <p:pRg st="3" end="3"/>
                                            </p:tx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strips(downLeft)">
                                      <p:cBhvr>
                                        <p:cTn id="31" dur="500"/>
                                        <p:tgtEl>
                                          <p:spTgt spid="11">
                                            <p:txEl>
                                              <p:pRg st="4" end="4"/>
                                            </p:txEl>
                                          </p:spTgt>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strips(downLeft)">
                                      <p:cBhvr>
                                        <p:cTn id="34" dur="500"/>
                                        <p:tgtEl>
                                          <p:spTgt spid="11">
                                            <p:txEl>
                                              <p:pRg st="5" end="5"/>
                                            </p:txEl>
                                          </p:spTgt>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strips(downLeft)">
                                      <p:cBhvr>
                                        <p:cTn id="37" dur="500"/>
                                        <p:tgtEl>
                                          <p:spTgt spid="11">
                                            <p:txEl>
                                              <p:pRg st="6" end="6"/>
                                            </p:txEl>
                                          </p:spTgt>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strips(down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p:cTn id="4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 calcmode="lin" valueType="num">
                                      <p:cBhvr>
                                        <p:cTn id="5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11">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 calcmode="lin" valueType="num">
                                      <p:cBhvr>
                                        <p:cTn id="5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0"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61" dur="500"/>
                                        <p:tgtEl>
                                          <p:spTgt spid="11">
                                            <p:txEl>
                                              <p:pRg st="2" end="2"/>
                                            </p:txEl>
                                          </p:spTgt>
                                        </p:tgtEl>
                                      </p:cBhvr>
                                    </p:animEffect>
                                  </p:childTnLst>
                                </p:cTn>
                              </p:par>
                              <p:par>
                                <p:cTn id="62" presetID="53" presetClass="entr" presetSubtype="0" fill="hold" nodeType="withEffect">
                                  <p:stCondLst>
                                    <p:cond delay="0"/>
                                  </p:stCondLst>
                                  <p:childTnLst>
                                    <p:set>
                                      <p:cBhvr>
                                        <p:cTn id="63" dur="1" fill="hold">
                                          <p:stCondLst>
                                            <p:cond delay="0"/>
                                          </p:stCondLst>
                                        </p:cTn>
                                        <p:tgtEl>
                                          <p:spTgt spid="11">
                                            <p:txEl>
                                              <p:pRg st="3" end="3"/>
                                            </p:txEl>
                                          </p:spTgt>
                                        </p:tgtEl>
                                        <p:attrNameLst>
                                          <p:attrName>style.visibility</p:attrName>
                                        </p:attrNameLst>
                                      </p:cBhvr>
                                      <p:to>
                                        <p:strVal val="visible"/>
                                      </p:to>
                                    </p:set>
                                    <p:anim calcmode="lin" valueType="num">
                                      <p:cBhvr>
                                        <p:cTn id="64"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65"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66" dur="500"/>
                                        <p:tgtEl>
                                          <p:spTgt spid="11">
                                            <p:txEl>
                                              <p:pRg st="3" end="3"/>
                                            </p:txEl>
                                          </p:spTgt>
                                        </p:tgtEl>
                                      </p:cBhvr>
                                    </p:animEffect>
                                  </p:childTnLst>
                                </p:cTn>
                              </p:par>
                              <p:par>
                                <p:cTn id="67" presetID="53" presetClass="entr" presetSubtype="0" fill="hold" nodeType="withEffect">
                                  <p:stCondLst>
                                    <p:cond delay="0"/>
                                  </p:stCondLst>
                                  <p:childTnLst>
                                    <p:set>
                                      <p:cBhvr>
                                        <p:cTn id="68" dur="1" fill="hold">
                                          <p:stCondLst>
                                            <p:cond delay="0"/>
                                          </p:stCondLst>
                                        </p:cTn>
                                        <p:tgtEl>
                                          <p:spTgt spid="11">
                                            <p:txEl>
                                              <p:pRg st="4" end="4"/>
                                            </p:txEl>
                                          </p:spTgt>
                                        </p:tgtEl>
                                        <p:attrNameLst>
                                          <p:attrName>style.visibility</p:attrName>
                                        </p:attrNameLst>
                                      </p:cBhvr>
                                      <p:to>
                                        <p:strVal val="visible"/>
                                      </p:to>
                                    </p:set>
                                    <p:anim calcmode="lin" valueType="num">
                                      <p:cBhvr>
                                        <p:cTn id="69"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70"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71" dur="500"/>
                                        <p:tgtEl>
                                          <p:spTgt spid="11">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11">
                                            <p:txEl>
                                              <p:pRg st="5" end="5"/>
                                            </p:txEl>
                                          </p:spTgt>
                                        </p:tgtEl>
                                        <p:attrNameLst>
                                          <p:attrName>style.visibility</p:attrName>
                                        </p:attrNameLst>
                                      </p:cBhvr>
                                      <p:to>
                                        <p:strVal val="visible"/>
                                      </p:to>
                                    </p:set>
                                    <p:anim calcmode="lin" valueType="num">
                                      <p:cBhvr>
                                        <p:cTn id="76"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77"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78" dur="500"/>
                                        <p:tgtEl>
                                          <p:spTgt spid="11">
                                            <p:txEl>
                                              <p:pRg st="5" end="5"/>
                                            </p:txEl>
                                          </p:spTgt>
                                        </p:tgtEl>
                                      </p:cBhvr>
                                    </p:animEffect>
                                  </p:childTnLst>
                                </p:cTn>
                              </p:par>
                              <p:par>
                                <p:cTn id="79" presetID="53" presetClass="entr" presetSubtype="0" fill="hold" nodeType="withEffect">
                                  <p:stCondLst>
                                    <p:cond delay="0"/>
                                  </p:stCondLst>
                                  <p:childTnLst>
                                    <p:set>
                                      <p:cBhvr>
                                        <p:cTn id="80" dur="1" fill="hold">
                                          <p:stCondLst>
                                            <p:cond delay="0"/>
                                          </p:stCondLst>
                                        </p:cTn>
                                        <p:tgtEl>
                                          <p:spTgt spid="11">
                                            <p:txEl>
                                              <p:pRg st="6" end="6"/>
                                            </p:txEl>
                                          </p:spTgt>
                                        </p:tgtEl>
                                        <p:attrNameLst>
                                          <p:attrName>style.visibility</p:attrName>
                                        </p:attrNameLst>
                                      </p:cBhvr>
                                      <p:to>
                                        <p:strVal val="visible"/>
                                      </p:to>
                                    </p:set>
                                    <p:anim calcmode="lin" valueType="num">
                                      <p:cBhvr>
                                        <p:cTn id="81"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82"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83" dur="500"/>
                                        <p:tgtEl>
                                          <p:spTgt spid="11">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11">
                                            <p:txEl>
                                              <p:pRg st="7" end="7"/>
                                            </p:txEl>
                                          </p:spTgt>
                                        </p:tgtEl>
                                        <p:attrNameLst>
                                          <p:attrName>style.visibility</p:attrName>
                                        </p:attrNameLst>
                                      </p:cBhvr>
                                      <p:to>
                                        <p:strVal val="visible"/>
                                      </p:to>
                                    </p:set>
                                    <p:anim calcmode="lin" valueType="num">
                                      <p:cBhvr>
                                        <p:cTn id="88"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89" dur="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90" dur="500"/>
                                        <p:tgtEl>
                                          <p:spTgt spid="11">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xit" presetSubtype="4" fill="hold" grpId="1" nodeType="clickEffect">
                                  <p:stCondLst>
                                    <p:cond delay="0"/>
                                  </p:stCondLst>
                                  <p:childTnLst>
                                    <p:animEffect transition="out" filter="slide(fromBottom)">
                                      <p:cBhvr>
                                        <p:cTn id="94" dur="500"/>
                                        <p:tgtEl>
                                          <p:spTgt spid="11">
                                            <p:txEl>
                                              <p:pRg st="0" end="0"/>
                                            </p:txEl>
                                          </p:spTgt>
                                        </p:tgtEl>
                                      </p:cBhvr>
                                    </p:animEffect>
                                    <p:set>
                                      <p:cBhvr>
                                        <p:cTn id="95" dur="1" fill="hold">
                                          <p:stCondLst>
                                            <p:cond delay="499"/>
                                          </p:stCondLst>
                                        </p:cTn>
                                        <p:tgtEl>
                                          <p:spTgt spid="11">
                                            <p:txEl>
                                              <p:pRg st="0" end="0"/>
                                            </p:txEl>
                                          </p:spTgt>
                                        </p:tgtEl>
                                        <p:attrNameLst>
                                          <p:attrName>style.visibility</p:attrName>
                                        </p:attrNameLst>
                                      </p:cBhvr>
                                      <p:to>
                                        <p:strVal val="hidden"/>
                                      </p:to>
                                    </p:set>
                                  </p:childTnLst>
                                </p:cTn>
                              </p:par>
                              <p:par>
                                <p:cTn id="96" presetID="12" presetClass="exit" presetSubtype="4" fill="hold" grpId="1" nodeType="withEffect">
                                  <p:stCondLst>
                                    <p:cond delay="0"/>
                                  </p:stCondLst>
                                  <p:childTnLst>
                                    <p:animEffect transition="out" filter="slide(fromBottom)">
                                      <p:cBhvr>
                                        <p:cTn id="97" dur="500"/>
                                        <p:tgtEl>
                                          <p:spTgt spid="11">
                                            <p:txEl>
                                              <p:pRg st="1" end="1"/>
                                            </p:txEl>
                                          </p:spTgt>
                                        </p:tgtEl>
                                      </p:cBhvr>
                                    </p:animEffect>
                                    <p:set>
                                      <p:cBhvr>
                                        <p:cTn id="98" dur="1" fill="hold">
                                          <p:stCondLst>
                                            <p:cond delay="499"/>
                                          </p:stCondLst>
                                        </p:cTn>
                                        <p:tgtEl>
                                          <p:spTgt spid="11">
                                            <p:txEl>
                                              <p:pRg st="1" end="1"/>
                                            </p:txEl>
                                          </p:spTgt>
                                        </p:tgtEl>
                                        <p:attrNameLst>
                                          <p:attrName>style.visibility</p:attrName>
                                        </p:attrNameLst>
                                      </p:cBhvr>
                                      <p:to>
                                        <p:strVal val="hidden"/>
                                      </p:to>
                                    </p:set>
                                  </p:childTnLst>
                                </p:cTn>
                              </p:par>
                              <p:par>
                                <p:cTn id="99" presetID="12" presetClass="exit" presetSubtype="4" fill="hold" grpId="1" nodeType="withEffect">
                                  <p:stCondLst>
                                    <p:cond delay="0"/>
                                  </p:stCondLst>
                                  <p:childTnLst>
                                    <p:animEffect transition="out" filter="slide(fromBottom)">
                                      <p:cBhvr>
                                        <p:cTn id="100" dur="500"/>
                                        <p:tgtEl>
                                          <p:spTgt spid="11">
                                            <p:txEl>
                                              <p:pRg st="2" end="2"/>
                                            </p:txEl>
                                          </p:spTgt>
                                        </p:tgtEl>
                                      </p:cBhvr>
                                    </p:animEffect>
                                    <p:set>
                                      <p:cBhvr>
                                        <p:cTn id="101" dur="1" fill="hold">
                                          <p:stCondLst>
                                            <p:cond delay="499"/>
                                          </p:stCondLst>
                                        </p:cTn>
                                        <p:tgtEl>
                                          <p:spTgt spid="11">
                                            <p:txEl>
                                              <p:pRg st="2" end="2"/>
                                            </p:txEl>
                                          </p:spTgt>
                                        </p:tgtEl>
                                        <p:attrNameLst>
                                          <p:attrName>style.visibility</p:attrName>
                                        </p:attrNameLst>
                                      </p:cBhvr>
                                      <p:to>
                                        <p:strVal val="hidden"/>
                                      </p:to>
                                    </p:set>
                                  </p:childTnLst>
                                </p:cTn>
                              </p:par>
                              <p:par>
                                <p:cTn id="102" presetID="12" presetClass="exit" presetSubtype="4" fill="hold" grpId="1" nodeType="withEffect">
                                  <p:stCondLst>
                                    <p:cond delay="0"/>
                                  </p:stCondLst>
                                  <p:childTnLst>
                                    <p:animEffect transition="out" filter="slide(fromBottom)">
                                      <p:cBhvr>
                                        <p:cTn id="103" dur="500"/>
                                        <p:tgtEl>
                                          <p:spTgt spid="11">
                                            <p:txEl>
                                              <p:pRg st="3" end="3"/>
                                            </p:txEl>
                                          </p:spTgt>
                                        </p:tgtEl>
                                      </p:cBhvr>
                                    </p:animEffect>
                                    <p:set>
                                      <p:cBhvr>
                                        <p:cTn id="104" dur="1" fill="hold">
                                          <p:stCondLst>
                                            <p:cond delay="499"/>
                                          </p:stCondLst>
                                        </p:cTn>
                                        <p:tgtEl>
                                          <p:spTgt spid="11">
                                            <p:txEl>
                                              <p:pRg st="3" end="3"/>
                                            </p:txEl>
                                          </p:spTgt>
                                        </p:tgtEl>
                                        <p:attrNameLst>
                                          <p:attrName>style.visibility</p:attrName>
                                        </p:attrNameLst>
                                      </p:cBhvr>
                                      <p:to>
                                        <p:strVal val="hidden"/>
                                      </p:to>
                                    </p:set>
                                  </p:childTnLst>
                                </p:cTn>
                              </p:par>
                              <p:par>
                                <p:cTn id="105" presetID="12" presetClass="exit" presetSubtype="4" fill="hold" grpId="1" nodeType="withEffect">
                                  <p:stCondLst>
                                    <p:cond delay="0"/>
                                  </p:stCondLst>
                                  <p:childTnLst>
                                    <p:animEffect transition="out" filter="slide(fromBottom)">
                                      <p:cBhvr>
                                        <p:cTn id="106" dur="500"/>
                                        <p:tgtEl>
                                          <p:spTgt spid="11">
                                            <p:txEl>
                                              <p:pRg st="4" end="4"/>
                                            </p:txEl>
                                          </p:spTgt>
                                        </p:tgtEl>
                                      </p:cBhvr>
                                    </p:animEffect>
                                    <p:set>
                                      <p:cBhvr>
                                        <p:cTn id="107" dur="1" fill="hold">
                                          <p:stCondLst>
                                            <p:cond delay="499"/>
                                          </p:stCondLst>
                                        </p:cTn>
                                        <p:tgtEl>
                                          <p:spTgt spid="11">
                                            <p:txEl>
                                              <p:pRg st="4" end="4"/>
                                            </p:txEl>
                                          </p:spTgt>
                                        </p:tgtEl>
                                        <p:attrNameLst>
                                          <p:attrName>style.visibility</p:attrName>
                                        </p:attrNameLst>
                                      </p:cBhvr>
                                      <p:to>
                                        <p:strVal val="hidden"/>
                                      </p:to>
                                    </p:set>
                                  </p:childTnLst>
                                </p:cTn>
                              </p:par>
                              <p:par>
                                <p:cTn id="108" presetID="12" presetClass="exit" presetSubtype="4" fill="hold" grpId="1" nodeType="withEffect">
                                  <p:stCondLst>
                                    <p:cond delay="0"/>
                                  </p:stCondLst>
                                  <p:childTnLst>
                                    <p:animEffect transition="out" filter="slide(fromBottom)">
                                      <p:cBhvr>
                                        <p:cTn id="109" dur="500"/>
                                        <p:tgtEl>
                                          <p:spTgt spid="11">
                                            <p:txEl>
                                              <p:pRg st="5" end="5"/>
                                            </p:txEl>
                                          </p:spTgt>
                                        </p:tgtEl>
                                      </p:cBhvr>
                                    </p:animEffect>
                                    <p:set>
                                      <p:cBhvr>
                                        <p:cTn id="110" dur="1" fill="hold">
                                          <p:stCondLst>
                                            <p:cond delay="499"/>
                                          </p:stCondLst>
                                        </p:cTn>
                                        <p:tgtEl>
                                          <p:spTgt spid="11">
                                            <p:txEl>
                                              <p:pRg st="5" end="5"/>
                                            </p:txEl>
                                          </p:spTgt>
                                        </p:tgtEl>
                                        <p:attrNameLst>
                                          <p:attrName>style.visibility</p:attrName>
                                        </p:attrNameLst>
                                      </p:cBhvr>
                                      <p:to>
                                        <p:strVal val="hidden"/>
                                      </p:to>
                                    </p:set>
                                  </p:childTnLst>
                                </p:cTn>
                              </p:par>
                              <p:par>
                                <p:cTn id="111" presetID="12" presetClass="exit" presetSubtype="4" fill="hold" grpId="1" nodeType="withEffect">
                                  <p:stCondLst>
                                    <p:cond delay="0"/>
                                  </p:stCondLst>
                                  <p:childTnLst>
                                    <p:animEffect transition="out" filter="slide(fromBottom)">
                                      <p:cBhvr>
                                        <p:cTn id="112" dur="500"/>
                                        <p:tgtEl>
                                          <p:spTgt spid="11">
                                            <p:txEl>
                                              <p:pRg st="6" end="6"/>
                                            </p:txEl>
                                          </p:spTgt>
                                        </p:tgtEl>
                                      </p:cBhvr>
                                    </p:animEffect>
                                    <p:set>
                                      <p:cBhvr>
                                        <p:cTn id="113" dur="1" fill="hold">
                                          <p:stCondLst>
                                            <p:cond delay="499"/>
                                          </p:stCondLst>
                                        </p:cTn>
                                        <p:tgtEl>
                                          <p:spTgt spid="11">
                                            <p:txEl>
                                              <p:pRg st="6" end="6"/>
                                            </p:txEl>
                                          </p:spTgt>
                                        </p:tgtEl>
                                        <p:attrNameLst>
                                          <p:attrName>style.visibility</p:attrName>
                                        </p:attrNameLst>
                                      </p:cBhvr>
                                      <p:to>
                                        <p:strVal val="hidden"/>
                                      </p:to>
                                    </p:set>
                                  </p:childTnLst>
                                </p:cTn>
                              </p:par>
                              <p:par>
                                <p:cTn id="114" presetID="12" presetClass="exit" presetSubtype="4" fill="hold" grpId="1" nodeType="withEffect">
                                  <p:stCondLst>
                                    <p:cond delay="0"/>
                                  </p:stCondLst>
                                  <p:childTnLst>
                                    <p:animEffect transition="out" filter="slide(fromBottom)">
                                      <p:cBhvr>
                                        <p:cTn id="115" dur="500"/>
                                        <p:tgtEl>
                                          <p:spTgt spid="11">
                                            <p:txEl>
                                              <p:pRg st="7" end="7"/>
                                            </p:txEl>
                                          </p:spTgt>
                                        </p:tgtEl>
                                      </p:cBhvr>
                                    </p:animEffect>
                                    <p:set>
                                      <p:cBhvr>
                                        <p:cTn id="116" dur="1" fill="hold">
                                          <p:stCondLst>
                                            <p:cond delay="499"/>
                                          </p:stCondLst>
                                        </p:cTn>
                                        <p:tgtEl>
                                          <p:spTgt spid="11">
                                            <p:txEl>
                                              <p:pRg st="7" end="7"/>
                                            </p:txEl>
                                          </p:spTgt>
                                        </p:tgtEl>
                                        <p:attrNameLst>
                                          <p:attrName>style.visibility</p:attrName>
                                        </p:attrNameLst>
                                      </p:cBhvr>
                                      <p:to>
                                        <p:strVal val="hidden"/>
                                      </p:to>
                                    </p:set>
                                  </p:childTnLst>
                                </p:cTn>
                              </p:par>
                              <p:par>
                                <p:cTn id="117" presetID="12" presetClass="exit" presetSubtype="4" fill="hold" grpId="1" nodeType="withEffect">
                                  <p:stCondLst>
                                    <p:cond delay="0"/>
                                  </p:stCondLst>
                                  <p:childTnLst>
                                    <p:animEffect transition="out" filter="slide(fromBottom)">
                                      <p:cBhvr>
                                        <p:cTn id="118" dur="500"/>
                                        <p:tgtEl>
                                          <p:spTgt spid="11">
                                            <p:bg/>
                                          </p:spTgt>
                                        </p:tgtEl>
                                      </p:cBhvr>
                                    </p:animEffect>
                                    <p:set>
                                      <p:cBhvr>
                                        <p:cTn id="119" dur="1" fill="hold">
                                          <p:stCondLst>
                                            <p:cond delay="499"/>
                                          </p:stCondLst>
                                        </p:cTn>
                                        <p:tgtEl>
                                          <p:spTgt spid="11">
                                            <p:bg/>
                                          </p:spTgt>
                                        </p:tgtEl>
                                        <p:attrNameLst>
                                          <p:attrName>style.visibility</p:attrName>
                                        </p:attrNameLst>
                                      </p:cBhvr>
                                      <p:to>
                                        <p:strVal val="hidden"/>
                                      </p:to>
                                    </p:set>
                                  </p:childTnLst>
                                </p:cTn>
                              </p:par>
                              <p:par>
                                <p:cTn id="120" presetID="12" presetClass="exit" presetSubtype="4" fill="hold" nodeType="withEffect">
                                  <p:stCondLst>
                                    <p:cond delay="0"/>
                                  </p:stCondLst>
                                  <p:childTnLst>
                                    <p:animEffect transition="out" filter="slide(fromBottom)">
                                      <p:cBhvr>
                                        <p:cTn id="121" dur="500"/>
                                        <p:tgtEl>
                                          <p:spTgt spid="3"/>
                                        </p:tgtEl>
                                      </p:cBhvr>
                                    </p:animEffect>
                                    <p:set>
                                      <p:cBhvr>
                                        <p:cTn id="122" dur="1" fill="hold">
                                          <p:stCondLst>
                                            <p:cond delay="499"/>
                                          </p:stCondLst>
                                        </p:cTn>
                                        <p:tgtEl>
                                          <p:spTgt spid="3"/>
                                        </p:tgtEl>
                                        <p:attrNameLst>
                                          <p:attrName>style.visibility</p:attrName>
                                        </p:attrNameLst>
                                      </p:cBhvr>
                                      <p:to>
                                        <p:strVal val="hidden"/>
                                      </p:to>
                                    </p:set>
                                  </p:childTnLst>
                                </p:cTn>
                              </p:par>
                              <p:par>
                                <p:cTn id="123" presetID="12" presetClass="exit" presetSubtype="4" fill="hold" grpId="0" nodeType="withEffect">
                                  <p:stCondLst>
                                    <p:cond delay="0"/>
                                  </p:stCondLst>
                                  <p:childTnLst>
                                    <p:animEffect transition="out" filter="slide(fromBottom)">
                                      <p:cBhvr>
                                        <p:cTn id="124" dur="500"/>
                                        <p:tgtEl>
                                          <p:spTgt spid="1025">
                                            <p:txEl>
                                              <p:pRg st="1" end="1"/>
                                            </p:txEl>
                                          </p:spTgt>
                                        </p:tgtEl>
                                      </p:cBhvr>
                                    </p:animEffect>
                                    <p:set>
                                      <p:cBhvr>
                                        <p:cTn id="125" dur="1" fill="hold">
                                          <p:stCondLst>
                                            <p:cond delay="499"/>
                                          </p:stCondLst>
                                        </p:cTn>
                                        <p:tgtEl>
                                          <p:spTgt spid="1025">
                                            <p:txEl>
                                              <p:pRg st="1" end="1"/>
                                            </p:txEl>
                                          </p:spTgt>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4"/>
                                        </p:tgtEl>
                                        <p:attrNameLst>
                                          <p:attrName>style.visibility</p:attrName>
                                        </p:attrNameLst>
                                      </p:cBhvr>
                                      <p:to>
                                        <p:strVal val="visible"/>
                                      </p:to>
                                    </p:set>
                                    <p:anim calcmode="lin" valueType="num">
                                      <p:cBhvr additive="base">
                                        <p:cTn id="130" dur="500" fill="hold"/>
                                        <p:tgtEl>
                                          <p:spTgt spid="14"/>
                                        </p:tgtEl>
                                        <p:attrNameLst>
                                          <p:attrName>ppt_x</p:attrName>
                                        </p:attrNameLst>
                                      </p:cBhvr>
                                      <p:tavLst>
                                        <p:tav tm="0">
                                          <p:val>
                                            <p:strVal val="#ppt_x"/>
                                          </p:val>
                                        </p:tav>
                                        <p:tav tm="100000">
                                          <p:val>
                                            <p:strVal val="#ppt_x"/>
                                          </p:val>
                                        </p:tav>
                                      </p:tavLst>
                                    </p:anim>
                                    <p:anim calcmode="lin" valueType="num">
                                      <p:cBhvr additive="base">
                                        <p:cTn id="131" dur="500" fill="hold"/>
                                        <p:tgtEl>
                                          <p:spTgt spid="14"/>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16"/>
                                        </p:tgtEl>
                                        <p:attrNameLst>
                                          <p:attrName>style.visibility</p:attrName>
                                        </p:attrNameLst>
                                      </p:cBhvr>
                                      <p:to>
                                        <p:strVal val="visible"/>
                                      </p:to>
                                    </p:set>
                                    <p:anim calcmode="lin" valueType="num">
                                      <p:cBhvr additive="base">
                                        <p:cTn id="134" dur="500" fill="hold"/>
                                        <p:tgtEl>
                                          <p:spTgt spid="16"/>
                                        </p:tgtEl>
                                        <p:attrNameLst>
                                          <p:attrName>ppt_x</p:attrName>
                                        </p:attrNameLst>
                                      </p:cBhvr>
                                      <p:tavLst>
                                        <p:tav tm="0">
                                          <p:val>
                                            <p:strVal val="#ppt_x"/>
                                          </p:val>
                                        </p:tav>
                                        <p:tav tm="100000">
                                          <p:val>
                                            <p:strVal val="#ppt_x"/>
                                          </p:val>
                                        </p:tav>
                                      </p:tavLst>
                                    </p:anim>
                                    <p:anim calcmode="lin" valueType="num">
                                      <p:cBhvr additive="base">
                                        <p:cTn id="1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8" presetClass="entr" presetSubtype="12" fill="hold" grpId="0" nodeType="click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strips(downLeft)">
                                      <p:cBhvr>
                                        <p:cTn id="1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allAtOnce"/>
      <p:bldP spid="11" grpId="0" build="allAtOnce" animBg="1"/>
      <p:bldP spid="11" grpId="1" build="allAtOnce" animBg="1"/>
      <p:bldP spid="14" grpId="0"/>
      <p:bldP spid="1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1252</TotalTime>
  <Words>2932</Words>
  <Application>Microsoft Office PowerPoint</Application>
  <PresentationFormat>On-screen Show (4:3)</PresentationFormat>
  <Paragraphs>391</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مجموعه خانه عامری ها (کاشان)</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مجموعه خانه عامری ها (کاشان)</dc:title>
  <dc:creator>PARAND</dc:creator>
  <cp:lastModifiedBy>PARAND</cp:lastModifiedBy>
  <cp:revision>113</cp:revision>
  <dcterms:created xsi:type="dcterms:W3CDTF">2012-11-12T17:29:00Z</dcterms:created>
  <dcterms:modified xsi:type="dcterms:W3CDTF">2012-11-25T19:34:00Z</dcterms:modified>
</cp:coreProperties>
</file>