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77" r:id="rId2"/>
    <p:sldId id="270" r:id="rId3"/>
    <p:sldId id="263" r:id="rId4"/>
    <p:sldId id="275" r:id="rId5"/>
    <p:sldId id="264" r:id="rId6"/>
    <p:sldId id="265" r:id="rId7"/>
    <p:sldId id="267" r:id="rId8"/>
    <p:sldId id="268" r:id="rId9"/>
    <p:sldId id="269" r:id="rId10"/>
    <p:sldId id="273" r:id="rId11"/>
    <p:sldId id="272" r:id="rId12"/>
    <p:sldId id="274" r:id="rId13"/>
    <p:sldId id="276"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10" autoAdjust="0"/>
  </p:normalViewPr>
  <p:slideViewPr>
    <p:cSldViewPr>
      <p:cViewPr varScale="1">
        <p:scale>
          <a:sx n="74" d="100"/>
          <a:sy n="74" d="100"/>
        </p:scale>
        <p:origin x="-10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9376B0B9-190D-4069-BCB6-6B160D093685}"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76B0B9-190D-4069-BCB6-6B160D093685}"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9376B0B9-190D-4069-BCB6-6B160D093685}"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376B0B9-190D-4069-BCB6-6B160D093685}"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1E81E26-A55B-4F8F-9743-471FA6574A5C}" type="datetimeFigureOut">
              <a:rPr lang="fa-IR" smtClean="0"/>
              <a:pPr/>
              <a:t>03/01/1438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376B0B9-190D-4069-BCB6-6B160D093685}"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2">
                <a:tint val="45000"/>
                <a:satMod val="400000"/>
              </a:schemeClr>
            </a:duotone>
            <a:extLst>
              <a:ext uri="{BEBA8EAE-BF5A-486C-A8C5-ECC9F3942E4B}">
                <a14:imgProps xmlns:a14="http://schemas.microsoft.com/office/drawing/2010/main">
                  <a14:imgLayer r:embed="rId14">
                    <a14:imgEffect>
                      <a14:sharpenSoften amount="1000"/>
                    </a14:imgEffect>
                    <a14:imgEffect>
                      <a14:colorTemperature colorTemp="5900"/>
                    </a14:imgEffect>
                  </a14:imgLayer>
                </a14:imgProps>
              </a:ext>
            </a:extLst>
          </a:blip>
          <a:srcRect/>
          <a:tile tx="0" ty="0" sx="90000" sy="90000" flip="xy"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E81E26-A55B-4F8F-9743-471FA6574A5C}" type="datetimeFigureOut">
              <a:rPr lang="fa-IR" smtClean="0"/>
              <a:pPr/>
              <a:t>03/01/1438</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376B0B9-190D-4069-BCB6-6B160D093685}"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cimagoir.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556792"/>
            <a:ext cx="7498080" cy="1728192"/>
          </a:xfrm>
        </p:spPr>
        <p:txBody>
          <a:bodyPr>
            <a:noAutofit/>
          </a:bodyPr>
          <a:lstStyle/>
          <a:p>
            <a:pPr algn="ctr"/>
            <a:r>
              <a:rPr lang="fa-IR" sz="8000" b="1" dirty="0" smtClean="0">
                <a:latin typeface="+mn-lt"/>
                <a:ea typeface="+mn-ea"/>
                <a:cs typeface="2  Mitra" pitchFamily="2" charset="-78"/>
              </a:rPr>
              <a:t/>
            </a:r>
            <a:br>
              <a:rPr lang="fa-IR" sz="8000" b="1" dirty="0" smtClean="0">
                <a:latin typeface="+mn-lt"/>
                <a:ea typeface="+mn-ea"/>
                <a:cs typeface="2  Mitra" pitchFamily="2" charset="-78"/>
              </a:rPr>
            </a:br>
            <a:r>
              <a:rPr lang="fa-IR" sz="8000" b="1" dirty="0" smtClean="0">
                <a:latin typeface="+mn-lt"/>
                <a:ea typeface="+mn-ea"/>
                <a:cs typeface="2  Mitra" pitchFamily="2" charset="-78"/>
              </a:rPr>
              <a:t>معرفی </a:t>
            </a:r>
            <a:r>
              <a:rPr lang="fa-IR" sz="8000" b="1" dirty="0">
                <a:latin typeface="+mn-lt"/>
                <a:ea typeface="+mn-ea"/>
                <a:cs typeface="2  Mitra" pitchFamily="2" charset="-78"/>
              </a:rPr>
              <a:t>شاخص های </a:t>
            </a:r>
            <a:r>
              <a:rPr lang="fa-IR" sz="8000" b="1" dirty="0" err="1">
                <a:latin typeface="+mn-lt"/>
                <a:ea typeface="+mn-ea"/>
                <a:cs typeface="2  Mitra" pitchFamily="2" charset="-78"/>
              </a:rPr>
              <a:t>وبومتریک</a:t>
            </a:r>
            <a:endParaRPr lang="fa-IR" sz="8000" b="1" dirty="0">
              <a:latin typeface="+mn-lt"/>
              <a:ea typeface="+mn-ea"/>
              <a:cs typeface="2  Mitra" pitchFamily="2" charset="-78"/>
            </a:endParaRPr>
          </a:p>
        </p:txBody>
      </p:sp>
    </p:spTree>
    <p:extLst>
      <p:ext uri="{BB962C8B-B14F-4D97-AF65-F5344CB8AC3E}">
        <p14:creationId xmlns:p14="http://schemas.microsoft.com/office/powerpoint/2010/main" val="15260041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45920" y="1916832"/>
            <a:ext cx="7498080" cy="1143000"/>
          </a:xfrm>
        </p:spPr>
        <p:txBody>
          <a:bodyPr>
            <a:normAutofit/>
          </a:bodyPr>
          <a:lstStyle/>
          <a:p>
            <a:pPr algn="ctr"/>
            <a:r>
              <a:rPr lang="fa-IR" dirty="0" smtClean="0">
                <a:cs typeface="2  Mitra" pitchFamily="2" charset="-78"/>
              </a:rPr>
              <a:t>نکات مهم در ارزیابی های بعدی</a:t>
            </a:r>
            <a:endParaRPr lang="fa-IR" dirty="0">
              <a:cs typeface="2  Mitra" pitchFamily="2" charset="-78"/>
            </a:endParaRPr>
          </a:p>
        </p:txBody>
      </p:sp>
    </p:spTree>
    <p:extLst>
      <p:ext uri="{BB962C8B-B14F-4D97-AF65-F5344CB8AC3E}">
        <p14:creationId xmlns:p14="http://schemas.microsoft.com/office/powerpoint/2010/main" val="116405884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548680"/>
            <a:ext cx="7632848" cy="5688632"/>
          </a:xfrm>
        </p:spPr>
        <p:txBody>
          <a:bodyPr>
            <a:normAutofit fontScale="85000" lnSpcReduction="20000"/>
          </a:bodyPr>
          <a:lstStyle/>
          <a:p>
            <a:r>
              <a:rPr lang="fa-IR" b="1" dirty="0" smtClean="0">
                <a:solidFill>
                  <a:srgbClr val="FF0000"/>
                </a:solidFill>
                <a:cs typeface="2  Mitra" pitchFamily="2" charset="-78"/>
              </a:rPr>
              <a:t>افزایش </a:t>
            </a:r>
            <a:r>
              <a:rPr lang="en-US" b="1" dirty="0" smtClean="0">
                <a:solidFill>
                  <a:srgbClr val="FF0000"/>
                </a:solidFill>
                <a:cs typeface="2  Mitra" pitchFamily="2" charset="-78"/>
              </a:rPr>
              <a:t>page number</a:t>
            </a:r>
            <a:r>
              <a:rPr lang="fa-IR" b="1" dirty="0" smtClean="0">
                <a:solidFill>
                  <a:srgbClr val="FF0000"/>
                </a:solidFill>
                <a:cs typeface="2  Mitra" pitchFamily="2" charset="-78"/>
              </a:rPr>
              <a:t> : حضور در </a:t>
            </a:r>
            <a:r>
              <a:rPr lang="fa-IR" b="1" dirty="0" err="1" smtClean="0">
                <a:solidFill>
                  <a:srgbClr val="FF0000"/>
                </a:solidFill>
                <a:cs typeface="2  Mitra" pitchFamily="2" charset="-78"/>
              </a:rPr>
              <a:t>وب</a:t>
            </a:r>
            <a:r>
              <a:rPr lang="fa-IR" b="1" dirty="0" smtClean="0">
                <a:solidFill>
                  <a:srgbClr val="FF0000"/>
                </a:solidFill>
                <a:cs typeface="2  Mitra" pitchFamily="2" charset="-78"/>
              </a:rPr>
              <a:t> </a:t>
            </a:r>
            <a:r>
              <a:rPr lang="en-US" b="1" dirty="0" smtClean="0">
                <a:solidFill>
                  <a:srgbClr val="FF0000"/>
                </a:solidFill>
                <a:cs typeface="2  Mitra" pitchFamily="2" charset="-78"/>
              </a:rPr>
              <a:t>(Presence)</a:t>
            </a:r>
            <a:endParaRPr lang="fa-IR" b="1" dirty="0">
              <a:solidFill>
                <a:srgbClr val="FF0000"/>
              </a:solidFill>
              <a:cs typeface="2  Mitra" pitchFamily="2" charset="-78"/>
            </a:endParaRPr>
          </a:p>
          <a:p>
            <a:pPr lvl="1">
              <a:buFont typeface="Wingdings" pitchFamily="2" charset="2"/>
              <a:buChar char="§"/>
            </a:pPr>
            <a:r>
              <a:rPr lang="fa-IR" dirty="0" smtClean="0">
                <a:cs typeface="2  Mitra" pitchFamily="2" charset="-78"/>
              </a:rPr>
              <a:t>خبر – اطلاعیه – خبر </a:t>
            </a:r>
            <a:r>
              <a:rPr lang="fa-IR" dirty="0" err="1" smtClean="0">
                <a:cs typeface="2  Mitra" pitchFamily="2" charset="-78"/>
              </a:rPr>
              <a:t>اسلایدی</a:t>
            </a:r>
            <a:endParaRPr lang="fa-IR" dirty="0" smtClean="0">
              <a:cs typeface="2  Mitra" pitchFamily="2" charset="-78"/>
            </a:endParaRPr>
          </a:p>
          <a:p>
            <a:pPr lvl="1">
              <a:buFont typeface="Wingdings" pitchFamily="2" charset="2"/>
              <a:buChar char="§"/>
            </a:pPr>
            <a:r>
              <a:rPr lang="fa-IR" dirty="0" smtClean="0">
                <a:cs typeface="2  Mitra" pitchFamily="2" charset="-78"/>
              </a:rPr>
              <a:t>مطالب آموزشی ( جزوه ، طرح درس ، سایر مطالب )</a:t>
            </a:r>
          </a:p>
          <a:p>
            <a:pPr lvl="1">
              <a:buFont typeface="Wingdings" pitchFamily="2" charset="2"/>
              <a:buChar char="§"/>
            </a:pPr>
            <a:r>
              <a:rPr lang="fa-IR" dirty="0" smtClean="0">
                <a:cs typeface="2  Mitra" pitchFamily="2" charset="-78"/>
              </a:rPr>
              <a:t>معرفی کامل واحد</a:t>
            </a:r>
          </a:p>
          <a:p>
            <a:pPr lvl="1">
              <a:buFont typeface="Wingdings" pitchFamily="2" charset="2"/>
              <a:buChar char="§"/>
            </a:pPr>
            <a:r>
              <a:rPr lang="fa-IR" dirty="0" smtClean="0">
                <a:cs typeface="2  Mitra" pitchFamily="2" charset="-78"/>
              </a:rPr>
              <a:t>طراحی فرم های الکترونیکی</a:t>
            </a:r>
          </a:p>
          <a:p>
            <a:pPr marL="402336" lvl="1" indent="0">
              <a:buNone/>
            </a:pPr>
            <a:r>
              <a:rPr lang="fa-IR" b="1" dirty="0" smtClean="0">
                <a:solidFill>
                  <a:srgbClr val="FF0000"/>
                </a:solidFill>
                <a:cs typeface="2  Mitra" pitchFamily="2" charset="-78"/>
              </a:rPr>
              <a:t>نکته</a:t>
            </a:r>
            <a:r>
              <a:rPr lang="fa-IR" dirty="0" smtClean="0">
                <a:solidFill>
                  <a:srgbClr val="FF0000"/>
                </a:solidFill>
                <a:cs typeface="2  Mitra" pitchFamily="2" charset="-78"/>
              </a:rPr>
              <a:t> :</a:t>
            </a:r>
          </a:p>
          <a:p>
            <a:pPr lvl="1">
              <a:buFont typeface="Wingdings" pitchFamily="2" charset="2"/>
              <a:buChar char="§"/>
            </a:pPr>
            <a:r>
              <a:rPr lang="fa-IR" dirty="0" smtClean="0">
                <a:cs typeface="2  Mitra" pitchFamily="2" charset="-78"/>
              </a:rPr>
              <a:t>بروز بودن محتوای خبر در بازه 10 روز </a:t>
            </a:r>
          </a:p>
          <a:p>
            <a:pPr lvl="1">
              <a:buFont typeface="Wingdings" pitchFamily="2" charset="2"/>
              <a:buChar char="§"/>
            </a:pPr>
            <a:r>
              <a:rPr lang="fa-IR" dirty="0" smtClean="0">
                <a:cs typeface="2  Mitra" pitchFamily="2" charset="-78"/>
              </a:rPr>
              <a:t>افزایش تعداد خبر</a:t>
            </a:r>
          </a:p>
          <a:p>
            <a:pPr lvl="1">
              <a:buFont typeface="Wingdings" pitchFamily="2" charset="2"/>
              <a:buChar char="§"/>
            </a:pPr>
            <a:r>
              <a:rPr lang="fa-IR" dirty="0" smtClean="0">
                <a:cs typeface="2  Mitra" pitchFamily="2" charset="-78"/>
              </a:rPr>
              <a:t>خبرهای </a:t>
            </a:r>
            <a:r>
              <a:rPr lang="fa-IR" dirty="0" err="1" smtClean="0">
                <a:cs typeface="2  Mitra" pitchFamily="2" charset="-78"/>
              </a:rPr>
              <a:t>اسلایدی</a:t>
            </a:r>
            <a:r>
              <a:rPr lang="fa-IR" dirty="0" smtClean="0">
                <a:cs typeface="2  Mitra" pitchFamily="2" charset="-78"/>
              </a:rPr>
              <a:t> حتما به عنوان خبر هم درج شود</a:t>
            </a:r>
          </a:p>
          <a:p>
            <a:pPr lvl="1">
              <a:buFont typeface="Wingdings" pitchFamily="2" charset="2"/>
              <a:buChar char="§"/>
            </a:pPr>
            <a:r>
              <a:rPr lang="fa-IR" dirty="0" smtClean="0">
                <a:cs typeface="2  Mitra" pitchFamily="2" charset="-78"/>
              </a:rPr>
              <a:t>استفاده از عکس با کیفیت مناسب</a:t>
            </a:r>
          </a:p>
          <a:p>
            <a:pPr lvl="1">
              <a:buFont typeface="Wingdings" pitchFamily="2" charset="2"/>
              <a:buChar char="§"/>
            </a:pPr>
            <a:r>
              <a:rPr lang="fa-IR" dirty="0" smtClean="0">
                <a:cs typeface="2  Mitra" pitchFamily="2" charset="-78"/>
              </a:rPr>
              <a:t>خبرهای </a:t>
            </a:r>
            <a:r>
              <a:rPr lang="fa-IR" dirty="0" err="1" smtClean="0">
                <a:cs typeface="2  Mitra" pitchFamily="2" charset="-78"/>
              </a:rPr>
              <a:t>اسلایدی</a:t>
            </a:r>
            <a:r>
              <a:rPr lang="fa-IR" dirty="0" smtClean="0">
                <a:cs typeface="2  Mitra" pitchFamily="2" charset="-78"/>
              </a:rPr>
              <a:t> مناسبتی در بازه 3 روز</a:t>
            </a:r>
          </a:p>
          <a:p>
            <a:pPr lvl="1">
              <a:buFont typeface="Wingdings" pitchFamily="2" charset="2"/>
              <a:buChar char="§"/>
            </a:pPr>
            <a:r>
              <a:rPr lang="fa-IR" dirty="0" smtClean="0">
                <a:cs typeface="2  Mitra" pitchFamily="2" charset="-78"/>
              </a:rPr>
              <a:t>درج مطالب آموزشی از طریق </a:t>
            </a:r>
            <a:r>
              <a:rPr lang="fa-IR" dirty="0" err="1" smtClean="0">
                <a:cs typeface="2  Mitra" pitchFamily="2" charset="-78"/>
              </a:rPr>
              <a:t>وب</a:t>
            </a:r>
            <a:r>
              <a:rPr lang="fa-IR" dirty="0" smtClean="0">
                <a:cs typeface="2  Mitra" pitchFamily="2" charset="-78"/>
              </a:rPr>
              <a:t> پارت خبر</a:t>
            </a:r>
          </a:p>
          <a:p>
            <a:pPr lvl="1">
              <a:buFont typeface="Wingdings" pitchFamily="2" charset="2"/>
              <a:buChar char="§"/>
            </a:pPr>
            <a:r>
              <a:rPr lang="fa-IR" dirty="0" smtClean="0">
                <a:cs typeface="2  Mitra" pitchFamily="2" charset="-78"/>
              </a:rPr>
              <a:t>بروز بودن مطالب در بازه 10 روز</a:t>
            </a:r>
          </a:p>
          <a:p>
            <a:pPr lvl="1">
              <a:buFont typeface="Wingdings" pitchFamily="2" charset="2"/>
              <a:buChar char="§"/>
            </a:pPr>
            <a:endParaRPr lang="fa-IR" dirty="0" smtClean="0">
              <a:cs typeface="2  Mitra" pitchFamily="2" charset="-78"/>
            </a:endParaRPr>
          </a:p>
          <a:p>
            <a:pPr marL="402336" lvl="1" indent="0">
              <a:buNone/>
            </a:pPr>
            <a:r>
              <a:rPr lang="en-US" dirty="0"/>
              <a:t>Google Content :    Google.com    </a:t>
            </a:r>
            <a:r>
              <a:rPr lang="en-US" dirty="0">
                <a:sym typeface="Wingdings"/>
              </a:rPr>
              <a:t></a:t>
            </a:r>
            <a:r>
              <a:rPr lang="en-US" dirty="0"/>
              <a:t>    </a:t>
            </a:r>
            <a:r>
              <a:rPr lang="en-US" dirty="0" err="1"/>
              <a:t>site:qums.ac.ir</a:t>
            </a:r>
            <a:endParaRPr lang="en-US" dirty="0"/>
          </a:p>
          <a:p>
            <a:pPr lvl="1">
              <a:buFont typeface="Wingdings" pitchFamily="2" charset="2"/>
              <a:buChar char="§"/>
            </a:pPr>
            <a:endParaRPr lang="fa-IR" dirty="0" smtClean="0">
              <a:cs typeface="2  Mitra" pitchFamily="2" charset="-78"/>
            </a:endParaRPr>
          </a:p>
          <a:p>
            <a:pPr lvl="1">
              <a:buFont typeface="Wingdings" pitchFamily="2" charset="2"/>
              <a:buChar char="§"/>
            </a:pPr>
            <a:endParaRPr lang="fa-IR" dirty="0" smtClean="0">
              <a:cs typeface="2  Mitra" pitchFamily="2" charset="-78"/>
            </a:endParaRPr>
          </a:p>
          <a:p>
            <a:pPr lvl="1">
              <a:buFont typeface="Wingdings" pitchFamily="2" charset="2"/>
              <a:buChar char="§"/>
            </a:pPr>
            <a:endParaRPr lang="fa-IR" dirty="0">
              <a:cs typeface="2  Mitra" pitchFamily="2" charset="-78"/>
            </a:endParaRPr>
          </a:p>
          <a:p>
            <a:pPr marL="402336" lvl="1" indent="0">
              <a:buNone/>
            </a:pPr>
            <a:endParaRPr lang="fa-IR" dirty="0" smtClean="0">
              <a:cs typeface="2  Mitra" pitchFamily="2" charset="-78"/>
            </a:endParaRPr>
          </a:p>
          <a:p>
            <a:endParaRPr lang="fa-IR" dirty="0"/>
          </a:p>
          <a:p>
            <a:endParaRPr lang="fa-IR" dirty="0" smtClean="0"/>
          </a:p>
          <a:p>
            <a:endParaRPr lang="fa-IR" dirty="0"/>
          </a:p>
        </p:txBody>
      </p:sp>
    </p:spTree>
    <p:extLst>
      <p:ext uri="{BB962C8B-B14F-4D97-AF65-F5344CB8AC3E}">
        <p14:creationId xmlns:p14="http://schemas.microsoft.com/office/powerpoint/2010/main" val="40594954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332656"/>
            <a:ext cx="7498080" cy="6120680"/>
          </a:xfrm>
        </p:spPr>
        <p:txBody>
          <a:bodyPr>
            <a:normAutofit/>
          </a:bodyPr>
          <a:lstStyle/>
          <a:p>
            <a:r>
              <a:rPr lang="fa-IR" sz="2500" b="1" dirty="0">
                <a:solidFill>
                  <a:srgbClr val="FF0000"/>
                </a:solidFill>
                <a:cs typeface="2  Mitra" pitchFamily="2" charset="-78"/>
              </a:rPr>
              <a:t>افزایش </a:t>
            </a:r>
            <a:r>
              <a:rPr lang="en-US" sz="2500" b="1" dirty="0" smtClean="0">
                <a:solidFill>
                  <a:srgbClr val="FF0000"/>
                </a:solidFill>
                <a:cs typeface="2  Mitra" pitchFamily="2" charset="-78"/>
              </a:rPr>
              <a:t> Rich Files</a:t>
            </a:r>
          </a:p>
          <a:p>
            <a:r>
              <a:rPr lang="fa-IR" sz="2200" dirty="0" err="1" smtClean="0">
                <a:cs typeface="2  Mitra" pitchFamily="2" charset="-78"/>
              </a:rPr>
              <a:t>هرمطلبی</a:t>
            </a:r>
            <a:r>
              <a:rPr lang="fa-IR" sz="2200" dirty="0" smtClean="0">
                <a:cs typeface="2  Mitra" pitchFamily="2" charset="-78"/>
              </a:rPr>
              <a:t> که قابل فایل شدن است</a:t>
            </a:r>
          </a:p>
          <a:p>
            <a:pPr marL="631825" indent="-282575">
              <a:buFont typeface="Wingdings" pitchFamily="2" charset="2"/>
              <a:buChar char="§"/>
            </a:pPr>
            <a:r>
              <a:rPr lang="fa-IR" sz="2200" dirty="0" smtClean="0">
                <a:cs typeface="2  Mitra" pitchFamily="2" charset="-78"/>
              </a:rPr>
              <a:t>با </a:t>
            </a:r>
            <a:r>
              <a:rPr lang="fa-IR" sz="2200" dirty="0">
                <a:cs typeface="2  Mitra" pitchFamily="2" charset="-78"/>
              </a:rPr>
              <a:t>پسوند های </a:t>
            </a:r>
            <a:r>
              <a:rPr lang="en-US" sz="2200" dirty="0">
                <a:cs typeface="2  Mitra" pitchFamily="2" charset="-78"/>
              </a:rPr>
              <a:t>(</a:t>
            </a:r>
            <a:r>
              <a:rPr lang="en-US" sz="2200" dirty="0" err="1">
                <a:cs typeface="2  Mitra" pitchFamily="2" charset="-78"/>
              </a:rPr>
              <a:t>pdf</a:t>
            </a:r>
            <a:r>
              <a:rPr lang="en-US" sz="2200" dirty="0">
                <a:cs typeface="2  Mitra" pitchFamily="2" charset="-78"/>
              </a:rPr>
              <a:t> , doc , </a:t>
            </a:r>
            <a:r>
              <a:rPr lang="en-US" sz="2200" dirty="0" err="1">
                <a:cs typeface="2  Mitra" pitchFamily="2" charset="-78"/>
              </a:rPr>
              <a:t>docx</a:t>
            </a:r>
            <a:r>
              <a:rPr lang="en-US" sz="2200" dirty="0">
                <a:cs typeface="2  Mitra" pitchFamily="2" charset="-78"/>
              </a:rPr>
              <a:t> , </a:t>
            </a:r>
            <a:r>
              <a:rPr lang="en-US" sz="2200" dirty="0" err="1">
                <a:cs typeface="2  Mitra" pitchFamily="2" charset="-78"/>
              </a:rPr>
              <a:t>ppt</a:t>
            </a:r>
            <a:r>
              <a:rPr lang="en-US" sz="2200" dirty="0">
                <a:cs typeface="2  Mitra" pitchFamily="2" charset="-78"/>
              </a:rPr>
              <a:t>)</a:t>
            </a:r>
            <a:r>
              <a:rPr lang="fa-IR" sz="2200" dirty="0">
                <a:cs typeface="2  Mitra" pitchFamily="2" charset="-78"/>
              </a:rPr>
              <a:t> </a:t>
            </a:r>
            <a:endParaRPr lang="fa-IR" sz="2200" dirty="0" smtClean="0">
              <a:cs typeface="2  Mitra" pitchFamily="2" charset="-78"/>
            </a:endParaRPr>
          </a:p>
          <a:p>
            <a:pPr marL="82296" indent="0">
              <a:buNone/>
            </a:pPr>
            <a:r>
              <a:rPr lang="fa-IR" sz="2200" dirty="0">
                <a:cs typeface="2  Mitra" pitchFamily="2" charset="-78"/>
              </a:rPr>
              <a:t>تعداد فایل های </a:t>
            </a:r>
            <a:r>
              <a:rPr lang="fa-IR" sz="2200" dirty="0" err="1">
                <a:cs typeface="2  Mitra" pitchFamily="2" charset="-78"/>
              </a:rPr>
              <a:t>آپلود</a:t>
            </a:r>
            <a:r>
              <a:rPr lang="fa-IR" sz="2200" dirty="0">
                <a:cs typeface="2  Mitra" pitchFamily="2" charset="-78"/>
              </a:rPr>
              <a:t> شده :</a:t>
            </a:r>
          </a:p>
          <a:p>
            <a:pPr marL="82296" lvl="0" indent="0" algn="l">
              <a:buNone/>
            </a:pPr>
            <a:r>
              <a:rPr lang="en-US" sz="2000" dirty="0"/>
              <a:t>Google Files : </a:t>
            </a:r>
            <a:r>
              <a:rPr lang="en-US" sz="2000" dirty="0" smtClean="0"/>
              <a:t> google.com </a:t>
            </a:r>
            <a:r>
              <a:rPr lang="en-US" sz="2000" dirty="0" smtClean="0">
                <a:sym typeface="Wingdings"/>
              </a:rPr>
              <a:t></a:t>
            </a:r>
            <a:r>
              <a:rPr lang="en-US" sz="2000" dirty="0" smtClean="0"/>
              <a:t> </a:t>
            </a:r>
            <a:r>
              <a:rPr lang="en-US" sz="2000" dirty="0" err="1"/>
              <a:t>site:qums.ac.ir</a:t>
            </a:r>
            <a:r>
              <a:rPr lang="en-US" sz="2000" dirty="0"/>
              <a:t>  </a:t>
            </a:r>
            <a:r>
              <a:rPr lang="en-US" sz="2000" dirty="0" err="1"/>
              <a:t>filetype:pdf</a:t>
            </a:r>
            <a:r>
              <a:rPr lang="en-US" sz="2000" dirty="0"/>
              <a:t> , </a:t>
            </a:r>
            <a:r>
              <a:rPr lang="en-US" sz="2000" dirty="0" err="1"/>
              <a:t>pptx</a:t>
            </a:r>
            <a:r>
              <a:rPr lang="en-US" sz="2000" dirty="0"/>
              <a:t> , </a:t>
            </a:r>
            <a:r>
              <a:rPr lang="en-US" sz="2000" dirty="0" err="1"/>
              <a:t>ppt</a:t>
            </a:r>
            <a:r>
              <a:rPr lang="en-US" sz="2000" dirty="0"/>
              <a:t> , doc , </a:t>
            </a:r>
            <a:r>
              <a:rPr lang="en-US" sz="2000" dirty="0" err="1"/>
              <a:t>docx</a:t>
            </a:r>
            <a:endParaRPr lang="en-US" sz="2000" dirty="0"/>
          </a:p>
          <a:p>
            <a:pPr marL="631825" indent="-282575">
              <a:buFont typeface="Wingdings" pitchFamily="2" charset="2"/>
              <a:buChar char="§"/>
            </a:pPr>
            <a:endParaRPr lang="fa-IR" sz="2000" dirty="0" smtClean="0">
              <a:cs typeface="2  Mitra" pitchFamily="2" charset="-78"/>
            </a:endParaRPr>
          </a:p>
          <a:p>
            <a:pPr marL="287338" indent="61913">
              <a:buFont typeface="Arial" pitchFamily="34" charset="0"/>
              <a:buChar char="•"/>
            </a:pPr>
            <a:r>
              <a:rPr lang="en-US" sz="2500" b="1" dirty="0" smtClean="0">
                <a:solidFill>
                  <a:srgbClr val="FF0000"/>
                </a:solidFill>
                <a:cs typeface="2  Mitra" pitchFamily="2" charset="-78"/>
              </a:rPr>
              <a:t>Google Scholar </a:t>
            </a:r>
            <a:r>
              <a:rPr lang="fa-IR" sz="2500" b="1" dirty="0" smtClean="0">
                <a:solidFill>
                  <a:srgbClr val="FF0000"/>
                </a:solidFill>
                <a:cs typeface="2  Mitra" pitchFamily="2" charset="-78"/>
              </a:rPr>
              <a:t> </a:t>
            </a:r>
          </a:p>
          <a:p>
            <a:pPr marL="287338" indent="61913">
              <a:buFont typeface="Arial" pitchFamily="34" charset="0"/>
              <a:buChar char="•"/>
            </a:pPr>
            <a:r>
              <a:rPr lang="fa-IR" sz="2200" dirty="0" smtClean="0">
                <a:cs typeface="2  Mitra" pitchFamily="2" charset="-78"/>
              </a:rPr>
              <a:t>شمارش مقالات </a:t>
            </a:r>
            <a:r>
              <a:rPr lang="fa-IR" sz="2200" dirty="0" err="1" smtClean="0">
                <a:cs typeface="2  Mitra" pitchFamily="2" charset="-78"/>
              </a:rPr>
              <a:t>ایندکس</a:t>
            </a:r>
            <a:r>
              <a:rPr lang="fa-IR" sz="2200" dirty="0" smtClean="0">
                <a:cs typeface="2  Mitra" pitchFamily="2" charset="-78"/>
              </a:rPr>
              <a:t> شده در سایت </a:t>
            </a:r>
            <a:r>
              <a:rPr lang="en-US" sz="2200" dirty="0" err="1" smtClean="0">
                <a:cs typeface="2  Mitra" pitchFamily="2" charset="-78"/>
              </a:rPr>
              <a:t>google</a:t>
            </a:r>
            <a:r>
              <a:rPr lang="en-US" sz="2200" dirty="0" smtClean="0">
                <a:cs typeface="2  Mitra" pitchFamily="2" charset="-78"/>
              </a:rPr>
              <a:t> scholar</a:t>
            </a:r>
            <a:r>
              <a:rPr lang="fa-IR" sz="2200" dirty="0" smtClean="0">
                <a:cs typeface="2  Mitra" pitchFamily="2" charset="-78"/>
              </a:rPr>
              <a:t> </a:t>
            </a:r>
          </a:p>
          <a:p>
            <a:pPr marL="631825" indent="-282575">
              <a:buFont typeface="Wingdings" pitchFamily="2" charset="2"/>
              <a:buChar char="§"/>
            </a:pPr>
            <a:r>
              <a:rPr lang="fa-IR" sz="2200" dirty="0" smtClean="0">
                <a:cs typeface="2  Mitra" pitchFamily="2" charset="-78"/>
              </a:rPr>
              <a:t>ثبت مقالات از طریق سامانه </a:t>
            </a:r>
            <a:r>
              <a:rPr lang="en-US" sz="2200" dirty="0" err="1" smtClean="0">
                <a:cs typeface="2  Mitra" pitchFamily="2" charset="-78"/>
              </a:rPr>
              <a:t>eprints</a:t>
            </a:r>
            <a:endParaRPr lang="fa-IR" sz="2200" dirty="0" smtClean="0">
              <a:cs typeface="2  Mitra" pitchFamily="2" charset="-78"/>
            </a:endParaRPr>
          </a:p>
          <a:p>
            <a:pPr marL="349250" lvl="0" indent="0" algn="l">
              <a:buNone/>
            </a:pPr>
            <a:r>
              <a:rPr lang="en-US" sz="2000" dirty="0"/>
              <a:t>Google Scholar : </a:t>
            </a:r>
            <a:r>
              <a:rPr lang="en-US" sz="2000" dirty="0" smtClean="0"/>
              <a:t>Scholar.google.com    </a:t>
            </a:r>
            <a:r>
              <a:rPr lang="en-US" sz="2000" dirty="0">
                <a:sym typeface="Wingdings"/>
              </a:rPr>
              <a:t></a:t>
            </a:r>
            <a:r>
              <a:rPr lang="en-US" sz="2000" dirty="0"/>
              <a:t>  </a:t>
            </a:r>
            <a:r>
              <a:rPr lang="en-US" sz="2000" dirty="0" err="1"/>
              <a:t>site:qums.ac.ir</a:t>
            </a:r>
            <a:r>
              <a:rPr lang="en-US" sz="2000" dirty="0"/>
              <a:t> </a:t>
            </a:r>
            <a:endParaRPr lang="fa-IR" sz="2000" dirty="0" smtClean="0"/>
          </a:p>
          <a:p>
            <a:pPr marL="631825" lvl="0" indent="-282575">
              <a:buFont typeface="Wingdings" pitchFamily="2" charset="2"/>
              <a:buChar char="§"/>
            </a:pPr>
            <a:r>
              <a:rPr lang="en-US" sz="2400" b="1" dirty="0" smtClean="0">
                <a:solidFill>
                  <a:srgbClr val="FF0000"/>
                </a:solidFill>
              </a:rPr>
              <a:t>Link</a:t>
            </a:r>
            <a:endParaRPr lang="fa-IR" sz="2400" b="1" dirty="0" smtClean="0">
              <a:solidFill>
                <a:srgbClr val="FF0000"/>
              </a:solidFill>
            </a:endParaRPr>
          </a:p>
          <a:p>
            <a:pPr lvl="0" algn="just">
              <a:defRPr/>
            </a:pPr>
            <a:r>
              <a:rPr lang="fa-IR" sz="2400" dirty="0">
                <a:cs typeface="2  Mitra" pitchFamily="2" charset="-78"/>
              </a:rPr>
              <a:t>تولید محتوای با کیفیت ، تبادل لینک با سایت های مرتبط حوزه کاری</a:t>
            </a:r>
          </a:p>
          <a:p>
            <a:pPr lvl="0" algn="just">
              <a:defRPr/>
            </a:pPr>
            <a:r>
              <a:rPr lang="en-US" sz="2400" dirty="0">
                <a:cs typeface="2  Mitra" pitchFamily="2" charset="-78"/>
              </a:rPr>
              <a:t>Majesticseo.com , ahrefs.com</a:t>
            </a:r>
            <a:endParaRPr lang="fa-IR" sz="2400" dirty="0">
              <a:cs typeface="2  Mitra" pitchFamily="2" charset="-78"/>
            </a:endParaRPr>
          </a:p>
          <a:p>
            <a:pPr marL="631825" lvl="0" indent="-282575">
              <a:buFont typeface="Wingdings" pitchFamily="2" charset="2"/>
              <a:buChar char="§"/>
            </a:pPr>
            <a:endParaRPr lang="en-US" sz="2400" dirty="0" smtClean="0"/>
          </a:p>
          <a:p>
            <a:pPr marL="631825" lvl="0" indent="-282575">
              <a:buFont typeface="Wingdings" pitchFamily="2" charset="2"/>
              <a:buChar char="§"/>
            </a:pPr>
            <a:endParaRPr lang="fa-IR" sz="2400" dirty="0" smtClean="0"/>
          </a:p>
          <a:p>
            <a:pPr marL="631825" lvl="0" indent="-282575">
              <a:buFont typeface="Wingdings" pitchFamily="2" charset="2"/>
              <a:buChar char="§"/>
            </a:pPr>
            <a:endParaRPr lang="en-US" sz="2400" dirty="0"/>
          </a:p>
          <a:p>
            <a:pPr marL="631825" indent="-282575">
              <a:buFont typeface="Wingdings" pitchFamily="2" charset="2"/>
              <a:buChar char="§"/>
            </a:pPr>
            <a:endParaRPr lang="fa-IR" sz="2200" dirty="0" smtClean="0">
              <a:cs typeface="2  Mitra" pitchFamily="2" charset="-78"/>
            </a:endParaRPr>
          </a:p>
          <a:p>
            <a:pPr marL="631825" indent="-282575">
              <a:buFont typeface="Wingdings" pitchFamily="2" charset="2"/>
              <a:buChar char="§"/>
            </a:pPr>
            <a:endParaRPr lang="fa-IR" sz="2200" dirty="0" smtClean="0">
              <a:cs typeface="2  Mitra" pitchFamily="2" charset="-78"/>
            </a:endParaRPr>
          </a:p>
          <a:p>
            <a:pPr marL="631825" indent="-282575">
              <a:buFont typeface="Wingdings" pitchFamily="2" charset="2"/>
              <a:buChar char="§"/>
            </a:pPr>
            <a:endParaRPr lang="en-US" sz="2500" dirty="0">
              <a:solidFill>
                <a:srgbClr val="FF0000"/>
              </a:solidFill>
              <a:cs typeface="2  Mitra" pitchFamily="2" charset="-78"/>
            </a:endParaRPr>
          </a:p>
          <a:p>
            <a:pPr marL="631825" indent="-282575">
              <a:buFont typeface="Wingdings" pitchFamily="2" charset="2"/>
              <a:buChar char="§"/>
            </a:pPr>
            <a:endParaRPr lang="fa-IR" sz="2200" dirty="0">
              <a:cs typeface="2  Mitra" pitchFamily="2" charset="-78"/>
            </a:endParaRPr>
          </a:p>
        </p:txBody>
      </p:sp>
    </p:spTree>
    <p:extLst>
      <p:ext uri="{BB962C8B-B14F-4D97-AF65-F5344CB8AC3E}">
        <p14:creationId xmlns:p14="http://schemas.microsoft.com/office/powerpoint/2010/main" val="6261213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4624" y="1580728"/>
            <a:ext cx="7498080" cy="4800600"/>
          </a:xfrm>
        </p:spPr>
        <p:txBody>
          <a:bodyPr>
            <a:normAutofit/>
          </a:bodyPr>
          <a:lstStyle/>
          <a:p>
            <a:pPr marL="82296" indent="0">
              <a:buNone/>
            </a:pPr>
            <a:r>
              <a:rPr lang="fa-IR" sz="5000" b="1" dirty="0" smtClean="0">
                <a:solidFill>
                  <a:srgbClr val="FF0000"/>
                </a:solidFill>
                <a:cs typeface="2  Mitra" pitchFamily="2" charset="-78"/>
              </a:rPr>
              <a:t>موفق باشید</a:t>
            </a:r>
            <a:endParaRPr lang="fa-IR" sz="5000" b="1" dirty="0">
              <a:solidFill>
                <a:srgbClr val="FF0000"/>
              </a:solidFill>
              <a:cs typeface="2  Mitra" pitchFamily="2" charset="-78"/>
            </a:endParaRPr>
          </a:p>
        </p:txBody>
      </p:sp>
    </p:spTree>
    <p:extLst>
      <p:ext uri="{BB962C8B-B14F-4D97-AF65-F5344CB8AC3E}">
        <p14:creationId xmlns:p14="http://schemas.microsoft.com/office/powerpoint/2010/main" val="4151489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100" b="1" dirty="0" err="1">
                <a:latin typeface="+mn-lt"/>
                <a:ea typeface="+mn-ea"/>
                <a:cs typeface="2  Mitra" pitchFamily="2" charset="-78"/>
              </a:rPr>
              <a:t>وبومتریک</a:t>
            </a:r>
            <a:r>
              <a:rPr lang="fa-IR" sz="3100" b="1" dirty="0">
                <a:latin typeface="+mn-lt"/>
                <a:ea typeface="+mn-ea"/>
                <a:cs typeface="2  Mitra" pitchFamily="2" charset="-78"/>
              </a:rPr>
              <a:t> (</a:t>
            </a:r>
            <a:r>
              <a:rPr lang="en-US" sz="3100" b="1" dirty="0" err="1">
                <a:latin typeface="+mn-lt"/>
                <a:ea typeface="+mn-ea"/>
                <a:cs typeface="2  Mitra" pitchFamily="2" charset="-78"/>
              </a:rPr>
              <a:t>Webometrics</a:t>
            </a:r>
            <a:r>
              <a:rPr lang="fa-IR" sz="3100" b="1" dirty="0">
                <a:latin typeface="+mn-lt"/>
                <a:ea typeface="+mn-ea"/>
                <a:cs typeface="2  Mitra" pitchFamily="2" charset="-78"/>
              </a:rPr>
              <a:t>) چیست؟</a:t>
            </a:r>
            <a:r>
              <a:rPr lang="en-US" b="1" dirty="0">
                <a:effectLst/>
              </a:rPr>
              <a:t/>
            </a:r>
            <a:br>
              <a:rPr lang="en-US" b="1" dirty="0">
                <a:effectLst/>
              </a:rPr>
            </a:br>
            <a:endParaRPr lang="fa-IR" b="1" dirty="0"/>
          </a:p>
        </p:txBody>
      </p:sp>
      <p:sp>
        <p:nvSpPr>
          <p:cNvPr id="3" name="Content Placeholder 2"/>
          <p:cNvSpPr>
            <a:spLocks noGrp="1"/>
          </p:cNvSpPr>
          <p:nvPr>
            <p:ph idx="1"/>
          </p:nvPr>
        </p:nvSpPr>
        <p:spPr>
          <a:xfrm>
            <a:off x="1259632" y="1447800"/>
            <a:ext cx="7674056" cy="4861520"/>
          </a:xfrm>
        </p:spPr>
        <p:txBody>
          <a:bodyPr>
            <a:normAutofit/>
          </a:bodyPr>
          <a:lstStyle/>
          <a:p>
            <a:pPr marL="82296" indent="0" algn="just">
              <a:lnSpc>
                <a:spcPct val="150000"/>
              </a:lnSpc>
              <a:buNone/>
            </a:pP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رتبه بندی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وبومتریک</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شاخصی</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است برای رتبه بندی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وب</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سایت­های دانشگاه­ها و مراکز علمی، آموزشی و تحقیقاتی دنیا که توسط آزمایشگاه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سایبرمتریک</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a:t>
            </a:r>
            <a:r>
              <a:rPr lang="fa-IR" sz="2800" dirty="0" smtClean="0">
                <a:solidFill>
                  <a:schemeClr val="tx2">
                    <a:satMod val="130000"/>
                  </a:schemeClr>
                </a:solidFill>
                <a:effectLst>
                  <a:outerShdw blurRad="50000" dist="30000" dir="5400000" algn="tl" rotWithShape="0">
                    <a:srgbClr val="000000">
                      <a:alpha val="30000"/>
                    </a:srgbClr>
                  </a:outerShdw>
                </a:effectLst>
                <a:cs typeface="2  Mitra" pitchFamily="2" charset="-78"/>
              </a:rPr>
              <a:t>واحدی </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از انجمن ملی تحقیقات اسپانیا تهیه شده است.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وبومتریک</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8000 دانشگاه دنیا را بر اساس اطلاعات مبتنی بر </a:t>
            </a:r>
            <a:r>
              <a:rPr lang="fa-IR" sz="2800" dirty="0" err="1">
                <a:solidFill>
                  <a:schemeClr val="tx2">
                    <a:satMod val="130000"/>
                  </a:schemeClr>
                </a:solidFill>
                <a:effectLst>
                  <a:outerShdw blurRad="50000" dist="30000" dir="5400000" algn="tl" rotWithShape="0">
                    <a:srgbClr val="000000">
                      <a:alpha val="30000"/>
                    </a:srgbClr>
                  </a:outerShdw>
                </a:effectLst>
                <a:cs typeface="2  Mitra" pitchFamily="2" charset="-78"/>
              </a:rPr>
              <a:t>وب</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 آنها سالیانه </a:t>
            </a:r>
            <a:r>
              <a:rPr lang="fa-IR" sz="2800" dirty="0">
                <a:solidFill>
                  <a:srgbClr val="FF0000"/>
                </a:solidFill>
                <a:effectLst>
                  <a:outerShdw blurRad="50000" dist="30000" dir="5400000" algn="tl" rotWithShape="0">
                    <a:srgbClr val="000000">
                      <a:alpha val="30000"/>
                    </a:srgbClr>
                  </a:outerShdw>
                </a:effectLst>
                <a:cs typeface="2  Mitra" pitchFamily="2" charset="-78"/>
              </a:rPr>
              <a:t>دو بار در ماه­های دی (ژانویه) و تیر(</a:t>
            </a:r>
            <a:r>
              <a:rPr lang="fa-IR" sz="2800" dirty="0" err="1">
                <a:solidFill>
                  <a:srgbClr val="FF0000"/>
                </a:solidFill>
                <a:effectLst>
                  <a:outerShdw blurRad="50000" dist="30000" dir="5400000" algn="tl" rotWithShape="0">
                    <a:srgbClr val="000000">
                      <a:alpha val="30000"/>
                    </a:srgbClr>
                  </a:outerShdw>
                </a:effectLst>
                <a:cs typeface="2  Mitra" pitchFamily="2" charset="-78"/>
              </a:rPr>
              <a:t>جولای</a:t>
            </a:r>
            <a:r>
              <a:rPr lang="fa-IR" sz="2800" dirty="0">
                <a:solidFill>
                  <a:srgbClr val="FF0000"/>
                </a:solidFill>
                <a:effectLst>
                  <a:outerShdw blurRad="50000" dist="30000" dir="5400000" algn="tl" rotWithShape="0">
                    <a:srgbClr val="000000">
                      <a:alpha val="30000"/>
                    </a:srgbClr>
                  </a:outerShdw>
                </a:effectLst>
                <a:cs typeface="2  Mitra" pitchFamily="2" charset="-78"/>
              </a:rPr>
              <a:t>) </a:t>
            </a:r>
            <a:r>
              <a:rPr lang="fa-IR" sz="2800" dirty="0">
                <a:solidFill>
                  <a:schemeClr val="tx2">
                    <a:satMod val="130000"/>
                  </a:schemeClr>
                </a:solidFill>
                <a:effectLst>
                  <a:outerShdw blurRad="50000" dist="30000" dir="5400000" algn="tl" rotWithShape="0">
                    <a:srgbClr val="000000">
                      <a:alpha val="30000"/>
                    </a:srgbClr>
                  </a:outerShdw>
                </a:effectLst>
                <a:cs typeface="2  Mitra" pitchFamily="2" charset="-78"/>
              </a:rPr>
              <a:t>انجام می­شود</a:t>
            </a:r>
            <a:r>
              <a:rPr lang="fa-IR" sz="2800" dirty="0" smtClean="0">
                <a:solidFill>
                  <a:schemeClr val="tx2">
                    <a:satMod val="130000"/>
                  </a:schemeClr>
                </a:solidFill>
                <a:effectLst>
                  <a:outerShdw blurRad="50000" dist="30000" dir="5400000" algn="tl" rotWithShape="0">
                    <a:srgbClr val="000000">
                      <a:alpha val="30000"/>
                    </a:srgbClr>
                  </a:outerShdw>
                </a:effectLst>
                <a:cs typeface="2  Mitra" pitchFamily="2" charset="-78"/>
              </a:rPr>
              <a:t>.</a:t>
            </a:r>
          </a:p>
        </p:txBody>
      </p:sp>
    </p:spTree>
    <p:extLst>
      <p:ext uri="{BB962C8B-B14F-4D97-AF65-F5344CB8AC3E}">
        <p14:creationId xmlns:p14="http://schemas.microsoft.com/office/powerpoint/2010/main" val="140283958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28728" y="142852"/>
            <a:ext cx="7498080" cy="1143000"/>
          </a:xfrm>
        </p:spPr>
        <p:txBody>
          <a:bodyPr>
            <a:normAutofit/>
          </a:bodyPr>
          <a:lstStyle/>
          <a:p>
            <a:pPr algn="ctr"/>
            <a:r>
              <a:rPr lang="fa-IR" sz="2400" b="1" dirty="0" smtClean="0">
                <a:solidFill>
                  <a:schemeClr val="accent2">
                    <a:lumMod val="75000"/>
                  </a:schemeClr>
                </a:solidFill>
                <a:cs typeface="2  Mitra" pitchFamily="2" charset="-78"/>
              </a:rPr>
              <a:t>بررسی رتبه ارائه شده سایت </a:t>
            </a:r>
            <a:r>
              <a:rPr lang="en-US" sz="2400" b="1" dirty="0" err="1" smtClean="0">
                <a:solidFill>
                  <a:schemeClr val="accent2">
                    <a:lumMod val="75000"/>
                  </a:schemeClr>
                </a:solidFill>
                <a:cs typeface="2  Mitra" pitchFamily="2" charset="-78"/>
              </a:rPr>
              <a:t>Webometrics</a:t>
            </a:r>
            <a:r>
              <a:rPr lang="fa-IR" sz="2400" b="1" dirty="0" smtClean="0">
                <a:solidFill>
                  <a:schemeClr val="accent2">
                    <a:lumMod val="75000"/>
                  </a:schemeClr>
                </a:solidFill>
                <a:cs typeface="2  Mitra" pitchFamily="2" charset="-78"/>
              </a:rPr>
              <a:t/>
            </a:r>
            <a:br>
              <a:rPr lang="fa-IR" sz="2400" b="1" dirty="0" smtClean="0">
                <a:solidFill>
                  <a:schemeClr val="accent2">
                    <a:lumMod val="75000"/>
                  </a:schemeClr>
                </a:solidFill>
                <a:cs typeface="2  Mitra" pitchFamily="2" charset="-78"/>
              </a:rPr>
            </a:br>
            <a:r>
              <a:rPr lang="en-US" sz="2400" b="1" dirty="0">
                <a:solidFill>
                  <a:schemeClr val="accent2">
                    <a:lumMod val="75000"/>
                  </a:schemeClr>
                </a:solidFill>
                <a:cs typeface="2  Mitra" pitchFamily="2" charset="-78"/>
              </a:rPr>
              <a:t>http://www.webometrics.info/</a:t>
            </a:r>
            <a:endParaRPr lang="fa-IR" sz="2400" b="1" dirty="0">
              <a:solidFill>
                <a:schemeClr val="accent2">
                  <a:lumMod val="75000"/>
                </a:schemeClr>
              </a:solidFill>
            </a:endParaRPr>
          </a:p>
        </p:txBody>
      </p:sp>
      <p:sp>
        <p:nvSpPr>
          <p:cNvPr id="6" name="Content Placeholder 2"/>
          <p:cNvSpPr>
            <a:spLocks noGrp="1"/>
          </p:cNvSpPr>
          <p:nvPr>
            <p:ph idx="1"/>
          </p:nvPr>
        </p:nvSpPr>
        <p:spPr>
          <a:xfrm>
            <a:off x="1285852" y="3357562"/>
            <a:ext cx="7498080" cy="2890838"/>
          </a:xfrm>
        </p:spPr>
        <p:txBody>
          <a:bodyPr>
            <a:normAutofit lnSpcReduction="10000"/>
          </a:bodyPr>
          <a:lstStyle/>
          <a:p>
            <a:pPr algn="just"/>
            <a:r>
              <a:rPr lang="fa-IR" sz="2400" dirty="0" smtClean="0">
                <a:cs typeface="2  Mitra" pitchFamily="2" charset="-78"/>
              </a:rPr>
              <a:t>رتبه جهانی </a:t>
            </a:r>
            <a:r>
              <a:rPr lang="en-US" sz="2400" dirty="0" smtClean="0">
                <a:cs typeface="2  Mitra" pitchFamily="2" charset="-78"/>
              </a:rPr>
              <a:t>(World Ranking)</a:t>
            </a:r>
            <a:endParaRPr lang="fa-IR" sz="2400" dirty="0" smtClean="0">
              <a:cs typeface="2  Mitra" pitchFamily="2" charset="-78"/>
            </a:endParaRPr>
          </a:p>
          <a:p>
            <a:pPr algn="just"/>
            <a:r>
              <a:rPr lang="fa-IR" sz="2400" dirty="0" smtClean="0">
                <a:cs typeface="2  Mitra" pitchFamily="2" charset="-78"/>
              </a:rPr>
              <a:t>رتبه قاره ای</a:t>
            </a:r>
            <a:r>
              <a:rPr lang="en-US" sz="2400" dirty="0" smtClean="0">
                <a:cs typeface="2  Mitra" pitchFamily="2" charset="-78"/>
              </a:rPr>
              <a:t>  (Continental Ranking) </a:t>
            </a:r>
            <a:endParaRPr lang="fa-IR" sz="2400" dirty="0" smtClean="0">
              <a:cs typeface="2  Mitra" pitchFamily="2" charset="-78"/>
            </a:endParaRPr>
          </a:p>
          <a:p>
            <a:pPr algn="just"/>
            <a:r>
              <a:rPr lang="fa-IR" sz="2400" dirty="0" smtClean="0">
                <a:cs typeface="2  Mitra" pitchFamily="2" charset="-78"/>
              </a:rPr>
              <a:t>رتبه کشوری</a:t>
            </a:r>
            <a:r>
              <a:rPr lang="en-US" sz="2400" dirty="0" smtClean="0">
                <a:cs typeface="2  Mitra" pitchFamily="2" charset="-78"/>
              </a:rPr>
              <a:t> (Country Rank) </a:t>
            </a:r>
            <a:endParaRPr lang="fa-IR" sz="2400" dirty="0" smtClean="0">
              <a:cs typeface="2  Mitra" pitchFamily="2" charset="-78"/>
            </a:endParaRPr>
          </a:p>
          <a:p>
            <a:pPr algn="just"/>
            <a:r>
              <a:rPr lang="fa-IR" sz="2400" dirty="0" smtClean="0">
                <a:cs typeface="2  Mitra" pitchFamily="2" charset="-78"/>
              </a:rPr>
              <a:t>حضور در وب</a:t>
            </a:r>
            <a:r>
              <a:rPr lang="en-US" sz="2400" dirty="0" smtClean="0">
                <a:cs typeface="2  Mitra" pitchFamily="2" charset="-78"/>
              </a:rPr>
              <a:t> (Presence) </a:t>
            </a:r>
            <a:endParaRPr lang="fa-IR" sz="2400" dirty="0" smtClean="0">
              <a:cs typeface="2  Mitra" pitchFamily="2" charset="-78"/>
            </a:endParaRPr>
          </a:p>
          <a:p>
            <a:pPr algn="just"/>
            <a:r>
              <a:rPr lang="fa-IR" sz="2400" dirty="0" smtClean="0">
                <a:cs typeface="2  Mitra" pitchFamily="2" charset="-78"/>
              </a:rPr>
              <a:t>تاثیرگذاری</a:t>
            </a:r>
            <a:r>
              <a:rPr lang="en-US" sz="2400" dirty="0" smtClean="0">
                <a:cs typeface="2  Mitra" pitchFamily="2" charset="-78"/>
              </a:rPr>
              <a:t>(Impact) </a:t>
            </a:r>
            <a:endParaRPr lang="fa-IR" sz="2400" dirty="0" smtClean="0">
              <a:cs typeface="2  Mitra" pitchFamily="2" charset="-78"/>
            </a:endParaRPr>
          </a:p>
          <a:p>
            <a:pPr algn="just"/>
            <a:r>
              <a:rPr lang="fa-IR" sz="2400" dirty="0" smtClean="0">
                <a:cs typeface="2  Mitra" pitchFamily="2" charset="-78"/>
              </a:rPr>
              <a:t>دسترسی ، آشکار سازی فایل ها</a:t>
            </a:r>
            <a:r>
              <a:rPr lang="en-US" sz="2400" dirty="0" smtClean="0">
                <a:cs typeface="2  Mitra" pitchFamily="2" charset="-78"/>
              </a:rPr>
              <a:t> (Openness) </a:t>
            </a:r>
            <a:endParaRPr lang="fa-IR" sz="2400" dirty="0" smtClean="0">
              <a:cs typeface="2  Mitra" pitchFamily="2" charset="-78"/>
            </a:endParaRPr>
          </a:p>
          <a:p>
            <a:pPr algn="just"/>
            <a:r>
              <a:rPr lang="fa-IR" sz="2400" dirty="0" smtClean="0">
                <a:cs typeface="2  Mitra" pitchFamily="2" charset="-78"/>
              </a:rPr>
              <a:t>تعالی و کیفیت</a:t>
            </a:r>
            <a:r>
              <a:rPr lang="en-US" sz="2400" dirty="0" smtClean="0">
                <a:cs typeface="2  Mitra" pitchFamily="2" charset="-78"/>
              </a:rPr>
              <a:t>(Excellence) </a:t>
            </a:r>
            <a:endParaRPr lang="fa-IR" sz="2400" dirty="0" smtClean="0">
              <a:cs typeface="2  Mitra" pitchFamily="2" charset="-78"/>
            </a:endParaRPr>
          </a:p>
          <a:p>
            <a:pPr algn="just"/>
            <a:endParaRPr lang="fa-IR" dirty="0">
              <a:cs typeface="2  Mitra" pitchFamily="2" charset="-78"/>
            </a:endParaRPr>
          </a:p>
        </p:txBody>
      </p:sp>
      <p:pic>
        <p:nvPicPr>
          <p:cNvPr id="1026" name="Picture 2" descr="C:\Users\mehdi\Desktop\2014-02-17_103027.png"/>
          <p:cNvPicPr>
            <a:picLocks noChangeAspect="1" noChangeArrowheads="1"/>
          </p:cNvPicPr>
          <p:nvPr/>
        </p:nvPicPr>
        <p:blipFill>
          <a:blip r:embed="rId2"/>
          <a:srcRect/>
          <a:stretch>
            <a:fillRect/>
          </a:stretch>
        </p:blipFill>
        <p:spPr bwMode="auto">
          <a:xfrm>
            <a:off x="1512193" y="1285859"/>
            <a:ext cx="7380287" cy="195262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556792"/>
            <a:ext cx="6201936" cy="1143000"/>
          </a:xfrm>
        </p:spPr>
        <p:txBody>
          <a:bodyPr>
            <a:normAutofit/>
          </a:bodyPr>
          <a:lstStyle/>
          <a:p>
            <a:pPr algn="r"/>
            <a:r>
              <a:rPr lang="fa-IR" sz="3000" b="1" dirty="0">
                <a:cs typeface="2  Mitra" pitchFamily="2" charset="-78"/>
              </a:rPr>
              <a:t>شاخص های </a:t>
            </a:r>
            <a:r>
              <a:rPr lang="fa-IR" sz="3000" b="1" dirty="0" err="1">
                <a:cs typeface="2  Mitra" pitchFamily="2" charset="-78"/>
              </a:rPr>
              <a:t>وبومتریک</a:t>
            </a:r>
            <a:r>
              <a:rPr lang="fa-IR" sz="3000" b="1" dirty="0">
                <a:cs typeface="2  Mitra" pitchFamily="2" charset="-78"/>
              </a:rPr>
              <a:t> (</a:t>
            </a:r>
            <a:r>
              <a:rPr lang="en-US" sz="3000" b="1" dirty="0" err="1">
                <a:cs typeface="2  Mitra" pitchFamily="2" charset="-78"/>
              </a:rPr>
              <a:t>Webometrics</a:t>
            </a:r>
            <a:r>
              <a:rPr lang="fa-IR" sz="3000" b="1" dirty="0">
                <a:cs typeface="2  Mitra" pitchFamily="2" charset="-78"/>
              </a:rPr>
              <a:t>)</a:t>
            </a:r>
            <a:r>
              <a:rPr lang="fa-IR" sz="3000" dirty="0"/>
              <a:t/>
            </a:r>
            <a:br>
              <a:rPr lang="fa-IR" sz="3000" dirty="0"/>
            </a:br>
            <a:endParaRPr lang="fa-IR" sz="3000" dirty="0"/>
          </a:p>
        </p:txBody>
      </p:sp>
    </p:spTree>
    <p:extLst>
      <p:ext uri="{BB962C8B-B14F-4D97-AF65-F5344CB8AC3E}">
        <p14:creationId xmlns:p14="http://schemas.microsoft.com/office/powerpoint/2010/main" val="167146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28728" y="142852"/>
            <a:ext cx="7498080" cy="1143000"/>
          </a:xfrm>
        </p:spPr>
        <p:txBody>
          <a:bodyPr>
            <a:normAutofit/>
          </a:bodyPr>
          <a:lstStyle/>
          <a:p>
            <a:pPr algn="ctr"/>
            <a:r>
              <a:rPr lang="fa-IR" sz="2400" b="1" dirty="0" smtClean="0">
                <a:solidFill>
                  <a:schemeClr val="accent2">
                    <a:lumMod val="75000"/>
                  </a:schemeClr>
                </a:solidFill>
                <a:cs typeface="2  Mitra" pitchFamily="2" charset="-78"/>
              </a:rPr>
              <a:t>حضور در وب </a:t>
            </a:r>
            <a:r>
              <a:rPr lang="en-US" sz="2400" b="1" dirty="0" smtClean="0">
                <a:solidFill>
                  <a:schemeClr val="accent2">
                    <a:lumMod val="75000"/>
                  </a:schemeClr>
                </a:solidFill>
                <a:cs typeface="2  Mitra" pitchFamily="2" charset="-78"/>
              </a:rPr>
              <a:t>(Presence)</a:t>
            </a:r>
            <a:br>
              <a:rPr lang="en-US" sz="2400" b="1" dirty="0" smtClean="0">
                <a:solidFill>
                  <a:schemeClr val="accent2">
                    <a:lumMod val="75000"/>
                  </a:schemeClr>
                </a:solidFill>
                <a:cs typeface="2  Mitra" pitchFamily="2" charset="-78"/>
              </a:rPr>
            </a:br>
            <a:r>
              <a:rPr lang="fa-IR" sz="2400" b="1" dirty="0" smtClean="0">
                <a:solidFill>
                  <a:schemeClr val="accent2">
                    <a:lumMod val="75000"/>
                  </a:schemeClr>
                </a:solidFill>
                <a:cs typeface="2  Mitra" pitchFamily="2" charset="-78"/>
              </a:rPr>
              <a:t>تاثیر در رتبه نهایی : 20%</a:t>
            </a:r>
            <a:endParaRPr lang="fa-IR" sz="2400" b="1" dirty="0">
              <a:solidFill>
                <a:schemeClr val="accent2">
                  <a:lumMod val="75000"/>
                </a:schemeClr>
              </a:solidFill>
            </a:endParaRPr>
          </a:p>
        </p:txBody>
      </p:sp>
      <p:sp>
        <p:nvSpPr>
          <p:cNvPr id="5" name="Content Placeholder 2"/>
          <p:cNvSpPr>
            <a:spLocks noGrp="1"/>
          </p:cNvSpPr>
          <p:nvPr>
            <p:ph idx="1"/>
          </p:nvPr>
        </p:nvSpPr>
        <p:spPr>
          <a:xfrm>
            <a:off x="1435608" y="1447800"/>
            <a:ext cx="7498080" cy="1266820"/>
          </a:xfrm>
        </p:spPr>
        <p:txBody>
          <a:bodyPr>
            <a:normAutofit/>
          </a:bodyPr>
          <a:lstStyle/>
          <a:p>
            <a:pPr algn="just"/>
            <a:r>
              <a:rPr lang="fa-IR" sz="2400" dirty="0" smtClean="0">
                <a:cs typeface="2  Mitra" pitchFamily="2" charset="-78"/>
              </a:rPr>
              <a:t>بررسی تعداد صفحات موجود در وب ، این بررسی شامل تمامی صفحاتی مربوط به دامین اصلی و ساب دامین سایت می باشد. شاخص مورد استفاده سایت </a:t>
            </a:r>
            <a:r>
              <a:rPr lang="en-US" sz="2000" dirty="0" err="1" smtClean="0">
                <a:cs typeface="2  Mitra" pitchFamily="2" charset="-78"/>
              </a:rPr>
              <a:t>Webometrics</a:t>
            </a:r>
            <a:r>
              <a:rPr lang="fa-IR" sz="2400" dirty="0" smtClean="0">
                <a:cs typeface="2  Mitra" pitchFamily="2" charset="-78"/>
              </a:rPr>
              <a:t> در این رابطه موتور جستجوی گوگل می باشد.</a:t>
            </a:r>
          </a:p>
          <a:p>
            <a:pPr algn="just"/>
            <a:endParaRPr lang="fa-IR" dirty="0">
              <a:cs typeface="2  Mitra" pitchFamily="2" charset="-78"/>
            </a:endParaRPr>
          </a:p>
        </p:txBody>
      </p:sp>
      <p:pic>
        <p:nvPicPr>
          <p:cNvPr id="2050" name="Picture 2" descr="C:\Users\mehdi\Desktop\2014-02-17_105539.png"/>
          <p:cNvPicPr>
            <a:picLocks noChangeAspect="1" noChangeArrowheads="1"/>
          </p:cNvPicPr>
          <p:nvPr/>
        </p:nvPicPr>
        <p:blipFill>
          <a:blip r:embed="rId2"/>
          <a:srcRect/>
          <a:stretch>
            <a:fillRect/>
          </a:stretch>
        </p:blipFill>
        <p:spPr bwMode="auto">
          <a:xfrm>
            <a:off x="1285852" y="2857496"/>
            <a:ext cx="7456487" cy="1419225"/>
          </a:xfrm>
          <a:prstGeom prst="rect">
            <a:avLst/>
          </a:prstGeom>
          <a:noFill/>
        </p:spPr>
      </p:pic>
      <p:sp>
        <p:nvSpPr>
          <p:cNvPr id="7" name="Content Placeholder 2"/>
          <p:cNvSpPr txBox="1">
            <a:spLocks/>
          </p:cNvSpPr>
          <p:nvPr/>
        </p:nvSpPr>
        <p:spPr>
          <a:xfrm>
            <a:off x="1428728" y="4500570"/>
            <a:ext cx="7498080" cy="1928826"/>
          </a:xfrm>
          <a:prstGeom prst="rect">
            <a:avLst/>
          </a:prstGeom>
        </p:spPr>
        <p:txBody>
          <a:bodyPr>
            <a:normAutofit/>
          </a:bodyPr>
          <a:lstStyle/>
          <a:p>
            <a:pPr marL="365760" marR="0" lvl="0" indent="-283464" algn="just"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2  Mitra" pitchFamily="2" charset="-78"/>
              </a:rPr>
              <a:t>در حال حاضر تعداد صفحات ایندکس شده پورتال دانشگاه در </a:t>
            </a:r>
            <a:r>
              <a:rPr kumimoji="0" lang="fa-IR" sz="2400" b="0" i="0" u="none" strike="noStrike" kern="1200" cap="none" spc="0" normalizeH="0" baseline="0" noProof="0" dirty="0" err="1" smtClean="0">
                <a:ln>
                  <a:noFill/>
                </a:ln>
                <a:solidFill>
                  <a:schemeClr val="tx1"/>
                </a:solidFill>
                <a:effectLst/>
                <a:uLnTx/>
                <a:uFillTx/>
                <a:latin typeface="+mn-lt"/>
                <a:ea typeface="+mn-ea"/>
                <a:cs typeface="2  Mitra" pitchFamily="2" charset="-78"/>
              </a:rPr>
              <a:t>گوگل</a:t>
            </a:r>
            <a:r>
              <a:rPr kumimoji="0" lang="fa-IR" sz="2400" b="0" i="0" u="none" strike="noStrike" kern="1200" cap="none" spc="0" normalizeH="0" baseline="0" noProof="0" dirty="0" smtClean="0">
                <a:ln>
                  <a:noFill/>
                </a:ln>
                <a:solidFill>
                  <a:schemeClr val="tx1"/>
                </a:solidFill>
                <a:effectLst/>
                <a:uLnTx/>
                <a:uFillTx/>
                <a:latin typeface="+mn-lt"/>
                <a:ea typeface="+mn-ea"/>
                <a:cs typeface="2  Mitra" pitchFamily="2" charset="-78"/>
              </a:rPr>
              <a:t> 148.000</a:t>
            </a:r>
            <a:r>
              <a:rPr kumimoji="0" lang="fa-IR" sz="2400" b="0" i="0" u="none" strike="noStrike" kern="1200" cap="none" spc="0" normalizeH="0" noProof="0" dirty="0" smtClean="0">
                <a:ln>
                  <a:noFill/>
                </a:ln>
                <a:solidFill>
                  <a:schemeClr val="tx1"/>
                </a:solidFill>
                <a:effectLst/>
                <a:uLnTx/>
                <a:uFillTx/>
                <a:latin typeface="+mn-lt"/>
                <a:ea typeface="+mn-ea"/>
                <a:cs typeface="2  Mitra" pitchFamily="2" charset="-78"/>
              </a:rPr>
              <a:t> صفحه می باشد.</a:t>
            </a:r>
          </a:p>
          <a:p>
            <a:pPr marL="365760" marR="0" lvl="0" indent="-283464" algn="just" defTabSz="914400" rtl="1" eaLnBrk="1" fontAlgn="auto" latinLnBrk="0" hangingPunct="1">
              <a:lnSpc>
                <a:spcPct val="100000"/>
              </a:lnSpc>
              <a:spcBef>
                <a:spcPts val="600"/>
              </a:spcBef>
              <a:spcAft>
                <a:spcPts val="0"/>
              </a:spcAft>
              <a:buClr>
                <a:schemeClr val="accent1"/>
              </a:buClr>
              <a:buSzPct val="80000"/>
              <a:tabLst/>
              <a:defRPr/>
            </a:pPr>
            <a:endParaRPr kumimoji="0" lang="fa-IR" sz="3200" b="0" i="0" u="none" strike="noStrike" kern="1200" cap="none" spc="0" normalizeH="0" baseline="0" noProof="0" dirty="0">
              <a:ln>
                <a:noFill/>
              </a:ln>
              <a:solidFill>
                <a:schemeClr val="tx1"/>
              </a:solidFill>
              <a:effectLst/>
              <a:uLnTx/>
              <a:uFillTx/>
              <a:latin typeface="+mn-lt"/>
              <a:ea typeface="+mn-ea"/>
              <a:cs typeface="2  Mitra"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57290" y="188640"/>
            <a:ext cx="7498080" cy="1143000"/>
          </a:xfrm>
        </p:spPr>
        <p:txBody>
          <a:bodyPr>
            <a:normAutofit/>
          </a:bodyPr>
          <a:lstStyle/>
          <a:p>
            <a:pPr algn="ctr"/>
            <a:r>
              <a:rPr lang="fa-IR" sz="2400" b="1" dirty="0" smtClean="0">
                <a:solidFill>
                  <a:schemeClr val="accent2">
                    <a:lumMod val="75000"/>
                  </a:schemeClr>
                </a:solidFill>
                <a:cs typeface="2  Mitra" pitchFamily="2" charset="-78"/>
              </a:rPr>
              <a:t>تاثیرگذاری </a:t>
            </a:r>
            <a:r>
              <a:rPr lang="en-US" sz="2400" b="1" dirty="0" smtClean="0">
                <a:solidFill>
                  <a:schemeClr val="accent2">
                    <a:lumMod val="75000"/>
                  </a:schemeClr>
                </a:solidFill>
                <a:cs typeface="2  Mitra" pitchFamily="2" charset="-78"/>
              </a:rPr>
              <a:t>(Impact)</a:t>
            </a:r>
            <a:br>
              <a:rPr lang="en-US" sz="2400" b="1" dirty="0" smtClean="0">
                <a:solidFill>
                  <a:schemeClr val="accent2">
                    <a:lumMod val="75000"/>
                  </a:schemeClr>
                </a:solidFill>
                <a:cs typeface="2  Mitra" pitchFamily="2" charset="-78"/>
              </a:rPr>
            </a:br>
            <a:r>
              <a:rPr lang="fa-IR" sz="2400" b="1" dirty="0" smtClean="0">
                <a:solidFill>
                  <a:schemeClr val="accent2">
                    <a:lumMod val="75000"/>
                  </a:schemeClr>
                </a:solidFill>
                <a:cs typeface="2  Mitra" pitchFamily="2" charset="-78"/>
              </a:rPr>
              <a:t>تاثیر در رتبه نهایی : 50%</a:t>
            </a:r>
            <a:endParaRPr lang="fa-IR" sz="2400" b="1" dirty="0">
              <a:solidFill>
                <a:schemeClr val="accent2">
                  <a:lumMod val="75000"/>
                </a:schemeClr>
              </a:solidFill>
            </a:endParaRPr>
          </a:p>
        </p:txBody>
      </p:sp>
      <p:sp>
        <p:nvSpPr>
          <p:cNvPr id="5" name="Content Placeholder 2"/>
          <p:cNvSpPr>
            <a:spLocks noGrp="1"/>
          </p:cNvSpPr>
          <p:nvPr>
            <p:ph idx="1"/>
          </p:nvPr>
        </p:nvSpPr>
        <p:spPr>
          <a:xfrm>
            <a:off x="1435608" y="1447800"/>
            <a:ext cx="7498080" cy="1981200"/>
          </a:xfrm>
        </p:spPr>
        <p:txBody>
          <a:bodyPr>
            <a:normAutofit/>
          </a:bodyPr>
          <a:lstStyle/>
          <a:p>
            <a:pPr algn="just"/>
            <a:r>
              <a:rPr lang="fa-IR" sz="2400" dirty="0" smtClean="0">
                <a:cs typeface="2  Mitra" pitchFamily="2" charset="-78"/>
              </a:rPr>
              <a:t> سنجیدن کیفیت محتوا از طریق همه پرسی های مجازی، با استفاده از شمارش لینک های خارجی به دامین های دانشگاه، این لینک های مشخص کننده اعتبار سازمان، کارایی علمی، ارزش اطلاعات و سودمندی سرویس های معرفی شده در صفحات وب سایت می باشد، شاخص اصلی سایت </a:t>
            </a:r>
            <a:r>
              <a:rPr lang="en-US" sz="2200" dirty="0" err="1" smtClean="0">
                <a:cs typeface="2  Mitra" pitchFamily="2" charset="-78"/>
              </a:rPr>
              <a:t>Webometrics</a:t>
            </a:r>
            <a:r>
              <a:rPr lang="fa-IR" sz="2400" dirty="0" smtClean="0">
                <a:cs typeface="2  Mitra" pitchFamily="2" charset="-78"/>
              </a:rPr>
              <a:t> برای بررسی این موضوع دو سایت مرجع </a:t>
            </a:r>
            <a:r>
              <a:rPr lang="en-US" sz="2200" dirty="0" smtClean="0">
                <a:cs typeface="2  Mitra" pitchFamily="2" charset="-78"/>
              </a:rPr>
              <a:t>Majestic </a:t>
            </a:r>
            <a:r>
              <a:rPr lang="en-US" sz="2200" dirty="0" err="1" smtClean="0">
                <a:cs typeface="2  Mitra" pitchFamily="2" charset="-78"/>
              </a:rPr>
              <a:t>seo</a:t>
            </a:r>
            <a:r>
              <a:rPr lang="fa-IR" sz="2400" dirty="0" smtClean="0">
                <a:cs typeface="2  Mitra" pitchFamily="2" charset="-78"/>
              </a:rPr>
              <a:t> و  </a:t>
            </a:r>
            <a:r>
              <a:rPr lang="en-US" sz="2200" dirty="0" err="1" smtClean="0">
                <a:cs typeface="2  Mitra" pitchFamily="2" charset="-78"/>
              </a:rPr>
              <a:t>ahrefs</a:t>
            </a:r>
            <a:r>
              <a:rPr lang="fa-IR" sz="2400" dirty="0" smtClean="0">
                <a:cs typeface="2  Mitra" pitchFamily="2" charset="-78"/>
              </a:rPr>
              <a:t> می باشد.</a:t>
            </a:r>
            <a:endParaRPr lang="en-US" sz="2400" dirty="0" smtClean="0">
              <a:cs typeface="2  Mitra" pitchFamily="2" charset="-78"/>
            </a:endParaRPr>
          </a:p>
          <a:p>
            <a:pPr algn="just"/>
            <a:endParaRPr lang="fa-IR" dirty="0">
              <a:cs typeface="2  Mitra" pitchFamily="2" charset="-78"/>
            </a:endParaRPr>
          </a:p>
        </p:txBody>
      </p:sp>
      <p:pic>
        <p:nvPicPr>
          <p:cNvPr id="3074" name="Picture 2" descr="C:\Users\mehdi\Desktop\2014-02-17_111219.png"/>
          <p:cNvPicPr>
            <a:picLocks noChangeAspect="1" noChangeArrowheads="1"/>
          </p:cNvPicPr>
          <p:nvPr/>
        </p:nvPicPr>
        <p:blipFill>
          <a:blip r:embed="rId2"/>
          <a:srcRect/>
          <a:stretch>
            <a:fillRect/>
          </a:stretch>
        </p:blipFill>
        <p:spPr bwMode="auto">
          <a:xfrm>
            <a:off x="1285852" y="3429000"/>
            <a:ext cx="7523163" cy="1819275"/>
          </a:xfrm>
          <a:prstGeom prst="rect">
            <a:avLst/>
          </a:prstGeom>
          <a:noFill/>
        </p:spPr>
      </p:pic>
      <p:sp>
        <p:nvSpPr>
          <p:cNvPr id="7" name="Content Placeholder 2"/>
          <p:cNvSpPr txBox="1">
            <a:spLocks/>
          </p:cNvSpPr>
          <p:nvPr/>
        </p:nvSpPr>
        <p:spPr>
          <a:xfrm>
            <a:off x="1357290" y="5214950"/>
            <a:ext cx="7498080" cy="1357322"/>
          </a:xfrm>
          <a:prstGeom prst="rect">
            <a:avLst/>
          </a:prstGeom>
        </p:spPr>
        <p:txBody>
          <a:bodyPr>
            <a:normAutofit/>
          </a:bodyPr>
          <a:lstStyle/>
          <a:p>
            <a:pPr marL="365760" marR="0" lvl="0" indent="-283464" algn="just"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2  Mitra" pitchFamily="2" charset="-78"/>
              </a:rPr>
              <a:t>راهکار : تولید محتوای با کیفیت ، تبادل لینک با سایت های</a:t>
            </a:r>
            <a:r>
              <a:rPr kumimoji="0" lang="fa-IR" sz="2400" b="0" i="0" u="none" strike="noStrike" kern="1200" cap="none" spc="0" normalizeH="0" noProof="0" dirty="0" smtClean="0">
                <a:ln>
                  <a:noFill/>
                </a:ln>
                <a:solidFill>
                  <a:schemeClr val="tx1"/>
                </a:solidFill>
                <a:effectLst/>
                <a:uLnTx/>
                <a:uFillTx/>
                <a:latin typeface="+mn-lt"/>
                <a:ea typeface="+mn-ea"/>
                <a:cs typeface="2  Mitra" pitchFamily="2" charset="-78"/>
              </a:rPr>
              <a:t> مرتبط حوزه کاری</a:t>
            </a:r>
          </a:p>
          <a:p>
            <a:pPr marL="365760" lvl="0" indent="-283464" algn="just">
              <a:spcBef>
                <a:spcPts val="600"/>
              </a:spcBef>
              <a:buClr>
                <a:schemeClr val="accent1"/>
              </a:buClr>
              <a:buSzPct val="80000"/>
              <a:buFont typeface="Wingdings 2"/>
              <a:buChar char=""/>
              <a:defRPr/>
            </a:pPr>
            <a:r>
              <a:rPr lang="en-US" sz="2400" dirty="0" smtClean="0">
                <a:cs typeface="2  Mitra" pitchFamily="2" charset="-78"/>
              </a:rPr>
              <a:t>Majesticseo.com , ahrefs.com</a:t>
            </a:r>
            <a:endParaRPr kumimoji="0" lang="fa-IR" sz="2400" b="0" i="0" u="none" strike="noStrike" kern="1200" cap="none" spc="0" normalizeH="0" noProof="0" dirty="0" smtClean="0">
              <a:ln>
                <a:noFill/>
              </a:ln>
              <a:solidFill>
                <a:schemeClr val="tx1"/>
              </a:solidFill>
              <a:effectLst/>
              <a:uLnTx/>
              <a:uFillTx/>
              <a:latin typeface="+mn-lt"/>
              <a:ea typeface="+mn-ea"/>
              <a:cs typeface="2  Mitra" pitchFamily="2" charset="-78"/>
            </a:endParaRPr>
          </a:p>
        </p:txBody>
      </p:sp>
      <p:sp>
        <p:nvSpPr>
          <p:cNvPr id="2" name="Oval 1"/>
          <p:cNvSpPr/>
          <p:nvPr/>
        </p:nvSpPr>
        <p:spPr>
          <a:xfrm>
            <a:off x="5508104" y="4149080"/>
            <a:ext cx="3024336" cy="1080120"/>
          </a:xfrm>
          <a:prstGeom prst="ellipse">
            <a:avLst/>
          </a:prstGeom>
          <a:noFill/>
        </p:spPr>
        <p:style>
          <a:lnRef idx="2">
            <a:schemeClr val="accent2"/>
          </a:lnRef>
          <a:fillRef idx="1">
            <a:schemeClr val="lt1"/>
          </a:fillRef>
          <a:effectRef idx="0">
            <a:schemeClr val="accent2"/>
          </a:effectRef>
          <a:fontRef idx="minor">
            <a:schemeClr val="dk1"/>
          </a:fontRef>
        </p:style>
        <p:txBody>
          <a:bodyPr rtlCol="1" anchor="ctr"/>
          <a:lstStyle/>
          <a:p>
            <a:pPr algn="ctr"/>
            <a:endParaRPr lang="fa-IR"/>
          </a:p>
        </p:txBody>
      </p:sp>
    </p:spTree>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28728" y="142852"/>
            <a:ext cx="7498080" cy="1143000"/>
          </a:xfrm>
        </p:spPr>
        <p:txBody>
          <a:bodyPr>
            <a:normAutofit/>
          </a:bodyPr>
          <a:lstStyle/>
          <a:p>
            <a:pPr algn="ctr"/>
            <a:r>
              <a:rPr lang="fa-IR" sz="2400" b="1" dirty="0" smtClean="0">
                <a:solidFill>
                  <a:schemeClr val="accent2">
                    <a:lumMod val="75000"/>
                  </a:schemeClr>
                </a:solidFill>
                <a:cs typeface="2  Mitra" pitchFamily="2" charset="-78"/>
              </a:rPr>
              <a:t>دسترسی و آشکار سازی فایل ها </a:t>
            </a:r>
            <a:r>
              <a:rPr lang="en-US" sz="2400" b="1" dirty="0" smtClean="0">
                <a:solidFill>
                  <a:schemeClr val="accent2">
                    <a:lumMod val="75000"/>
                  </a:schemeClr>
                </a:solidFill>
                <a:cs typeface="2  Mitra" pitchFamily="2" charset="-78"/>
              </a:rPr>
              <a:t>(Openness)</a:t>
            </a:r>
            <a:br>
              <a:rPr lang="en-US" sz="2400" b="1" dirty="0" smtClean="0">
                <a:solidFill>
                  <a:schemeClr val="accent2">
                    <a:lumMod val="75000"/>
                  </a:schemeClr>
                </a:solidFill>
                <a:cs typeface="2  Mitra" pitchFamily="2" charset="-78"/>
              </a:rPr>
            </a:br>
            <a:r>
              <a:rPr lang="fa-IR" sz="2400" b="1" dirty="0" smtClean="0">
                <a:solidFill>
                  <a:schemeClr val="accent2">
                    <a:lumMod val="75000"/>
                  </a:schemeClr>
                </a:solidFill>
                <a:cs typeface="2  Mitra" pitchFamily="2" charset="-78"/>
              </a:rPr>
              <a:t>تاثیر در رتبه نهایی : 15%</a:t>
            </a:r>
            <a:endParaRPr lang="fa-IR" sz="2400" b="1" dirty="0">
              <a:solidFill>
                <a:schemeClr val="accent2">
                  <a:lumMod val="75000"/>
                </a:schemeClr>
              </a:solidFill>
            </a:endParaRPr>
          </a:p>
        </p:txBody>
      </p:sp>
      <p:sp>
        <p:nvSpPr>
          <p:cNvPr id="5" name="Content Placeholder 2"/>
          <p:cNvSpPr>
            <a:spLocks noGrp="1"/>
          </p:cNvSpPr>
          <p:nvPr>
            <p:ph idx="1"/>
          </p:nvPr>
        </p:nvSpPr>
        <p:spPr>
          <a:xfrm>
            <a:off x="1435608" y="1447800"/>
            <a:ext cx="7498080" cy="1981200"/>
          </a:xfrm>
        </p:spPr>
        <p:txBody>
          <a:bodyPr>
            <a:normAutofit/>
          </a:bodyPr>
          <a:lstStyle/>
          <a:p>
            <a:pPr algn="just"/>
            <a:r>
              <a:rPr lang="fa-IR" sz="2400" dirty="0" smtClean="0">
                <a:cs typeface="2  Mitra" pitchFamily="2" charset="-78"/>
              </a:rPr>
              <a:t> در این شاخص تمامی فایلهای دارای کیفیت محتوایی، مقالات                          </a:t>
            </a:r>
            <a:r>
              <a:rPr lang="en-US" sz="2200" dirty="0" smtClean="0">
                <a:cs typeface="2  Mitra" pitchFamily="2" charset="-78"/>
              </a:rPr>
              <a:t>(</a:t>
            </a:r>
            <a:r>
              <a:rPr lang="en-US" sz="2200" dirty="0" err="1" smtClean="0">
                <a:cs typeface="2  Mitra" pitchFamily="2" charset="-78"/>
              </a:rPr>
              <a:t>pdf</a:t>
            </a:r>
            <a:r>
              <a:rPr lang="en-US" sz="2200" dirty="0" smtClean="0">
                <a:cs typeface="2  Mitra" pitchFamily="2" charset="-78"/>
              </a:rPr>
              <a:t> , doc , </a:t>
            </a:r>
            <a:r>
              <a:rPr lang="en-US" sz="2200" dirty="0" err="1" smtClean="0">
                <a:cs typeface="2  Mitra" pitchFamily="2" charset="-78"/>
              </a:rPr>
              <a:t>docx</a:t>
            </a:r>
            <a:r>
              <a:rPr lang="en-US" sz="2200" dirty="0" smtClean="0">
                <a:cs typeface="2  Mitra" pitchFamily="2" charset="-78"/>
              </a:rPr>
              <a:t> , </a:t>
            </a:r>
            <a:r>
              <a:rPr lang="en-US" sz="2200" dirty="0" err="1" smtClean="0">
                <a:cs typeface="2  Mitra" pitchFamily="2" charset="-78"/>
              </a:rPr>
              <a:t>ppt</a:t>
            </a:r>
            <a:r>
              <a:rPr lang="en-US" sz="2200" dirty="0" smtClean="0">
                <a:cs typeface="2  Mitra" pitchFamily="2" charset="-78"/>
              </a:rPr>
              <a:t>)</a:t>
            </a:r>
            <a:r>
              <a:rPr lang="fa-IR" sz="2200" dirty="0" smtClean="0">
                <a:cs typeface="2  Mitra" pitchFamily="2" charset="-78"/>
              </a:rPr>
              <a:t> </a:t>
            </a:r>
            <a:r>
              <a:rPr lang="fa-IR" sz="2400" dirty="0" smtClean="0">
                <a:cs typeface="2  Mitra" pitchFamily="2" charset="-78"/>
              </a:rPr>
              <a:t>مورد بررسی قرار می گیرند. مرجع مورد استفاده سایت </a:t>
            </a:r>
            <a:r>
              <a:rPr lang="en-US" sz="2200" dirty="0" err="1" smtClean="0">
                <a:cs typeface="2  Mitra" pitchFamily="2" charset="-78"/>
              </a:rPr>
              <a:t>Webometrics</a:t>
            </a:r>
            <a:r>
              <a:rPr lang="fa-IR" sz="2400" dirty="0" smtClean="0">
                <a:cs typeface="2  Mitra" pitchFamily="2" charset="-78"/>
              </a:rPr>
              <a:t> در این شاخص موتور جستجوی علمی پژوهشی گوگل می باشد و همچنین تعداد فایل های </a:t>
            </a:r>
            <a:r>
              <a:rPr lang="fa-IR" sz="2400" dirty="0" err="1" smtClean="0">
                <a:cs typeface="2  Mitra" pitchFamily="2" charset="-78"/>
              </a:rPr>
              <a:t>ایندکس</a:t>
            </a:r>
            <a:r>
              <a:rPr lang="fa-IR" sz="2400" dirty="0">
                <a:cs typeface="2  Mitra" pitchFamily="2" charset="-78"/>
              </a:rPr>
              <a:t> </a:t>
            </a:r>
            <a:r>
              <a:rPr lang="fa-IR" sz="2400" dirty="0" smtClean="0">
                <a:cs typeface="2  Mitra" pitchFamily="2" charset="-78"/>
              </a:rPr>
              <a:t>شده در سایت اصلی </a:t>
            </a:r>
            <a:r>
              <a:rPr lang="en-US" sz="2400" dirty="0" smtClean="0">
                <a:cs typeface="2  Mitra" pitchFamily="2" charset="-78"/>
              </a:rPr>
              <a:t>Google</a:t>
            </a:r>
            <a:endParaRPr lang="fa-IR" dirty="0">
              <a:cs typeface="2  Mitra" pitchFamily="2" charset="-78"/>
            </a:endParaRPr>
          </a:p>
        </p:txBody>
      </p:sp>
      <p:sp>
        <p:nvSpPr>
          <p:cNvPr id="7" name="Content Placeholder 2"/>
          <p:cNvSpPr txBox="1">
            <a:spLocks/>
          </p:cNvSpPr>
          <p:nvPr/>
        </p:nvSpPr>
        <p:spPr>
          <a:xfrm>
            <a:off x="1108648" y="4365104"/>
            <a:ext cx="7783832" cy="1857388"/>
          </a:xfrm>
          <a:prstGeom prst="rect">
            <a:avLst/>
          </a:prstGeom>
        </p:spPr>
        <p:txBody>
          <a:bodyPr>
            <a:normAutofit/>
          </a:bodyPr>
          <a:lstStyle/>
          <a:p>
            <a:pPr marL="365760" marR="0" lvl="0" indent="-283464" algn="just"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lang="fa-IR" sz="2400" baseline="0" dirty="0" err="1" smtClean="0">
                <a:cs typeface="2  Mitra" pitchFamily="2" charset="-78"/>
              </a:rPr>
              <a:t>راهکار</a:t>
            </a:r>
            <a:r>
              <a:rPr lang="fa-IR" sz="2400" baseline="0" dirty="0" smtClean="0">
                <a:cs typeface="2  Mitra" pitchFamily="2" charset="-78"/>
              </a:rPr>
              <a:t>:</a:t>
            </a:r>
            <a:r>
              <a:rPr lang="fa-IR" sz="2400" dirty="0" smtClean="0">
                <a:cs typeface="2  Mitra" pitchFamily="2" charset="-78"/>
              </a:rPr>
              <a:t> افزایش تعداد فایل های </a:t>
            </a:r>
            <a:r>
              <a:rPr lang="fa-IR" sz="2400" dirty="0" err="1" smtClean="0">
                <a:cs typeface="2  Mitra" pitchFamily="2" charset="-78"/>
              </a:rPr>
              <a:t>آپلود</a:t>
            </a:r>
            <a:r>
              <a:rPr lang="fa-IR" sz="2400" dirty="0" smtClean="0">
                <a:cs typeface="2  Mitra" pitchFamily="2" charset="-78"/>
              </a:rPr>
              <a:t> شده در </a:t>
            </a:r>
            <a:r>
              <a:rPr lang="fa-IR" sz="2400" dirty="0" err="1" smtClean="0">
                <a:cs typeface="2  Mitra" pitchFamily="2" charset="-78"/>
              </a:rPr>
              <a:t>زیرپورتال</a:t>
            </a:r>
            <a:r>
              <a:rPr lang="fa-IR" sz="2400" dirty="0" smtClean="0">
                <a:cs typeface="2  Mitra" pitchFamily="2" charset="-78"/>
              </a:rPr>
              <a:t> </a:t>
            </a:r>
            <a:endParaRPr kumimoji="0" lang="en-US" sz="2400" b="0" i="0" u="none" strike="noStrike" kern="1200" cap="none" spc="0" normalizeH="0" baseline="0" noProof="0" dirty="0" smtClean="0">
              <a:ln>
                <a:noFill/>
              </a:ln>
              <a:solidFill>
                <a:schemeClr val="tx1"/>
              </a:solidFill>
              <a:effectLst/>
              <a:uLnTx/>
              <a:uFillTx/>
              <a:latin typeface="+mn-lt"/>
              <a:ea typeface="+mn-ea"/>
              <a:cs typeface="2  Mitra" pitchFamily="2" charset="-78"/>
            </a:endParaRPr>
          </a:p>
        </p:txBody>
      </p:sp>
      <p:sp>
        <p:nvSpPr>
          <p:cNvPr id="2" name="Rectangle 1"/>
          <p:cNvSpPr/>
          <p:nvPr/>
        </p:nvSpPr>
        <p:spPr>
          <a:xfrm>
            <a:off x="1115616" y="3279609"/>
            <a:ext cx="8136904" cy="646331"/>
          </a:xfrm>
          <a:prstGeom prst="rect">
            <a:avLst/>
          </a:prstGeom>
        </p:spPr>
        <p:txBody>
          <a:bodyPr wrap="square">
            <a:spAutoFit/>
          </a:bodyPr>
          <a:lstStyle/>
          <a:p>
            <a:pPr marL="82296" lvl="0" indent="0" algn="l">
              <a:buNone/>
            </a:pPr>
            <a:r>
              <a:rPr lang="en-US" dirty="0"/>
              <a:t>Google Files </a:t>
            </a:r>
            <a:r>
              <a:rPr lang="en-US" dirty="0" smtClean="0"/>
              <a:t>:  </a:t>
            </a:r>
            <a:r>
              <a:rPr lang="en-US" dirty="0"/>
              <a:t>google.com </a:t>
            </a:r>
            <a:r>
              <a:rPr lang="en-US" dirty="0" smtClean="0">
                <a:sym typeface="Wingdings"/>
              </a:rPr>
              <a:t></a:t>
            </a:r>
            <a:r>
              <a:rPr lang="en-US" dirty="0" smtClean="0"/>
              <a:t>  </a:t>
            </a:r>
            <a:r>
              <a:rPr lang="en-US" dirty="0" err="1"/>
              <a:t>site:qums.ac.ir</a:t>
            </a:r>
            <a:r>
              <a:rPr lang="en-US" dirty="0"/>
              <a:t>  </a:t>
            </a:r>
            <a:r>
              <a:rPr lang="en-US" dirty="0" err="1"/>
              <a:t>filetype:pdf</a:t>
            </a:r>
            <a:r>
              <a:rPr lang="en-US" dirty="0"/>
              <a:t> , </a:t>
            </a:r>
            <a:r>
              <a:rPr lang="en-US" dirty="0" err="1"/>
              <a:t>pptx</a:t>
            </a:r>
            <a:r>
              <a:rPr lang="en-US" dirty="0"/>
              <a:t> , </a:t>
            </a:r>
            <a:r>
              <a:rPr lang="en-US" dirty="0" err="1"/>
              <a:t>ppt</a:t>
            </a:r>
            <a:r>
              <a:rPr lang="en-US" dirty="0"/>
              <a:t> , doc , </a:t>
            </a:r>
            <a:r>
              <a:rPr lang="en-US" dirty="0" err="1"/>
              <a:t>docx</a:t>
            </a:r>
            <a:endParaRPr lang="en-US" dirty="0"/>
          </a:p>
          <a:p>
            <a:pPr marL="82296" lvl="0" indent="0">
              <a:buNone/>
            </a:pPr>
            <a:endParaRPr lang="fa-IR"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28728" y="142852"/>
            <a:ext cx="7498080" cy="1143000"/>
          </a:xfrm>
        </p:spPr>
        <p:txBody>
          <a:bodyPr>
            <a:normAutofit/>
          </a:bodyPr>
          <a:lstStyle/>
          <a:p>
            <a:pPr algn="ctr"/>
            <a:r>
              <a:rPr lang="fa-IR" sz="2400" b="1" dirty="0" smtClean="0">
                <a:solidFill>
                  <a:schemeClr val="accent2">
                    <a:lumMod val="75000"/>
                  </a:schemeClr>
                </a:solidFill>
                <a:cs typeface="2  Mitra" pitchFamily="2" charset="-78"/>
              </a:rPr>
              <a:t>تعالی و کیفیت </a:t>
            </a:r>
            <a:r>
              <a:rPr lang="en-US" sz="2400" b="1" dirty="0" smtClean="0">
                <a:solidFill>
                  <a:schemeClr val="accent2">
                    <a:lumMod val="75000"/>
                  </a:schemeClr>
                </a:solidFill>
                <a:cs typeface="2  Mitra" pitchFamily="2" charset="-78"/>
              </a:rPr>
              <a:t>(Excellence)</a:t>
            </a:r>
            <a:br>
              <a:rPr lang="en-US" sz="2400" b="1" dirty="0" smtClean="0">
                <a:solidFill>
                  <a:schemeClr val="accent2">
                    <a:lumMod val="75000"/>
                  </a:schemeClr>
                </a:solidFill>
                <a:cs typeface="2  Mitra" pitchFamily="2" charset="-78"/>
              </a:rPr>
            </a:br>
            <a:r>
              <a:rPr lang="fa-IR" sz="2400" b="1" dirty="0" smtClean="0">
                <a:solidFill>
                  <a:schemeClr val="accent2">
                    <a:lumMod val="75000"/>
                  </a:schemeClr>
                </a:solidFill>
                <a:cs typeface="2  Mitra" pitchFamily="2" charset="-78"/>
              </a:rPr>
              <a:t>تاثیر در رتبه نهایی : 15%</a:t>
            </a:r>
            <a:endParaRPr lang="fa-IR" sz="2400" b="1" dirty="0">
              <a:solidFill>
                <a:schemeClr val="accent2">
                  <a:lumMod val="75000"/>
                </a:schemeClr>
              </a:solidFill>
            </a:endParaRPr>
          </a:p>
        </p:txBody>
      </p:sp>
      <p:sp>
        <p:nvSpPr>
          <p:cNvPr id="5" name="Content Placeholder 2"/>
          <p:cNvSpPr>
            <a:spLocks noGrp="1"/>
          </p:cNvSpPr>
          <p:nvPr>
            <p:ph idx="1"/>
          </p:nvPr>
        </p:nvSpPr>
        <p:spPr>
          <a:xfrm>
            <a:off x="1435608" y="1447800"/>
            <a:ext cx="7498080" cy="2266952"/>
          </a:xfrm>
        </p:spPr>
        <p:txBody>
          <a:bodyPr>
            <a:normAutofit lnSpcReduction="10000"/>
          </a:bodyPr>
          <a:lstStyle/>
          <a:p>
            <a:pPr algn="just">
              <a:lnSpc>
                <a:spcPct val="150000"/>
              </a:lnSpc>
            </a:pPr>
            <a:r>
              <a:rPr lang="fa-IR" sz="2400" dirty="0" smtClean="0">
                <a:cs typeface="2  Mitra" pitchFamily="2" charset="-78"/>
              </a:rPr>
              <a:t> مقالات علمی منتشر شده در مجلات جهانی تاثیر بسزایی در رتبه نهایی دانشگاه دارند. با توجه به طیف وسیع مقالات در این شاخص 10% از با کیفیت ترین مقالات منتشر شده دانشگاه استفاده می شود. سایت</a:t>
            </a:r>
            <a:r>
              <a:rPr lang="fa-IR" sz="2200" dirty="0" smtClean="0">
                <a:cs typeface="2  Mitra" pitchFamily="2" charset="-78"/>
              </a:rPr>
              <a:t> </a:t>
            </a:r>
            <a:r>
              <a:rPr lang="en-US" sz="2200" dirty="0" err="1" smtClean="0">
                <a:cs typeface="2  Mitra" pitchFamily="2" charset="-78"/>
              </a:rPr>
              <a:t>Webometrics</a:t>
            </a:r>
            <a:r>
              <a:rPr lang="fa-IR" sz="2400" dirty="0" smtClean="0">
                <a:cs typeface="2  Mitra" pitchFamily="2" charset="-78"/>
              </a:rPr>
              <a:t> در این شاخص از سایت </a:t>
            </a:r>
            <a:r>
              <a:rPr lang="en-US" sz="2400" dirty="0" err="1" smtClean="0"/>
              <a:t>Scimago</a:t>
            </a:r>
            <a:r>
              <a:rPr lang="en-US" sz="2400" dirty="0" smtClean="0"/>
              <a:t> Group</a:t>
            </a:r>
            <a:r>
              <a:rPr lang="fa-IR" sz="2400" dirty="0" smtClean="0"/>
              <a:t> </a:t>
            </a:r>
            <a:r>
              <a:rPr lang="fa-IR" sz="2400" dirty="0" smtClean="0">
                <a:cs typeface="2  Mitra" pitchFamily="2" charset="-78"/>
              </a:rPr>
              <a:t>استفاده می شود.</a:t>
            </a:r>
          </a:p>
          <a:p>
            <a:pPr algn="just"/>
            <a:endParaRPr lang="fa-IR" dirty="0">
              <a:cs typeface="2  Mitra"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548680"/>
            <a:ext cx="7642096" cy="5976664"/>
          </a:xfrm>
        </p:spPr>
        <p:txBody>
          <a:bodyPr>
            <a:normAutofit lnSpcReduction="10000"/>
          </a:bodyPr>
          <a:lstStyle/>
          <a:p>
            <a:pPr marL="82296" lvl="0" indent="0" algn="r">
              <a:buNone/>
            </a:pPr>
            <a:r>
              <a:rPr lang="fa-IR" sz="3000" dirty="0">
                <a:solidFill>
                  <a:srgbClr val="FF0000"/>
                </a:solidFill>
                <a:cs typeface="2  Mitra" pitchFamily="2" charset="-78"/>
              </a:rPr>
              <a:t>تعداد مقالات پذیرفته شده :</a:t>
            </a:r>
            <a:endParaRPr lang="en-US" sz="3000" dirty="0">
              <a:solidFill>
                <a:srgbClr val="FF0000"/>
              </a:solidFill>
              <a:cs typeface="2  Mitra" pitchFamily="2" charset="-78"/>
            </a:endParaRPr>
          </a:p>
          <a:p>
            <a:pPr marL="82296" lvl="0" indent="0" algn="l" rtl="0">
              <a:buNone/>
            </a:pPr>
            <a:r>
              <a:rPr lang="en-US" sz="2000" dirty="0" smtClean="0"/>
              <a:t>Google Scholar </a:t>
            </a:r>
            <a:r>
              <a:rPr lang="en-US" sz="2000" dirty="0"/>
              <a:t>:     Scholar.google.com    </a:t>
            </a:r>
            <a:r>
              <a:rPr lang="en-US" sz="2000" dirty="0">
                <a:sym typeface="Wingdings"/>
              </a:rPr>
              <a:t></a:t>
            </a:r>
            <a:r>
              <a:rPr lang="en-US" sz="2000" dirty="0"/>
              <a:t>  </a:t>
            </a:r>
            <a:r>
              <a:rPr lang="en-US" sz="2000" dirty="0" err="1"/>
              <a:t>site:qums.ac.ir</a:t>
            </a:r>
            <a:r>
              <a:rPr lang="en-US" sz="2000" dirty="0"/>
              <a:t> </a:t>
            </a:r>
          </a:p>
          <a:p>
            <a:pPr marL="82296" lvl="0" indent="0" algn="l">
              <a:buNone/>
            </a:pPr>
            <a:endParaRPr lang="fa-IR" sz="2000" dirty="0" smtClean="0">
              <a:solidFill>
                <a:srgbClr val="FF0000"/>
              </a:solidFill>
            </a:endParaRPr>
          </a:p>
          <a:p>
            <a:pPr marL="82296" lvl="0" indent="0">
              <a:buNone/>
            </a:pPr>
            <a:r>
              <a:rPr lang="fa-IR" sz="3000" dirty="0">
                <a:solidFill>
                  <a:srgbClr val="FF0000"/>
                </a:solidFill>
                <a:cs typeface="2  Mitra" pitchFamily="2" charset="-78"/>
              </a:rPr>
              <a:t>شمارش تعداد صفحات :</a:t>
            </a:r>
          </a:p>
          <a:p>
            <a:pPr marL="82296" lvl="0" indent="0" algn="l">
              <a:buNone/>
            </a:pPr>
            <a:r>
              <a:rPr lang="en-US" sz="2000" dirty="0" smtClean="0"/>
              <a:t>Google </a:t>
            </a:r>
            <a:r>
              <a:rPr lang="en-US" sz="2000" dirty="0"/>
              <a:t>Content :    Google.com    </a:t>
            </a:r>
            <a:r>
              <a:rPr lang="en-US" sz="2000" dirty="0">
                <a:sym typeface="Wingdings"/>
              </a:rPr>
              <a:t></a:t>
            </a:r>
            <a:r>
              <a:rPr lang="en-US" sz="2000" dirty="0"/>
              <a:t>    </a:t>
            </a:r>
            <a:r>
              <a:rPr lang="en-US" sz="2000" dirty="0" err="1"/>
              <a:t>site:qums.ac.ir</a:t>
            </a:r>
            <a:endParaRPr lang="en-US" sz="2000" dirty="0"/>
          </a:p>
          <a:p>
            <a:pPr marL="82296" indent="0">
              <a:buNone/>
            </a:pPr>
            <a:r>
              <a:rPr lang="fa-IR" sz="3000" dirty="0">
                <a:solidFill>
                  <a:srgbClr val="FF0000"/>
                </a:solidFill>
                <a:cs typeface="2  Mitra" pitchFamily="2" charset="-78"/>
              </a:rPr>
              <a:t>تعداد فایل های </a:t>
            </a:r>
            <a:r>
              <a:rPr lang="fa-IR" sz="3000" dirty="0" err="1">
                <a:solidFill>
                  <a:srgbClr val="FF0000"/>
                </a:solidFill>
                <a:cs typeface="2  Mitra" pitchFamily="2" charset="-78"/>
              </a:rPr>
              <a:t>آپلود</a:t>
            </a:r>
            <a:r>
              <a:rPr lang="fa-IR" sz="3000" dirty="0">
                <a:solidFill>
                  <a:srgbClr val="FF0000"/>
                </a:solidFill>
                <a:cs typeface="2  Mitra" pitchFamily="2" charset="-78"/>
              </a:rPr>
              <a:t> شده :</a:t>
            </a:r>
          </a:p>
          <a:p>
            <a:pPr marL="82296" lvl="0" indent="0" algn="l">
              <a:buNone/>
            </a:pPr>
            <a:r>
              <a:rPr lang="en-US" sz="2000" dirty="0" smtClean="0"/>
              <a:t>Google </a:t>
            </a:r>
            <a:r>
              <a:rPr lang="en-US" sz="2000" dirty="0"/>
              <a:t>Files : </a:t>
            </a:r>
            <a:r>
              <a:rPr lang="en-US" sz="2000" dirty="0" smtClean="0"/>
              <a:t> </a:t>
            </a:r>
            <a:r>
              <a:rPr lang="en-US" sz="2000" dirty="0"/>
              <a:t>google.com    </a:t>
            </a:r>
            <a:r>
              <a:rPr lang="en-US" sz="2000" dirty="0" smtClean="0">
                <a:sym typeface="Wingdings"/>
              </a:rPr>
              <a:t></a:t>
            </a:r>
            <a:r>
              <a:rPr lang="en-US" sz="2000" dirty="0" smtClean="0"/>
              <a:t>  </a:t>
            </a:r>
            <a:r>
              <a:rPr lang="en-US" sz="2000" dirty="0" err="1"/>
              <a:t>site:qums.ac.ir</a:t>
            </a:r>
            <a:r>
              <a:rPr lang="en-US" sz="2000" dirty="0"/>
              <a:t>  </a:t>
            </a:r>
            <a:r>
              <a:rPr lang="en-US" sz="2000" dirty="0" err="1"/>
              <a:t>filetype:pdf</a:t>
            </a:r>
            <a:r>
              <a:rPr lang="en-US" sz="2000" dirty="0"/>
              <a:t> , </a:t>
            </a:r>
            <a:r>
              <a:rPr lang="en-US" sz="2000" dirty="0" err="1"/>
              <a:t>pptx</a:t>
            </a:r>
            <a:r>
              <a:rPr lang="en-US" sz="2000" dirty="0"/>
              <a:t> , </a:t>
            </a:r>
            <a:r>
              <a:rPr lang="en-US" sz="2000" dirty="0" err="1"/>
              <a:t>ppt</a:t>
            </a:r>
            <a:r>
              <a:rPr lang="en-US" sz="2000" dirty="0"/>
              <a:t> , doc , </a:t>
            </a:r>
            <a:r>
              <a:rPr lang="en-US" sz="2000" dirty="0" err="1"/>
              <a:t>docx</a:t>
            </a:r>
            <a:endParaRPr lang="en-US" sz="2000" dirty="0"/>
          </a:p>
          <a:p>
            <a:pPr marL="82296" lvl="0" indent="0">
              <a:buNone/>
            </a:pPr>
            <a:r>
              <a:rPr lang="fa-IR" sz="3000" dirty="0">
                <a:solidFill>
                  <a:srgbClr val="FF0000"/>
                </a:solidFill>
                <a:cs typeface="2  Mitra" pitchFamily="2" charset="-78"/>
              </a:rPr>
              <a:t>شمارش لینک ها به سایت:</a:t>
            </a:r>
            <a:endParaRPr lang="fa-IR" sz="3000" dirty="0" smtClean="0">
              <a:solidFill>
                <a:srgbClr val="FF0000"/>
              </a:solidFill>
            </a:endParaRPr>
          </a:p>
          <a:p>
            <a:pPr marL="82296" lvl="0" indent="0" algn="l">
              <a:buNone/>
            </a:pPr>
            <a:r>
              <a:rPr lang="en-US" sz="2000" dirty="0" smtClean="0"/>
              <a:t>Majestic </a:t>
            </a:r>
            <a:r>
              <a:rPr lang="en-US" sz="2000" dirty="0" err="1"/>
              <a:t>Seo</a:t>
            </a:r>
            <a:r>
              <a:rPr lang="en-US" sz="2000" dirty="0"/>
              <a:t> :       majesticseo.com   </a:t>
            </a:r>
            <a:r>
              <a:rPr lang="en-US" sz="2000" dirty="0">
                <a:sym typeface="Wingdings"/>
              </a:rPr>
              <a:t></a:t>
            </a:r>
            <a:r>
              <a:rPr lang="en-US" sz="2000" dirty="0"/>
              <a:t>   qums.ac.ir</a:t>
            </a:r>
          </a:p>
          <a:p>
            <a:pPr marL="82296" lvl="0" indent="0" algn="l">
              <a:buNone/>
            </a:pPr>
            <a:endParaRPr lang="fa-IR" sz="2000" dirty="0" smtClean="0"/>
          </a:p>
          <a:p>
            <a:pPr marL="82296" lvl="0" indent="0" algn="l">
              <a:buNone/>
            </a:pPr>
            <a:r>
              <a:rPr lang="en-US" sz="2000" dirty="0" smtClean="0"/>
              <a:t>A </a:t>
            </a:r>
            <a:r>
              <a:rPr lang="en-US" sz="2000" dirty="0" err="1"/>
              <a:t>hrefs</a:t>
            </a:r>
            <a:r>
              <a:rPr lang="en-US" sz="2000" dirty="0"/>
              <a:t>  :                ahrefs.com    </a:t>
            </a:r>
            <a:r>
              <a:rPr lang="en-US" sz="2000" dirty="0">
                <a:sym typeface="Wingdings"/>
              </a:rPr>
              <a:t></a:t>
            </a:r>
            <a:r>
              <a:rPr lang="en-US" sz="2000" dirty="0"/>
              <a:t>  </a:t>
            </a:r>
            <a:r>
              <a:rPr lang="en-US" sz="2000" dirty="0" smtClean="0"/>
              <a:t>qums.ac.ir</a:t>
            </a:r>
            <a:endParaRPr lang="fa-IR" sz="2000" dirty="0" smtClean="0"/>
          </a:p>
          <a:p>
            <a:pPr marL="82296" lvl="0" indent="0">
              <a:buNone/>
            </a:pPr>
            <a:r>
              <a:rPr lang="fa-IR" dirty="0">
                <a:solidFill>
                  <a:srgbClr val="FF0000"/>
                </a:solidFill>
                <a:cs typeface="2  Mitra" pitchFamily="2" charset="-78"/>
              </a:rPr>
              <a:t>وجود مقالات علمی معتبر :</a:t>
            </a:r>
            <a:endParaRPr lang="en-US" dirty="0">
              <a:solidFill>
                <a:srgbClr val="FF0000"/>
              </a:solidFill>
            </a:endParaRPr>
          </a:p>
          <a:p>
            <a:pPr marL="82296" lvl="0" indent="0" algn="l">
              <a:buNone/>
            </a:pPr>
            <a:r>
              <a:rPr lang="en-US" sz="2000" dirty="0" err="1" smtClean="0"/>
              <a:t>SCImago</a:t>
            </a:r>
            <a:r>
              <a:rPr lang="en-US" sz="2000" dirty="0" smtClean="0"/>
              <a:t> </a:t>
            </a:r>
            <a:r>
              <a:rPr lang="en-US" sz="2000" dirty="0"/>
              <a:t>:            </a:t>
            </a:r>
            <a:r>
              <a:rPr lang="en-US" sz="2000" u="sng" dirty="0">
                <a:hlinkClick r:id="rId2"/>
              </a:rPr>
              <a:t>scimagoir.com</a:t>
            </a:r>
            <a:r>
              <a:rPr lang="en-US" sz="2000" dirty="0"/>
              <a:t>    </a:t>
            </a:r>
            <a:r>
              <a:rPr lang="en-US" sz="2000" dirty="0">
                <a:sym typeface="Wingdings"/>
              </a:rPr>
              <a:t></a:t>
            </a:r>
            <a:r>
              <a:rPr lang="en-US" sz="2000" dirty="0"/>
              <a:t>   </a:t>
            </a:r>
            <a:r>
              <a:rPr lang="en-US" sz="2000" dirty="0" smtClean="0"/>
              <a:t>journal </a:t>
            </a:r>
            <a:r>
              <a:rPr lang="en-US" sz="2000" dirty="0"/>
              <a:t>Register</a:t>
            </a:r>
          </a:p>
          <a:p>
            <a:pPr marL="82296" indent="0" algn="l">
              <a:buNone/>
            </a:pPr>
            <a:endParaRPr lang="fa-IR" sz="2000" dirty="0"/>
          </a:p>
        </p:txBody>
      </p:sp>
    </p:spTree>
    <p:extLst>
      <p:ext uri="{BB962C8B-B14F-4D97-AF65-F5344CB8AC3E}">
        <p14:creationId xmlns:p14="http://schemas.microsoft.com/office/powerpoint/2010/main" val="428945513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TotalTime>
  <Words>491</Words>
  <Application>Microsoft Office PowerPoint</Application>
  <PresentationFormat>On-screen Show (4:3)</PresentationFormat>
  <Paragraphs>78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 معرفی شاخص های وبومتریک</vt:lpstr>
      <vt:lpstr>وبومتریک (Webometrics) چیست؟ </vt:lpstr>
      <vt:lpstr>بررسی رتبه ارائه شده سایت Webometrics http://www.webometrics.info/</vt:lpstr>
      <vt:lpstr>شاخص های وبومتریک (Webometrics) </vt:lpstr>
      <vt:lpstr>حضور در وب (Presence) تاثیر در رتبه نهایی : 20%</vt:lpstr>
      <vt:lpstr>تاثیرگذاری (Impact) تاثیر در رتبه نهایی : 50%</vt:lpstr>
      <vt:lpstr>دسترسی و آشکار سازی فایل ها (Openness) تاثیر در رتبه نهایی : 15%</vt:lpstr>
      <vt:lpstr>تعالی و کیفیت (Excellence) تاثیر در رتبه نهایی : 15%</vt:lpstr>
      <vt:lpstr>PowerPoint Presentation</vt:lpstr>
      <vt:lpstr>نکات مهم در ارزیابی های بعدی</vt:lpstr>
      <vt:lpstr>PowerPoint Presentation</vt:lpstr>
      <vt:lpstr>PowerPoint Presentation</vt:lpstr>
      <vt:lpstr>PowerPoint Presentation</vt:lpstr>
    </vt:vector>
  </TitlesOfParts>
  <Company>Novin Pendar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Novin Pendar</dc:creator>
  <cp:lastModifiedBy>Peyman-pc</cp:lastModifiedBy>
  <cp:revision>126</cp:revision>
  <dcterms:created xsi:type="dcterms:W3CDTF">2014-02-16T07:22:46Z</dcterms:created>
  <dcterms:modified xsi:type="dcterms:W3CDTF">2016-11-30T05:09:40Z</dcterms:modified>
</cp:coreProperties>
</file>