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58" r:id="rId5"/>
    <p:sldId id="262" r:id="rId6"/>
    <p:sldId id="263" r:id="rId7"/>
    <p:sldId id="265" r:id="rId8"/>
    <p:sldId id="266" r:id="rId9"/>
    <p:sldId id="267" r:id="rId10"/>
    <p:sldId id="269" r:id="rId11"/>
    <p:sldId id="270" r:id="rId12"/>
    <p:sldId id="271" r:id="rId13"/>
    <p:sldId id="274" r:id="rId14"/>
    <p:sldId id="277" r:id="rId15"/>
    <p:sldId id="278" r:id="rId16"/>
    <p:sldId id="279" r:id="rId17"/>
    <p:sldId id="280" r:id="rId18"/>
    <p:sldId id="282" r:id="rId19"/>
    <p:sldId id="284" r:id="rId20"/>
    <p:sldId id="286" r:id="rId21"/>
    <p:sldId id="287" r:id="rId22"/>
    <p:sldId id="289" r:id="rId23"/>
    <p:sldId id="296"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1/10/2017</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1/10/2017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1/10/2017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1/10/2017</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371600"/>
            <a:ext cx="7851648" cy="1828800"/>
          </a:xfrm>
        </p:spPr>
        <p:txBody>
          <a:bodyPr>
            <a:noAutofit/>
          </a:bodyPr>
          <a:lstStyle/>
          <a:p>
            <a:pPr algn="ctr"/>
            <a:r>
              <a:rPr lang="fa-IR" sz="7200" b="1" dirty="0" smtClean="0">
                <a:solidFill>
                  <a:schemeClr val="tx1"/>
                </a:solidFill>
                <a:latin typeface="+mn-lt"/>
                <a:ea typeface="+mn-ea"/>
                <a:cs typeface="A Hemmat" pitchFamily="2" charset="-78"/>
              </a:rPr>
              <a:t>نقش آموزش های شهروندی بر توسعه شهر الکترونیک</a:t>
            </a:r>
            <a:endParaRPr lang="en-US" sz="7200" b="1" dirty="0" smtClean="0">
              <a:solidFill>
                <a:schemeClr val="tx1"/>
              </a:solidFill>
              <a:latin typeface="+mn-lt"/>
              <a:ea typeface="+mn-ea"/>
              <a:cs typeface="A Hemmat" pitchFamily="2"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200" b="1" dirty="0" smtClean="0">
                <a:latin typeface="+mn-lt"/>
                <a:ea typeface="+mn-ea"/>
                <a:cs typeface="A Hemmat" pitchFamily="2" charset="-78"/>
              </a:rPr>
              <a:t>مهمترین اهداف شهر الکترونیک</a:t>
            </a:r>
            <a:endParaRPr lang="en-US" sz="4200" b="1" dirty="0" smtClean="0">
              <a:latin typeface="+mn-lt"/>
              <a:ea typeface="+mn-ea"/>
              <a:cs typeface="A Hemmat" pitchFamily="2" charset="-78"/>
            </a:endParaRPr>
          </a:p>
        </p:txBody>
      </p:sp>
      <p:sp>
        <p:nvSpPr>
          <p:cNvPr id="3" name="Content Placeholder 2"/>
          <p:cNvSpPr>
            <a:spLocks noGrp="1"/>
          </p:cNvSpPr>
          <p:nvPr>
            <p:ph idx="1"/>
          </p:nvPr>
        </p:nvSpPr>
        <p:spPr/>
        <p:txBody>
          <a:bodyPr>
            <a:normAutofit/>
          </a:bodyPr>
          <a:lstStyle/>
          <a:p>
            <a:pPr algn="r" rtl="1"/>
            <a:r>
              <a:rPr lang="fa-IR" sz="2400" b="1" dirty="0" smtClean="0">
                <a:cs typeface="A Hemmat" pitchFamily="2" charset="-78"/>
              </a:rPr>
              <a:t>گسترش فرهنگ استفاده از خدمات الکترونیک</a:t>
            </a:r>
          </a:p>
          <a:p>
            <a:pPr algn="r" rtl="1"/>
            <a:r>
              <a:rPr lang="fa-IR" sz="2400" b="1" dirty="0" smtClean="0">
                <a:cs typeface="A Hemmat" pitchFamily="2" charset="-78"/>
              </a:rPr>
              <a:t>کاهش مراجعه مردم به بانکها و ادارات</a:t>
            </a:r>
          </a:p>
          <a:p>
            <a:pPr algn="r" rtl="1"/>
            <a:r>
              <a:rPr lang="fa-IR" sz="2400" b="1" dirty="0" smtClean="0">
                <a:cs typeface="A Hemmat" pitchFamily="2" charset="-78"/>
              </a:rPr>
              <a:t>کاهش ترافیک شهري</a:t>
            </a:r>
          </a:p>
          <a:p>
            <a:pPr algn="r" rtl="1"/>
            <a:r>
              <a:rPr lang="fa-IR" sz="2400" b="1" dirty="0" smtClean="0">
                <a:cs typeface="A Hemmat" pitchFamily="2" charset="-78"/>
              </a:rPr>
              <a:t>تسریع انجام امور شهروندان</a:t>
            </a:r>
          </a:p>
          <a:p>
            <a:pPr algn="r" rtl="1"/>
            <a:r>
              <a:rPr lang="fa-IR" sz="2400" b="1" dirty="0" smtClean="0">
                <a:cs typeface="A Hemmat" pitchFamily="2" charset="-78"/>
              </a:rPr>
              <a:t>صرفهجویی در وقت و هزینه</a:t>
            </a:r>
          </a:p>
          <a:p>
            <a:pPr algn="r" rtl="1"/>
            <a:r>
              <a:rPr lang="fa-IR" sz="2400" b="1" dirty="0" smtClean="0">
                <a:cs typeface="A Hemmat" pitchFamily="2" charset="-78"/>
              </a:rPr>
              <a:t>کاهش آلودگیهاي زیست محیطی</a:t>
            </a:r>
          </a:p>
          <a:p>
            <a:pPr algn="r" rtl="1"/>
            <a:r>
              <a:rPr lang="fa-IR" sz="2400" b="1" dirty="0" smtClean="0">
                <a:cs typeface="A Hemmat" pitchFamily="2" charset="-78"/>
              </a:rPr>
              <a:t>استفاده بهینه از سوخت و مواد تجدید ناپذیر</a:t>
            </a:r>
          </a:p>
          <a:p>
            <a:pPr algn="r" rtl="1"/>
            <a:r>
              <a:rPr lang="fa-IR" sz="2400" b="1" dirty="0" smtClean="0">
                <a:cs typeface="A Hemmat" pitchFamily="2" charset="-78"/>
              </a:rPr>
              <a:t>کاهش بروکراسی اداري</a:t>
            </a:r>
            <a:endParaRPr lang="en-US" sz="2400" b="1" dirty="0" smtClean="0">
              <a:cs typeface="A Hemmat" pitchFamily="2"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200" b="1" dirty="0" smtClean="0">
                <a:latin typeface="+mn-lt"/>
                <a:ea typeface="+mn-ea"/>
                <a:cs typeface="A Hemmat" pitchFamily="2" charset="-78"/>
              </a:rPr>
              <a:t>برنامه ي مهم شهرهاي الکترونیکی</a:t>
            </a:r>
            <a:endParaRPr lang="en-US" sz="4200" b="1" dirty="0" smtClean="0">
              <a:latin typeface="+mn-lt"/>
              <a:ea typeface="+mn-ea"/>
              <a:cs typeface="A Hemmat" pitchFamily="2" charset="-78"/>
            </a:endParaRPr>
          </a:p>
        </p:txBody>
      </p:sp>
      <p:sp>
        <p:nvSpPr>
          <p:cNvPr id="3" name="Content Placeholder 2"/>
          <p:cNvSpPr>
            <a:spLocks noGrp="1"/>
          </p:cNvSpPr>
          <p:nvPr>
            <p:ph idx="1"/>
          </p:nvPr>
        </p:nvSpPr>
        <p:spPr/>
        <p:txBody>
          <a:bodyPr>
            <a:normAutofit/>
          </a:bodyPr>
          <a:lstStyle/>
          <a:p>
            <a:pPr algn="r" rtl="1"/>
            <a:r>
              <a:rPr lang="fa-IR" sz="2400" b="1" dirty="0" smtClean="0">
                <a:cs typeface="A Hemmat" pitchFamily="2" charset="-78"/>
              </a:rPr>
              <a:t>ارائه یک الگوي مناسب جهت آموزش افراد در جامعه اطلاعاتی کنونی، یکی از برنامه هاي مهم شهرهاي الکترونیکی است.</a:t>
            </a:r>
            <a:endParaRPr lang="en-US" sz="2400" b="1" dirty="0" smtClean="0">
              <a:cs typeface="A Hemmat" pitchFamily="2" charset="-7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200" b="1" dirty="0" smtClean="0">
                <a:latin typeface="+mn-lt"/>
                <a:ea typeface="+mn-ea"/>
                <a:cs typeface="A Hemmat" pitchFamily="2" charset="-78"/>
              </a:rPr>
              <a:t>نکته مهم</a:t>
            </a:r>
            <a:endParaRPr lang="en-US" sz="4200" b="1" dirty="0" smtClean="0">
              <a:latin typeface="+mn-lt"/>
              <a:ea typeface="+mn-ea"/>
              <a:cs typeface="A Hemmat" pitchFamily="2" charset="-78"/>
            </a:endParaRPr>
          </a:p>
        </p:txBody>
      </p:sp>
      <p:sp>
        <p:nvSpPr>
          <p:cNvPr id="3" name="Content Placeholder 2"/>
          <p:cNvSpPr>
            <a:spLocks noGrp="1"/>
          </p:cNvSpPr>
          <p:nvPr>
            <p:ph idx="1"/>
          </p:nvPr>
        </p:nvSpPr>
        <p:spPr/>
        <p:txBody>
          <a:bodyPr>
            <a:normAutofit/>
          </a:bodyPr>
          <a:lstStyle/>
          <a:p>
            <a:pPr algn="r" rtl="1"/>
            <a:r>
              <a:rPr lang="fa-IR" sz="2400" b="1" dirty="0" smtClean="0">
                <a:cs typeface="A Hemmat" pitchFamily="2" charset="-78"/>
              </a:rPr>
              <a:t>براي آموزشهاي شهروندي در شهر الکترونیک میباید روشهایی مورد استفاده قرار گیرد که نه تنها مهارتهاي فنی شهروندان را ارتقاء بخشد بلکه با نقش شهروند به عنوان یک موجود اجتماعی، فرهنگی و پویا در شهر سازگاري داشته باشد.</a:t>
            </a:r>
            <a:endParaRPr lang="en-US" sz="2400" b="1" dirty="0" smtClean="0">
              <a:cs typeface="A Hemmat" pitchFamily="2"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200" b="1" dirty="0" smtClean="0">
                <a:latin typeface="+mn-lt"/>
                <a:ea typeface="+mn-ea"/>
                <a:cs typeface="A Hemmat" pitchFamily="2" charset="-78"/>
              </a:rPr>
              <a:t>مزایاي الکترونیکی شدن شهروندان</a:t>
            </a:r>
            <a:endParaRPr lang="en-US" sz="4200" b="1" dirty="0" smtClean="0">
              <a:latin typeface="+mn-lt"/>
              <a:ea typeface="+mn-ea"/>
              <a:cs typeface="A Hemmat" pitchFamily="2" charset="-78"/>
            </a:endParaRPr>
          </a:p>
        </p:txBody>
      </p:sp>
      <p:sp>
        <p:nvSpPr>
          <p:cNvPr id="3" name="Content Placeholder 2"/>
          <p:cNvSpPr>
            <a:spLocks noGrp="1"/>
          </p:cNvSpPr>
          <p:nvPr>
            <p:ph idx="1"/>
          </p:nvPr>
        </p:nvSpPr>
        <p:spPr/>
        <p:txBody>
          <a:bodyPr>
            <a:normAutofit/>
          </a:bodyPr>
          <a:lstStyle/>
          <a:p>
            <a:pPr algn="r" rtl="1"/>
            <a:r>
              <a:rPr lang="fa-IR" sz="2400" b="1" dirty="0" smtClean="0">
                <a:cs typeface="A Hemmat" pitchFamily="2" charset="-78"/>
              </a:rPr>
              <a:t>کاهش خطرات ناشی از ترددهاي زاید درون شهري و برون شهري از قبیل تصادفات رانندگی</a:t>
            </a:r>
          </a:p>
          <a:p>
            <a:pPr algn="r" rtl="1"/>
            <a:r>
              <a:rPr lang="fa-IR" sz="2400" b="1" dirty="0" smtClean="0">
                <a:cs typeface="A Hemmat" pitchFamily="2" charset="-78"/>
              </a:rPr>
              <a:t>سرقت</a:t>
            </a:r>
          </a:p>
          <a:p>
            <a:pPr algn="r" rtl="1"/>
            <a:r>
              <a:rPr lang="fa-IR" sz="2400" b="1" dirty="0" smtClean="0">
                <a:cs typeface="A Hemmat" pitchFamily="2" charset="-78"/>
              </a:rPr>
              <a:t>توانایی کنترل منطقی دسترسی فرزندان به اینترنت، کاهش ترافیک و به تبع آن آلودگی هوا و</a:t>
            </a:r>
          </a:p>
          <a:p>
            <a:pPr algn="r" rtl="1"/>
            <a:r>
              <a:rPr lang="fa-IR" sz="2400" b="1" dirty="0" smtClean="0">
                <a:cs typeface="A Hemmat" pitchFamily="2" charset="-78"/>
              </a:rPr>
              <a:t>توانایی انجام خریدهاي آسانتر و بهتر</a:t>
            </a:r>
          </a:p>
          <a:p>
            <a:pPr algn="r" rtl="1"/>
            <a:r>
              <a:rPr lang="fa-IR" sz="2400" b="1" dirty="0" smtClean="0">
                <a:cs typeface="A Hemmat" pitchFamily="2" charset="-78"/>
              </a:rPr>
              <a:t>کاهش برخی از مشکلات بزرگ شهرها از جمله ترافیک، آلودگیهاي زیست محیطی، ازدحام و تنشهاي روانی و... به جهت کاهش تقاضاي سفر در میان شهروندان است.</a:t>
            </a:r>
            <a:endParaRPr lang="en-US" sz="2400" b="1" dirty="0" smtClean="0">
              <a:cs typeface="A Hemmat" pitchFamily="2" charset="-78"/>
            </a:endParaRPr>
          </a:p>
          <a:p>
            <a:pPr algn="r" rtl="1"/>
            <a:endParaRPr lang="en-US" sz="2400" b="1" dirty="0" smtClean="0">
              <a:cs typeface="A Hemmat" pitchFamily="2" charset="-7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r>
              <a:rPr lang="fa-IR" sz="4200" b="1" dirty="0" smtClean="0">
                <a:latin typeface="+mn-lt"/>
                <a:ea typeface="+mn-ea"/>
                <a:cs typeface="A Hemmat" pitchFamily="2" charset="-78"/>
              </a:rPr>
              <a:t>ویژگیهاي بارز شهر الکترونیک</a:t>
            </a:r>
            <a:endParaRPr lang="en-US" sz="4200" b="1" dirty="0" smtClean="0">
              <a:latin typeface="+mn-lt"/>
              <a:ea typeface="+mn-ea"/>
              <a:cs typeface="A Hemmat" pitchFamily="2" charset="-78"/>
            </a:endParaRPr>
          </a:p>
        </p:txBody>
      </p:sp>
      <p:sp>
        <p:nvSpPr>
          <p:cNvPr id="3" name="Content Placeholder 2"/>
          <p:cNvSpPr>
            <a:spLocks noGrp="1"/>
          </p:cNvSpPr>
          <p:nvPr>
            <p:ph idx="1"/>
          </p:nvPr>
        </p:nvSpPr>
        <p:spPr/>
        <p:txBody>
          <a:bodyPr/>
          <a:lstStyle/>
          <a:p>
            <a:pPr algn="r" rtl="1"/>
            <a:r>
              <a:rPr lang="fa-IR" sz="2400" b="1" dirty="0" smtClean="0">
                <a:cs typeface="A Hemmat" pitchFamily="2" charset="-78"/>
              </a:rPr>
              <a:t>دسترسی به اینترنت با سرعت بالا </a:t>
            </a:r>
          </a:p>
          <a:p>
            <a:pPr algn="r" rtl="1"/>
            <a:r>
              <a:rPr lang="fa-IR" sz="2400" b="1" dirty="0" smtClean="0">
                <a:cs typeface="A Hemmat" pitchFamily="2" charset="-78"/>
              </a:rPr>
              <a:t>شبکه هاي فیبر نوري </a:t>
            </a:r>
          </a:p>
          <a:p>
            <a:pPr algn="r" rtl="1"/>
            <a:r>
              <a:rPr lang="fa-IR" sz="2400" b="1" dirty="0" smtClean="0">
                <a:cs typeface="A Hemmat" pitchFamily="2" charset="-78"/>
              </a:rPr>
              <a:t>دسترسی با خطوط اجاره اي</a:t>
            </a:r>
            <a:endParaRPr lang="en-US" sz="2400" b="1" dirty="0" smtClean="0">
              <a:cs typeface="A Hemmat" pitchFamily="2" charset="-7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200" b="1" dirty="0" smtClean="0">
                <a:latin typeface="+mn-lt"/>
                <a:ea typeface="+mn-ea"/>
                <a:cs typeface="A Hemmat" pitchFamily="2" charset="-78"/>
              </a:rPr>
              <a:t>خصوصیات شهر الکترونیک</a:t>
            </a:r>
            <a:endParaRPr lang="en-US" sz="4200" b="1" dirty="0" smtClean="0">
              <a:latin typeface="+mn-lt"/>
              <a:ea typeface="+mn-ea"/>
              <a:cs typeface="A Hemmat" pitchFamily="2" charset="-78"/>
            </a:endParaRPr>
          </a:p>
        </p:txBody>
      </p:sp>
      <p:sp>
        <p:nvSpPr>
          <p:cNvPr id="3" name="Content Placeholder 2"/>
          <p:cNvSpPr>
            <a:spLocks noGrp="1"/>
          </p:cNvSpPr>
          <p:nvPr>
            <p:ph idx="1"/>
          </p:nvPr>
        </p:nvSpPr>
        <p:spPr/>
        <p:txBody>
          <a:bodyPr>
            <a:normAutofit/>
          </a:bodyPr>
          <a:lstStyle/>
          <a:p>
            <a:pPr algn="r" rtl="1"/>
            <a:r>
              <a:rPr lang="fa-IR" sz="2400" b="1" dirty="0" smtClean="0">
                <a:cs typeface="A Hemmat" pitchFamily="2" charset="-78"/>
              </a:rPr>
              <a:t>از دیگر خصوصیات قابل توجه شهر الکترونیک عدالت محور بودن خدمات است. در این شهر خدمات براي کلیه اقشار، اصناف، گروههاي سنی و جنسی و ... یکسان ارائه میشود و تنها تفاوت آن آگاهی مردم از چگونگی گرفتن این خدمات است.</a:t>
            </a:r>
            <a:endParaRPr lang="en-US" sz="2400" b="1" dirty="0" smtClean="0">
              <a:cs typeface="A Hemmat" pitchFamily="2" charset="-7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gn="r" rtl="1"/>
            <a:r>
              <a:rPr lang="fa-IR" sz="4200" b="1" dirty="0" smtClean="0">
                <a:latin typeface="+mn-lt"/>
                <a:ea typeface="+mn-ea"/>
                <a:cs typeface="A Hemmat" pitchFamily="2" charset="-78"/>
              </a:rPr>
              <a:t>معایب الکترونیکی شدن شهروندان</a:t>
            </a:r>
            <a:endParaRPr lang="en-US" sz="4200" b="1" dirty="0" smtClean="0">
              <a:latin typeface="+mn-lt"/>
              <a:ea typeface="+mn-ea"/>
              <a:cs typeface="A Hemmat" pitchFamily="2" charset="-78"/>
            </a:endParaRPr>
          </a:p>
        </p:txBody>
      </p:sp>
      <p:sp>
        <p:nvSpPr>
          <p:cNvPr id="3" name="Content Placeholder 2"/>
          <p:cNvSpPr>
            <a:spLocks noGrp="1"/>
          </p:cNvSpPr>
          <p:nvPr>
            <p:ph idx="1"/>
          </p:nvPr>
        </p:nvSpPr>
        <p:spPr/>
        <p:txBody>
          <a:bodyPr>
            <a:normAutofit fontScale="62500" lnSpcReduction="20000"/>
          </a:bodyPr>
          <a:lstStyle/>
          <a:p>
            <a:pPr algn="r" rtl="1"/>
            <a:r>
              <a:rPr lang="fa-IR" sz="3700" b="1" dirty="0" smtClean="0">
                <a:cs typeface="A Hemmat" pitchFamily="2" charset="-78"/>
              </a:rPr>
              <a:t>دکوراژه الکترونیک(تغییر فرم) تغییر اندام فیزیکی کاربران در حین کار مداوم با ابزار الکترونیک</a:t>
            </a:r>
          </a:p>
          <a:p>
            <a:pPr algn="r" rtl="1"/>
            <a:r>
              <a:rPr lang="fa-IR" sz="3700" b="1" dirty="0" smtClean="0">
                <a:cs typeface="A Hemmat" pitchFamily="2" charset="-78"/>
              </a:rPr>
              <a:t>مشکلات بینایی، دردهاي عضلانی، درد مچ دست، خمیدگی پشت و دردهاي موضعی</a:t>
            </a:r>
          </a:p>
          <a:p>
            <a:pPr algn="r" rtl="1"/>
            <a:r>
              <a:rPr lang="fa-IR" sz="3700" b="1" dirty="0" smtClean="0">
                <a:cs typeface="A Hemmat" pitchFamily="2" charset="-78"/>
              </a:rPr>
              <a:t>انزواي الکترونیک فردگرایی که در بطن خود به تدریج حصاري براي فرد ایجاد خواهد کرد که گریز از آن به سادگی میسر نخواهد شد. </a:t>
            </a:r>
          </a:p>
          <a:p>
            <a:pPr algn="r" rtl="1"/>
            <a:r>
              <a:rPr lang="fa-IR" sz="3700" b="1" dirty="0" smtClean="0">
                <a:cs typeface="A Hemmat" pitchFamily="2" charset="-78"/>
              </a:rPr>
              <a:t>زندگی الکترونیک خاصیت بی نیازي را در افراد جامعه افزایش داده و در عوض تعامل طبیعی در روابط اجتماعی را به شدت کاهش خواهد داد.</a:t>
            </a:r>
          </a:p>
          <a:p>
            <a:pPr algn="r" rtl="1"/>
            <a:r>
              <a:rPr lang="fa-IR" sz="3700" b="1" dirty="0" smtClean="0">
                <a:cs typeface="A Hemmat" pitchFamily="2" charset="-78"/>
              </a:rPr>
              <a:t>بمباران اطلاعات الکترونیک چندین رسانه را به صورت مجتمع در خود گرد آورده و به شکلی بسیار آرام و خزنده</a:t>
            </a:r>
          </a:p>
          <a:p>
            <a:pPr algn="r" rtl="1"/>
            <a:r>
              <a:rPr lang="fa-IR" sz="3700" b="1" dirty="0" smtClean="0">
                <a:cs typeface="A Hemmat" pitchFamily="2" charset="-78"/>
              </a:rPr>
              <a:t>استفاده کنندگان را دچار خستگی و یا به عبارت بهتر گرفتار سرسام الکترونیک خواهد کرد.</a:t>
            </a:r>
          </a:p>
          <a:p>
            <a:pPr algn="r" rtl="1"/>
            <a:r>
              <a:rPr lang="fa-IR" sz="3700" b="1" dirty="0" smtClean="0">
                <a:cs typeface="A Hemmat" pitchFamily="2" charset="-78"/>
              </a:rPr>
              <a:t>خشونت الکترونیک هم اکنون دهها هزار سایت بر روي اینترنت به انحاي مختلف خشونت را تبلیغ مینمایند تا از این رهگذر به اهداف مادي خود که سالیانه بالغ بر میلیاردها دلار است دست یابند. </a:t>
            </a:r>
          </a:p>
          <a:p>
            <a:pPr algn="r" rtl="1"/>
            <a:r>
              <a:rPr lang="fa-IR" sz="3700" b="1" dirty="0" smtClean="0">
                <a:cs typeface="A Hemmat" pitchFamily="2" charset="-78"/>
              </a:rPr>
              <a:t>بسیار بدیهی است که صحنه هاي خشن در فیلمهاي تلویزیونی، سینمایی و بازيهاي رایانهاي، عملکرد مغز کودکان را تحت تأثیر قرار میدهد که منجر به تغییرات</a:t>
            </a:r>
            <a:r>
              <a:rPr lang="en-US" sz="3700" b="1" dirty="0" smtClean="0">
                <a:cs typeface="A Hemmat" pitchFamily="2" charset="-78"/>
              </a:rPr>
              <a:t> </a:t>
            </a:r>
            <a:r>
              <a:rPr lang="fa-IR" sz="3700" b="1" dirty="0" smtClean="0">
                <a:cs typeface="A Hemmat" pitchFamily="2" charset="-78"/>
              </a:rPr>
              <a:t>رفتاري خاصی در آنها خواهد شد</a:t>
            </a:r>
          </a:p>
          <a:p>
            <a:pPr algn="r" rtl="1"/>
            <a:endParaRPr lang="fa-IR" b="1" dirty="0" smtClean="0"/>
          </a:p>
          <a:p>
            <a:pPr algn="r" rtl="1"/>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r>
              <a:rPr lang="fa-IR" sz="4200" b="1" dirty="0" smtClean="0">
                <a:latin typeface="+mn-lt"/>
                <a:ea typeface="+mn-ea"/>
                <a:cs typeface="A Hemmat" pitchFamily="2" charset="-78"/>
              </a:rPr>
              <a:t>اجزاء زندگی الکترونیکی شهروندان</a:t>
            </a:r>
            <a:endParaRPr lang="en-US" sz="4200" b="1" dirty="0" smtClean="0">
              <a:latin typeface="+mn-lt"/>
              <a:ea typeface="+mn-ea"/>
              <a:cs typeface="A Hemmat" pitchFamily="2" charset="-78"/>
            </a:endParaRPr>
          </a:p>
        </p:txBody>
      </p:sp>
      <p:sp>
        <p:nvSpPr>
          <p:cNvPr id="3" name="Content Placeholder 2"/>
          <p:cNvSpPr>
            <a:spLocks noGrp="1"/>
          </p:cNvSpPr>
          <p:nvPr>
            <p:ph idx="1"/>
          </p:nvPr>
        </p:nvSpPr>
        <p:spPr/>
        <p:txBody>
          <a:bodyPr/>
          <a:lstStyle/>
          <a:p>
            <a:pPr algn="ctr" rtl="1">
              <a:buNone/>
            </a:pPr>
            <a:endParaRPr lang="fa-IR" sz="2100" b="1" dirty="0" smtClean="0">
              <a:cs typeface="A Hemmat" pitchFamily="2" charset="-78"/>
            </a:endParaRPr>
          </a:p>
          <a:p>
            <a:pPr algn="ctr" rtl="1">
              <a:buNone/>
            </a:pPr>
            <a:r>
              <a:rPr lang="fa-IR" sz="2100" b="1" dirty="0" smtClean="0">
                <a:cs typeface="A Hemmat" pitchFamily="2" charset="-78"/>
              </a:rPr>
              <a:t>آموزش الکترونیک، تفریح و گردشگري الکترونیک، ارتباطات الکترونیک</a:t>
            </a:r>
            <a:endParaRPr lang="en-US" sz="2100" b="1" dirty="0" smtClean="0">
              <a:cs typeface="A Hemmat" pitchFamily="2" charset="-7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200" b="1" dirty="0" smtClean="0">
                <a:latin typeface="+mn-lt"/>
                <a:ea typeface="+mn-ea"/>
                <a:cs typeface="A Hemmat" pitchFamily="2" charset="-78"/>
              </a:rPr>
              <a:t>اهداف این آموزشها مدارس</a:t>
            </a:r>
            <a:endParaRPr lang="en-US" sz="4200" b="1" dirty="0" smtClean="0">
              <a:latin typeface="+mn-lt"/>
              <a:ea typeface="+mn-ea"/>
              <a:cs typeface="A Hemmat" pitchFamily="2" charset="-78"/>
            </a:endParaRPr>
          </a:p>
        </p:txBody>
      </p:sp>
      <p:sp>
        <p:nvSpPr>
          <p:cNvPr id="3" name="Content Placeholder 2"/>
          <p:cNvSpPr>
            <a:spLocks noGrp="1"/>
          </p:cNvSpPr>
          <p:nvPr>
            <p:ph idx="1"/>
          </p:nvPr>
        </p:nvSpPr>
        <p:spPr/>
        <p:txBody>
          <a:bodyPr>
            <a:normAutofit/>
          </a:bodyPr>
          <a:lstStyle/>
          <a:p>
            <a:pPr algn="r" rtl="1"/>
            <a:r>
              <a:rPr lang="fa-IR" sz="2100" b="1" dirty="0" smtClean="0">
                <a:cs typeface="A Hemmat" pitchFamily="2" charset="-78"/>
              </a:rPr>
              <a:t>آشنایی با حقوق و مسئولیتهاي شهروندي </a:t>
            </a:r>
          </a:p>
          <a:p>
            <a:pPr algn="r" rtl="1"/>
            <a:r>
              <a:rPr lang="fa-IR" sz="2100" b="1" dirty="0" smtClean="0">
                <a:cs typeface="A Hemmat" pitchFamily="2" charset="-78"/>
              </a:rPr>
              <a:t>بحث و بررسی درباره سرفصلها و موضوعات مهم شهروندي</a:t>
            </a:r>
          </a:p>
          <a:p>
            <a:pPr algn="r" rtl="1"/>
            <a:r>
              <a:rPr lang="fa-IR" sz="2100" b="1" dirty="0" smtClean="0">
                <a:cs typeface="A Hemmat" pitchFamily="2" charset="-78"/>
              </a:rPr>
              <a:t>فهم و شناخت جامعه و آشنایی با فعالیتهاي اجتماعی </a:t>
            </a:r>
          </a:p>
          <a:p>
            <a:pPr algn="r" rtl="1"/>
            <a:r>
              <a:rPr lang="fa-IR" sz="2100" b="1" dirty="0" smtClean="0">
                <a:cs typeface="A Hemmat" pitchFamily="2" charset="-78"/>
              </a:rPr>
              <a:t>مشارکت فعال در یک برنامه اجتماعی یا گروهی</a:t>
            </a:r>
            <a:endParaRPr lang="en-US" sz="2100" b="1" dirty="0" smtClean="0">
              <a:cs typeface="A Hemmat" pitchFamily="2" charset="-7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700" b="1" dirty="0" smtClean="0">
                <a:latin typeface="+mn-lt"/>
                <a:ea typeface="+mn-ea"/>
                <a:cs typeface="A Hemmat" pitchFamily="2" charset="-78"/>
              </a:rPr>
              <a:t>برخی از فواید استفاده از</a:t>
            </a:r>
            <a:r>
              <a:rPr lang="en-US" sz="4700" b="1" dirty="0" smtClean="0">
                <a:latin typeface="+mn-lt"/>
                <a:ea typeface="+mn-ea"/>
                <a:cs typeface="A Hemmat" pitchFamily="2" charset="-78"/>
              </a:rPr>
              <a:t> </a:t>
            </a:r>
            <a:r>
              <a:rPr lang="en-US" dirty="0" smtClean="0"/>
              <a:t>ICT</a:t>
            </a:r>
            <a:r>
              <a:rPr lang="fa-IR" dirty="0" smtClean="0"/>
              <a:t> </a:t>
            </a:r>
            <a:endParaRPr lang="en-US" dirty="0"/>
          </a:p>
        </p:txBody>
      </p:sp>
      <p:sp>
        <p:nvSpPr>
          <p:cNvPr id="3" name="Content Placeholder 2"/>
          <p:cNvSpPr>
            <a:spLocks noGrp="1"/>
          </p:cNvSpPr>
          <p:nvPr>
            <p:ph idx="1"/>
          </p:nvPr>
        </p:nvSpPr>
        <p:spPr/>
        <p:txBody>
          <a:bodyPr>
            <a:normAutofit/>
          </a:bodyPr>
          <a:lstStyle/>
          <a:p>
            <a:pPr algn="r" rtl="1"/>
            <a:r>
              <a:rPr lang="fa-IR" sz="2400" b="1" dirty="0" smtClean="0">
                <a:cs typeface="A Hemmat" pitchFamily="2" charset="-78"/>
              </a:rPr>
              <a:t>افزایش انگیزه، افزایش اعتماد به نفس، افزایش قابلیت کار با اطلاعات و استفاده از آن، بهبود مهارتهاي ارتباطی و اجتماعی، یادگیري مستقل و پیشرفت در آن، استفاده بهینه از وقت،</a:t>
            </a:r>
          </a:p>
          <a:p>
            <a:pPr algn="r" rtl="1"/>
            <a:r>
              <a:rPr lang="fa-IR" sz="2400" b="1" dirty="0" smtClean="0">
                <a:cs typeface="A Hemmat" pitchFamily="2" charset="-78"/>
              </a:rPr>
              <a:t>سهولت انجام کار، امکان جستجو، صرفهجویی در هزینهها، امکان ترکیب و بروز خلاقیت، سهولت</a:t>
            </a:r>
          </a:p>
          <a:p>
            <a:pPr algn="r" rtl="1"/>
            <a:r>
              <a:rPr lang="fa-IR" sz="2400" b="1" dirty="0" smtClean="0">
                <a:cs typeface="A Hemmat" pitchFamily="2" charset="-78"/>
              </a:rPr>
              <a:t>برقراري ارتباط و استفاده از تجارب دیگران، فراهم آمدن ابراز عقاید و...</a:t>
            </a:r>
            <a:endParaRPr lang="en-US" sz="2400" b="1" dirty="0" smtClean="0">
              <a:cs typeface="A Hemmat" pitchFamily="2" charset="-7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200" b="1" dirty="0" smtClean="0">
                <a:latin typeface="+mn-lt"/>
                <a:ea typeface="+mn-ea"/>
                <a:cs typeface="A Hemmat" pitchFamily="2" charset="-78"/>
              </a:rPr>
              <a:t>شهروندان الکترونیکی</a:t>
            </a:r>
            <a:endParaRPr lang="en-US" sz="4200" b="1" dirty="0" smtClean="0">
              <a:latin typeface="+mn-lt"/>
              <a:ea typeface="+mn-ea"/>
              <a:cs typeface="A Hemmat" pitchFamily="2" charset="-78"/>
            </a:endParaRPr>
          </a:p>
        </p:txBody>
      </p:sp>
      <p:sp>
        <p:nvSpPr>
          <p:cNvPr id="3" name="Content Placeholder 2"/>
          <p:cNvSpPr>
            <a:spLocks noGrp="1"/>
          </p:cNvSpPr>
          <p:nvPr>
            <p:ph idx="1"/>
          </p:nvPr>
        </p:nvSpPr>
        <p:spPr>
          <a:xfrm>
            <a:off x="457200" y="2057400"/>
            <a:ext cx="8229600" cy="4389120"/>
          </a:xfrm>
        </p:spPr>
        <p:txBody>
          <a:bodyPr>
            <a:normAutofit/>
          </a:bodyPr>
          <a:lstStyle/>
          <a:p>
            <a:pPr algn="r" rtl="1">
              <a:buNone/>
            </a:pPr>
            <a:r>
              <a:rPr lang="fa-IR" sz="3200" b="1" dirty="0" smtClean="0">
                <a:cs typeface="A Hemmat" pitchFamily="2" charset="-78"/>
              </a:rPr>
              <a:t>به افرادي اطلاق میگردد که</a:t>
            </a:r>
            <a:r>
              <a:rPr lang="en-US" sz="3200" b="1" dirty="0" smtClean="0">
                <a:cs typeface="A Hemmat" pitchFamily="2" charset="-78"/>
              </a:rPr>
              <a:t> </a:t>
            </a:r>
            <a:r>
              <a:rPr lang="fa-IR" sz="3200" b="1" dirty="0" smtClean="0">
                <a:cs typeface="A Hemmat" pitchFamily="2" charset="-78"/>
              </a:rPr>
              <a:t>مسئولیت</a:t>
            </a:r>
            <a:r>
              <a:rPr lang="en-US" sz="3200" b="1" dirty="0" smtClean="0">
                <a:cs typeface="A Hemmat" pitchFamily="2" charset="-78"/>
              </a:rPr>
              <a:t> </a:t>
            </a:r>
            <a:r>
              <a:rPr lang="fa-IR" sz="3200" b="1" dirty="0" smtClean="0">
                <a:cs typeface="A Hemmat" pitchFamily="2" charset="-78"/>
              </a:rPr>
              <a:t>پذیر، پاسخگو و فعال، کمک دهنده و داراي نقشی مؤثر در فرآیند توسعه ملی بوده و منفعل،ساکن و مددجو نباشند.</a:t>
            </a:r>
            <a:endParaRPr lang="en-US" sz="3200" b="1" dirty="0">
              <a:cs typeface="A Hemmat" pitchFamily="2" charset="-7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700" b="1" dirty="0" smtClean="0">
                <a:latin typeface="+mn-lt"/>
                <a:ea typeface="+mn-ea"/>
                <a:cs typeface="A Hemmat" pitchFamily="2" charset="-78"/>
              </a:rPr>
              <a:t>آموزش شهروندان الکترونیک</a:t>
            </a:r>
            <a:endParaRPr lang="en-US" sz="4700" b="1" dirty="0" smtClean="0">
              <a:latin typeface="+mn-lt"/>
              <a:ea typeface="+mn-ea"/>
              <a:cs typeface="A Hemmat" pitchFamily="2" charset="-78"/>
            </a:endParaRPr>
          </a:p>
        </p:txBody>
      </p:sp>
      <p:sp>
        <p:nvSpPr>
          <p:cNvPr id="3" name="Content Placeholder 2"/>
          <p:cNvSpPr>
            <a:spLocks noGrp="1"/>
          </p:cNvSpPr>
          <p:nvPr>
            <p:ph idx="1"/>
          </p:nvPr>
        </p:nvSpPr>
        <p:spPr/>
        <p:txBody>
          <a:bodyPr>
            <a:normAutofit/>
          </a:bodyPr>
          <a:lstStyle/>
          <a:p>
            <a:pPr algn="r" rtl="1">
              <a:buNone/>
            </a:pPr>
            <a:r>
              <a:rPr lang="fa-IR" sz="2300" b="1" dirty="0" smtClean="0">
                <a:cs typeface="A Hemmat" pitchFamily="2" charset="-78"/>
              </a:rPr>
              <a:t>یکی از راههاي تحقق شهر الکترونیکی، آموزش شهروندان است. در این میان نقش آگاهی مسئولان و توجه آنان به اقداماتی که در این عرصه براي تحقق شهر الکترونیکی باید صورت پذیرد، کم اهمیتتر از توانمندسازي شهروندان و آگاهسازي آنان از قابلیتها و الزامات زندگی در شهرهاي الکترونیک نیست. از  سوي دیگر نیز لزوم توجه به سطح سواد الکترونیک شهروندان ضرورت دارد</a:t>
            </a:r>
            <a:endParaRPr lang="en-US" sz="2300" b="1" dirty="0" smtClean="0">
              <a:cs typeface="A Hemmat" pitchFamily="2" charset="-78"/>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justLow" rtl="1"/>
            <a:r>
              <a:rPr lang="fa-IR" sz="3600" b="1" dirty="0" smtClean="0">
                <a:latin typeface="+mn-lt"/>
                <a:ea typeface="+mn-ea"/>
                <a:cs typeface="A Hemmat" pitchFamily="2" charset="-78"/>
              </a:rPr>
              <a:t>آموزش شهروند را میتوان در قالب دو دسته تقسیم بندي کرد</a:t>
            </a:r>
            <a:endParaRPr lang="en-US" sz="3600" b="1" dirty="0" smtClean="0">
              <a:latin typeface="+mn-lt"/>
              <a:ea typeface="+mn-ea"/>
              <a:cs typeface="A Hemmat" pitchFamily="2" charset="-78"/>
            </a:endParaRPr>
          </a:p>
        </p:txBody>
      </p:sp>
      <p:sp>
        <p:nvSpPr>
          <p:cNvPr id="3" name="Content Placeholder 2"/>
          <p:cNvSpPr>
            <a:spLocks noGrp="1"/>
          </p:cNvSpPr>
          <p:nvPr>
            <p:ph idx="1"/>
          </p:nvPr>
        </p:nvSpPr>
        <p:spPr/>
        <p:txBody>
          <a:bodyPr>
            <a:normAutofit/>
          </a:bodyPr>
          <a:lstStyle/>
          <a:p>
            <a:pPr algn="r" rtl="1"/>
            <a:r>
              <a:rPr lang="fa-IR" sz="2300" b="1" dirty="0" smtClean="0">
                <a:cs typeface="A Hemmat" pitchFamily="2" charset="-78"/>
              </a:rPr>
              <a:t>1 آموزش مستقیم (رسمی): در قالب کلاسهاي درس، سمینارها و کنفرانسها با توجه به ماهیت</a:t>
            </a:r>
          </a:p>
          <a:p>
            <a:pPr algn="r" rtl="1"/>
            <a:r>
              <a:rPr lang="fa-IR" sz="2300" b="1" dirty="0" smtClean="0">
                <a:cs typeface="A Hemmat" pitchFamily="2" charset="-78"/>
              </a:rPr>
              <a:t>برنامههاي آموزشی طراحی و اجرا میشود.</a:t>
            </a:r>
          </a:p>
          <a:p>
            <a:pPr algn="r" rtl="1"/>
            <a:r>
              <a:rPr lang="fa-IR" sz="2300" b="1" dirty="0" smtClean="0">
                <a:cs typeface="A Hemmat" pitchFamily="2" charset="-78"/>
              </a:rPr>
              <a:t>2 آموزش غیرمستقیم یا غیررسمی: از طریق رسانهها، وسایل آموزشی، اینترنت و ... اجرا میشود. غیر</a:t>
            </a:r>
          </a:p>
          <a:p>
            <a:pPr algn="r" rtl="1"/>
            <a:r>
              <a:rPr lang="fa-IR" sz="2300" b="1" dirty="0" smtClean="0">
                <a:cs typeface="A Hemmat" pitchFamily="2" charset="-78"/>
              </a:rPr>
              <a:t>از برنامههاي آموزشی رسمی، با توجه به مطالعات و پژوهشهاي انجام شده میتوان از عوامل دیگري</a:t>
            </a:r>
          </a:p>
          <a:p>
            <a:endParaRPr lang="en-US" sz="23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700" b="1" dirty="0" smtClean="0">
                <a:latin typeface="+mn-lt"/>
                <a:ea typeface="+mn-ea"/>
                <a:cs typeface="A Hemmat" pitchFamily="2" charset="-78"/>
              </a:rPr>
              <a:t>بررسی کارآمدترین ارکان آموزش شهروند الکترونیک</a:t>
            </a:r>
            <a:endParaRPr lang="en-US" sz="4700" b="1" dirty="0" smtClean="0">
              <a:latin typeface="+mn-lt"/>
              <a:ea typeface="+mn-ea"/>
              <a:cs typeface="A Hemmat" pitchFamily="2" charset="-78"/>
            </a:endParaRPr>
          </a:p>
        </p:txBody>
      </p:sp>
      <p:sp>
        <p:nvSpPr>
          <p:cNvPr id="3" name="Content Placeholder 2"/>
          <p:cNvSpPr>
            <a:spLocks noGrp="1"/>
          </p:cNvSpPr>
          <p:nvPr>
            <p:ph idx="1"/>
          </p:nvPr>
        </p:nvSpPr>
        <p:spPr/>
        <p:txBody>
          <a:bodyPr>
            <a:normAutofit/>
          </a:bodyPr>
          <a:lstStyle/>
          <a:p>
            <a:pPr algn="r" rtl="1"/>
            <a:r>
              <a:rPr lang="fa-IR" sz="2100" b="1" dirty="0" smtClean="0">
                <a:cs typeface="A Hemmat" pitchFamily="2" charset="-78"/>
              </a:rPr>
              <a:t>آموزش و پرورش</a:t>
            </a:r>
          </a:p>
          <a:p>
            <a:pPr algn="r" rtl="1"/>
            <a:r>
              <a:rPr lang="fa-IR" sz="2100" b="1" dirty="0" smtClean="0">
                <a:cs typeface="A Hemmat" pitchFamily="2" charset="-78"/>
              </a:rPr>
              <a:t>خانواده</a:t>
            </a:r>
          </a:p>
          <a:p>
            <a:pPr algn="r" rtl="1"/>
            <a:r>
              <a:rPr lang="fa-IR" sz="2100" b="1" dirty="0" smtClean="0">
                <a:cs typeface="A Hemmat" pitchFamily="2" charset="-78"/>
              </a:rPr>
              <a:t>رسانههاي جمعی</a:t>
            </a:r>
          </a:p>
          <a:p>
            <a:pPr algn="r" rtl="1"/>
            <a:r>
              <a:rPr lang="fa-IR" sz="2100" b="1" dirty="0" smtClean="0">
                <a:cs typeface="A Hemmat" pitchFamily="2" charset="-78"/>
              </a:rPr>
              <a:t>شهرداريها شهرداري به عنوا ن متولی</a:t>
            </a:r>
          </a:p>
          <a:p>
            <a:pPr algn="r" rtl="1"/>
            <a:r>
              <a:rPr lang="fa-IR" sz="2100" b="1" dirty="0" smtClean="0">
                <a:cs typeface="A Hemmat" pitchFamily="2" charset="-78"/>
              </a:rPr>
              <a:t>آموزشهاي شهر ي و شهروند ي،</a:t>
            </a:r>
          </a:p>
          <a:p>
            <a:pPr algn="r" rtl="1"/>
            <a:r>
              <a:rPr lang="fa-IR" sz="2100" b="1" dirty="0" smtClean="0">
                <a:cs typeface="A Hemmat" pitchFamily="2" charset="-78"/>
              </a:rPr>
              <a:t>میتواند با آموزش شهروندان در</a:t>
            </a:r>
          </a:p>
          <a:p>
            <a:pPr algn="r" rtl="1"/>
            <a:r>
              <a:rPr lang="fa-IR" sz="2100" b="1" dirty="0" smtClean="0">
                <a:cs typeface="A Hemmat" pitchFamily="2" charset="-78"/>
              </a:rPr>
              <a:t>زمینههاي مختلف به ویژه</a:t>
            </a:r>
          </a:p>
          <a:p>
            <a:pPr algn="r" rtl="1"/>
            <a:r>
              <a:rPr lang="fa-IR" sz="2100" b="1" dirty="0" smtClean="0">
                <a:cs typeface="A Hemmat" pitchFamily="2" charset="-78"/>
              </a:rPr>
              <a:t>مهارتهاي فنی و با نظام</a:t>
            </a:r>
          </a:p>
          <a:p>
            <a:pPr algn="r" rtl="1"/>
            <a:r>
              <a:rPr lang="fa-IR" sz="2100" b="1" dirty="0" smtClean="0">
                <a:cs typeface="A Hemmat" pitchFamily="2" charset="-78"/>
              </a:rPr>
              <a:t>اطلاعرسانی صحیح، شهروندان را</a:t>
            </a:r>
          </a:p>
          <a:p>
            <a:pPr algn="r" rtl="1"/>
            <a:r>
              <a:rPr lang="fa-IR" sz="2100" b="1" dirty="0" smtClean="0">
                <a:cs typeface="A Hemmat" pitchFamily="2" charset="-78"/>
              </a:rPr>
              <a:t>به مشارکت سوق دهد.</a:t>
            </a:r>
          </a:p>
          <a:p>
            <a:pPr algn="r" rtl="1"/>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700" b="1" dirty="0" smtClean="0">
                <a:latin typeface="+mn-lt"/>
                <a:ea typeface="+mn-ea"/>
                <a:cs typeface="A Hemmat" pitchFamily="2" charset="-78"/>
              </a:rPr>
              <a:t>با تشکر</a:t>
            </a:r>
            <a:endParaRPr lang="en-US" sz="4700" b="1" dirty="0" smtClean="0">
              <a:latin typeface="+mn-lt"/>
              <a:ea typeface="+mn-ea"/>
              <a:cs typeface="A Hemmat" pitchFamily="2"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200" b="1" dirty="0" smtClean="0">
                <a:latin typeface="+mn-lt"/>
                <a:ea typeface="+mn-ea"/>
                <a:cs typeface="A Hemmat" pitchFamily="2" charset="-78"/>
              </a:rPr>
              <a:t>شهر الکترونیک</a:t>
            </a:r>
            <a:endParaRPr lang="en-US" sz="4200" b="1" dirty="0" smtClean="0">
              <a:latin typeface="+mn-lt"/>
              <a:ea typeface="+mn-ea"/>
              <a:cs typeface="A Hemmat" pitchFamily="2" charset="-78"/>
            </a:endParaRPr>
          </a:p>
        </p:txBody>
      </p:sp>
      <p:sp>
        <p:nvSpPr>
          <p:cNvPr id="3" name="Content Placeholder 2"/>
          <p:cNvSpPr>
            <a:spLocks noGrp="1"/>
          </p:cNvSpPr>
          <p:nvPr>
            <p:ph idx="1"/>
          </p:nvPr>
        </p:nvSpPr>
        <p:spPr/>
        <p:txBody>
          <a:bodyPr>
            <a:normAutofit/>
          </a:bodyPr>
          <a:lstStyle/>
          <a:p>
            <a:pPr algn="just" rtl="1">
              <a:buNone/>
            </a:pPr>
            <a:r>
              <a:rPr lang="fa-IR" sz="3200" b="1" dirty="0" smtClean="0">
                <a:cs typeface="A Hemmat" pitchFamily="2" charset="-78"/>
              </a:rPr>
              <a:t>شهر الکترونیک عبارت است از فضایی مجازي که بدون محدودیت در زمان و مکان و فارغ از مشکلات ناشی از عوامل بیرونی و محیطی مانند حمل و نقل و ترافیک، متصدیان پاسخگو و...، اطلاعات و خدمات خود را به صورت شبانهروزي و آنلاین از طریق شبکه، در اختیار شهروندان قرار دهد.</a:t>
            </a:r>
            <a:endParaRPr lang="en-US" sz="3200" b="1" dirty="0" smtClean="0">
              <a:cs typeface="A Hemmat" pitchFamily="2" charset="-7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200" b="1" dirty="0" smtClean="0">
                <a:latin typeface="+mn-lt"/>
                <a:ea typeface="+mn-ea"/>
                <a:cs typeface="A Hemmat" pitchFamily="2" charset="-78"/>
              </a:rPr>
              <a:t>مزایای شهر الکترونیک</a:t>
            </a:r>
            <a:endParaRPr lang="en-US" sz="4200" b="1" dirty="0" smtClean="0">
              <a:latin typeface="+mn-lt"/>
              <a:ea typeface="+mn-ea"/>
              <a:cs typeface="A Hemmat" pitchFamily="2" charset="-78"/>
            </a:endParaRPr>
          </a:p>
        </p:txBody>
      </p:sp>
      <p:sp>
        <p:nvSpPr>
          <p:cNvPr id="3" name="Content Placeholder 2"/>
          <p:cNvSpPr>
            <a:spLocks noGrp="1"/>
          </p:cNvSpPr>
          <p:nvPr>
            <p:ph idx="1"/>
          </p:nvPr>
        </p:nvSpPr>
        <p:spPr/>
        <p:txBody>
          <a:bodyPr>
            <a:normAutofit/>
          </a:bodyPr>
          <a:lstStyle/>
          <a:p>
            <a:pPr algn="r" rtl="1"/>
            <a:r>
              <a:rPr lang="fa-IR" sz="3200" b="1" dirty="0" smtClean="0">
                <a:cs typeface="A Hemmat" pitchFamily="2" charset="-78"/>
              </a:rPr>
              <a:t>باعث کاهش رفت و آمدها در سطح شهري</a:t>
            </a:r>
          </a:p>
          <a:p>
            <a:pPr algn="r" rtl="1"/>
            <a:r>
              <a:rPr lang="fa-IR" sz="3200" b="1" dirty="0" smtClean="0">
                <a:cs typeface="A Hemmat" pitchFamily="2" charset="-78"/>
              </a:rPr>
              <a:t>ارائه خدمات سریع و کم هزینه در هر مکان و در هر زمان</a:t>
            </a:r>
          </a:p>
          <a:p>
            <a:pPr algn="r" rtl="1"/>
            <a:r>
              <a:rPr lang="fa-IR" sz="3100" b="1" dirty="0" smtClean="0">
                <a:cs typeface="A Hemmat" pitchFamily="2" charset="-78"/>
              </a:rPr>
              <a:t>مدیران میتوانند به سهولت از پیشنهادات و نظرات شهروندان مطلع شوند و </a:t>
            </a:r>
          </a:p>
          <a:p>
            <a:pPr algn="r" rtl="1"/>
            <a:r>
              <a:rPr lang="fa-IR" sz="3200" b="1" dirty="0" smtClean="0">
                <a:cs typeface="A Hemmat" pitchFamily="2" charset="-78"/>
              </a:rPr>
              <a:t>در تصمیم سازيهاي مدیریی و اداره شهر از آنها بهره جسته و استفاده کنند.</a:t>
            </a:r>
            <a:endParaRPr lang="en-US" sz="3200" b="1" dirty="0" smtClean="0">
              <a:cs typeface="A Hemmat" pitchFamily="2" charset="-7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200" b="1" dirty="0" smtClean="0">
                <a:latin typeface="+mn-lt"/>
                <a:ea typeface="+mn-ea"/>
                <a:cs typeface="A Hemmat" pitchFamily="2" charset="-78"/>
              </a:rPr>
              <a:t>یکی از برنامه هاي شهرهاي الکترونیک</a:t>
            </a:r>
            <a:endParaRPr lang="en-US" sz="4200" b="1" dirty="0" smtClean="0">
              <a:latin typeface="+mn-lt"/>
              <a:ea typeface="+mn-ea"/>
              <a:cs typeface="A Hemmat" pitchFamily="2" charset="-78"/>
            </a:endParaRPr>
          </a:p>
        </p:txBody>
      </p:sp>
      <p:sp>
        <p:nvSpPr>
          <p:cNvPr id="3" name="Content Placeholder 2"/>
          <p:cNvSpPr>
            <a:spLocks noGrp="1"/>
          </p:cNvSpPr>
          <p:nvPr>
            <p:ph idx="1"/>
          </p:nvPr>
        </p:nvSpPr>
        <p:spPr/>
        <p:txBody>
          <a:bodyPr>
            <a:normAutofit/>
          </a:bodyPr>
          <a:lstStyle/>
          <a:p>
            <a:pPr algn="ctr" rtl="1">
              <a:buNone/>
            </a:pPr>
            <a:r>
              <a:rPr lang="fa-IR" sz="3200" b="1" dirty="0" smtClean="0">
                <a:cs typeface="A Hemmat" pitchFamily="2" charset="-78"/>
              </a:rPr>
              <a:t>داشتن یک الگوي مناسب زندگی با توجه به شرایط فرهنگی و اجتماعی جامعه مورد نظر و مبتنی بر اطلاعات</a:t>
            </a:r>
            <a:endParaRPr lang="en-US" sz="3200" b="1" dirty="0" smtClean="0">
              <a:cs typeface="A Hemmat" pitchFamily="2"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200" b="1" dirty="0" smtClean="0">
                <a:latin typeface="+mn-lt"/>
                <a:ea typeface="+mn-ea"/>
                <a:cs typeface="A Hemmat" pitchFamily="2" charset="-78"/>
              </a:rPr>
              <a:t>شهر الکترونیک در صورتی تحقق مییابد که :</a:t>
            </a:r>
            <a:endParaRPr lang="en-US" sz="4200" b="1" dirty="0" smtClean="0">
              <a:latin typeface="+mn-lt"/>
              <a:ea typeface="+mn-ea"/>
              <a:cs typeface="A Hemmat" pitchFamily="2" charset="-78"/>
            </a:endParaRPr>
          </a:p>
        </p:txBody>
      </p:sp>
      <p:sp>
        <p:nvSpPr>
          <p:cNvPr id="3" name="Content Placeholder 2"/>
          <p:cNvSpPr>
            <a:spLocks noGrp="1"/>
          </p:cNvSpPr>
          <p:nvPr>
            <p:ph idx="1"/>
          </p:nvPr>
        </p:nvSpPr>
        <p:spPr/>
        <p:txBody>
          <a:bodyPr>
            <a:normAutofit/>
          </a:bodyPr>
          <a:lstStyle/>
          <a:p>
            <a:pPr algn="r" rtl="1"/>
            <a:r>
              <a:rPr lang="fa-IR" sz="3200" b="1" dirty="0" smtClean="0">
                <a:cs typeface="A Hemmat" pitchFamily="2" charset="-78"/>
              </a:rPr>
              <a:t>افراد آن شهر خود را از امکانات و پیشرفتهاي روز دنیا جدا ندانند و استفاده از آن را به عنوان یکی از ابزارهاي پیشرفت و مهمتر از آن، به سبب تسهیل در امور خودشان در اولویت قرار دهند و مطمئناً آینده از آن کسانی است که خود را با علم روز دنیا تطبیق دهند و بتوانند از آن به بهترین نحو استفاده کنند.</a:t>
            </a:r>
            <a:endParaRPr lang="en-US" sz="3200" b="1" dirty="0" smtClean="0">
              <a:cs typeface="A Hemmat" pitchFamily="2" charset="-7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200" b="1" dirty="0" smtClean="0">
                <a:latin typeface="+mn-lt"/>
                <a:ea typeface="+mn-ea"/>
                <a:cs typeface="A Hemmat" pitchFamily="2" charset="-78"/>
              </a:rPr>
              <a:t>شهروند الکترونیک</a:t>
            </a:r>
            <a:endParaRPr lang="en-US" sz="4200" b="1" dirty="0" smtClean="0">
              <a:latin typeface="+mn-lt"/>
              <a:ea typeface="+mn-ea"/>
              <a:cs typeface="A Hemmat" pitchFamily="2" charset="-78"/>
            </a:endParaRPr>
          </a:p>
        </p:txBody>
      </p:sp>
      <p:sp>
        <p:nvSpPr>
          <p:cNvPr id="3" name="Content Placeholder 2"/>
          <p:cNvSpPr>
            <a:spLocks noGrp="1"/>
          </p:cNvSpPr>
          <p:nvPr>
            <p:ph idx="1"/>
          </p:nvPr>
        </p:nvSpPr>
        <p:spPr/>
        <p:txBody>
          <a:bodyPr/>
          <a:lstStyle/>
          <a:p>
            <a:pPr algn="r" rtl="1"/>
            <a:r>
              <a:rPr lang="fa-IR" sz="2400" b="1" dirty="0" smtClean="0">
                <a:cs typeface="A Hemmat" pitchFamily="2" charset="-78"/>
              </a:rPr>
              <a:t>شهروند الکترونیک، کسی است که توانایی انجام وظایف روزمره خود را با کمک ابزارهاي الکترونیکی داشته باشد و بتواند با استفاده از فناوري اطلاعات از خدمات الکترونیکی یک شهر الکترونیکی استفاده کند.</a:t>
            </a:r>
          </a:p>
          <a:p>
            <a:pPr algn="r" rtl="1"/>
            <a:r>
              <a:rPr lang="en-US" dirty="0" smtClean="0"/>
              <a:t>(Singh, 2007: 66)</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200" b="1" dirty="0" smtClean="0">
                <a:latin typeface="+mn-lt"/>
                <a:ea typeface="+mn-ea"/>
                <a:cs typeface="A Hemmat" pitchFamily="2" charset="-78"/>
              </a:rPr>
              <a:t>مقوله</a:t>
            </a:r>
            <a:r>
              <a:rPr lang="en-US" sz="4200" b="1" dirty="0" smtClean="0">
                <a:latin typeface="+mn-lt"/>
                <a:ea typeface="+mn-ea"/>
                <a:cs typeface="A Hemmat" pitchFamily="2" charset="-78"/>
              </a:rPr>
              <a:t> </a:t>
            </a:r>
            <a:r>
              <a:rPr lang="fa-IR" sz="4200" b="1" dirty="0" smtClean="0">
                <a:latin typeface="+mn-lt"/>
                <a:ea typeface="+mn-ea"/>
                <a:cs typeface="A Hemmat" pitchFamily="2" charset="-78"/>
              </a:rPr>
              <a:t>هاي جدید</a:t>
            </a:r>
            <a:endParaRPr lang="en-US" sz="4200" b="1" dirty="0" smtClean="0">
              <a:latin typeface="+mn-lt"/>
              <a:ea typeface="+mn-ea"/>
              <a:cs typeface="A Hemmat" pitchFamily="2" charset="-78"/>
            </a:endParaRPr>
          </a:p>
        </p:txBody>
      </p:sp>
      <p:sp>
        <p:nvSpPr>
          <p:cNvPr id="3" name="Content Placeholder 2"/>
          <p:cNvSpPr>
            <a:spLocks noGrp="1"/>
          </p:cNvSpPr>
          <p:nvPr>
            <p:ph idx="1"/>
          </p:nvPr>
        </p:nvSpPr>
        <p:spPr/>
        <p:txBody>
          <a:bodyPr>
            <a:normAutofit/>
          </a:bodyPr>
          <a:lstStyle/>
          <a:p>
            <a:pPr algn="justLow" rtl="1">
              <a:buNone/>
            </a:pPr>
            <a:r>
              <a:rPr lang="fa-IR" sz="2400" b="1" dirty="0" smtClean="0">
                <a:cs typeface="A Hemmat" pitchFamily="2" charset="-78"/>
              </a:rPr>
              <a:t>مقوله</a:t>
            </a:r>
            <a:r>
              <a:rPr lang="en-US" sz="2400" b="1" dirty="0" smtClean="0">
                <a:cs typeface="A Hemmat" pitchFamily="2" charset="-78"/>
              </a:rPr>
              <a:t> </a:t>
            </a:r>
            <a:r>
              <a:rPr lang="fa-IR" sz="2400" b="1" dirty="0" smtClean="0">
                <a:cs typeface="A Hemmat" pitchFamily="2" charset="-78"/>
              </a:rPr>
              <a:t>هاي جدیدي همچون: تجارت الکترونیک، دولت الکترونیک، آموزش الکترونیک، سلامت الکترونیک، انتشارات الکترونیک، انتخابات الکترونیک و... هر یک در برگیرنده قسمتی از زندگی و فعالیتهاي روزمره شهروندان در شهر الکترونیک هستند</a:t>
            </a:r>
            <a:r>
              <a:rPr lang="en-US" sz="2400" b="1" dirty="0" smtClean="0">
                <a:cs typeface="A Hemmat" pitchFamily="2" charset="-78"/>
              </a:rPr>
              <a: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200" b="1" dirty="0" smtClean="0">
                <a:latin typeface="+mn-lt"/>
                <a:ea typeface="+mn-ea"/>
                <a:cs typeface="A Hemmat" pitchFamily="2" charset="-78"/>
              </a:rPr>
              <a:t>تحقق شهر الکترونیک</a:t>
            </a:r>
            <a:endParaRPr lang="en-US" sz="4200" b="1" dirty="0" smtClean="0">
              <a:latin typeface="+mn-lt"/>
              <a:ea typeface="+mn-ea"/>
              <a:cs typeface="A Hemmat" pitchFamily="2" charset="-78"/>
            </a:endParaRPr>
          </a:p>
        </p:txBody>
      </p:sp>
      <p:sp>
        <p:nvSpPr>
          <p:cNvPr id="3" name="Content Placeholder 2"/>
          <p:cNvSpPr>
            <a:spLocks noGrp="1"/>
          </p:cNvSpPr>
          <p:nvPr>
            <p:ph idx="1"/>
          </p:nvPr>
        </p:nvSpPr>
        <p:spPr/>
        <p:txBody>
          <a:bodyPr>
            <a:normAutofit/>
          </a:bodyPr>
          <a:lstStyle/>
          <a:p>
            <a:pPr algn="r" rtl="1">
              <a:buNone/>
            </a:pPr>
            <a:r>
              <a:rPr lang="fa-IR" sz="2400" b="1" dirty="0" smtClean="0">
                <a:cs typeface="A Hemmat" pitchFamily="2" charset="-78"/>
              </a:rPr>
              <a:t>تحقق شهر الکترونیک در ایران به دو موضوع مهم زیرساخت و فرهنگسازي و به بیان دیگر موضوعی به نام شهروند الکترونیک وابسته است.</a:t>
            </a:r>
            <a:endParaRPr lang="en-US" sz="2400" b="1" dirty="0" smtClean="0">
              <a:cs typeface="A Hemmat" pitchFamily="2" charset="-78"/>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228</TotalTime>
  <Words>1116</Words>
  <Application>Microsoft Office PowerPoint</Application>
  <PresentationFormat>On-screen Show (4:3)</PresentationFormat>
  <Paragraphs>86</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Flow</vt:lpstr>
      <vt:lpstr>نقش آموزش های شهروندی بر توسعه شهر الکترونیک</vt:lpstr>
      <vt:lpstr>شهروندان الکترونیکی</vt:lpstr>
      <vt:lpstr>شهر الکترونیک</vt:lpstr>
      <vt:lpstr>مزایای شهر الکترونیک</vt:lpstr>
      <vt:lpstr>یکی از برنامه هاي شهرهاي الکترونیک</vt:lpstr>
      <vt:lpstr>شهر الکترونیک در صورتی تحقق مییابد که :</vt:lpstr>
      <vt:lpstr>شهروند الکترونیک</vt:lpstr>
      <vt:lpstr>مقوله هاي جدید</vt:lpstr>
      <vt:lpstr>تحقق شهر الکترونیک</vt:lpstr>
      <vt:lpstr>مهمترین اهداف شهر الکترونیک</vt:lpstr>
      <vt:lpstr>برنامه ي مهم شهرهاي الکترونیکی</vt:lpstr>
      <vt:lpstr>نکته مهم</vt:lpstr>
      <vt:lpstr>مزایاي الکترونیکی شدن شهروندان</vt:lpstr>
      <vt:lpstr>ویژگیهاي بارز شهر الکترونیک</vt:lpstr>
      <vt:lpstr>خصوصیات شهر الکترونیک</vt:lpstr>
      <vt:lpstr>معایب الکترونیکی شدن شهروندان</vt:lpstr>
      <vt:lpstr>اجزاء زندگی الکترونیکی شهروندان</vt:lpstr>
      <vt:lpstr>اهداف این آموزشها مدارس</vt:lpstr>
      <vt:lpstr>برخی از فواید استفاده از ICT </vt:lpstr>
      <vt:lpstr>آموزش شهروندان الکترونیک</vt:lpstr>
      <vt:lpstr>آموزش شهروند را میتوان در قالب دو دسته تقسیم بندي کرد</vt:lpstr>
      <vt:lpstr>بررسی کارآمدترین ارکان آموزش شهروند الکترونیک</vt:lpstr>
      <vt:lpstr>با تشکر</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fazel</dc:creator>
  <cp:lastModifiedBy>Peyman-pc</cp:lastModifiedBy>
  <cp:revision>26</cp:revision>
  <dcterms:created xsi:type="dcterms:W3CDTF">2006-08-16T00:00:00Z</dcterms:created>
  <dcterms:modified xsi:type="dcterms:W3CDTF">2017-01-10T04:59:58Z</dcterms:modified>
</cp:coreProperties>
</file>