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79" r:id="rId2"/>
    <p:sldId id="280" r:id="rId3"/>
    <p:sldId id="277" r:id="rId4"/>
    <p:sldId id="257" r:id="rId5"/>
    <p:sldId id="278" r:id="rId6"/>
    <p:sldId id="258" r:id="rId7"/>
    <p:sldId id="260" r:id="rId8"/>
    <p:sldId id="261" r:id="rId9"/>
    <p:sldId id="291" r:id="rId10"/>
    <p:sldId id="262" r:id="rId11"/>
    <p:sldId id="263" r:id="rId12"/>
    <p:sldId id="264" r:id="rId13"/>
    <p:sldId id="273" r:id="rId14"/>
    <p:sldId id="290" r:id="rId15"/>
    <p:sldId id="272" r:id="rId16"/>
    <p:sldId id="265" r:id="rId17"/>
    <p:sldId id="292" r:id="rId18"/>
    <p:sldId id="281" r:id="rId19"/>
    <p:sldId id="271" r:id="rId20"/>
    <p:sldId id="270" r:id="rId21"/>
    <p:sldId id="293" r:id="rId22"/>
    <p:sldId id="294" r:id="rId23"/>
    <p:sldId id="266" r:id="rId24"/>
    <p:sldId id="285" r:id="rId25"/>
    <p:sldId id="284" r:id="rId26"/>
    <p:sldId id="286" r:id="rId27"/>
    <p:sldId id="289" r:id="rId28"/>
    <p:sldId id="295" r:id="rId29"/>
    <p:sldId id="296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128" autoAdjust="0"/>
  </p:normalViewPr>
  <p:slideViewPr>
    <p:cSldViewPr>
      <p:cViewPr>
        <p:scale>
          <a:sx n="77" d="100"/>
          <a:sy n="77" d="100"/>
        </p:scale>
        <p:origin x="-95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DB31-4FE7-4604-9BD7-F4B52B3DE4B6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9D3A-A56B-4675-9979-63AE6CFA3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9D3A-A56B-4675-9979-63AE6CFA3E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0F0361-433A-48C5-B1D1-A876260E5858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1A91-6222-4A32-A61D-1D677AF68CDB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CE8A-2EF6-4643-B78D-9F146F46581F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849576-BFD3-46DA-B62D-4CC78259596C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B8BCC2-2421-43F5-BD6B-FE01EAF405B3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430502-8B9F-4900-A27A-F06DAF3AFF52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126DA3-E850-482A-B377-402CB35546BB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962C-E6E5-4BB0-891B-2B3D2C0576C3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09116E-E382-4EA2-8D71-38F8031BF965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444A634-FF6B-4EB0-98B0-41BDEC3801B3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8D5102-AD10-4D19-BB9F-D6CEB1131409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AA4873-276E-4575-8C94-C2650FF17002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357E97-A792-4782-8EFF-E2E367755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E:\pic\family picture\13012009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I:\untitled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5662616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86868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FFC000"/>
                </a:solidFill>
              </a:rPr>
              <a:t>شکر</a:t>
            </a:r>
            <a:r>
              <a:rPr lang="fa-IR" sz="2400" dirty="0" smtClean="0"/>
              <a:t>                     وجود هیچ گونه ممانعت کننده جذب آهن</a:t>
            </a:r>
          </a:p>
          <a:p>
            <a:pPr algn="r" rtl="1"/>
            <a:r>
              <a:rPr lang="fa-IR" sz="2400" dirty="0" smtClean="0"/>
              <a:t>                        </a:t>
            </a:r>
          </a:p>
          <a:p>
            <a:pPr algn="r" rtl="1"/>
            <a:r>
              <a:rPr lang="fa-IR" sz="2400" dirty="0" smtClean="0"/>
              <a:t>                          قابلیت دسترسی زیستی بالا و عدم  تغییر رنگ</a:t>
            </a:r>
            <a:endParaRPr lang="en-US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FFC000"/>
                </a:solidFill>
              </a:rPr>
              <a:t>ادویه جات            </a:t>
            </a:r>
            <a:r>
              <a:rPr lang="fa-IR" sz="2400" dirty="0" smtClean="0"/>
              <a:t>مصرف گستره، دسترسی راحت قشر آسیب پذیر به آن، وجود در رژیم غذایی </a:t>
            </a:r>
            <a:endParaRPr lang="en-US" sz="2400" dirty="0" smtClean="0"/>
          </a:p>
          <a:p>
            <a:pPr algn="r" rtl="1">
              <a:buFont typeface="Arial" pitchFamily="34" charset="0"/>
              <a:buChar char="•"/>
            </a:pPr>
            <a:endParaRPr lang="fa-IR" sz="2400" dirty="0" smtClean="0"/>
          </a:p>
          <a:p>
            <a:pPr algn="r" rtl="1">
              <a:buFont typeface="Arial" pitchFamily="34" charset="0"/>
              <a:buChar char="•"/>
            </a:pPr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>
              <a:buFont typeface="Arial" pitchFamily="34" charset="0"/>
              <a:buChar char="•"/>
            </a:pPr>
            <a:endParaRPr lang="fa-IR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FFC000"/>
                </a:solidFill>
              </a:rPr>
              <a:t>قهوه</a:t>
            </a:r>
            <a:r>
              <a:rPr lang="fa-IR" sz="2400" dirty="0" smtClean="0"/>
              <a:t>                 تغییرات ایجاد شده در رنگ و طعم</a:t>
            </a:r>
          </a:p>
          <a:p>
            <a:pPr algn="r" rtl="1"/>
            <a:r>
              <a:rPr lang="fa-IR" sz="2400" dirty="0" smtClean="0"/>
              <a:t>                       وجود  ترکیبات فنولیک</a:t>
            </a:r>
          </a:p>
          <a:p>
            <a:pPr algn="r" rtl="1"/>
            <a:endParaRPr lang="en-US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 </a:t>
            </a:r>
          </a:p>
          <a:p>
            <a:pPr algn="r" rtl="1"/>
            <a:r>
              <a:rPr lang="en-US" sz="2400" dirty="0" smtClean="0"/>
              <a:t>   </a:t>
            </a:r>
            <a:endParaRPr lang="fa-IR" sz="2400" dirty="0" smtClean="0"/>
          </a:p>
          <a:p>
            <a:pPr algn="r" rtl="1"/>
            <a:r>
              <a:rPr lang="fa-IR" sz="2400" dirty="0" smtClean="0"/>
              <a:t>                              </a:t>
            </a:r>
          </a:p>
          <a:p>
            <a:pPr algn="r" rtl="1"/>
            <a:endParaRPr lang="en-US" sz="2400" dirty="0" smtClean="0"/>
          </a:p>
          <a:p>
            <a:pPr algn="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248400" y="762000"/>
            <a:ext cx="1752600" cy="76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477000" y="914400"/>
            <a:ext cx="1524000" cy="533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Arrow 15"/>
          <p:cNvSpPr/>
          <p:nvPr/>
        </p:nvSpPr>
        <p:spPr>
          <a:xfrm>
            <a:off x="6324600" y="28956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553200" y="5181600"/>
            <a:ext cx="137160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781800" y="5334000"/>
            <a:ext cx="1143000" cy="228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FFC000"/>
                </a:solidFill>
              </a:rPr>
              <a:t>محصولات</a:t>
            </a:r>
            <a:r>
              <a:rPr lang="fa-IR" b="1" dirty="0" smtClean="0">
                <a:solidFill>
                  <a:srgbClr val="FFC000"/>
                </a:solidFill>
              </a:rPr>
              <a:t> </a:t>
            </a:r>
            <a:r>
              <a:rPr lang="fa-IR" sz="2400" b="1" dirty="0" smtClean="0">
                <a:solidFill>
                  <a:srgbClr val="FFC000"/>
                </a:solidFill>
              </a:rPr>
              <a:t>لبنی</a:t>
            </a:r>
            <a:r>
              <a:rPr lang="fa-IR" dirty="0" smtClean="0">
                <a:solidFill>
                  <a:srgbClr val="FFC000"/>
                </a:solidFill>
              </a:rPr>
              <a:t>                  </a:t>
            </a:r>
            <a:r>
              <a:rPr lang="fa-IR" dirty="0" smtClean="0"/>
              <a:t>غذایی ایده آل و ارزش تغذیه</a:t>
            </a:r>
            <a:r>
              <a:rPr lang="en-US" dirty="0" smtClean="0"/>
              <a:t> </a:t>
            </a:r>
            <a:r>
              <a:rPr lang="fa-IR" dirty="0" smtClean="0"/>
              <a:t> بالا</a:t>
            </a:r>
          </a:p>
          <a:p>
            <a:pPr algn="r" rtl="1">
              <a:buFont typeface="Arial" pitchFamily="34" charset="0"/>
              <a:buChar char="•"/>
            </a:pPr>
            <a:endParaRPr lang="fa-IR" dirty="0" smtClean="0"/>
          </a:p>
          <a:p>
            <a:pPr algn="r" rtl="1"/>
            <a:r>
              <a:rPr lang="fa-IR" dirty="0" smtClean="0"/>
              <a:t>                                              محتوی آهن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en-US" dirty="0" smtClean="0"/>
              <a:t>g /kg</a:t>
            </a:r>
            <a:r>
              <a:rPr lang="fa-IR" dirty="0" smtClean="0"/>
              <a:t> 0.9</a:t>
            </a:r>
            <a:r>
              <a:rPr lang="en-US" dirty="0" smtClean="0"/>
              <a:t>- </a:t>
            </a:r>
            <a:r>
              <a:rPr lang="fa-IR" dirty="0" smtClean="0"/>
              <a:t> 0.09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موانع اصلی در جذب آهن در شیر                     کلسیم و کازئین</a:t>
            </a:r>
          </a:p>
          <a:p>
            <a:pPr algn="r" rtl="1"/>
            <a:r>
              <a:rPr lang="fa-IR" dirty="0" smtClean="0"/>
              <a:t>                                                       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                                                            اکسیداسیون آهن از فروس به فریک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 typeface="Wingdings" pitchFamily="2" charset="2"/>
              <a:buChar char="§"/>
            </a:pPr>
            <a:r>
              <a:rPr lang="fa-IR" b="1" dirty="0" smtClean="0"/>
              <a:t> </a:t>
            </a:r>
            <a:r>
              <a:rPr lang="fa-IR" sz="2400" b="1" dirty="0" smtClean="0">
                <a:solidFill>
                  <a:srgbClr val="FFC000"/>
                </a:solidFill>
              </a:rPr>
              <a:t>فرآورده های گوشتی</a:t>
            </a:r>
            <a:r>
              <a:rPr lang="fa-IR" dirty="0" smtClean="0">
                <a:solidFill>
                  <a:srgbClr val="FFC000"/>
                </a:solidFill>
              </a:rPr>
              <a:t>                             </a:t>
            </a:r>
            <a:r>
              <a:rPr lang="fa-IR" dirty="0" smtClean="0"/>
              <a:t>آهن هم و  حضور فاکتور گوشت </a:t>
            </a:r>
          </a:p>
          <a:p>
            <a:pPr algn="r" rtl="1">
              <a:buFont typeface="Wingdings" pitchFamily="2" charset="2"/>
              <a:buChar char="§"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C000"/>
                </a:solidFill>
              </a:rPr>
              <a:t> </a:t>
            </a:r>
            <a:r>
              <a:rPr lang="fa-IR" sz="2400" b="1" dirty="0" smtClean="0">
                <a:solidFill>
                  <a:srgbClr val="FFC000"/>
                </a:solidFill>
              </a:rPr>
              <a:t>اینولین</a:t>
            </a:r>
            <a:r>
              <a:rPr lang="fa-IR" b="1" dirty="0" smtClean="0">
                <a:solidFill>
                  <a:srgbClr val="FFC000"/>
                </a:solidFill>
              </a:rPr>
              <a:t>                               </a:t>
            </a:r>
            <a:r>
              <a:rPr lang="fa-IR" dirty="0" smtClean="0"/>
              <a:t>افزایش جذب آهن 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C000"/>
                </a:solidFill>
              </a:rPr>
              <a:t>پودرهای نوشیدنی</a:t>
            </a:r>
          </a:p>
          <a:p>
            <a:pPr algn="r" rtl="1"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C000"/>
                </a:solidFill>
              </a:rPr>
              <a:t>نوشیدنی های شکلاتی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267200" y="2057400"/>
            <a:ext cx="129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0" y="2362200"/>
            <a:ext cx="914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>
            <a:off x="3657600" y="4038600"/>
            <a:ext cx="1752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791200" y="5029200"/>
            <a:ext cx="1600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410200" y="914400"/>
            <a:ext cx="838200" cy="381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181600" y="838200"/>
            <a:ext cx="99060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a-IR" sz="2400" dirty="0" smtClean="0"/>
          </a:p>
          <a:p>
            <a:pPr algn="r"/>
            <a:r>
              <a:rPr lang="fa-IR" sz="2400" dirty="0" smtClean="0"/>
              <a:t>دو مانع اصلی در تقویت کردن مواد غذایی با آهن </a:t>
            </a:r>
          </a:p>
          <a:p>
            <a:pPr algn="r"/>
            <a:endParaRPr lang="fa-IR" sz="2400" dirty="0" smtClean="0"/>
          </a:p>
          <a:p>
            <a:pPr algn="r" rtl="1"/>
            <a:r>
              <a:rPr lang="fa-IR" sz="2400" dirty="0" smtClean="0">
                <a:solidFill>
                  <a:srgbClr val="FFC000"/>
                </a:solidFill>
              </a:rPr>
              <a:t>1- پیدا کردن ترکیب آهنی که به اندازه کافی جذب شود</a:t>
            </a:r>
          </a:p>
          <a:p>
            <a:pPr algn="r" rtl="1"/>
            <a:endParaRPr lang="fa-IR" sz="2400" dirty="0" smtClean="0">
              <a:solidFill>
                <a:srgbClr val="FFC000"/>
              </a:solidFill>
            </a:endParaRPr>
          </a:p>
          <a:p>
            <a:pPr algn="r"/>
            <a:r>
              <a:rPr lang="fa-IR" sz="2400" dirty="0" smtClean="0">
                <a:solidFill>
                  <a:srgbClr val="FFC000"/>
                </a:solidFill>
              </a:rPr>
              <a:t>2- غلبه بر اثرات ممانعت کننده  جذب آهن</a:t>
            </a:r>
          </a:p>
          <a:p>
            <a:pPr algn="r"/>
            <a:r>
              <a:rPr lang="fa-IR" sz="2400" dirty="0" smtClean="0"/>
              <a:t> </a:t>
            </a:r>
          </a:p>
          <a:p>
            <a:pPr algn="r"/>
            <a:endParaRPr lang="fa-IR" sz="2400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/>
              <a:t>قابل جذب ترین ترکیبات آهن واکنش پذیرترین ترکیبات با بافت غذا</a:t>
            </a:r>
          </a:p>
          <a:p>
            <a:pPr algn="r" rtl="1">
              <a:buFont typeface="Wingdings" pitchFamily="2" charset="2"/>
              <a:buChar char="ü"/>
            </a:pPr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</a:rPr>
              <a:t>آهن عنصری با وجود اینکه با بافت بیشتر غذاها بسیار سازگار است اما دارای جذب بسیار پایینی است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4" name="Curved Right Arrow 3"/>
          <p:cNvSpPr/>
          <p:nvPr/>
        </p:nvSpPr>
        <p:spPr>
          <a:xfrm>
            <a:off x="2743200" y="2057400"/>
            <a:ext cx="457200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24400" y="3810000"/>
            <a:ext cx="381000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53440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 آهن از لحاظ فرآیندها و نگهداری ماده غذایی یک عنصر نامطلوب تلقی می شود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بدلیل: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400" dirty="0" smtClean="0"/>
              <a:t>دارا بودن پتانسیل اکسیداسیون و ایجاد طعم بد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400" dirty="0" smtClean="0"/>
              <a:t>تغییر رنگ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400" dirty="0" smtClean="0"/>
              <a:t>ته نشینی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400" dirty="0" smtClean="0"/>
              <a:t>طعم فلزی</a:t>
            </a:r>
          </a:p>
          <a:p>
            <a:pPr algn="ctr" rtl="1"/>
            <a:r>
              <a:rPr lang="fa-IR" sz="2400" b="1" dirty="0" smtClean="0"/>
              <a:t> </a:t>
            </a:r>
            <a:r>
              <a:rPr lang="fa-IR" sz="2400" b="1" dirty="0" smtClean="0">
                <a:solidFill>
                  <a:srgbClr val="00B050"/>
                </a:solidFill>
              </a:rPr>
              <a:t>از لحاظ دسترسی زیستی</a:t>
            </a:r>
          </a:p>
          <a:p>
            <a:pPr algn="just" rtl="1"/>
            <a:endParaRPr lang="fa-IR" sz="2400" dirty="0" smtClean="0"/>
          </a:p>
          <a:p>
            <a:pPr algn="just" rtl="1"/>
            <a:r>
              <a:rPr lang="fa-IR" sz="2400" dirty="0" smtClean="0"/>
              <a:t>استفاده از ترکیبات آهن با قابلیت دستیابی زیستی بالا بوسیله بافت غذا محدود می شود. </a:t>
            </a:r>
          </a:p>
          <a:p>
            <a:pPr algn="just" rtl="1"/>
            <a:endParaRPr lang="fa-IR" sz="2400" dirty="0" smtClean="0"/>
          </a:p>
          <a:p>
            <a:pPr algn="just" rtl="1"/>
            <a:endParaRPr lang="fa-IR" sz="2400" dirty="0" smtClean="0"/>
          </a:p>
          <a:p>
            <a:pPr algn="ctr" rtl="1"/>
            <a:r>
              <a:rPr lang="fa-IR" sz="2800" b="1" dirty="0" smtClean="0">
                <a:solidFill>
                  <a:srgbClr val="FF0000"/>
                </a:solidFill>
              </a:rPr>
              <a:t>ریز کپسول سازی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</a:rPr>
              <a:t> </a:t>
            </a:r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en-US" sz="2400" dirty="0" smtClean="0"/>
              <a:t> </a:t>
            </a:r>
            <a:endParaRPr lang="fa-IR" sz="2400" dirty="0" smtClean="0"/>
          </a:p>
          <a:p>
            <a:pPr algn="just" rtl="1"/>
            <a:endParaRPr lang="fa-IR" sz="2400" dirty="0" smtClean="0"/>
          </a:p>
          <a:p>
            <a:pPr algn="just" rtl="1"/>
            <a:endParaRPr lang="fa-IR" sz="2400" dirty="0" smtClean="0"/>
          </a:p>
          <a:p>
            <a:pPr algn="just" rtl="1"/>
            <a:endParaRPr lang="fa-IR" sz="2400" dirty="0" smtClean="0"/>
          </a:p>
          <a:p>
            <a:pPr algn="just" rtl="1"/>
            <a:endParaRPr lang="fa-IR" sz="2400" dirty="0" smtClean="0"/>
          </a:p>
          <a:p>
            <a:pPr algn="just" rtl="1"/>
            <a:endParaRPr lang="fa-IR" sz="2400" dirty="0" smtClean="0"/>
          </a:p>
          <a:p>
            <a:pPr algn="r" rtl="1"/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2895600" y="5181600"/>
            <a:ext cx="3429000" cy="1447800"/>
          </a:xfrm>
          <a:prstGeom prst="cloudCallout">
            <a:avLst>
              <a:gd name="adj1" fmla="val 22162"/>
              <a:gd name="adj2" fmla="val -78461"/>
            </a:avLst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C000"/>
                </a:solidFill>
              </a:rPr>
              <a:t>ریزکپسول سازی     </a:t>
            </a:r>
          </a:p>
          <a:p>
            <a:pPr algn="just" rtl="1"/>
            <a:r>
              <a:rPr lang="fa-IR" sz="2400" b="1" dirty="0" smtClean="0"/>
              <a:t> </a:t>
            </a:r>
          </a:p>
          <a:p>
            <a:pPr algn="just" rtl="1"/>
            <a:r>
              <a:rPr lang="fa-IR" sz="2400" dirty="0" smtClean="0"/>
              <a:t> فرآیندی که در آن ذرات یا قطرات کوچک بوسیله پوششی احاطه می شوند، یا در یک قالب یکنواخت یا غیر یکنواخت قرار داده می شوند شناخته شده است.</a:t>
            </a:r>
          </a:p>
          <a:p>
            <a:pPr algn="just" rtl="1"/>
            <a:endParaRPr lang="fa-IR" sz="2400" dirty="0" smtClean="0"/>
          </a:p>
          <a:p>
            <a:pPr algn="just" rtl="1"/>
            <a:r>
              <a:rPr lang="fa-IR" sz="2400" dirty="0" smtClean="0">
                <a:solidFill>
                  <a:srgbClr val="C00000"/>
                </a:solidFill>
              </a:rPr>
              <a:t>یا:</a:t>
            </a:r>
          </a:p>
          <a:p>
            <a:pPr algn="just" rtl="1"/>
            <a:endParaRPr lang="fa-IR" sz="2400" dirty="0" smtClean="0"/>
          </a:p>
          <a:p>
            <a:pPr algn="just" rtl="1"/>
            <a:r>
              <a:rPr lang="fa-IR" sz="2400" dirty="0" smtClean="0"/>
              <a:t>دانش بسته بندی مواد جامد، مایع و گاز در کپسول های کوچک که این کپسول ها قادر هستند محتویات خود را در مدت زمان های طولانی و تحت شرایط خاص با سرعت رهایش کنترل شده آزاد نمایند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sz="2400" dirty="0" smtClean="0">
                <a:solidFill>
                  <a:srgbClr val="C00000"/>
                </a:solidFill>
              </a:rPr>
              <a:t>ساده ترین شکل ریز کپسول: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     یک کره کوچک با یک دیواره یکنواخت اطراف آن</a:t>
            </a:r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     </a:t>
            </a:r>
            <a:r>
              <a:rPr lang="fa-IR" sz="2400" dirty="0" smtClean="0">
                <a:solidFill>
                  <a:srgbClr val="00B050"/>
                </a:solidFill>
              </a:rPr>
              <a:t>هسته، فاز داخلی، پرکننده          </a:t>
            </a:r>
          </a:p>
          <a:p>
            <a:pPr algn="r" rtl="1"/>
            <a:r>
              <a:rPr lang="fa-IR" sz="2400" dirty="0" smtClean="0">
                <a:solidFill>
                  <a:srgbClr val="00B050"/>
                </a:solidFill>
              </a:rPr>
              <a:t>                                   پوسته، پوشش دهنده، مواد دیواره، غشا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بسته به خصوصیات فیزیکو - شیمیایی هسته، ترکیب دیواره و نوع تکنیک ریزکپسول سازی: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/>
              <a:t> ساده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/>
              <a:t>نا منظم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/>
              <a:t>چند هسته                                   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/>
              <a:t>دیواره چند لایه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/>
              <a:t>ماتریکس</a:t>
            </a:r>
          </a:p>
          <a:p>
            <a:pPr algn="r" rtl="1"/>
            <a:endParaRPr lang="fa-IR" sz="2400" dirty="0" smtClean="0"/>
          </a:p>
          <a:p>
            <a:pPr algn="r" rtl="1"/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896100" y="2095500"/>
            <a:ext cx="6858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2438400" y="1981200"/>
            <a:ext cx="2362200" cy="990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2386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2447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2343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419600"/>
            <a:ext cx="2209800" cy="22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endCxn id="1028" idx="3"/>
          </p:cNvCxnSpPr>
          <p:nvPr/>
        </p:nvCxnSpPr>
        <p:spPr>
          <a:xfrm rot="10800000" flipV="1">
            <a:off x="2981326" y="4572000"/>
            <a:ext cx="4638675" cy="6858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3276600" y="5029200"/>
            <a:ext cx="4191000" cy="4572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2971800" y="5334000"/>
            <a:ext cx="4114800" cy="4572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3276600" y="5715000"/>
            <a:ext cx="3352800" cy="3810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3048000" y="5867400"/>
            <a:ext cx="4343400" cy="22860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124200" y="381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/>
              <a:t>میکروکپسول و میکروسفر!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a-IR" b="1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/>
              <a:t> </a:t>
            </a:r>
            <a:r>
              <a:rPr lang="fa-IR" sz="2000" b="1" dirty="0" smtClean="0">
                <a:solidFill>
                  <a:srgbClr val="00B050"/>
                </a:solidFill>
              </a:rPr>
              <a:t>مواد دیواره: </a:t>
            </a: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solidFill>
                <a:srgbClr val="00B050"/>
              </a:solidFill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موم ها و چربی ها:</a:t>
            </a:r>
            <a:r>
              <a:rPr lang="fa-IR" dirty="0" smtClean="0"/>
              <a:t> موم زنبور عسل، موم کاندلیلا و کارنوبا، ماکروامولسیون و میکروامولسیون موم، دیسترات گلیسرول، چربی های طبیعی و اصلاح شده؛</a:t>
            </a:r>
          </a:p>
          <a:p>
            <a:pPr algn="r" rtl="1"/>
            <a:endParaRPr lang="en-US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پروتئین ها: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ژلاتین، پروتئین آب پنیر، زئین، پروتئین های سویا، گلوتن و غیره؛ </a:t>
            </a:r>
          </a:p>
          <a:p>
            <a:pPr algn="r" rtl="1"/>
            <a:endParaRPr lang="en-US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کربوهیدرات ها: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نشاسته ها، آلژینات ها، مالتودکسترین ها، کیتوزان، ساکارز، گلوکز، اتیل سلولز، استات سلولوز، کاراگینان ها و غیره؛</a:t>
            </a:r>
          </a:p>
          <a:p>
            <a:pPr algn="r" rtl="1"/>
            <a:endParaRPr lang="en-US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بسپارهای سنتزی: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پلی پروپیلن، پلی ونیل استات، پلی استیرین، پلی بوتادین و غیره که مجوز استفاده در مواد غذایی را دارند</a:t>
            </a:r>
          </a:p>
          <a:p>
            <a:pPr algn="r"/>
            <a:endParaRPr lang="fa-IR" b="1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00B050"/>
                </a:solidFill>
              </a:rPr>
              <a:t> </a:t>
            </a:r>
            <a:r>
              <a:rPr lang="fa-IR" sz="2000" b="1" dirty="0" smtClean="0">
                <a:solidFill>
                  <a:srgbClr val="00B050"/>
                </a:solidFill>
              </a:rPr>
              <a:t>هسته</a:t>
            </a:r>
          </a:p>
          <a:p>
            <a:pPr algn="r"/>
            <a:r>
              <a:rPr lang="fa-IR" dirty="0" smtClean="0"/>
              <a:t>ماده ای بلورین، ذرات جاذب سطحی ناهموار، امولسیون، سوسپانسیونی از مواد جامد یا .سوسپانسیونی از ریزکپسول های کوچکتر می باشد</a:t>
            </a:r>
          </a:p>
          <a:p>
            <a:pPr algn="r"/>
            <a:r>
              <a:rPr lang="fa-IR" dirty="0" smtClean="0"/>
              <a:t>مواد طعم دهنده، عوامل ضد میکروبی، مواد فعال تغذیه ای و درمانی، ویتامین ها، مواد معدنی، آنتی اکسیدان ها، رنگ ها، اسیدها، بازها، بافرها، شیرین کننده ها، مواد مغذی، آنزیم ها، عوامل اتصال عرضی، مخمرها، عوامل ورآمدن شیمیایی</a:t>
            </a:r>
            <a:endParaRPr lang="fa-IR" b="1" dirty="0" smtClean="0"/>
          </a:p>
          <a:p>
            <a:pPr algn="r"/>
            <a:endParaRPr lang="fa-IR" b="1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2667000"/>
            <a:ext cx="2057400" cy="914400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2743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</a:rPr>
              <a:t>بازار کاربرد ریز </a:t>
            </a:r>
          </a:p>
          <a:p>
            <a:pPr algn="ctr"/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</a:rPr>
              <a:t>کپسول سازی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57800" y="19812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306094" y="20947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3619500" y="17907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2971800" y="1752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514600" y="22098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10200" y="2514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000500" y="42291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86400" y="32766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743200" y="3429000"/>
            <a:ext cx="91598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429000" y="40386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5067300" y="35433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1524000" y="32004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19600" y="106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بیوتکنولوژی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29000" y="106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پزشکی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غذا دارو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47800" y="1981200"/>
            <a:ext cx="12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کشاورزی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430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صنایع شیمیایی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242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الکترونیک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19600" y="502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نساجی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4864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دامپزشکی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81800" y="3429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تیمار ضایعات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7150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گرافیک و چاپ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629400" y="213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مراقبت های شخصی و خانگی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667000" y="1219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غذا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  <p:bldP spid="5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/>
              <a:t>علاقه مندی روبه رشد متخصصان صنعت غذا در زمینه ریزکپسول سازی</a:t>
            </a:r>
          </a:p>
          <a:p>
            <a:pPr algn="ctr" rt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553200" cy="3886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2458994" y="1828800"/>
            <a:ext cx="5084805" cy="2965622"/>
          </a:xfrm>
          <a:custGeom>
            <a:avLst/>
            <a:gdLst>
              <a:gd name="connsiteX0" fmla="*/ 0 w 5066270"/>
              <a:gd name="connsiteY0" fmla="*/ 2743200 h 2743200"/>
              <a:gd name="connsiteX1" fmla="*/ 2730843 w 5066270"/>
              <a:gd name="connsiteY1" fmla="*/ 2335427 h 2743200"/>
              <a:gd name="connsiteX2" fmla="*/ 4460789 w 5066270"/>
              <a:gd name="connsiteY2" fmla="*/ 1309816 h 2743200"/>
              <a:gd name="connsiteX3" fmla="*/ 5066270 w 5066270"/>
              <a:gd name="connsiteY3" fmla="*/ 0 h 2743200"/>
              <a:gd name="connsiteX4" fmla="*/ 5066270 w 506627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0" h="2743200">
                <a:moveTo>
                  <a:pt x="0" y="2743200"/>
                </a:moveTo>
                <a:cubicBezTo>
                  <a:pt x="993689" y="2658762"/>
                  <a:pt x="1987378" y="2574324"/>
                  <a:pt x="2730843" y="2335427"/>
                </a:cubicBezTo>
                <a:cubicBezTo>
                  <a:pt x="3474308" y="2096530"/>
                  <a:pt x="4071551" y="1699054"/>
                  <a:pt x="4460789" y="1309816"/>
                </a:cubicBezTo>
                <a:cubicBezTo>
                  <a:pt x="4850027" y="920578"/>
                  <a:pt x="5066270" y="0"/>
                  <a:pt x="5066270" y="0"/>
                </a:cubicBezTo>
                <a:lnTo>
                  <a:pt x="506627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748635"/>
            <a:ext cx="7620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fa-IR" sz="4400" dirty="0" smtClean="0"/>
          </a:p>
          <a:p>
            <a:pPr algn="ctr">
              <a:spcBef>
                <a:spcPct val="50000"/>
              </a:spcBef>
            </a:pPr>
            <a:endParaRPr lang="fa-IR" sz="3200" dirty="0" smtClean="0"/>
          </a:p>
          <a:p>
            <a:pPr algn="ctr">
              <a:spcBef>
                <a:spcPct val="50000"/>
              </a:spcBef>
            </a:pPr>
            <a:r>
              <a:rPr lang="fa-IR" sz="3200" dirty="0" smtClean="0"/>
              <a:t>استفاده از ریزکپسول سازی در مبارزه با کمبود آهن</a:t>
            </a:r>
            <a:endParaRPr lang="fa-IR" sz="1100" dirty="0" smtClean="0"/>
          </a:p>
          <a:p>
            <a:pPr algn="ctr">
              <a:spcBef>
                <a:spcPct val="50000"/>
              </a:spcBef>
            </a:pPr>
            <a:endParaRPr lang="fa-IR" sz="1600" dirty="0" smtClean="0"/>
          </a:p>
          <a:p>
            <a:pPr algn="ctr">
              <a:spcBef>
                <a:spcPct val="50000"/>
              </a:spcBef>
            </a:pPr>
            <a:endParaRPr lang="en-US" sz="1600" dirty="0" smtClean="0"/>
          </a:p>
          <a:p>
            <a:pPr algn="ctr">
              <a:spcBef>
                <a:spcPct val="50000"/>
              </a:spcBef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000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00B050"/>
                </a:solidFill>
              </a:rPr>
              <a:t>دلایل استفاده از ریزکپسول سازی  در صنعت غذا:</a:t>
            </a:r>
            <a:r>
              <a:rPr lang="fa-IR" sz="2000" dirty="0" smtClean="0"/>
              <a:t>  </a:t>
            </a:r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endParaRPr lang="en-US" sz="2000" dirty="0" smtClean="0"/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/>
              <a:t>کاهش واکنش پذیری هسته با عوامل محیطی؛</a:t>
            </a:r>
            <a:endParaRPr lang="en-US" sz="2000" dirty="0" smtClean="0"/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/>
              <a:t>کاهش سرعت انتقال مواد هسته به محیط بیرون؛</a:t>
            </a:r>
            <a:endParaRPr lang="en-US" sz="2000" dirty="0" smtClean="0"/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/>
              <a:t>حمل و نقل راحتتر؛</a:t>
            </a:r>
            <a:endParaRPr lang="en-US" sz="2000" dirty="0" smtClean="0"/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/>
              <a:t>آزاد سازی کنترل شده  مواد هسته؛</a:t>
            </a:r>
            <a:endParaRPr lang="en-US" sz="2000" dirty="0" smtClean="0"/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/>
              <a:t>پوشش دادن طعم هسته؛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رقیق کردن مواد هسته وقتی که آنها را باید در مقادیر بسیار کم استفاده کرد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 کاهش افت مواد فرار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حفاظت مواد هسته از فساد</a:t>
            </a:r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endParaRPr lang="en-US" sz="2000" dirty="0" smtClean="0"/>
          </a:p>
          <a:p>
            <a:pPr lvl="0" algn="r" rtl="1">
              <a:buFont typeface="Wingdings" pitchFamily="2" charset="2"/>
              <a:buChar char="Ø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mph" presetSubtype="0" fill="hold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mph" presetSubtype="0" fill="hold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mph" presetSubtype="0" fill="hold" nodeType="withEffect">
                                  <p:stCondLst>
                                    <p:cond delay="1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mph" presetSubtype="0" fill="hold" nodeType="withEffect">
                                  <p:stCondLst>
                                    <p:cond delay="1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mph" presetSubtype="0" fill="hold" nodeType="withEffect">
                                  <p:stCondLst>
                                    <p:cond delay="1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0" presetClass="emph" presetSubtype="0" fill="hold" nodeType="withEffect">
                                  <p:stCondLst>
                                    <p:cond delay="1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F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807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محرک رهاسازی</a:t>
            </a:r>
            <a:endParaRPr lang="en-US" dirty="0" smtClean="0"/>
          </a:p>
          <a:p>
            <a:pPr algn="r" rtl="1"/>
            <a:r>
              <a:rPr lang="fa-IR" dirty="0" smtClean="0"/>
              <a:t>ریزکپسول سازی در گذشته برای پوشاندن طعم ناخوشایند برخی ترکیبات مشخص و همچنین تبدیل راحت مواد مایع به جامد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sz="2800" dirty="0" smtClean="0"/>
              <a:t> </a:t>
            </a:r>
          </a:p>
          <a:p>
            <a:pPr algn="r" rtl="1"/>
            <a:r>
              <a:rPr lang="fa-IR" sz="2800" dirty="0" smtClean="0"/>
              <a:t>      رهاسازی کنترل شده در زمان و مکان مناسب</a:t>
            </a:r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        گرایش بیشتر به سمت ریز کپسول سازی </a:t>
            </a:r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4343400" y="1447800"/>
            <a:ext cx="762000" cy="13716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4572000" y="3352800"/>
            <a:ext cx="838200" cy="12954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305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 </a:t>
            </a:r>
            <a:r>
              <a:rPr lang="fa-I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محرک ها موجب رهاسازی مواد محصور شده در کپسول با سرعت مناسب یا در مکان مطلوب می شوند. محرک ها می توانند یکی یا ترکیبی از موارد زیر باشند:</a:t>
            </a:r>
          </a:p>
          <a:p>
            <a:pPr algn="r" rtl="1"/>
            <a:endParaRPr lang="fa-IR" dirty="0" smtClean="0"/>
          </a:p>
          <a:p>
            <a:pPr lvl="0"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دما: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پوشش های مومی و چربی؛</a:t>
            </a:r>
            <a:endParaRPr lang="en-US" dirty="0" smtClean="0"/>
          </a:p>
          <a:p>
            <a:pPr lvl="0"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رطوبت: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پوشش های آب دوست؛</a:t>
            </a:r>
            <a:endParaRPr lang="en-US" dirty="0" smtClean="0"/>
          </a:p>
          <a:p>
            <a:pPr lvl="0"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پ هاش: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پوشش های روده ای، انعقاد امولسیون و غیره؛</a:t>
            </a:r>
            <a:endParaRPr lang="en-US" dirty="0" smtClean="0"/>
          </a:p>
          <a:p>
            <a:pPr lvl="0"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آنزیمی: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پوشش روده ای و همچنین انواع پوشش های پروتئینی، نشاسته ای و چربی؛</a:t>
            </a:r>
            <a:endParaRPr lang="en-US" dirty="0" smtClean="0"/>
          </a:p>
          <a:p>
            <a:pPr lvl="0"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برشی: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dirty="0" smtClean="0"/>
              <a:t>جویدن، شکستگی فیزیکی و خردکردن؛</a:t>
            </a:r>
            <a:endParaRPr lang="en-US" dirty="0" smtClean="0"/>
          </a:p>
          <a:p>
            <a:pPr lvl="0"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دمای پایین محلول های بحرانی(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LCST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) هیدروژل ها </a:t>
            </a:r>
          </a:p>
          <a:p>
            <a:pPr lvl="0" algn="r" rtl="1">
              <a:buFont typeface="Wingdings" pitchFamily="2" charset="2"/>
              <a:buChar char="q"/>
            </a:pPr>
            <a:endParaRPr lang="en-US" dirty="0" smtClean="0"/>
          </a:p>
          <a:p>
            <a:pPr algn="r" rtl="1"/>
            <a:r>
              <a:rPr lang="fa-IR" b="1" dirty="0" smtClean="0"/>
              <a:t> </a:t>
            </a:r>
          </a:p>
          <a:p>
            <a:pPr algn="r" rtl="1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fa-IR" sz="2400" b="1" dirty="0" smtClean="0">
                <a:solidFill>
                  <a:srgbClr val="92D050"/>
                </a:solidFill>
              </a:rPr>
              <a:t>بار مفید </a:t>
            </a:r>
            <a:endParaRPr lang="en-US" b="1" dirty="0" smtClean="0">
              <a:solidFill>
                <a:srgbClr val="92D050"/>
              </a:solidFill>
            </a:endParaRPr>
          </a:p>
          <a:p>
            <a:pPr algn="r"/>
            <a:endParaRPr lang="fa-IR" b="1" dirty="0" smtClean="0"/>
          </a:p>
          <a:p>
            <a:pPr algn="r"/>
            <a:r>
              <a:rPr lang="fa-IR" b="1" dirty="0" smtClean="0"/>
              <a:t>                100×{(پوسته + هسته)/(هسته)}  = بار مفید (%)</a:t>
            </a:r>
            <a:endParaRPr lang="en-US" dirty="0" smtClean="0"/>
          </a:p>
          <a:p>
            <a:pPr rtl="1"/>
            <a:r>
              <a:rPr lang="fa-IR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00B050"/>
                </a:solidFill>
              </a:rPr>
              <a:t>روش های ریز کپسول سازی: </a:t>
            </a:r>
          </a:p>
          <a:p>
            <a:pPr lvl="0" algn="r" rtl="1"/>
            <a:endParaRPr lang="fa-IR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خشک کردن پاششی                                                       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بستر سیال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کپلکس کردن پیرامونی                                                                            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جداسازی تعلیقی- چرخشی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برون رانی سانتریفوژی</a:t>
            </a:r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برون رانی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استفاده از سیالات فوق بحرانی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خشک کردن انجمادی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کریستالیزاسیون همزمان                     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ریزکپسوله کردن با مایکروویو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سرد کردن پاششی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کواسرواسیون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لیپوزوم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دانه های آلژینات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دخول مولکولی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پلیمریزاسیون سطحی 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 استرهای اسید چرب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fa-IR" dirty="0" smtClean="0"/>
              <a:t>پوشش دار کردن سوسپانسیون هوا.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40576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610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sz="2000" dirty="0" smtClean="0">
              <a:solidFill>
                <a:srgbClr val="92D050"/>
              </a:solidFill>
            </a:endParaRPr>
          </a:p>
          <a:p>
            <a:pPr algn="ctr" rtl="1"/>
            <a:r>
              <a:rPr lang="fa-IR" sz="2000" dirty="0" smtClean="0">
                <a:solidFill>
                  <a:srgbClr val="92D050"/>
                </a:solidFill>
              </a:rPr>
              <a:t>رها سازی اسید آسکوربیک کپسوله شده در  محیط مصنوعی و تاثیر آن بر روی دسترسی زیستی آهن</a:t>
            </a:r>
          </a:p>
          <a:p>
            <a:pPr algn="r" rtl="1"/>
            <a:r>
              <a:rPr lang="fa-IR" dirty="0" smtClean="0"/>
              <a:t>                </a:t>
            </a:r>
          </a:p>
          <a:p>
            <a:pPr algn="r" rtl="1"/>
            <a:r>
              <a:rPr lang="fa-IR" dirty="0" smtClean="0"/>
              <a:t>                  </a:t>
            </a:r>
          </a:p>
          <a:p>
            <a:pPr algn="r" rtl="1"/>
            <a:r>
              <a:rPr lang="fa-IR" dirty="0" smtClean="0"/>
              <a:t>                                     سولفات آمونیوم فریک</a:t>
            </a:r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fa-IR" dirty="0" smtClean="0"/>
              <a:t>مواد هسته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endParaRPr lang="fa-IR" dirty="0" smtClean="0"/>
          </a:p>
          <a:p>
            <a:pPr algn="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</a:t>
            </a:r>
            <a:r>
              <a:rPr lang="fa-IR" dirty="0" smtClean="0"/>
              <a:t> ال – آسکوربیک اسید</a:t>
            </a:r>
          </a:p>
          <a:p>
            <a:pPr algn="r" rtl="1"/>
            <a:r>
              <a:rPr lang="fa-IR" dirty="0" smtClean="0"/>
              <a:t>    </a:t>
            </a:r>
          </a:p>
          <a:p>
            <a:pPr algn="r" rtl="1"/>
            <a:r>
              <a:rPr lang="fa-IR" dirty="0" smtClean="0"/>
              <a:t>                                      مونو استئارات پلی گلیسرول</a:t>
            </a:r>
          </a:p>
          <a:p>
            <a:pPr algn="r" rtl="1"/>
            <a:r>
              <a:rPr lang="fa-IR" dirty="0" smtClean="0"/>
              <a:t>مواد پوشش دهنده</a:t>
            </a:r>
          </a:p>
          <a:p>
            <a:pPr algn="r" rtl="1"/>
            <a:r>
              <a:rPr lang="fa-IR" dirty="0" smtClean="0"/>
              <a:t>                                       تری آسیل گلیسرول </a:t>
            </a:r>
          </a:p>
          <a:p>
            <a:pPr algn="r" rtl="1"/>
            <a:r>
              <a:rPr lang="fa-IR" dirty="0" smtClean="0"/>
              <a:t>                                   </a:t>
            </a:r>
          </a:p>
          <a:p>
            <a:pPr algn="r" rtl="1"/>
            <a:r>
              <a:rPr lang="fa-IR" dirty="0" smtClean="0"/>
              <a:t>                             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MCT</a:t>
            </a:r>
            <a:r>
              <a:rPr lang="fa-IR" dirty="0" smtClean="0"/>
              <a:t>: 13/2% در </a:t>
            </a:r>
            <a:r>
              <a:rPr lang="en-US" dirty="0" smtClean="0"/>
              <a:t>pH= 2</a:t>
            </a:r>
            <a:endParaRPr lang="fa-IR" dirty="0" smtClean="0"/>
          </a:p>
          <a:p>
            <a:pPr algn="r" rtl="1"/>
            <a:r>
              <a:rPr lang="fa-IR" dirty="0" smtClean="0"/>
              <a:t>محیط شبیه سازی معده                                      </a:t>
            </a:r>
          </a:p>
          <a:p>
            <a:pPr algn="r" rt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PGMS</a:t>
            </a:r>
            <a:r>
              <a:rPr lang="fa-IR" dirty="0" smtClean="0"/>
              <a:t>: 16% در </a:t>
            </a:r>
            <a:r>
              <a:rPr lang="en-US" smtClean="0"/>
              <a:t>pH=2</a:t>
            </a:r>
            <a:endParaRPr lang="fa-IR" dirty="0" smtClean="0"/>
          </a:p>
          <a:p>
            <a:pPr algn="r" rtl="1"/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fa-IR" dirty="0" smtClean="0"/>
              <a:t>                                    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MCT</a:t>
            </a:r>
            <a:r>
              <a:rPr lang="fa-IR" dirty="0" smtClean="0"/>
              <a:t>:    </a:t>
            </a:r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94.7%   </a:t>
            </a:r>
            <a:r>
              <a:rPr lang="fa-IR" dirty="0" smtClean="0"/>
              <a:t>آزاد سازی آسکوربیک      </a:t>
            </a:r>
          </a:p>
          <a:p>
            <a:pPr algn="r" rtl="1"/>
            <a:r>
              <a:rPr lang="fa-IR" dirty="0" smtClean="0"/>
              <a:t>محیط شبیه سازی شده روده</a:t>
            </a:r>
          </a:p>
          <a:p>
            <a:pPr algn="r" rtl="1"/>
            <a:r>
              <a:rPr lang="fa-IR" dirty="0" smtClean="0"/>
              <a:t>                                   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PGMS</a:t>
            </a:r>
            <a:r>
              <a:rPr lang="fa-IR" dirty="0" smtClean="0">
                <a:solidFill>
                  <a:schemeClr val="tx1">
                    <a:lumMod val="95000"/>
                  </a:schemeClr>
                </a:solidFill>
              </a:rPr>
              <a:t>:   </a:t>
            </a:r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83.8%   </a:t>
            </a:r>
            <a:r>
              <a:rPr lang="fa-IR" dirty="0" smtClean="0"/>
              <a:t>آزاد سازی اسکوربیک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dirty="0" smtClean="0"/>
              <a:t>   </a:t>
            </a:r>
          </a:p>
          <a:p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248400" y="2743199"/>
            <a:ext cx="9906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6248400" y="2438400"/>
            <a:ext cx="914400" cy="2286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6172200" y="3581402"/>
            <a:ext cx="762000" cy="2285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6096000" y="3809999"/>
            <a:ext cx="838200" cy="304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638800" y="4952999"/>
            <a:ext cx="762000" cy="227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5638800" y="4571999"/>
            <a:ext cx="8382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5105400" y="6096000"/>
            <a:ext cx="8382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5029200" y="5714999"/>
            <a:ext cx="9144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8800" y="3048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C000"/>
                </a:solidFill>
              </a:rPr>
              <a:t>مطالعات انجام شده در این زمینه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88392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 smtClean="0"/>
          </a:p>
          <a:p>
            <a:pPr algn="r" rtl="1"/>
            <a:endParaRPr lang="fa-IR" dirty="0" smtClean="0"/>
          </a:p>
          <a:p>
            <a:pPr algn="ctr" rtl="1"/>
            <a:r>
              <a:rPr lang="fa-IR" sz="2000" dirty="0" smtClean="0">
                <a:solidFill>
                  <a:srgbClr val="92D050"/>
                </a:solidFill>
              </a:rPr>
              <a:t>استفاده از ال – آسکوربیک اسید ریز کپسوله شده با پلی آسیل گلیسرول مونو استئارات برای تقویت کردن شیر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ماده هسته                        ال – آسکوربیک اسید و سولفات آمونیوم فریک 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ماده پوشش دهنده              تری آسیل گلیسرول زنجیر متوسط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بیشترین راندمان                  94.2% و با نسبت 1 به 5 (هسته:پوشش دهنده)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کم ترین میزان تیوباربیتوریک اسید(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fa-IR" dirty="0" smtClean="0"/>
              <a:t>)         آهن کپسوله شده و اسکوربیک کپسوله نشده</a:t>
            </a:r>
          </a:p>
          <a:p>
            <a:pPr algn="r" rtl="1"/>
            <a:r>
              <a:rPr lang="fa-IR" dirty="0" smtClean="0"/>
              <a:t>1.6%           6.7%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مقایسه نمونه های شاهد و غنی شده             عدم وجود تفاوت معنی داری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امکان غنی سازی شیر و حتی سایر فرآورده های لبنی دیگر با آهن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172200" y="28194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400800" y="35814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419600" y="49530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>
            <a:off x="609600" y="5029200"/>
            <a:ext cx="914400" cy="1295400"/>
          </a:xfrm>
          <a:prstGeom prst="curved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6400800" y="2209800"/>
            <a:ext cx="129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4648200" y="41148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7543800" y="43434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92D050"/>
                </a:solidFill>
              </a:rPr>
              <a:t>تقویت کردن نمک با ید و آهن  کپسوله شده </a:t>
            </a: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sz="2000" dirty="0" smtClean="0"/>
              <a:t>                                               سولفات، فومارات، پیروفسفات و آهن عنصری</a:t>
            </a:r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sz="2000" dirty="0" smtClean="0">
                <a:solidFill>
                  <a:srgbClr val="FFFF00"/>
                </a:solidFill>
              </a:rPr>
              <a:t>پایداری نمک محلی و 19 ترکیب آهن (پوشش دار و بدون پوشش)</a:t>
            </a: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fa-IR" sz="2000" dirty="0" smtClean="0"/>
              <a:t>  بعد از 1، 2، 4 و 6 ماه نگهداری</a:t>
            </a: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کپسوله کردن در برابر تغییرات حسی نامطلوب و اتلاف ید، اثر حفاظتی نداشت.</a:t>
            </a:r>
          </a:p>
          <a:p>
            <a:pPr algn="r" rtl="1"/>
            <a:endParaRPr lang="fa-IR" sz="2000" dirty="0" smtClean="0"/>
          </a:p>
          <a:p>
            <a:pPr algn="r" rtl="1">
              <a:buFont typeface="Wingdings" pitchFamily="2" charset="2"/>
              <a:buChar char="v"/>
            </a:pPr>
            <a:endParaRPr lang="fa-IR" sz="2000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sz="2000" dirty="0" smtClean="0"/>
              <a:t>2 شکل پیرو فسفات فریک: 2.5 و 0.5 میکرومتر          نسبتا خوب</a:t>
            </a:r>
          </a:p>
          <a:p>
            <a:pPr algn="r" rtl="1">
              <a:buFont typeface="Wingdings" pitchFamily="2" charset="2"/>
              <a:buChar char="v"/>
            </a:pPr>
            <a:endParaRPr lang="fa-IR" sz="2000" dirty="0" smtClean="0"/>
          </a:p>
          <a:p>
            <a:pPr algn="r" rtl="1">
              <a:buFont typeface="Wingdings" pitchFamily="2" charset="2"/>
              <a:buChar char="v"/>
            </a:pPr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احتمالا بدلیل حلالیت پایین</a:t>
            </a: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fa-I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Bent-Up Arrow 3"/>
          <p:cNvSpPr/>
          <p:nvPr/>
        </p:nvSpPr>
        <p:spPr>
          <a:xfrm rot="16200000">
            <a:off x="4991100" y="1485900"/>
            <a:ext cx="6096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5105400" y="2514600"/>
            <a:ext cx="3048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048000" y="39624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Right Arrow 6"/>
          <p:cNvSpPr/>
          <p:nvPr/>
        </p:nvSpPr>
        <p:spPr>
          <a:xfrm>
            <a:off x="914400" y="4114800"/>
            <a:ext cx="762000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8610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92D050"/>
                </a:solidFill>
              </a:rPr>
              <a:t>ریزکپسول سازی برای پایداری ید در نمک تقویت شده با فومارت فروس و یدید پتاسیم</a:t>
            </a:r>
          </a:p>
          <a:p>
            <a:pPr algn="ctr" rtl="1"/>
            <a:endParaRPr lang="fa-IR" sz="2400" dirty="0" smtClean="0"/>
          </a:p>
          <a:p>
            <a:pPr algn="r" rtl="1"/>
            <a:r>
              <a:rPr lang="fa-IR" sz="2400" dirty="0" smtClean="0"/>
              <a:t>مواد هسته: یدید پتاسیم و یدات پتاسیم (به عنوان منبع ید) 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مواد پوشش دهنده:   نشاسته اصلاح شده، ژلاتین، هگزامتافسفات سدیم و کلرید سدیم تصفیه شده </a:t>
            </a:r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>
                <a:solidFill>
                  <a:srgbClr val="FFC000"/>
                </a:solidFill>
              </a:rPr>
              <a:t> خشک کردن پاششی و خشک کردن بستر سیال برای تولید ریزکپسول هایی حاوی 0.3 تا 2 درصد ید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 نمک غنی شده با سولفات آهن یا فومارات فروس و ترکیبات پوشش دار شده ید                  در دما و رطوبت بالا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000" dirty="0" smtClean="0"/>
              <a:t>پایدارترین ترکیب            </a:t>
            </a:r>
            <a:r>
              <a:rPr lang="fa-IR" dirty="0" smtClean="0"/>
              <a:t>50 میلی گرم ید و 1 گرم آهن   ، 1 سال در </a:t>
            </a:r>
            <a:r>
              <a:rPr lang="en-US" dirty="0" smtClean="0"/>
              <a:t> C</a:t>
            </a:r>
            <a:r>
              <a:rPr lang="fa-IR" dirty="0" smtClean="0"/>
              <a:t>40 ، </a:t>
            </a:r>
            <a:r>
              <a:rPr lang="en-US" dirty="0" smtClean="0"/>
              <a:t>RH: 100%</a:t>
            </a:r>
            <a:endParaRPr lang="en-US" sz="2400" dirty="0"/>
          </a:p>
        </p:txBody>
      </p:sp>
      <p:sp>
        <p:nvSpPr>
          <p:cNvPr id="4" name="Curved Right Arrow 3"/>
          <p:cNvSpPr/>
          <p:nvPr/>
        </p:nvSpPr>
        <p:spPr>
          <a:xfrm>
            <a:off x="3733800" y="2895600"/>
            <a:ext cx="6096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096000" y="533400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324600" y="60960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امکان تهیه آهن ریزکپسوله و کاربرد آن در تقویت کردن شیر پاستوریزه</a:t>
            </a:r>
          </a:p>
          <a:p>
            <a:pPr algn="ct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 هسته                   سولفات فروس</a:t>
            </a:r>
          </a:p>
          <a:p>
            <a:pPr algn="r" rtl="1"/>
            <a:r>
              <a:rPr lang="fa-IR" dirty="0" smtClean="0"/>
              <a:t>                             سولفات آمونیوم فریک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                           لیپوزومی                                       میزان کارائی و شرایط بهینه</a:t>
            </a:r>
          </a:p>
          <a:p>
            <a:pPr algn="r" rtl="1"/>
            <a:r>
              <a:rPr lang="fa-IR" dirty="0" smtClean="0"/>
              <a:t>روش ها                استر های چرب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در روش لیپوزومی                اثر نسبت یون آهن به چربی و درصد مولی توین 80 در دیواره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 smtClean="0">
                <a:solidFill>
                  <a:srgbClr val="FFFF00"/>
                </a:solidFill>
              </a:rPr>
              <a:t>با نسبت کاهش یون آهن به چربی و درصد مولی توین در دیواره کارائی افزایش           85.5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</a:rPr>
              <a:t>        نسبت یون آهن به چربی 0.04% و غلظت مولی 5% توین 80 </a:t>
            </a:r>
          </a:p>
          <a:p>
            <a:pPr algn="r" rtl="1"/>
            <a:r>
              <a:rPr lang="fa-IR" dirty="0" smtClean="0"/>
              <a:t>در روش استرهای اسید چرب             </a:t>
            </a:r>
            <a:r>
              <a:rPr lang="en-US" dirty="0" smtClean="0"/>
              <a:t> </a:t>
            </a:r>
            <a:r>
              <a:rPr lang="fa-IR" dirty="0" smtClean="0"/>
              <a:t>اثر تغییر نسبت </a:t>
            </a:r>
            <a:r>
              <a:rPr lang="en-US" dirty="0" smtClean="0"/>
              <a:t>  PGMS</a:t>
            </a:r>
            <a:r>
              <a:rPr lang="fa-IR" dirty="0" smtClean="0"/>
              <a:t>به نمک آهن</a:t>
            </a:r>
            <a:endParaRPr lang="en-US" dirty="0" smtClean="0"/>
          </a:p>
          <a:p>
            <a:pPr algn="r" rtl="1"/>
            <a:r>
              <a:rPr lang="fa-IR" dirty="0" smtClean="0">
                <a:solidFill>
                  <a:srgbClr val="FFFF00"/>
                </a:solidFill>
              </a:rPr>
              <a:t>بالاترین کارائی         81.8%  با نسبت 1 به 15نمک آهن به </a:t>
            </a:r>
            <a:r>
              <a:rPr lang="en-US" dirty="0" smtClean="0">
                <a:solidFill>
                  <a:srgbClr val="FFFF00"/>
                </a:solidFill>
              </a:rPr>
              <a:t>PGMS</a:t>
            </a:r>
          </a:p>
          <a:p>
            <a:pPr algn="r" rtl="1"/>
            <a:r>
              <a:rPr lang="fa-IR" dirty="0" smtClean="0"/>
              <a:t>اضافه کردن ریزکپسول های بدست آمده، نمک های آهن کپسوله نشده و آهن کپسوله شده با روش لیپوزومی تجاری در 4 غلطت          0، 7، 14 و 21 میلی گرم در لیتر  به شیر و نگهداری در 4 درجه سانتی گراد و زمان 4 روز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کمترین و بیشترین میزان اکسایش: تقویت شده با ریز کپسول (استر اسیدهای چرب) و آهن کپسوله نشده</a:t>
            </a:r>
          </a:p>
          <a:p>
            <a:pPr algn="r" rtl="1"/>
            <a:r>
              <a:rPr lang="fa-IR" dirty="0" smtClean="0"/>
              <a:t>ویژگی های حسی تفاوت معنی داری نداشتند.</a:t>
            </a:r>
          </a:p>
          <a:p>
            <a:pPr algn="r" rtl="1"/>
            <a:r>
              <a:rPr lang="fa-IR" dirty="0" smtClean="0"/>
              <a:t>در نهایت روش استرهای اسید چرب به عنوان روش برتر انتخاب شد.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934200" y="1295400"/>
            <a:ext cx="990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010400" y="1371600"/>
            <a:ext cx="914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7010400" y="2438400"/>
            <a:ext cx="990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7010400" y="2133600"/>
            <a:ext cx="9906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3886200" y="990600"/>
            <a:ext cx="533400" cy="1600200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3581400" y="1790700"/>
            <a:ext cx="304800" cy="2667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/>
        </p:nvSpPr>
        <p:spPr>
          <a:xfrm>
            <a:off x="6248400" y="28956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5257800" y="36576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029200" y="44958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914400" y="31242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8458200" y="3429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7010400" y="39624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ctr" rtl="1"/>
            <a:r>
              <a:rPr lang="fa-IR" b="1" dirty="0" smtClean="0"/>
              <a:t>نتیجه گیری:</a:t>
            </a:r>
          </a:p>
          <a:p>
            <a:pPr algn="r" rtl="1"/>
            <a:r>
              <a:rPr lang="fa-IR" dirty="0" smtClean="0"/>
              <a:t> </a:t>
            </a:r>
          </a:p>
          <a:p>
            <a:pPr algn="r" rtl="1"/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برای مبارزه با کمبود آهن می توان ریزکپسولاسیون را به عنوان یک راهکار مورد توجه قرار داد.</a:t>
            </a:r>
          </a:p>
          <a:p>
            <a:pPr algn="r" rtl="1"/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 محصولی ایده آل است که امکان تقویت کردن غذا با آهن دارای دسترسی زیستی بالا را بدون تغییرات  حسی و تغذیه ای فراهم می کند.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در تقویت کردن باید به تعادل بین افزایش دهنده ها و ممانعت کننده های جذب توجه شود.</a:t>
            </a:r>
          </a:p>
          <a:p>
            <a:pPr algn="r" rtl="1"/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محصول تولید شده باید از نظر اقتصادی مقرون به صرفه باشد.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 باید پایداری ریزکپسول تولید شده در داخل محصول و همچنین شرایط شبیه سازی شده بدن مورد توجه قرار گیرد.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smtClean="0"/>
              <a:t>اجرای برنامه های غنی سازی در کشورهای در حال توسعه باید به خوبی کنترل شود.</a:t>
            </a: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pPr algn="r" rtl="1"/>
            <a:r>
              <a:rPr lang="fa-IR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/>
              <a:t>مواد معدنی؟؟؟؟؟ </a:t>
            </a:r>
          </a:p>
          <a:p>
            <a:pPr algn="r" rtl="1"/>
            <a:endParaRPr lang="fa-IR" sz="2000" dirty="0" smtClean="0"/>
          </a:p>
          <a:p>
            <a:pPr algn="r" rtl="1"/>
            <a:r>
              <a:rPr lang="fa-IR" sz="2400" dirty="0" smtClean="0"/>
              <a:t>مواد معدنی در هر سلول، بافت و اندام  زنده ای وجود دارند</a:t>
            </a:r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                         ماکرو مینرال: سدیم، پتاسیم، کلسیم و ......</a:t>
            </a:r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مواد معدنی                     </a:t>
            </a:r>
          </a:p>
          <a:p>
            <a:pPr algn="r" rtl="1"/>
            <a:r>
              <a:rPr lang="fa-IR" sz="2000" dirty="0" smtClean="0"/>
              <a:t>                                                 مینرال های جزئی: آهن، مس و روی            </a:t>
            </a:r>
          </a:p>
          <a:p>
            <a:pPr algn="r" rtl="1"/>
            <a:r>
              <a:rPr lang="fa-IR" sz="2000" dirty="0" smtClean="0"/>
              <a:t>                         میکرو مینرال:</a:t>
            </a:r>
          </a:p>
          <a:p>
            <a:pPr algn="r" rtl="1"/>
            <a:r>
              <a:rPr lang="fa-IR" sz="2000" dirty="0" smtClean="0"/>
              <a:t>                                                 مینرال های خیلی جزئی: سلنیم، ید .....</a:t>
            </a:r>
          </a:p>
          <a:p>
            <a:pPr algn="r" rtl="1"/>
            <a:r>
              <a:rPr lang="fa-IR" sz="2000" dirty="0" smtClean="0"/>
              <a:t>                    </a:t>
            </a:r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                       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تیروکسین، هموگلوبین و  ویتامین ب 12       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کوفاکتورهای در واکنش های آنزیمی و تشکیل استخوان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حفظ پ هاش، فشار اسمزی، انتقالات عصبی و ......   </a:t>
            </a:r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7010400" y="2209800"/>
            <a:ext cx="533400" cy="1219200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105400" y="3048000"/>
            <a:ext cx="304800" cy="6858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bdurrahman\Desktop\9239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1981200"/>
            <a:ext cx="10058400" cy="10363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5146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00B0F0"/>
                </a:solidFill>
                <a:cs typeface="B Titr" pitchFamily="2" charset="-78"/>
              </a:rPr>
              <a:t>با تشکر از توجه شما</a:t>
            </a:r>
            <a:endParaRPr lang="en-US" sz="6000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/>
              <a:t>در بدن </a:t>
            </a:r>
            <a:r>
              <a:rPr lang="fa-IR" sz="2800" dirty="0" smtClean="0"/>
              <a:t>انسانها </a:t>
            </a:r>
            <a:r>
              <a:rPr lang="fa-IR" sz="2800" dirty="0"/>
              <a:t>آهن به مقدار خیلی کمی وجود </a:t>
            </a:r>
            <a:r>
              <a:rPr lang="fa-IR" sz="2800" dirty="0" smtClean="0"/>
              <a:t>دارد</a:t>
            </a:r>
          </a:p>
          <a:p>
            <a:pPr algn="r" rtl="1"/>
            <a:r>
              <a:rPr lang="fa-IR" sz="2800" dirty="0" smtClean="0"/>
              <a:t> </a:t>
            </a:r>
            <a:r>
              <a:rPr lang="fa-IR" sz="2000" dirty="0" smtClean="0">
                <a:solidFill>
                  <a:schemeClr val="tx2">
                    <a:lumMod val="90000"/>
                  </a:schemeClr>
                </a:solidFill>
              </a:rPr>
              <a:t>(0.05 گرم </a:t>
            </a:r>
            <a:r>
              <a:rPr lang="fa-IR" sz="2000" dirty="0">
                <a:solidFill>
                  <a:schemeClr val="tx2">
                    <a:lumMod val="90000"/>
                  </a:schemeClr>
                </a:solidFill>
              </a:rPr>
              <a:t>به ازای هر کیلوگرم وزن بدن</a:t>
            </a:r>
            <a:r>
              <a:rPr lang="fa-IR" sz="2000" dirty="0" smtClean="0">
                <a:solidFill>
                  <a:schemeClr val="tx2">
                    <a:lumMod val="90000"/>
                  </a:schemeClr>
                </a:solidFill>
              </a:rPr>
              <a:t>)</a:t>
            </a:r>
            <a:endParaRPr lang="fa-IR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r" rtl="1"/>
            <a:endParaRPr lang="fa-IR" sz="2800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a-IR" sz="2800" dirty="0">
                <a:solidFill>
                  <a:schemeClr val="accent3">
                    <a:lumMod val="75000"/>
                  </a:schemeClr>
                </a:solidFill>
              </a:rPr>
              <a:t>حمل اکسیژن </a:t>
            </a:r>
            <a:endParaRPr lang="fa-I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a-IR" sz="2800" dirty="0">
                <a:solidFill>
                  <a:schemeClr val="accent3">
                    <a:lumMod val="75000"/>
                  </a:schemeClr>
                </a:solidFill>
              </a:rPr>
              <a:t>حمل و نقل </a:t>
            </a: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</a:rPr>
              <a:t>الکترون ها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a-IR" sz="2800" dirty="0">
                <a:solidFill>
                  <a:schemeClr val="accent3">
                    <a:lumMod val="75000"/>
                  </a:schemeClr>
                </a:solidFill>
              </a:rPr>
              <a:t>ساختمان چند سیستم </a:t>
            </a:r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</a:rPr>
              <a:t>آنزیمی</a:t>
            </a:r>
          </a:p>
          <a:p>
            <a:pPr algn="r" rtl="1">
              <a:buFont typeface="Wingdings" pitchFamily="2" charset="2"/>
              <a:buChar char="v"/>
            </a:pPr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/>
              <a:t> </a:t>
            </a:r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</a:rPr>
              <a:t>مصرف کافی ریز مغذی ها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 </a:t>
            </a:r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>
              <a:cs typeface="2  Lotus" pitchFamily="2" charset="-78"/>
            </a:endParaRPr>
          </a:p>
          <a:p>
            <a:pPr algn="r" rtl="1"/>
            <a:endParaRPr lang="en-US" sz="2800" dirty="0">
              <a:cs typeface="2  Lotus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76962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752600" y="4953000"/>
            <a:ext cx="1295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3429000"/>
            <a:ext cx="990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029200"/>
            <a:ext cx="1295400" cy="7620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2  Elham" pitchFamily="2" charset="-78"/>
              </a:rPr>
              <a:t>مصرف بیش از حد آهن                                                                    </a:t>
            </a:r>
            <a:r>
              <a:rPr lang="fa-IR" sz="3600" b="1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Hemochromatosis</a:t>
            </a:r>
            <a:r>
              <a:rPr lang="fa-IR" sz="3200" b="1" dirty="0" smtClean="0"/>
              <a:t>  </a:t>
            </a:r>
          </a:p>
          <a:p>
            <a:pPr algn="r" rtl="1"/>
            <a:endParaRPr lang="fa-IR" dirty="0" smtClean="0">
              <a:cs typeface="2  Elham" pitchFamily="2" charset="-78"/>
            </a:endParaRPr>
          </a:p>
          <a:p>
            <a:pPr algn="r" rtl="1"/>
            <a:endParaRPr lang="fa-IR" dirty="0" smtClean="0">
              <a:cs typeface="2  Elham" pitchFamily="2" charset="-78"/>
            </a:endParaRPr>
          </a:p>
          <a:p>
            <a:pPr algn="r" rtl="1"/>
            <a:r>
              <a:rPr lang="fa-IR" dirty="0" smtClean="0">
                <a:solidFill>
                  <a:srgbClr val="FFC000"/>
                </a:solidFill>
                <a:cs typeface="2  Elham" pitchFamily="2" charset="-78"/>
              </a:rPr>
              <a:t>                       </a:t>
            </a:r>
            <a:r>
              <a:rPr lang="fa-IR" sz="2000" dirty="0" smtClean="0">
                <a:solidFill>
                  <a:srgbClr val="FFC000"/>
                </a:solidFill>
                <a:cs typeface="2  Elham" pitchFamily="2" charset="-78"/>
              </a:rPr>
              <a:t>تخریب اندام ها،  دیابت و  بی رنگ شدن پوست</a:t>
            </a:r>
            <a:endParaRPr lang="fa-IR" dirty="0" smtClean="0">
              <a:solidFill>
                <a:srgbClr val="FFC000"/>
              </a:solidFill>
              <a:cs typeface="2  Elham" pitchFamily="2" charset="-78"/>
            </a:endParaRPr>
          </a:p>
          <a:p>
            <a:pPr algn="r" rtl="1"/>
            <a:endParaRPr lang="en-US" dirty="0" smtClean="0">
              <a:cs typeface="2  Elham" pitchFamily="2" charset="-78"/>
            </a:endParaRPr>
          </a:p>
          <a:p>
            <a:pPr algn="r" rtl="1"/>
            <a:endParaRPr lang="fa-IR" dirty="0" smtClean="0">
              <a:cs typeface="2  Elham" pitchFamily="2" charset="-78"/>
            </a:endParaRPr>
          </a:p>
          <a:p>
            <a:pPr algn="r" rtl="1"/>
            <a:endParaRPr lang="en-US" sz="2400" dirty="0" smtClean="0">
              <a:cs typeface="2  Elham" pitchFamily="2" charset="-78"/>
            </a:endParaRPr>
          </a:p>
          <a:p>
            <a:pPr algn="r" rtl="1"/>
            <a:r>
              <a:rPr lang="fa-IR" sz="2400" dirty="0" smtClean="0">
                <a:cs typeface="2  Elham" pitchFamily="2" charset="-78"/>
              </a:rPr>
              <a:t>کمبود آن موجب</a:t>
            </a:r>
          </a:p>
          <a:p>
            <a:pPr algn="r" rtl="1"/>
            <a:endParaRPr lang="fa-IR" dirty="0" smtClean="0">
              <a:cs typeface="2  Elham" pitchFamily="2" charset="-78"/>
            </a:endParaRPr>
          </a:p>
          <a:p>
            <a:pPr algn="r" rtl="1"/>
            <a:endParaRPr lang="fa-IR" dirty="0" smtClean="0">
              <a:cs typeface="2  Elham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/>
              <a:t> </a:t>
            </a:r>
            <a:r>
              <a:rPr lang="fa-IR" sz="2000" dirty="0" smtClean="0"/>
              <a:t>آنمی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 کاهش ایمنی بدن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کاهش سرعت رشد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 ضریب هوشی پایین در کودکان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کاهش بارداری در زنان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/>
              <a:t> پایین آمدن ظرفیت کاری در بزرگسالان</a:t>
            </a:r>
          </a:p>
          <a:p>
            <a:pPr algn="r" rt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648200" y="838200"/>
            <a:ext cx="1981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>
            <a:off x="2286000" y="1295400"/>
            <a:ext cx="1905000" cy="6096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Right Arrow 6"/>
          <p:cNvSpPr/>
          <p:nvPr/>
        </p:nvSpPr>
        <p:spPr>
          <a:xfrm>
            <a:off x="6096000" y="3124200"/>
            <a:ext cx="6858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0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mph" presetSubtype="0" fill="hold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mph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mph" presetSubtype="0" fill="hold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mph" presetSubtype="0" fill="hold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000" dirty="0" smtClean="0">
              <a:cs typeface="2  Lotus" pitchFamily="2" charset="-78"/>
            </a:endParaRPr>
          </a:p>
          <a:p>
            <a:pPr algn="r" rtl="1"/>
            <a:r>
              <a:rPr lang="fa-IR" sz="2000" dirty="0" smtClean="0"/>
              <a:t>رایج ترین کمبود تغذیه ای  </a:t>
            </a:r>
            <a:r>
              <a:rPr lang="en-US" sz="2000" dirty="0" smtClean="0"/>
              <a:t>               </a:t>
            </a:r>
            <a:r>
              <a:rPr lang="fa-IR" sz="2000" dirty="0" smtClean="0"/>
              <a:t>         </a:t>
            </a:r>
            <a:r>
              <a:rPr lang="fa-IR" sz="2400" dirty="0" smtClean="0">
                <a:solidFill>
                  <a:srgbClr val="FF0000"/>
                </a:solidFill>
              </a:rPr>
              <a:t>3.6 میلیارد نفر</a:t>
            </a:r>
            <a:r>
              <a:rPr lang="fa-IR" sz="2400" dirty="0" smtClean="0">
                <a:solidFill>
                  <a:srgbClr val="FF0000"/>
                </a:solidFill>
                <a:cs typeface="2  Lotus" pitchFamily="2" charset="-78"/>
              </a:rPr>
              <a:t> </a:t>
            </a:r>
            <a:endParaRPr lang="fa-IR" sz="2000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2000" dirty="0" smtClean="0">
                <a:cs typeface="2  Lotus" pitchFamily="2" charset="-78"/>
              </a:rPr>
              <a:t>      </a:t>
            </a:r>
            <a:endParaRPr lang="fa-IR" sz="2000" dirty="0">
              <a:cs typeface="2  Lotus" pitchFamily="2" charset="-78"/>
            </a:endParaRPr>
          </a:p>
          <a:p>
            <a:pPr algn="r" rtl="1"/>
            <a:r>
              <a:rPr lang="fa-IR" sz="2000" dirty="0" smtClean="0">
                <a:cs typeface="2  Lotus" pitchFamily="2" charset="-78"/>
              </a:rPr>
              <a:t>                                                                                                              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92D050"/>
                </a:solidFill>
              </a:rPr>
              <a:t>2 میلیارد</a:t>
            </a:r>
            <a:endParaRPr lang="fa-IR" sz="2400" dirty="0">
              <a:solidFill>
                <a:srgbClr val="92D050"/>
              </a:solidFill>
            </a:endParaRPr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                                                </a:t>
            </a:r>
            <a:endParaRPr lang="fa-IR" sz="2000" dirty="0"/>
          </a:p>
          <a:p>
            <a:pPr algn="r" rtl="1"/>
            <a:r>
              <a:rPr lang="fa-IR" sz="2000" dirty="0" smtClean="0"/>
              <a:t>                                            </a:t>
            </a:r>
            <a:r>
              <a:rPr lang="fa-I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800 هزار مرگ ( 1.5%)  </a:t>
            </a:r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سازمان بهداشت جهانی          </a:t>
            </a:r>
          </a:p>
          <a:p>
            <a:pPr algn="r" rtl="1"/>
            <a:endParaRPr lang="fa-IR" sz="2000" dirty="0">
              <a:cs typeface="2  Lotus" pitchFamily="2" charset="-78"/>
            </a:endParaRPr>
          </a:p>
          <a:p>
            <a:pPr algn="r" rtl="1"/>
            <a:r>
              <a:rPr lang="fa-IR" sz="2000" dirty="0" smtClean="0">
                <a:cs typeface="2  Lotus" pitchFamily="2" charset="-78"/>
              </a:rPr>
              <a:t>                                                     </a:t>
            </a:r>
            <a:r>
              <a:rPr lang="fa-I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یکی </a:t>
            </a:r>
            <a:r>
              <a:rPr lang="fa-IR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از ده فاکتور اصلی عامل بیماری، </a:t>
            </a:r>
            <a:r>
              <a:rPr lang="fa-I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</a:t>
            </a:r>
          </a:p>
          <a:p>
            <a:pPr algn="r" rtl="1"/>
            <a:r>
              <a:rPr lang="fa-I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عامل </a:t>
            </a:r>
            <a:r>
              <a:rPr lang="fa-IR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ناتوانی و مرگ در جهان </a:t>
            </a:r>
            <a:r>
              <a:rPr lang="fa-I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امروزی</a:t>
            </a:r>
          </a:p>
          <a:p>
            <a:pPr algn="r" rtl="1"/>
            <a:r>
              <a:rPr lang="fa-IR" sz="2000" dirty="0" smtClean="0">
                <a:cs typeface="2  Lotus" pitchFamily="2" charset="-78"/>
              </a:rPr>
              <a:t>       </a:t>
            </a:r>
            <a:endParaRPr lang="fa-IR" sz="2000" dirty="0">
              <a:cs typeface="2  Lotus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</a:rPr>
              <a:t>کم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</a:rPr>
              <a:t>خونی فقر آهن پس از سوء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</a:rPr>
              <a:t>تغذیه ی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</a:rPr>
              <a:t>انرژی - پروتئین و اختلالات ناشی از کمبود ید، مهمترین کمبود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</a:rPr>
              <a:t>تغذیه ای در ایران می باشد.</a:t>
            </a:r>
          </a:p>
          <a:p>
            <a:pPr algn="r" rtl="1"/>
            <a:r>
              <a:rPr lang="fa-IR" sz="2000" dirty="0" smtClean="0">
                <a:cs typeface="2  Lotus" pitchFamily="2" charset="-78"/>
              </a:rPr>
              <a:t>     </a:t>
            </a:r>
          </a:p>
          <a:p>
            <a:pPr algn="ctr" rtl="1"/>
            <a:r>
              <a:rPr lang="fa-IR" sz="2000" dirty="0" smtClean="0"/>
              <a:t> 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5410200" y="2819400"/>
            <a:ext cx="609600" cy="1295400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572000" y="990600"/>
            <a:ext cx="1371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 rot="10800000" flipV="1">
            <a:off x="1676400" y="1219200"/>
            <a:ext cx="914400" cy="609600"/>
          </a:xfrm>
          <a:prstGeom prst="curvedConnector3">
            <a:avLst>
              <a:gd name="adj1" fmla="val 50000"/>
            </a:avLst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dirty="0"/>
              <a:t> </a:t>
            </a:r>
            <a:r>
              <a:rPr lang="fa-IR" sz="3200" dirty="0"/>
              <a:t>سه رویکرد </a:t>
            </a:r>
            <a:r>
              <a:rPr lang="fa-IR" sz="3200" dirty="0" smtClean="0"/>
              <a:t>برای مبارزه با کمبود آهن</a:t>
            </a:r>
            <a:endParaRPr lang="en-US" sz="3200" dirty="0" smtClean="0"/>
          </a:p>
          <a:p>
            <a:pPr algn="ctr" rtl="1"/>
            <a:endParaRPr lang="en-US" sz="2400" dirty="0"/>
          </a:p>
          <a:p>
            <a:pPr lvl="0" algn="r" rtl="1"/>
            <a:endParaRPr lang="fa-IR" sz="2400" dirty="0" smtClean="0"/>
          </a:p>
          <a:p>
            <a:pPr algn="r" rtl="1"/>
            <a:r>
              <a:rPr lang="fa-IR" sz="2800" dirty="0" smtClean="0"/>
              <a:t>تغییر و تنوع</a:t>
            </a:r>
            <a:r>
              <a:rPr lang="fa-IR" sz="2400" dirty="0" smtClean="0"/>
              <a:t>                                                      مکمل ها </a:t>
            </a:r>
            <a:r>
              <a:rPr lang="fa-IR" dirty="0" smtClean="0"/>
              <a:t> </a:t>
            </a:r>
            <a:r>
              <a:rPr lang="fa-IR" sz="2800" dirty="0" smtClean="0"/>
              <a:t>بخشیدن به رژیم غذایی </a:t>
            </a:r>
          </a:p>
          <a:p>
            <a:pPr algn="r" rtl="1"/>
            <a:r>
              <a:rPr lang="fa-IR" sz="2000" dirty="0" smtClean="0"/>
              <a:t>                                                                           افزودن دستی</a:t>
            </a:r>
            <a:endParaRPr lang="fa-IR" sz="3200" dirty="0" smtClean="0"/>
          </a:p>
          <a:p>
            <a:pPr algn="r" rtl="1"/>
            <a:r>
              <a:rPr lang="fa-IR" sz="3200" dirty="0"/>
              <a:t> </a:t>
            </a:r>
            <a:r>
              <a:rPr lang="fa-IR" sz="3200" dirty="0" smtClean="0"/>
              <a:t>                           </a:t>
            </a:r>
            <a:r>
              <a:rPr lang="fa-IR" sz="2800" dirty="0" smtClean="0"/>
              <a:t>غنی سازی </a:t>
            </a:r>
            <a:endParaRPr lang="fa-IR" sz="3200" dirty="0" smtClean="0"/>
          </a:p>
          <a:p>
            <a:pPr algn="r" rtl="1"/>
            <a:r>
              <a:rPr lang="fa-IR" sz="3200" dirty="0" smtClean="0"/>
              <a:t>                                               </a:t>
            </a:r>
            <a:r>
              <a:rPr lang="fa-IR" sz="2000" dirty="0" smtClean="0"/>
              <a:t>افزودن به گیاهان</a:t>
            </a:r>
            <a:endParaRPr lang="fa-IR" sz="2000" dirty="0"/>
          </a:p>
          <a:p>
            <a:pPr algn="r" rtl="1">
              <a:buFont typeface="Wingdings" pitchFamily="2" charset="2"/>
              <a:buChar char="Ø"/>
            </a:pPr>
            <a:r>
              <a:rPr lang="fa-IR" sz="3200" dirty="0" smtClean="0"/>
              <a:t> </a:t>
            </a:r>
            <a:r>
              <a:rPr lang="fa-IR" sz="2400" dirty="0"/>
              <a:t> تغییر و تنوع بخشیدن روش ارجح </a:t>
            </a:r>
            <a:r>
              <a:rPr lang="fa-IR" sz="2400" dirty="0" smtClean="0"/>
              <a:t>است.</a:t>
            </a:r>
          </a:p>
          <a:p>
            <a:pPr algn="r" rtl="1"/>
            <a:endParaRPr lang="fa-IR" sz="2400" dirty="0" smtClean="0"/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/>
              <a:t>عملی ترین و موثرترین راه حل                       غنی سازی</a:t>
            </a:r>
            <a:endParaRPr lang="en-US" sz="2400" dirty="0" smtClean="0"/>
          </a:p>
          <a:p>
            <a:pPr algn="r" rtl="1"/>
            <a:endParaRPr lang="en-US" sz="2400" dirty="0" smtClean="0"/>
          </a:p>
        </p:txBody>
      </p:sp>
      <p:sp>
        <p:nvSpPr>
          <p:cNvPr id="5" name="Left Arrow 4"/>
          <p:cNvSpPr/>
          <p:nvPr/>
        </p:nvSpPr>
        <p:spPr>
          <a:xfrm>
            <a:off x="3048000" y="5029200"/>
            <a:ext cx="129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2895600" y="2819400"/>
            <a:ext cx="457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1143000"/>
            <a:ext cx="2209800" cy="8382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733800" y="2057400"/>
            <a:ext cx="2057400" cy="2286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057400" y="1143000"/>
            <a:ext cx="2743200" cy="10668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/>
              <a:t>سازمان بهداشت </a:t>
            </a:r>
            <a:r>
              <a:rPr lang="fa-IR" sz="2400" dirty="0" smtClean="0"/>
              <a:t>جهانی چهارطبقه </a:t>
            </a:r>
            <a:r>
              <a:rPr lang="fa-IR" sz="2400" dirty="0"/>
              <a:t>غنی </a:t>
            </a:r>
            <a:r>
              <a:rPr lang="fa-IR" sz="2400" dirty="0" smtClean="0"/>
              <a:t>سازی</a:t>
            </a:r>
            <a:endParaRPr lang="en-US" sz="2400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6800" y="990600"/>
            <a:ext cx="2743200" cy="11430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4876800" y="990600"/>
            <a:ext cx="990600" cy="9906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076700" y="1181100"/>
            <a:ext cx="990600" cy="6096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133600" y="990600"/>
            <a:ext cx="2743200" cy="10668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2057400"/>
            <a:ext cx="152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/>
              <a:t>عمومی</a:t>
            </a:r>
          </a:p>
          <a:p>
            <a:pPr algn="ctr" rtl="1"/>
            <a:endParaRPr lang="fa-IR" sz="2400" b="1" dirty="0" smtClean="0"/>
          </a:p>
          <a:p>
            <a:pPr algn="ctr" rtl="1"/>
            <a:endParaRPr lang="fa-IR" sz="2400" b="1" dirty="0" smtClean="0"/>
          </a:p>
          <a:p>
            <a:pPr algn="ctr" rtl="1"/>
            <a:endParaRPr lang="fa-IR" b="1" dirty="0" smtClean="0"/>
          </a:p>
          <a:p>
            <a:pPr algn="ctr" rtl="1"/>
            <a:r>
              <a:rPr lang="fa-IR" b="1" dirty="0" smtClean="0"/>
              <a:t>مصرف بوسیله اکثر مردم</a:t>
            </a:r>
          </a:p>
          <a:p>
            <a:pPr algn="ctr" rtl="1"/>
            <a:endParaRPr lang="fa-IR" b="1" dirty="0" smtClean="0"/>
          </a:p>
          <a:p>
            <a:pPr algn="ctr" rtl="1"/>
            <a:endParaRPr lang="fa-IR" b="1" dirty="0" smtClean="0"/>
          </a:p>
          <a:p>
            <a:pPr algn="ctr" rtl="1"/>
            <a:endParaRPr lang="fa-IR" b="1" dirty="0" smtClean="0"/>
          </a:p>
          <a:p>
            <a:pPr algn="ctr" rtl="1"/>
            <a:r>
              <a:rPr lang="fa-IR" b="1" dirty="0" smtClean="0"/>
              <a:t>کنترل بوسیله دولت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2057400"/>
            <a:ext cx="144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بازار آزاد</a:t>
            </a:r>
          </a:p>
          <a:p>
            <a:endParaRPr lang="fa-IR" sz="2400" b="1" dirty="0" smtClean="0"/>
          </a:p>
          <a:p>
            <a:endParaRPr lang="fa-IR" sz="2400" b="1" dirty="0" smtClean="0"/>
          </a:p>
          <a:p>
            <a:pPr algn="r"/>
            <a:r>
              <a:rPr lang="fa-IR" sz="2400" b="1" dirty="0" smtClean="0"/>
              <a:t>  </a:t>
            </a:r>
          </a:p>
          <a:p>
            <a:pPr algn="ctr"/>
            <a:r>
              <a:rPr lang="fa-IR" b="1" dirty="0" smtClean="0"/>
              <a:t>دو هدف:</a:t>
            </a:r>
          </a:p>
          <a:p>
            <a:pPr algn="r"/>
            <a:endParaRPr lang="fa-IR" b="1" dirty="0" smtClean="0"/>
          </a:p>
          <a:p>
            <a:pPr algn="r"/>
            <a:endParaRPr lang="fa-IR" b="1" dirty="0" smtClean="0"/>
          </a:p>
          <a:p>
            <a:pPr algn="r"/>
            <a:r>
              <a:rPr lang="fa-IR" b="1" dirty="0" smtClean="0"/>
              <a:t> </a:t>
            </a:r>
          </a:p>
          <a:p>
            <a:pPr algn="ctr"/>
            <a:r>
              <a:rPr lang="fa-IR" b="1" dirty="0" smtClean="0"/>
              <a:t>سودمندی مالی و سلامتی جامعه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2057400"/>
            <a:ext cx="152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/>
              <a:t>هدف دار</a:t>
            </a:r>
          </a:p>
          <a:p>
            <a:pPr algn="ctr"/>
            <a:endParaRPr lang="fa-IR" sz="2400" b="1" dirty="0" smtClean="0"/>
          </a:p>
          <a:p>
            <a:pPr algn="ctr"/>
            <a:endParaRPr lang="fa-IR" sz="2400" b="1" dirty="0" smtClean="0"/>
          </a:p>
          <a:p>
            <a:pPr algn="ctr"/>
            <a:endParaRPr lang="fa-IR" b="1" dirty="0" smtClean="0"/>
          </a:p>
          <a:p>
            <a:pPr algn="ctr"/>
            <a:r>
              <a:rPr lang="fa-IR" b="1" dirty="0" smtClean="0"/>
              <a:t>در معرض خطر بالا</a:t>
            </a:r>
          </a:p>
          <a:p>
            <a:pPr algn="ctr"/>
            <a:endParaRPr lang="fa-IR" sz="2400" b="1" dirty="0" smtClean="0"/>
          </a:p>
          <a:p>
            <a:pPr algn="ctr"/>
            <a:endParaRPr lang="fa-IR" sz="2400" b="1" dirty="0" smtClean="0"/>
          </a:p>
          <a:p>
            <a:pPr algn="ctr"/>
            <a:r>
              <a:rPr lang="fa-IR" b="1" dirty="0" smtClean="0"/>
              <a:t>کودکان</a:t>
            </a:r>
            <a:r>
              <a:rPr lang="fa-IR" sz="2400" b="1" dirty="0" smtClean="0"/>
              <a:t>، </a:t>
            </a:r>
            <a:r>
              <a:rPr lang="fa-IR" b="1" dirty="0" smtClean="0"/>
              <a:t>نوزادان و انسانهای تبعیدی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2057400"/>
            <a:ext cx="281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خانگی و اجتماعی</a:t>
            </a:r>
          </a:p>
          <a:p>
            <a:endParaRPr lang="fa-IR" sz="2400" b="1" dirty="0" smtClean="0"/>
          </a:p>
          <a:p>
            <a:pPr algn="ctr"/>
            <a:endParaRPr lang="fa-IR" sz="2400" b="1" dirty="0" smtClean="0"/>
          </a:p>
          <a:p>
            <a:pPr algn="ctr"/>
            <a:endParaRPr lang="fa-IR" sz="2400" b="1" dirty="0" smtClean="0"/>
          </a:p>
          <a:p>
            <a:pPr algn="ctr"/>
            <a:r>
              <a:rPr lang="fa-IR" b="1" dirty="0" smtClean="0"/>
              <a:t>یک رویکرد مبتکرانه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7848600" y="2590800"/>
            <a:ext cx="3810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848600" y="44196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715000" y="39624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5715000" y="2590800"/>
            <a:ext cx="3810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038600" y="2590800"/>
            <a:ext cx="3810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038600" y="41148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1524000" y="2667000"/>
            <a:ext cx="3810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7E97-A792-4782-8EFF-E2E367755B5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8077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92D050"/>
                </a:solidFill>
              </a:rPr>
              <a:t> محصولات تقویت شده</a:t>
            </a:r>
          </a:p>
          <a:p>
            <a:pPr algn="r" rtl="1">
              <a:buFont typeface="Arial" pitchFamily="34" charset="0"/>
              <a:buChar char="•"/>
            </a:pPr>
            <a:endParaRPr lang="fa-IR" sz="2400" b="1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FFC000"/>
                </a:solidFill>
              </a:rPr>
              <a:t>آرد غلات</a:t>
            </a:r>
            <a:r>
              <a:rPr lang="ar-SA" sz="2400" b="1" dirty="0" smtClean="0">
                <a:solidFill>
                  <a:srgbClr val="FFC000"/>
                </a:solidFill>
              </a:rPr>
              <a:t>،</a:t>
            </a:r>
            <a:r>
              <a:rPr lang="fa-IR" sz="2400" b="1" dirty="0" smtClean="0">
                <a:solidFill>
                  <a:srgbClr val="FFC000"/>
                </a:solidFill>
              </a:rPr>
              <a:t> غذاهای غلاتی، نان</a:t>
            </a:r>
          </a:p>
          <a:p>
            <a:pPr algn="r" rtl="1">
              <a:buFont typeface="Arial" pitchFamily="34" charset="0"/>
              <a:buChar char="•"/>
            </a:pPr>
            <a:endParaRPr lang="fa-IR" sz="2400" b="1" dirty="0" smtClean="0"/>
          </a:p>
          <a:p>
            <a:pPr algn="r" rtl="1"/>
            <a:r>
              <a:rPr lang="fa-IR" sz="2000" b="1" dirty="0" smtClean="0"/>
              <a:t>             </a:t>
            </a:r>
            <a:r>
              <a:rPr lang="fa-IR" sz="2000" dirty="0" smtClean="0"/>
              <a:t>محدودیت اصلی            اسید فیتیک و چربی های غیراشباع</a:t>
            </a:r>
          </a:p>
          <a:p>
            <a:pPr algn="r" rtl="1">
              <a:buFont typeface="Arial" pitchFamily="34" charset="0"/>
              <a:buChar char="•"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Char char="•"/>
            </a:pPr>
            <a:r>
              <a:rPr lang="ar-SA" b="1" dirty="0" smtClean="0"/>
              <a:t> </a:t>
            </a:r>
            <a:r>
              <a:rPr lang="fa-IR" sz="2400" b="1" dirty="0" smtClean="0">
                <a:solidFill>
                  <a:srgbClr val="FFC000"/>
                </a:solidFill>
              </a:rPr>
              <a:t>نمک</a:t>
            </a:r>
            <a:r>
              <a:rPr lang="fa-IR" b="1" dirty="0" smtClean="0"/>
              <a:t>            </a:t>
            </a:r>
            <a:r>
              <a:rPr lang="fa-IR" sz="2000" dirty="0" smtClean="0"/>
              <a:t>مصرف یکنواخت و دسترسی راحت ، غنی سازی همزمان نمک با ید و آهن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sz="2000" dirty="0" smtClean="0"/>
              <a:t>مشکل اصلی نمک             </a:t>
            </a:r>
            <a:r>
              <a:rPr lang="en-US" sz="2000" dirty="0" smtClean="0"/>
              <a:t>Fe</a:t>
            </a:r>
            <a:r>
              <a:rPr lang="en-US" sz="2000" baseline="30000" dirty="0" smtClean="0"/>
              <a:t>++</a:t>
            </a:r>
            <a:r>
              <a:rPr lang="en-US" sz="2000" dirty="0" smtClean="0"/>
              <a:t> (green) </a:t>
            </a:r>
            <a:r>
              <a:rPr lang="en-US" sz="2000" b="1" dirty="0" smtClean="0"/>
              <a:t>→</a:t>
            </a:r>
            <a:r>
              <a:rPr lang="en-US" sz="2000" dirty="0" smtClean="0"/>
              <a:t> Fe</a:t>
            </a:r>
            <a:r>
              <a:rPr lang="en-US" sz="2000" baseline="30000" dirty="0" smtClean="0"/>
              <a:t>+++</a:t>
            </a:r>
            <a:r>
              <a:rPr lang="en-US" sz="2000" dirty="0" smtClean="0"/>
              <a:t> (orange/red) + e</a:t>
            </a:r>
            <a:r>
              <a:rPr lang="en-US" sz="2000" b="1" baseline="30000" dirty="0" smtClean="0"/>
              <a:t>-</a:t>
            </a:r>
            <a:r>
              <a:rPr lang="fa-IR" sz="2000" b="1" baseline="30000" dirty="0" smtClean="0"/>
              <a:t>   </a:t>
            </a:r>
          </a:p>
          <a:p>
            <a:pPr algn="r" rtl="1"/>
            <a:r>
              <a:rPr lang="fa-IR" sz="2000" b="1" baseline="30000" dirty="0" smtClean="0"/>
              <a:t>  </a:t>
            </a:r>
            <a:endParaRPr lang="en-US" sz="2000" dirty="0" smtClean="0"/>
          </a:p>
          <a:p>
            <a:pPr algn="r" rtl="1"/>
            <a:r>
              <a:rPr lang="fa-IR" sz="2000" dirty="0" smtClean="0"/>
              <a:t>                           </a:t>
            </a:r>
          </a:p>
          <a:p>
            <a:pPr algn="r" rtl="1"/>
            <a:r>
              <a:rPr lang="fa-IR" sz="2000" dirty="0" smtClean="0"/>
              <a:t>  قهوه ای شدن و رسوبات قهوه ای در غذا و حلالیت کمتر 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105400" y="20574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010400" y="29718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715000" y="44196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4648200"/>
            <a:ext cx="17526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267200" y="3429000"/>
            <a:ext cx="24384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4483</TotalTime>
  <Words>1993</Words>
  <Application>Microsoft Office PowerPoint</Application>
  <PresentationFormat>On-screen Show (4:3)</PresentationFormat>
  <Paragraphs>484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amir&amp;saeed</cp:lastModifiedBy>
  <cp:revision>289</cp:revision>
  <dcterms:created xsi:type="dcterms:W3CDTF">2009-01-24T16:41:31Z</dcterms:created>
  <dcterms:modified xsi:type="dcterms:W3CDTF">2017-02-14T14:37:45Z</dcterms:modified>
</cp:coreProperties>
</file>