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4" r:id="rId2"/>
    <p:sldId id="285" r:id="rId3"/>
    <p:sldId id="259" r:id="rId4"/>
    <p:sldId id="260" r:id="rId5"/>
    <p:sldId id="268" r:id="rId6"/>
    <p:sldId id="261" r:id="rId7"/>
    <p:sldId id="262" r:id="rId8"/>
    <p:sldId id="263" r:id="rId9"/>
    <p:sldId id="283" r:id="rId10"/>
    <p:sldId id="264" r:id="rId11"/>
    <p:sldId id="265" r:id="rId12"/>
    <p:sldId id="282" r:id="rId13"/>
    <p:sldId id="266" r:id="rId14"/>
    <p:sldId id="273" r:id="rId15"/>
    <p:sldId id="272" r:id="rId16"/>
    <p:sldId id="267" r:id="rId17"/>
    <p:sldId id="279" r:id="rId18"/>
    <p:sldId id="274" r:id="rId19"/>
    <p:sldId id="277"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snapToGrid="0">
      <p:cViewPr>
        <p:scale>
          <a:sx n="55" d="100"/>
          <a:sy n="55" d="100"/>
        </p:scale>
        <p:origin x="-1128" y="-5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11/26/2016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ransition spd="slow">
    <p:randomBar dir="vert"/>
  </p:transition>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lmik.ir/index/index/page/4" TargetMode="External"/><Relationship Id="rId2" Type="http://schemas.openxmlformats.org/officeDocument/2006/relationships/hyperlink" Target="http://kavehashoori.persianblog.ir/post/1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790" y="434328"/>
            <a:ext cx="8911687" cy="1280890"/>
          </a:xfrm>
        </p:spPr>
        <p:txBody>
          <a:bodyPr/>
          <a:lstStyle/>
          <a:p>
            <a:pPr algn="ctr"/>
            <a:r>
              <a:rPr lang="fa-IR" b="1" dirty="0" smtClean="0"/>
              <a:t>بسم لله ارحمن ارحیم</a:t>
            </a:r>
            <a:endParaRPr lang="en-US" b="1" dirty="0"/>
          </a:p>
        </p:txBody>
      </p:sp>
    </p:spTree>
    <p:extLst>
      <p:ext uri="{BB962C8B-B14F-4D97-AF65-F5344CB8AC3E}">
        <p14:creationId xmlns:p14="http://schemas.microsoft.com/office/powerpoint/2010/main" val="121408760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1231" y="588251"/>
            <a:ext cx="6120769" cy="846102"/>
          </a:xfrm>
        </p:spPr>
        <p:txBody>
          <a:bodyPr/>
          <a:lstStyle/>
          <a:p>
            <a:r>
              <a:rPr lang="ar-SA" b="1" dirty="0"/>
              <a:t>وب خصوصی ( شخصی):</a:t>
            </a:r>
            <a:endParaRPr lang="fa-IR" dirty="0"/>
          </a:p>
        </p:txBody>
      </p:sp>
      <p:sp>
        <p:nvSpPr>
          <p:cNvPr id="3" name="Content Placeholder 2"/>
          <p:cNvSpPr>
            <a:spLocks noGrp="1"/>
          </p:cNvSpPr>
          <p:nvPr>
            <p:ph idx="1"/>
          </p:nvPr>
        </p:nvSpPr>
        <p:spPr>
          <a:xfrm>
            <a:off x="1326776" y="2079811"/>
            <a:ext cx="9371013" cy="2599765"/>
          </a:xfrm>
        </p:spPr>
        <p:txBody>
          <a:bodyPr>
            <a:normAutofit/>
          </a:bodyPr>
          <a:lstStyle/>
          <a:p>
            <a:pPr algn="just"/>
            <a:r>
              <a:rPr lang="ar-SA" sz="2800" b="1" dirty="0"/>
              <a:t>چنانچه دسترسی به یک منبع اطلاعاتی نیازمند استفاده از نام کاربری و رمز عبور باشد ، نرم افزار خزنده وب [2] امکان دسترسی و نمایه سازی آن را ندارد. این بخش از قلمرو پنهان وب را وب خصوصی گویند</a:t>
            </a:r>
            <a:endParaRPr lang="fa-IR"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393" y="4393137"/>
            <a:ext cx="3349127" cy="2000250"/>
          </a:xfrm>
          <a:prstGeom prst="rect">
            <a:avLst/>
          </a:prstGeom>
        </p:spPr>
      </p:pic>
    </p:spTree>
    <p:extLst>
      <p:ext uri="{BB962C8B-B14F-4D97-AF65-F5344CB8AC3E}">
        <p14:creationId xmlns:p14="http://schemas.microsoft.com/office/powerpoint/2010/main" val="4085808022"/>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161" y="677898"/>
            <a:ext cx="3915451" cy="953678"/>
          </a:xfrm>
        </p:spPr>
        <p:txBody>
          <a:bodyPr/>
          <a:lstStyle/>
          <a:p>
            <a:r>
              <a:rPr lang="ar-SA" b="1" smtClean="0"/>
              <a:t>وب ملکی : </a:t>
            </a:r>
            <a:endParaRPr lang="fa-IR" dirty="0"/>
          </a:p>
        </p:txBody>
      </p:sp>
      <p:sp>
        <p:nvSpPr>
          <p:cNvPr id="3" name="Content Placeholder 2"/>
          <p:cNvSpPr>
            <a:spLocks noGrp="1"/>
          </p:cNvSpPr>
          <p:nvPr>
            <p:ph idx="1"/>
          </p:nvPr>
        </p:nvSpPr>
        <p:spPr/>
        <p:txBody>
          <a:bodyPr>
            <a:normAutofit/>
          </a:bodyPr>
          <a:lstStyle/>
          <a:p>
            <a:r>
              <a:rPr lang="ar-SA" sz="2400" b="1" dirty="0"/>
              <a:t>برخی منابع اطلاعاتی مانند نشریات الکترونیکی ، بانکهای اطلاعاتی مبتنی بر وب بوده و دسترسی به آنها مستلزم پرداخت حق </a:t>
            </a:r>
            <a:r>
              <a:rPr lang="ar-SA" sz="2400" b="1" dirty="0" smtClean="0"/>
              <a:t>اشترا</a:t>
            </a:r>
            <a:r>
              <a:rPr lang="ar-SA" sz="2400" b="1" dirty="0"/>
              <a:t>لذا از حوزه دسترسی موتورهای کاوش خارج است. این بخش از وب پنهان را وب ملکی می </a:t>
            </a:r>
            <a:r>
              <a:rPr lang="ar-SA" sz="2400" b="1" dirty="0" smtClean="0"/>
              <a:t>نامند.</a:t>
            </a:r>
            <a:endParaRPr lang="fa-IR"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771" y="4055462"/>
            <a:ext cx="4076700" cy="2571750"/>
          </a:xfrm>
          <a:prstGeom prst="rect">
            <a:avLst/>
          </a:prstGeom>
        </p:spPr>
      </p:pic>
    </p:spTree>
    <p:extLst>
      <p:ext uri="{BB962C8B-B14F-4D97-AF65-F5344CB8AC3E}">
        <p14:creationId xmlns:p14="http://schemas.microsoft.com/office/powerpoint/2010/main" val="3007106156"/>
      </p:ext>
    </p:extLst>
  </p:cSld>
  <p:clrMapOvr>
    <a:masterClrMapping/>
  </p:clrMapOvr>
  <p:transition spd="slow">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160" y="229663"/>
            <a:ext cx="8911687" cy="1280890"/>
          </a:xfrm>
        </p:spPr>
        <p:txBody>
          <a:bodyPr/>
          <a:lstStyle/>
          <a:p>
            <a:r>
              <a:rPr lang="fa-IR" dirty="0" smtClean="0"/>
              <a:t>روشهایی که میتوان منابع اطلاعاتی را از دید روباتهای موتورهای جستجو حفظ کرد؟</a:t>
            </a:r>
            <a:endParaRPr lang="fa-IR" dirty="0"/>
          </a:p>
        </p:txBody>
      </p:sp>
      <p:sp>
        <p:nvSpPr>
          <p:cNvPr id="3" name="Content Placeholder 2"/>
          <p:cNvSpPr>
            <a:spLocks noGrp="1"/>
          </p:cNvSpPr>
          <p:nvPr>
            <p:ph idx="1"/>
          </p:nvPr>
        </p:nvSpPr>
        <p:spPr/>
        <p:txBody>
          <a:bodyPr/>
          <a:lstStyle/>
          <a:p>
            <a:pPr>
              <a:buFont typeface="+mj-lt"/>
              <a:buAutoNum type="arabicPeriod"/>
            </a:pPr>
            <a:r>
              <a:rPr lang="ar-SA" b="1" dirty="0" smtClean="0"/>
              <a:t>استفاده </a:t>
            </a:r>
            <a:r>
              <a:rPr lang="ar-SA" b="1" dirty="0"/>
              <a:t>از اسم </a:t>
            </a:r>
            <a:r>
              <a:rPr lang="ar-SA" b="1" dirty="0" smtClean="0"/>
              <a:t>كاربرو گذرواژه</a:t>
            </a:r>
            <a:endParaRPr lang="fa-IR" b="1" dirty="0" smtClean="0"/>
          </a:p>
          <a:p>
            <a:pPr>
              <a:buFont typeface="+mj-lt"/>
              <a:buAutoNum type="arabicPeriod"/>
            </a:pPr>
            <a:r>
              <a:rPr lang="ar-SA" b="1" dirty="0" smtClean="0"/>
              <a:t>استفاده </a:t>
            </a:r>
            <a:r>
              <a:rPr lang="ar-SA" b="1" dirty="0"/>
              <a:t>از فايل </a:t>
            </a:r>
            <a:r>
              <a:rPr lang="en-US" b="1" dirty="0" smtClean="0"/>
              <a:t>Robots.txt</a:t>
            </a:r>
            <a:endParaRPr lang="en-US" dirty="0"/>
          </a:p>
          <a:p>
            <a:pPr>
              <a:buFont typeface="+mj-lt"/>
              <a:buAutoNum type="arabicPeriod"/>
            </a:pPr>
            <a:r>
              <a:rPr lang="ar-SA" b="1" dirty="0" smtClean="0"/>
              <a:t>استفاده </a:t>
            </a:r>
            <a:r>
              <a:rPr lang="ar-SA" b="1" dirty="0"/>
              <a:t>از كد </a:t>
            </a:r>
            <a:r>
              <a:rPr lang="en-US" b="1" dirty="0" err="1" smtClean="0"/>
              <a:t>noindex</a:t>
            </a: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7344" y="2412627"/>
            <a:ext cx="2857500" cy="2857500"/>
          </a:xfrm>
          <a:prstGeom prst="rect">
            <a:avLst/>
          </a:prstGeom>
        </p:spPr>
      </p:pic>
    </p:spTree>
    <p:extLst>
      <p:ext uri="{BB962C8B-B14F-4D97-AF65-F5344CB8AC3E}">
        <p14:creationId xmlns:p14="http://schemas.microsoft.com/office/powerpoint/2010/main" val="357950507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1137" y="570322"/>
            <a:ext cx="2893475" cy="774384"/>
          </a:xfrm>
        </p:spPr>
        <p:txBody>
          <a:bodyPr/>
          <a:lstStyle/>
          <a:p>
            <a:r>
              <a:rPr lang="ar-SA" b="1" dirty="0"/>
              <a:t>وب عمیق</a:t>
            </a:r>
            <a:r>
              <a:rPr lang="ar-SA" dirty="0"/>
              <a:t> : </a:t>
            </a:r>
            <a:endParaRPr lang="fa-IR" dirty="0"/>
          </a:p>
        </p:txBody>
      </p:sp>
      <p:sp>
        <p:nvSpPr>
          <p:cNvPr id="3" name="Content Placeholder 2"/>
          <p:cNvSpPr>
            <a:spLocks noGrp="1"/>
          </p:cNvSpPr>
          <p:nvPr>
            <p:ph idx="1"/>
          </p:nvPr>
        </p:nvSpPr>
        <p:spPr>
          <a:xfrm>
            <a:off x="6356732" y="1751682"/>
            <a:ext cx="5147879" cy="4159540"/>
          </a:xfrm>
        </p:spPr>
        <p:txBody>
          <a:bodyPr>
            <a:normAutofit fontScale="92500"/>
          </a:bodyPr>
          <a:lstStyle/>
          <a:p>
            <a:pPr algn="just"/>
            <a:r>
              <a:rPr lang="ar-SA" sz="2400" b="1" dirty="0"/>
              <a:t>پایگاه های اطلاعاتی متعددی در وب وجود دارند که اگرچه دارای صفحه جستجوی مبتنی بروب هستند اما مندرجات آنها در قالبهای دیگر ارائه می شود و فقط زمانی یک صفحه ابرمتن تولید می شود که جستجوی مستقلی در درون پایگاه مربوطه اجرا شود. اکثر پایگاه های اطلاعاتی منابع خود را از طریق این شبکه دسترس پذیر ساخته اند. این بخش ازوب را وب عمیق می </a:t>
            </a:r>
            <a:r>
              <a:rPr lang="ar-SA" sz="2400" b="1" dirty="0" smtClean="0"/>
              <a:t>نامند</a:t>
            </a:r>
            <a:r>
              <a:rPr lang="en-US" sz="2000" dirty="0" smtClean="0"/>
              <a:t>.</a:t>
            </a:r>
            <a:endParaRPr lang="fa-IR" sz="2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058" y="1685582"/>
            <a:ext cx="2950224" cy="3955054"/>
          </a:xfrm>
          <a:prstGeom prst="rect">
            <a:avLst/>
          </a:prstGeom>
        </p:spPr>
      </p:pic>
    </p:spTree>
    <p:extLst>
      <p:ext uri="{BB962C8B-B14F-4D97-AF65-F5344CB8AC3E}">
        <p14:creationId xmlns:p14="http://schemas.microsoft.com/office/powerpoint/2010/main" val="273031809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054" y="252712"/>
            <a:ext cx="6837946" cy="1097114"/>
          </a:xfrm>
        </p:spPr>
        <p:txBody>
          <a:bodyPr/>
          <a:lstStyle/>
          <a:p>
            <a:r>
              <a:rPr lang="ar-SA" b="1" dirty="0"/>
              <a:t>روش دسترسی به وب </a:t>
            </a:r>
            <a:r>
              <a:rPr lang="ar-SA" b="1" dirty="0" smtClean="0"/>
              <a:t>عمیق</a:t>
            </a:r>
            <a:r>
              <a:rPr lang="fa-IR" b="1" dirty="0" smtClean="0"/>
              <a:t>:</a:t>
            </a:r>
            <a:endParaRPr lang="fa-IR" dirty="0"/>
          </a:p>
        </p:txBody>
      </p:sp>
      <p:pic>
        <p:nvPicPr>
          <p:cNvPr id="2051" name="Picture 3" descr="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427" y="4379540"/>
            <a:ext cx="7123004" cy="24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87388" y="1349826"/>
            <a:ext cx="9377083" cy="2862322"/>
          </a:xfrm>
          <a:prstGeom prst="rect">
            <a:avLst/>
          </a:prstGeom>
        </p:spPr>
        <p:txBody>
          <a:bodyPr wrap="square">
            <a:spAutoFit/>
          </a:bodyPr>
          <a:lstStyle/>
          <a:p>
            <a:pPr algn="just" rtl="1"/>
            <a:r>
              <a:rPr lang="ar-SA" sz="2000" b="1" dirty="0">
                <a:latin typeface="Times New Roman" panose="02020603050405020304" pitchFamily="18" charset="0"/>
                <a:ea typeface="Times New Roman" panose="02020603050405020304" pitchFamily="18" charset="0"/>
              </a:rPr>
              <a:t>از اینجایی که وب عمیق و محتوای آن بطور عمد از دید همگان پنهان شده است، برای دسترسی به محتوای آن باید از نرم افزارهای خاصی کمک گرفت. یکی از مشهورترین این نرم افزارها، مرورگر</a:t>
            </a:r>
            <a:r>
              <a:rPr lang="en-US" sz="2000" b="1" dirty="0">
                <a:latin typeface="Times New Roman" panose="02020603050405020304" pitchFamily="18" charset="0"/>
                <a:ea typeface="Times New Roman" panose="02020603050405020304" pitchFamily="18" charset="0"/>
              </a:rPr>
              <a:t> TOR </a:t>
            </a:r>
            <a:r>
              <a:rPr lang="ar-SA" sz="2000" b="1" dirty="0">
                <a:latin typeface="Times New Roman" panose="02020603050405020304" pitchFamily="18" charset="0"/>
                <a:ea typeface="Times New Roman" panose="02020603050405020304" pitchFamily="18" charset="0"/>
              </a:rPr>
              <a:t>است. با استفاده از این مرورگر می‌توانید به تمام سایت‌هایی با پسوند</a:t>
            </a:r>
            <a:r>
              <a:rPr lang="en-US" sz="2000" b="1" dirty="0">
                <a:latin typeface="Times New Roman" panose="02020603050405020304" pitchFamily="18" charset="0"/>
                <a:ea typeface="Times New Roman" panose="02020603050405020304" pitchFamily="18" charset="0"/>
              </a:rPr>
              <a:t> .onion </a:t>
            </a:r>
            <a:r>
              <a:rPr lang="ar-SA" sz="2000" b="1" dirty="0">
                <a:latin typeface="Times New Roman" panose="02020603050405020304" pitchFamily="18" charset="0"/>
                <a:ea typeface="Times New Roman" panose="02020603050405020304" pitchFamily="18" charset="0"/>
              </a:rPr>
              <a:t>دسترسی داشته باشید و البته رد خود را کاملاً مخفی کنید. این نرم افزار نه تنها از طرف کسانی که قصد دسترسی به وب عمیق را دارند، بلکه از طرف افرادی نیز استفاده می‌شوند که تصمیم به انجام کار خاصی ندارند اما ترجیح می‌دهند ناشناس باقی بمانند</a:t>
            </a:r>
            <a:r>
              <a:rPr lang="en-US" sz="2000" b="1" dirty="0" smtClean="0">
                <a:latin typeface="Times New Roman" panose="02020603050405020304" pitchFamily="18" charset="0"/>
                <a:ea typeface="Times New Roman" panose="02020603050405020304" pitchFamily="18" charset="0"/>
              </a:rPr>
              <a:t>.</a:t>
            </a:r>
            <a:r>
              <a:rPr lang="ar-SA" sz="2000" b="1" dirty="0"/>
              <a:t> از دیگر نرم افزارهای دسترسی به وب عمیق می‌توان</a:t>
            </a:r>
            <a:r>
              <a:rPr lang="en-US" sz="2000" b="1" dirty="0" err="1"/>
              <a:t>DeepPeep</a:t>
            </a:r>
            <a:r>
              <a:rPr lang="en-US" sz="2000" b="1" dirty="0"/>
              <a:t>, </a:t>
            </a:r>
            <a:r>
              <a:rPr lang="en-US" sz="2000" b="1" dirty="0" err="1"/>
              <a:t>Intute</a:t>
            </a:r>
            <a:r>
              <a:rPr lang="en-US" sz="2000" b="1" dirty="0"/>
              <a:t>, Deep Web Technologies </a:t>
            </a:r>
            <a:r>
              <a:rPr lang="ar-SA" sz="2000" b="1" dirty="0"/>
              <a:t>و</a:t>
            </a:r>
            <a:r>
              <a:rPr lang="en-US" sz="2000" b="1" dirty="0"/>
              <a:t> </a:t>
            </a:r>
            <a:r>
              <a:rPr lang="en-US" sz="2000" b="1" dirty="0" err="1"/>
              <a:t>Scirus</a:t>
            </a:r>
            <a:r>
              <a:rPr lang="en-US" sz="2000" b="1" dirty="0"/>
              <a:t> </a:t>
            </a:r>
            <a:r>
              <a:rPr lang="ar-SA" sz="2000" b="1" dirty="0"/>
              <a:t>را نام برد</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2354410"/>
      </p:ext>
    </p:extLst>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965" y="210515"/>
            <a:ext cx="8373035" cy="1097114"/>
          </a:xfrm>
        </p:spPr>
        <p:txBody>
          <a:bodyPr>
            <a:normAutofit fontScale="90000"/>
          </a:bodyPr>
          <a:lstStyle/>
          <a:p>
            <a:r>
              <a:rPr lang="ar-SA" b="1" dirty="0"/>
              <a:t>چه کارهایی در وب عمیق انجام می‌شوند؟</a:t>
            </a:r>
            <a:endParaRPr lang="fa-IR" dirty="0"/>
          </a:p>
        </p:txBody>
      </p:sp>
      <p:pic>
        <p:nvPicPr>
          <p:cNvPr id="1027" name="Picture 3" descr="hitman%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07" y="1248489"/>
            <a:ext cx="3944123" cy="219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046626" y="2044127"/>
            <a:ext cx="3727685" cy="2554545"/>
          </a:xfrm>
          <a:prstGeom prst="rect">
            <a:avLst/>
          </a:prstGeom>
        </p:spPr>
        <p:txBody>
          <a:bodyPr wrap="square">
            <a:spAutoFit/>
          </a:bodyPr>
          <a:lstStyle/>
          <a:p>
            <a:pPr algn="r"/>
            <a:r>
              <a:rPr lang="ar-SA" sz="2000" b="1" dirty="0">
                <a:ea typeface="Times New Roman" panose="02020603050405020304" pitchFamily="18" charset="0"/>
              </a:rPr>
              <a:t>کرایه کردن </a:t>
            </a:r>
            <a:r>
              <a:rPr lang="ar-SA" sz="2000" b="1" dirty="0" smtClean="0">
                <a:ea typeface="Times New Roman" panose="02020603050405020304" pitchFamily="18" charset="0"/>
              </a:rPr>
              <a:t>قاتل</a:t>
            </a:r>
            <a:r>
              <a:rPr lang="fa-IR" sz="2000" b="1" dirty="0" smtClean="0">
                <a:ea typeface="Times New Roman" panose="02020603050405020304" pitchFamily="18" charset="0"/>
              </a:rPr>
              <a:t> </a:t>
            </a:r>
          </a:p>
          <a:p>
            <a:pPr algn="r"/>
            <a:r>
              <a:rPr lang="ar-SA" sz="2000" b="1" dirty="0" smtClean="0"/>
              <a:t>خرید و فروش مواد مخدر</a:t>
            </a:r>
            <a:endParaRPr lang="fa-IR" sz="2000" b="1" dirty="0" smtClean="0"/>
          </a:p>
          <a:p>
            <a:pPr algn="r"/>
            <a:r>
              <a:rPr lang="ar-SA" sz="2000" b="1" dirty="0" smtClean="0"/>
              <a:t>دزدی سفارشی</a:t>
            </a:r>
            <a:endParaRPr lang="fa-IR" sz="2000" b="1" dirty="0" smtClean="0"/>
          </a:p>
          <a:p>
            <a:pPr algn="r"/>
            <a:r>
              <a:rPr lang="ar-SA" sz="2000" b="1" dirty="0"/>
              <a:t>آزمایش بر روی </a:t>
            </a:r>
            <a:r>
              <a:rPr lang="ar-SA" sz="2000" b="1" dirty="0" smtClean="0"/>
              <a:t>انسان</a:t>
            </a:r>
            <a:endParaRPr lang="fa-IR" sz="2000" b="1" dirty="0" smtClean="0"/>
          </a:p>
          <a:p>
            <a:pPr algn="r"/>
            <a:r>
              <a:rPr lang="ar-SA" sz="2000" b="1" dirty="0"/>
              <a:t>خرید </a:t>
            </a:r>
            <a:r>
              <a:rPr lang="ar-SA" sz="2000" b="1" dirty="0" smtClean="0"/>
              <a:t>اسلحه</a:t>
            </a:r>
            <a:endParaRPr lang="fa-IR" sz="2000" b="1" dirty="0" smtClean="0"/>
          </a:p>
          <a:p>
            <a:pPr algn="r"/>
            <a:r>
              <a:rPr lang="ar-SA" sz="2000" b="1" dirty="0"/>
              <a:t>خرید اطلاعات کارت </a:t>
            </a:r>
            <a:r>
              <a:rPr lang="ar-SA" sz="2000" b="1" dirty="0" smtClean="0"/>
              <a:t>اعتباری</a:t>
            </a:r>
            <a:r>
              <a:rPr lang="ar-SA" sz="2000" b="1" dirty="0"/>
              <a:t> </a:t>
            </a:r>
            <a:endParaRPr lang="fa-IR" sz="2000" b="1" dirty="0" smtClean="0"/>
          </a:p>
          <a:p>
            <a:pPr algn="r"/>
            <a:r>
              <a:rPr lang="ar-SA" sz="2000" b="1" dirty="0" smtClean="0"/>
              <a:t>دانستن </a:t>
            </a:r>
            <a:r>
              <a:rPr lang="ar-SA" sz="2000" b="1" dirty="0"/>
              <a:t>نتایج مسابقات و شرط </a:t>
            </a:r>
            <a:r>
              <a:rPr lang="ar-SA" sz="2000" b="1" dirty="0" smtClean="0"/>
              <a:t>بندی</a:t>
            </a:r>
            <a:endParaRPr lang="fa-IR" sz="2000" dirty="0"/>
          </a:p>
        </p:txBody>
      </p:sp>
      <p:pic>
        <p:nvPicPr>
          <p:cNvPr id="1028" name="Picture 4" descr="human%20experiment%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39" y="3425791"/>
            <a:ext cx="3999597" cy="266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weap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697" y="1226457"/>
            <a:ext cx="3747653" cy="219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credit%20card%2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880" y="3447826"/>
            <a:ext cx="3761845" cy="266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828208"/>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7655" y="498605"/>
            <a:ext cx="4148534" cy="881961"/>
          </a:xfrm>
        </p:spPr>
        <p:txBody>
          <a:bodyPr/>
          <a:lstStyle/>
          <a:p>
            <a:r>
              <a:rPr lang="ar-SA" b="1" dirty="0"/>
              <a:t>وب واقعا پنهان : </a:t>
            </a:r>
            <a:endParaRPr lang="fa-IR" dirty="0"/>
          </a:p>
        </p:txBody>
      </p:sp>
      <p:sp>
        <p:nvSpPr>
          <p:cNvPr id="3" name="Content Placeholder 2"/>
          <p:cNvSpPr>
            <a:spLocks noGrp="1"/>
          </p:cNvSpPr>
          <p:nvPr>
            <p:ph idx="1"/>
          </p:nvPr>
        </p:nvSpPr>
        <p:spPr>
          <a:xfrm>
            <a:off x="2008094" y="1380566"/>
            <a:ext cx="9937262" cy="1326775"/>
          </a:xfrm>
        </p:spPr>
        <p:txBody>
          <a:bodyPr>
            <a:normAutofit fontScale="92500" lnSpcReduction="10000"/>
          </a:bodyPr>
          <a:lstStyle/>
          <a:p>
            <a:pPr algn="just"/>
            <a:r>
              <a:rPr lang="ar-SA" sz="2400" b="1" dirty="0"/>
              <a:t>منابع اطلاعاتی غیرمتنی جزء وب واقعا پنهان بشمار می روند چون موتورهای کاوش برای نمایه سازی منابع ابرمتن طراحی شده اند درحالیکه بسیاری از منابع موجود در وب در قالبهای دیگر و معمولا غیرمتنی ( تصویر ، منابع دیداری شنیداری ، ...) ظاهر می شوند </a:t>
            </a:r>
            <a:endParaRPr lang="fa-IR"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835" y="3162668"/>
            <a:ext cx="8157883" cy="3695332"/>
          </a:xfrm>
          <a:prstGeom prst="rect">
            <a:avLst/>
          </a:prstGeom>
        </p:spPr>
      </p:pic>
    </p:spTree>
    <p:extLst>
      <p:ext uri="{BB962C8B-B14F-4D97-AF65-F5344CB8AC3E}">
        <p14:creationId xmlns:p14="http://schemas.microsoft.com/office/powerpoint/2010/main" val="2470228816"/>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184" y="462745"/>
            <a:ext cx="6461428" cy="1186761"/>
          </a:xfrm>
        </p:spPr>
        <p:txBody>
          <a:bodyPr/>
          <a:lstStyle/>
          <a:p>
            <a:r>
              <a:rPr lang="ar-SA" b="1" dirty="0"/>
              <a:t>ویژگیهای محتوایی وب پنهان: </a:t>
            </a:r>
            <a:endParaRPr lang="fa-IR" dirty="0"/>
          </a:p>
        </p:txBody>
      </p:sp>
      <p:sp>
        <p:nvSpPr>
          <p:cNvPr id="3" name="Content Placeholder 2"/>
          <p:cNvSpPr>
            <a:spLocks noGrp="1"/>
          </p:cNvSpPr>
          <p:nvPr>
            <p:ph idx="1"/>
          </p:nvPr>
        </p:nvSpPr>
        <p:spPr/>
        <p:txBody>
          <a:bodyPr>
            <a:normAutofit fontScale="92500"/>
          </a:bodyPr>
          <a:lstStyle/>
          <a:p>
            <a:r>
              <a:rPr lang="ar-SA" sz="2400" b="1" dirty="0"/>
              <a:t>● محتوا در پایگاه اطلاعاتی ذخیره شده است</a:t>
            </a:r>
            <a:br>
              <a:rPr lang="ar-SA" sz="2400" b="1" dirty="0"/>
            </a:br>
            <a:r>
              <a:rPr lang="ar-SA" sz="2400" b="1" dirty="0"/>
              <a:t>● پایگاه اطلاعاتی با پرداخت هزینه قابل دسترسی است</a:t>
            </a:r>
            <a:br>
              <a:rPr lang="ar-SA" sz="2400" b="1" dirty="0"/>
            </a:br>
            <a:r>
              <a:rPr lang="ar-SA" sz="2400" b="1" dirty="0"/>
              <a:t>● محتوا در زمان واقعی ارائه می‌شود</a:t>
            </a:r>
            <a:br>
              <a:rPr lang="ar-SA" sz="2400" b="1" dirty="0"/>
            </a:br>
            <a:r>
              <a:rPr lang="ar-SA" sz="2400" b="1" dirty="0"/>
              <a:t>● قالبهای محتوا</a:t>
            </a:r>
            <a:br>
              <a:rPr lang="ar-SA" sz="2400" b="1" dirty="0"/>
            </a:br>
            <a:r>
              <a:rPr lang="ar-SA" sz="2400" b="1" dirty="0"/>
              <a:t>● ورود به سایتها، نیازمند اجازه ویژه است</a:t>
            </a:r>
            <a:br>
              <a:rPr lang="ar-SA" sz="2400" b="1" dirty="0"/>
            </a:br>
            <a:r>
              <a:rPr lang="ar-SA" sz="2400" b="1" dirty="0"/>
              <a:t>● تعاملی بودن محتوا</a:t>
            </a:r>
            <a:br>
              <a:rPr lang="ar-SA" sz="2400" b="1" dirty="0"/>
            </a:br>
            <a:r>
              <a:rPr lang="ar-SA" sz="2400" b="1" dirty="0"/>
              <a:t>● محتوا به عنوان نتیجه کاوش کاربر، بصورت پویا تولید می‌شود.</a:t>
            </a:r>
            <a:br>
              <a:rPr lang="ar-SA" sz="2400" b="1" dirty="0"/>
            </a:br>
            <a:r>
              <a:rPr lang="ar-SA" sz="2400" b="1" dirty="0"/>
              <a:t>● سایتهایی که توسط پروتکلهای بازدارنده </a:t>
            </a:r>
            <a:r>
              <a:rPr lang="ar-SA" sz="2400" b="1" dirty="0" smtClean="0"/>
              <a:t>روب</a:t>
            </a:r>
            <a:r>
              <a:rPr lang="fa-IR" sz="2400" b="1" dirty="0" smtClean="0"/>
              <a:t>ات</a:t>
            </a:r>
            <a:r>
              <a:rPr lang="ar-SA" sz="2400" b="1" dirty="0" smtClean="0"/>
              <a:t>ها </a:t>
            </a:r>
            <a:r>
              <a:rPr lang="ar-SA" sz="2400" b="1" dirty="0"/>
              <a:t>مسدود شده‌اند</a:t>
            </a:r>
            <a:br>
              <a:rPr lang="ar-SA" sz="2400" b="1" dirty="0"/>
            </a:br>
            <a:r>
              <a:rPr lang="ar-SA" sz="2400" b="1" dirty="0"/>
              <a:t>● اطلاعاتی که به تازگی به سایت افزوده شده و موتورهای جستجو هنوز به آنها دسترسی نیافته‌اند.</a:t>
            </a:r>
            <a:endParaRPr lang="en-US" sz="2400" b="1" dirty="0"/>
          </a:p>
          <a:p>
            <a:endParaRPr lang="fa-IR" dirty="0"/>
          </a:p>
        </p:txBody>
      </p:sp>
    </p:spTree>
    <p:extLst>
      <p:ext uri="{BB962C8B-B14F-4D97-AF65-F5344CB8AC3E}">
        <p14:creationId xmlns:p14="http://schemas.microsoft.com/office/powerpoint/2010/main" val="3900282894"/>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043" y="588252"/>
            <a:ext cx="8911687" cy="1280890"/>
          </a:xfrm>
        </p:spPr>
        <p:txBody>
          <a:bodyPr/>
          <a:lstStyle/>
          <a:p>
            <a:r>
              <a:rPr lang="ar-SA" b="1" dirty="0"/>
              <a:t>وب "پنهان" را چگونه "نمایان" کنیم؟ </a:t>
            </a:r>
            <a:r>
              <a:rPr lang="en-US" dirty="0"/>
              <a:t/>
            </a:r>
            <a:br>
              <a:rPr lang="en-US" dirty="0"/>
            </a:br>
            <a:endParaRPr lang="fa-IR" dirty="0"/>
          </a:p>
        </p:txBody>
      </p:sp>
      <p:sp>
        <p:nvSpPr>
          <p:cNvPr id="3" name="Content Placeholder 2"/>
          <p:cNvSpPr>
            <a:spLocks noGrp="1"/>
          </p:cNvSpPr>
          <p:nvPr>
            <p:ph idx="1"/>
          </p:nvPr>
        </p:nvSpPr>
        <p:spPr>
          <a:xfrm>
            <a:off x="5701552" y="1510554"/>
            <a:ext cx="6107859" cy="5015752"/>
          </a:xfrm>
        </p:spPr>
        <p:txBody>
          <a:bodyPr/>
          <a:lstStyle/>
          <a:p>
            <a:pPr algn="just"/>
            <a:r>
              <a:rPr lang="ar-SA" sz="2000" b="1" dirty="0"/>
              <a:t>برای استفاده از وب پنهان ابتدا باید آدرس یکی از آنها را به کمک موتورهای جستجوگر بیابید. به عنوان مثال اگر موضوع پزشکی مد نظر شماست، کافیست که در گوگل اینگونه جستجو کنید: پایگاه داده پزشکی یا پایگاه داده علوم پزشکی</a:t>
            </a:r>
            <a:r>
              <a:rPr lang="en-US" sz="2000" b="1" dirty="0"/>
              <a:t>. </a:t>
            </a:r>
            <a:r>
              <a:rPr lang="ar-SA" sz="2000" b="1" dirty="0"/>
              <a:t>در هر صورت کلمه "پایگاه داده</a:t>
            </a:r>
            <a:r>
              <a:rPr lang="en-US" sz="2000" b="1" dirty="0"/>
              <a:t>"-Database- </a:t>
            </a:r>
            <a:r>
              <a:rPr lang="ar-SA" sz="2000" b="1" dirty="0"/>
              <a:t>یک کلمه کلیدی است</a:t>
            </a:r>
            <a:r>
              <a:rPr lang="en-US" sz="2000" b="1" dirty="0"/>
              <a:t>. </a:t>
            </a:r>
            <a:endParaRPr lang="fa-IR" sz="2000" b="1" dirty="0" smtClean="0"/>
          </a:p>
          <a:p>
            <a:pPr algn="just"/>
            <a:endParaRPr lang="en-US" sz="2000" b="1" dirty="0"/>
          </a:p>
          <a:p>
            <a:pPr algn="just"/>
            <a:r>
              <a:rPr lang="ar-SA" sz="2000" b="1" dirty="0"/>
              <a:t>با استفاده از</a:t>
            </a:r>
            <a:r>
              <a:rPr lang="en-US" sz="2000" b="1" dirty="0"/>
              <a:t> www.invisible-web.net </a:t>
            </a:r>
            <a:r>
              <a:rPr lang="ar-SA" sz="2000" b="1" dirty="0"/>
              <a:t>می توانید موارد بسیار دیگری از وب پنهان متناسب با نیازتان را مشخص کنید</a:t>
            </a:r>
            <a:r>
              <a:rPr lang="en-US" sz="2000" b="1" dirty="0"/>
              <a:t>. </a:t>
            </a:r>
            <a:endParaRPr lang="en-US" sz="2000" b="1" dirty="0" smtClean="0"/>
          </a:p>
          <a:p>
            <a:pPr algn="just"/>
            <a:r>
              <a:rPr lang="fa-IR" sz="2000" b="1" dirty="0" smtClean="0"/>
              <a:t>استفاده از تجربه کتابداران و طبقه بندي موضوعي مطالب توسط آنها </a:t>
            </a:r>
            <a:endParaRPr lang="en-US" sz="2000" b="1" dirty="0"/>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225" y="1313331"/>
            <a:ext cx="4501840" cy="3796552"/>
          </a:xfrm>
          <a:prstGeom prst="rect">
            <a:avLst/>
          </a:prstGeom>
        </p:spPr>
      </p:pic>
    </p:spTree>
    <p:extLst>
      <p:ext uri="{BB962C8B-B14F-4D97-AF65-F5344CB8AC3E}">
        <p14:creationId xmlns:p14="http://schemas.microsoft.com/office/powerpoint/2010/main" val="875642525"/>
      </p:ext>
    </p:extLst>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445776" y="1775011"/>
            <a:ext cx="8915400" cy="3777622"/>
          </a:xfrm>
        </p:spPr>
        <p:txBody>
          <a:bodyPr>
            <a:normAutofit lnSpcReduction="10000"/>
          </a:bodyPr>
          <a:lstStyle/>
          <a:p>
            <a:r>
              <a:rPr lang="ar-SA" dirty="0"/>
              <a:t>وب پنهان يكي از </a:t>
            </a:r>
            <a:r>
              <a:rPr lang="ar-SA" dirty="0" smtClean="0"/>
              <a:t>واقعيت‌ها</a:t>
            </a:r>
            <a:r>
              <a:rPr lang="fa-IR" dirty="0" smtClean="0"/>
              <a:t>ی </a:t>
            </a:r>
            <a:r>
              <a:rPr lang="ar-SA" dirty="0" smtClean="0"/>
              <a:t> </a:t>
            </a:r>
            <a:r>
              <a:rPr lang="ar-SA" dirty="0"/>
              <a:t>موجود اين </a:t>
            </a:r>
            <a:r>
              <a:rPr lang="ar-SA" dirty="0" smtClean="0"/>
              <a:t>شبك</a:t>
            </a:r>
            <a:r>
              <a:rPr lang="fa-IR" dirty="0" smtClean="0"/>
              <a:t>ه </a:t>
            </a:r>
            <a:r>
              <a:rPr lang="ar-SA" dirty="0" smtClean="0"/>
              <a:t>جهان</a:t>
            </a:r>
            <a:r>
              <a:rPr lang="fa-IR" dirty="0" smtClean="0"/>
              <a:t> </a:t>
            </a:r>
            <a:r>
              <a:rPr lang="ar-SA" dirty="0" smtClean="0"/>
              <a:t>گستر </a:t>
            </a:r>
            <a:r>
              <a:rPr lang="ar-SA" dirty="0"/>
              <a:t>است. </a:t>
            </a:r>
            <a:r>
              <a:rPr lang="ar-SA" dirty="0" smtClean="0"/>
              <a:t>پنهان</a:t>
            </a:r>
            <a:r>
              <a:rPr lang="fa-IR" dirty="0" smtClean="0"/>
              <a:t>ی </a:t>
            </a:r>
            <a:r>
              <a:rPr lang="ar-SA" dirty="0" smtClean="0"/>
              <a:t> </a:t>
            </a:r>
            <a:r>
              <a:rPr lang="ar-SA" dirty="0"/>
              <a:t>اطلاعات در محيط وب به هر يك از دلايلي كه ذكر شد ايجاد شود، سطح </a:t>
            </a:r>
            <a:r>
              <a:rPr lang="ar-SA" dirty="0" smtClean="0"/>
              <a:t>دسترس‌پذير</a:t>
            </a:r>
            <a:r>
              <a:rPr lang="fa-IR" dirty="0" smtClean="0"/>
              <a:t>ی</a:t>
            </a:r>
            <a:r>
              <a:rPr lang="ar-SA" dirty="0" smtClean="0"/>
              <a:t> </a:t>
            </a:r>
            <a:r>
              <a:rPr lang="ar-SA" dirty="0"/>
              <a:t>اطلاعات را براي كاربران كاهش مي‌دهد. از آنجا كه از نظر </a:t>
            </a:r>
            <a:r>
              <a:rPr lang="ar-SA" dirty="0" smtClean="0"/>
              <a:t>كم‍ّ</a:t>
            </a:r>
            <a:r>
              <a:rPr lang="fa-IR" dirty="0" smtClean="0"/>
              <a:t>ی </a:t>
            </a:r>
            <a:r>
              <a:rPr lang="ar-SA" dirty="0" smtClean="0"/>
              <a:t>و كيف</a:t>
            </a:r>
            <a:r>
              <a:rPr lang="fa-IR" dirty="0" smtClean="0"/>
              <a:t>ی </a:t>
            </a:r>
            <a:r>
              <a:rPr lang="ar-SA" dirty="0" smtClean="0"/>
              <a:t>بخش قابل‌توجه</a:t>
            </a:r>
            <a:r>
              <a:rPr lang="fa-IR" dirty="0" smtClean="0"/>
              <a:t>ی </a:t>
            </a:r>
            <a:r>
              <a:rPr lang="ar-SA" dirty="0" smtClean="0"/>
              <a:t>از </a:t>
            </a:r>
            <a:r>
              <a:rPr lang="ar-SA" dirty="0"/>
              <a:t>منابع </a:t>
            </a:r>
            <a:r>
              <a:rPr lang="ar-SA" dirty="0" smtClean="0"/>
              <a:t>اطلاعات</a:t>
            </a:r>
            <a:r>
              <a:rPr lang="fa-IR" dirty="0" smtClean="0"/>
              <a:t>ی </a:t>
            </a:r>
            <a:r>
              <a:rPr lang="ar-SA" dirty="0" smtClean="0"/>
              <a:t> مبتن</a:t>
            </a:r>
            <a:r>
              <a:rPr lang="fa-IR" dirty="0" smtClean="0"/>
              <a:t>ی </a:t>
            </a:r>
            <a:r>
              <a:rPr lang="ar-SA" dirty="0" smtClean="0"/>
              <a:t>بر </a:t>
            </a:r>
            <a:r>
              <a:rPr lang="ar-SA" dirty="0"/>
              <a:t>وب جزء قلمرو تاريك آن قرار دارد </a:t>
            </a:r>
            <a:r>
              <a:rPr lang="ar-SA" dirty="0" smtClean="0"/>
              <a:t>آگاه</a:t>
            </a:r>
            <a:r>
              <a:rPr lang="fa-IR" dirty="0" smtClean="0"/>
              <a:t>ی </a:t>
            </a:r>
            <a:r>
              <a:rPr lang="ar-SA" dirty="0" smtClean="0"/>
              <a:t> </a:t>
            </a:r>
            <a:r>
              <a:rPr lang="ar-SA" dirty="0"/>
              <a:t>از وجود آن و يافتن </a:t>
            </a:r>
            <a:r>
              <a:rPr lang="ar-SA" dirty="0" smtClean="0"/>
              <a:t>راهكارهاي</a:t>
            </a:r>
            <a:r>
              <a:rPr lang="fa-IR" dirty="0" smtClean="0"/>
              <a:t>ی </a:t>
            </a:r>
            <a:r>
              <a:rPr lang="ar-SA" dirty="0" smtClean="0"/>
              <a:t>براي بازياب</a:t>
            </a:r>
            <a:r>
              <a:rPr lang="fa-IR" dirty="0" smtClean="0"/>
              <a:t>ی </a:t>
            </a:r>
            <a:r>
              <a:rPr lang="ar-SA" dirty="0" smtClean="0"/>
              <a:t> </a:t>
            </a:r>
            <a:r>
              <a:rPr lang="ar-SA" dirty="0"/>
              <a:t>اطلاعات از درون آن كاملاً </a:t>
            </a:r>
            <a:r>
              <a:rPr lang="ar-SA" dirty="0" smtClean="0"/>
              <a:t>ضرور</a:t>
            </a:r>
            <a:r>
              <a:rPr lang="fa-IR" dirty="0" smtClean="0"/>
              <a:t>ی </a:t>
            </a:r>
            <a:r>
              <a:rPr lang="ar-SA" dirty="0" smtClean="0"/>
              <a:t>است</a:t>
            </a:r>
            <a:r>
              <a:rPr lang="ar-SA" dirty="0"/>
              <a:t>.</a:t>
            </a:r>
            <a:endParaRPr lang="en-US" dirty="0"/>
          </a:p>
          <a:p>
            <a:r>
              <a:rPr lang="ar-SA" dirty="0"/>
              <a:t>با اين حال و با توجه به شرايط موجود منابع </a:t>
            </a:r>
            <a:r>
              <a:rPr lang="ar-SA" dirty="0" smtClean="0"/>
              <a:t>اطلاعات</a:t>
            </a:r>
            <a:r>
              <a:rPr lang="fa-IR" dirty="0" smtClean="0"/>
              <a:t>ی م</a:t>
            </a:r>
            <a:r>
              <a:rPr lang="ar-SA" dirty="0" smtClean="0"/>
              <a:t>بتن</a:t>
            </a:r>
            <a:r>
              <a:rPr lang="fa-IR" dirty="0" smtClean="0"/>
              <a:t>ی </a:t>
            </a:r>
            <a:r>
              <a:rPr lang="ar-SA" dirty="0" smtClean="0"/>
              <a:t>بر </a:t>
            </a:r>
            <a:r>
              <a:rPr lang="ar-SA" dirty="0"/>
              <a:t>وب، لازم است به طرق مختلف كاربران اينترنت را از وجود اينترنت پنهان و اهميت آن آگاه ساخت و به اين ترتيب سطح </a:t>
            </a:r>
            <a:r>
              <a:rPr lang="ar-SA" dirty="0" smtClean="0"/>
              <a:t>دسترس‌پذير</a:t>
            </a:r>
            <a:r>
              <a:rPr lang="fa-IR" dirty="0" smtClean="0"/>
              <a:t>ی </a:t>
            </a:r>
            <a:r>
              <a:rPr lang="ar-SA" dirty="0" smtClean="0"/>
              <a:t>اطلاعات </a:t>
            </a:r>
            <a:r>
              <a:rPr lang="ar-SA" dirty="0"/>
              <a:t>را براي آنان افزايش داد. نقش كتابداران و متخصصان </a:t>
            </a:r>
            <a:r>
              <a:rPr lang="ar-SA" dirty="0" smtClean="0"/>
              <a:t>اطلاع‌رسان</a:t>
            </a:r>
            <a:r>
              <a:rPr lang="fa-IR" dirty="0" smtClean="0"/>
              <a:t>ی </a:t>
            </a:r>
            <a:r>
              <a:rPr lang="ar-SA" dirty="0" smtClean="0"/>
              <a:t>در </a:t>
            </a:r>
            <a:r>
              <a:rPr lang="ar-SA" dirty="0"/>
              <a:t>اين زمينه كاملاً مهم و </a:t>
            </a:r>
            <a:r>
              <a:rPr lang="ar-SA" dirty="0" smtClean="0"/>
              <a:t>حيات</a:t>
            </a:r>
            <a:r>
              <a:rPr lang="fa-IR" dirty="0" smtClean="0"/>
              <a:t>ی </a:t>
            </a:r>
            <a:r>
              <a:rPr lang="ar-SA" dirty="0" smtClean="0"/>
              <a:t> </a:t>
            </a:r>
            <a:r>
              <a:rPr lang="ar-SA" dirty="0"/>
              <a:t>مي‌باشد. در حال حاضر صدها </a:t>
            </a:r>
            <a:r>
              <a:rPr lang="ar-SA" dirty="0" smtClean="0"/>
              <a:t>درواز</a:t>
            </a:r>
            <a:r>
              <a:rPr lang="fa-IR" dirty="0" smtClean="0"/>
              <a:t>ه </a:t>
            </a:r>
            <a:r>
              <a:rPr lang="ar-SA" dirty="0" smtClean="0"/>
              <a:t>اطلاعات</a:t>
            </a:r>
            <a:r>
              <a:rPr lang="fa-IR" dirty="0" smtClean="0"/>
              <a:t>ی</a:t>
            </a:r>
            <a:r>
              <a:rPr lang="ar-SA" dirty="0" smtClean="0"/>
              <a:t> </a:t>
            </a:r>
            <a:r>
              <a:rPr lang="ar-SA" dirty="0"/>
              <a:t>و راهنماي </a:t>
            </a:r>
            <a:r>
              <a:rPr lang="ar-SA" dirty="0" smtClean="0"/>
              <a:t>اينترنت</a:t>
            </a:r>
            <a:r>
              <a:rPr lang="fa-IR" dirty="0" smtClean="0"/>
              <a:t>ی </a:t>
            </a:r>
            <a:r>
              <a:rPr lang="ar-SA" dirty="0" smtClean="0"/>
              <a:t>كه </a:t>
            </a:r>
            <a:r>
              <a:rPr lang="ar-SA" dirty="0"/>
              <a:t>توسط كتابداران </a:t>
            </a:r>
            <a:r>
              <a:rPr lang="ar-SA" dirty="0" smtClean="0"/>
              <a:t>طراح</a:t>
            </a:r>
            <a:r>
              <a:rPr lang="fa-IR" dirty="0" smtClean="0"/>
              <a:t>ی </a:t>
            </a:r>
            <a:r>
              <a:rPr lang="ar-SA" dirty="0" smtClean="0"/>
              <a:t>و </a:t>
            </a:r>
            <a:r>
              <a:rPr lang="ar-SA" dirty="0"/>
              <a:t>ساخته شده‌اند نقش </a:t>
            </a:r>
            <a:r>
              <a:rPr lang="ar-SA" dirty="0" smtClean="0"/>
              <a:t>مهم</a:t>
            </a:r>
            <a:r>
              <a:rPr lang="fa-IR" dirty="0" smtClean="0"/>
              <a:t>ی</a:t>
            </a:r>
            <a:r>
              <a:rPr lang="ar-SA" dirty="0" smtClean="0"/>
              <a:t> </a:t>
            </a:r>
            <a:r>
              <a:rPr lang="ar-SA" dirty="0"/>
              <a:t>در بهبود بازيابي اطلاعات كاربران ايفا مي‌كنند. اميد </a:t>
            </a:r>
            <a:r>
              <a:rPr lang="ar-SA" dirty="0" smtClean="0"/>
              <a:t>م</a:t>
            </a:r>
            <a:r>
              <a:rPr lang="fa-IR" dirty="0" smtClean="0"/>
              <a:t>ی </a:t>
            </a:r>
            <a:r>
              <a:rPr lang="ar-SA" dirty="0" smtClean="0"/>
              <a:t>رود </a:t>
            </a:r>
            <a:r>
              <a:rPr lang="ar-SA" dirty="0"/>
              <a:t>كه كتابداران </a:t>
            </a:r>
            <a:r>
              <a:rPr lang="ar-SA" dirty="0" smtClean="0"/>
              <a:t>ايران</a:t>
            </a:r>
            <a:r>
              <a:rPr lang="fa-IR" dirty="0" smtClean="0"/>
              <a:t>ی </a:t>
            </a:r>
            <a:r>
              <a:rPr lang="ar-SA" dirty="0" smtClean="0"/>
              <a:t>نيز </a:t>
            </a:r>
            <a:r>
              <a:rPr lang="ar-SA" dirty="0"/>
              <a:t>در اين زمينه </a:t>
            </a:r>
            <a:r>
              <a:rPr lang="ar-SA" dirty="0" smtClean="0"/>
              <a:t>حوز</a:t>
            </a:r>
            <a:r>
              <a:rPr lang="fa-IR" dirty="0" smtClean="0"/>
              <a:t>ه </a:t>
            </a:r>
            <a:r>
              <a:rPr lang="ar-SA" dirty="0" smtClean="0"/>
              <a:t>فعاليت‌هاي </a:t>
            </a:r>
            <a:r>
              <a:rPr lang="ar-SA" dirty="0"/>
              <a:t>خود را گسترش بخشند و در </a:t>
            </a:r>
            <a:r>
              <a:rPr lang="ar-SA" dirty="0" smtClean="0"/>
              <a:t>آيند</a:t>
            </a:r>
            <a:r>
              <a:rPr lang="fa-IR" dirty="0" smtClean="0"/>
              <a:t>ه ن</a:t>
            </a:r>
            <a:r>
              <a:rPr lang="ar-SA" dirty="0" smtClean="0"/>
              <a:t>زديك </a:t>
            </a:r>
            <a:r>
              <a:rPr lang="ar-SA" dirty="0"/>
              <a:t>شاهد </a:t>
            </a:r>
            <a:r>
              <a:rPr lang="ar-SA" dirty="0" smtClean="0"/>
              <a:t>موفقيت‌ها</a:t>
            </a:r>
            <a:r>
              <a:rPr lang="fa-IR" dirty="0" smtClean="0"/>
              <a:t>ی</a:t>
            </a:r>
            <a:r>
              <a:rPr lang="ar-SA" dirty="0" smtClean="0"/>
              <a:t> بيشتر</a:t>
            </a:r>
            <a:r>
              <a:rPr lang="fa-IR" dirty="0" smtClean="0"/>
              <a:t>ی </a:t>
            </a:r>
            <a:r>
              <a:rPr lang="ar-SA" dirty="0" smtClean="0"/>
              <a:t>در </a:t>
            </a:r>
            <a:r>
              <a:rPr lang="ar-SA" dirty="0"/>
              <a:t>اين زمينه باشيم</a:t>
            </a:r>
            <a:endParaRPr lang="fa-IR" dirty="0"/>
          </a:p>
        </p:txBody>
      </p:sp>
      <p:sp>
        <p:nvSpPr>
          <p:cNvPr id="7" name="Rectangle 6"/>
          <p:cNvSpPr/>
          <p:nvPr/>
        </p:nvSpPr>
        <p:spPr>
          <a:xfrm>
            <a:off x="9144000" y="951838"/>
            <a:ext cx="1801305" cy="456792"/>
          </a:xfrm>
          <a:prstGeom prst="rect">
            <a:avLst/>
          </a:prstGeom>
        </p:spPr>
        <p:txBody>
          <a:bodyPr wrap="square">
            <a:spAutoFit/>
          </a:bodyPr>
          <a:lstStyle/>
          <a:p>
            <a:pPr algn="r" rtl="1">
              <a:lnSpc>
                <a:spcPct val="150000"/>
              </a:lnSpc>
              <a:spcAft>
                <a:spcPts val="0"/>
              </a:spcAft>
            </a:pPr>
            <a:r>
              <a:rPr lang="ar-SA" b="1" dirty="0" smtClean="0">
                <a:solidFill>
                  <a:srgbClr val="000000"/>
                </a:solidFill>
                <a:latin typeface="Times New Roman" panose="02020603050405020304" pitchFamily="18" charset="0"/>
                <a:ea typeface="Times New Roman" panose="02020603050405020304" pitchFamily="18" charset="0"/>
              </a:rPr>
              <a:t>نتيجه</a:t>
            </a:r>
            <a:r>
              <a:rPr lang="fa-IR" b="1" dirty="0">
                <a:solidFill>
                  <a:srgbClr val="000000"/>
                </a:solidFill>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7427506"/>
      </p:ext>
    </p:extLst>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1321" y="744581"/>
            <a:ext cx="7026793" cy="5630093"/>
          </a:xfrm>
        </p:spPr>
        <p:txBody>
          <a:bodyPr>
            <a:normAutofit/>
          </a:bodyPr>
          <a:lstStyle/>
          <a:p>
            <a:r>
              <a:rPr lang="fa-IR" sz="16500" b="1" dirty="0" smtClean="0"/>
              <a:t>وب پنهان</a:t>
            </a:r>
          </a:p>
          <a:p>
            <a:endParaRPr lang="en-US" sz="16500" b="1" dirty="0" smtClean="0"/>
          </a:p>
          <a:p>
            <a:endParaRPr lang="fa-IR" sz="6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92" y="1838765"/>
            <a:ext cx="4297456" cy="39966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21" y="0"/>
            <a:ext cx="1498293" cy="1839817"/>
          </a:xfrm>
          <a:prstGeom prst="rect">
            <a:avLst/>
          </a:prstGeom>
        </p:spPr>
      </p:pic>
    </p:spTree>
    <p:extLst>
      <p:ext uri="{BB962C8B-B14F-4D97-AF65-F5344CB8AC3E}">
        <p14:creationId xmlns:p14="http://schemas.microsoft.com/office/powerpoint/2010/main" val="833394144"/>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549" y="646144"/>
            <a:ext cx="8911687" cy="918251"/>
          </a:xfrm>
        </p:spPr>
        <p:txBody>
          <a:bodyPr/>
          <a:lstStyle/>
          <a:p>
            <a:endParaRPr lang="fa-IR" dirty="0"/>
          </a:p>
        </p:txBody>
      </p:sp>
      <p:sp>
        <p:nvSpPr>
          <p:cNvPr id="3" name="Content Placeholder 2"/>
          <p:cNvSpPr>
            <a:spLocks noGrp="1"/>
          </p:cNvSpPr>
          <p:nvPr>
            <p:ph idx="1"/>
          </p:nvPr>
        </p:nvSpPr>
        <p:spPr>
          <a:xfrm>
            <a:off x="506777" y="1597446"/>
            <a:ext cx="11254918" cy="5012673"/>
          </a:xfrm>
        </p:spPr>
        <p:txBody>
          <a:bodyPr>
            <a:normAutofit/>
          </a:bodyPr>
          <a:lstStyle/>
          <a:p>
            <a:pPr>
              <a:buNone/>
            </a:pPr>
            <a:r>
              <a:rPr lang="fa-IR" dirty="0" smtClean="0"/>
              <a:t> </a:t>
            </a:r>
            <a:endParaRPr lang="en-US" dirty="0" smtClean="0"/>
          </a:p>
          <a:p>
            <a:r>
              <a:rPr lang="fa-IR" b="1" dirty="0" smtClean="0"/>
              <a:t>1_ منصوريان ، يزدان،«اينترنت پنهان و منابع اطلاعاتي نهفته در اعماق نامرئي شبکه جهان گستر وب»</a:t>
            </a:r>
            <a:endParaRPr lang="en-US" b="1" dirty="0" smtClean="0"/>
          </a:p>
          <a:p>
            <a:r>
              <a:rPr lang="fa-IR" b="1" dirty="0" smtClean="0"/>
              <a:t>«فصلنامه کتابداري و اطلاع رساني »، شماره 25 ، صفحه 18تا 28 	</a:t>
            </a:r>
            <a:endParaRPr lang="en-US" b="1" dirty="0" smtClean="0"/>
          </a:p>
          <a:p>
            <a:r>
              <a:rPr lang="fa-IR" b="1" dirty="0" smtClean="0"/>
              <a:t>2_ آشوري ، کاوه ، «وب پنهان اطلاعاتي که موتور جستجوگران بدان راهي ندارد » ، </a:t>
            </a:r>
            <a:r>
              <a:rPr lang="en-US" b="1" dirty="0" smtClean="0"/>
              <a:t>93/7/12</a:t>
            </a:r>
            <a:r>
              <a:rPr lang="fa-IR" b="1" dirty="0" smtClean="0"/>
              <a:t> ، </a:t>
            </a:r>
            <a:r>
              <a:rPr lang="en-US" b="1" smtClean="0"/>
              <a:t>7:08</a:t>
            </a:r>
            <a:endParaRPr lang="en-US" b="1" dirty="0" smtClean="0"/>
          </a:p>
          <a:p>
            <a:r>
              <a:rPr lang="en-US" b="1" u="sng" dirty="0" smtClean="0">
                <a:hlinkClick r:id="rId2"/>
              </a:rPr>
              <a:t>http://kavehashoori.persianblog.ir/post/16</a:t>
            </a:r>
            <a:endParaRPr lang="en-US" b="1" dirty="0" smtClean="0"/>
          </a:p>
          <a:p>
            <a:r>
              <a:rPr lang="en-US" b="1" dirty="0" smtClean="0"/>
              <a:t>3</a:t>
            </a:r>
            <a:r>
              <a:rPr lang="fa-IR" b="1" dirty="0" smtClean="0"/>
              <a:t>_ يعقوبي ، شراره ، « وب عميق : در 99% از دنياي ناشناخته اينترنت چه ميگذرد » ، </a:t>
            </a:r>
            <a:r>
              <a:rPr lang="en-US" b="1" dirty="0" smtClean="0"/>
              <a:t>93/4/26</a:t>
            </a:r>
            <a:r>
              <a:rPr lang="fa-IR" b="1" dirty="0" smtClean="0"/>
              <a:t>، 16:59</a:t>
            </a:r>
            <a:endParaRPr lang="en-US" b="1" dirty="0" smtClean="0"/>
          </a:p>
          <a:p>
            <a:r>
              <a:rPr lang="en-US" b="1" u="sng" dirty="0" smtClean="0">
                <a:hlinkClick r:id="rId3"/>
              </a:rPr>
              <a:t>http://elmik.ir/index/index/page/4</a:t>
            </a:r>
            <a:endParaRPr lang="en-US" b="1" dirty="0" smtClean="0"/>
          </a:p>
          <a:p>
            <a:r>
              <a:rPr lang="en-US" b="1" dirty="0" smtClean="0"/>
              <a:t>4</a:t>
            </a:r>
            <a:r>
              <a:rPr lang="fa-IR" b="1" dirty="0" smtClean="0"/>
              <a:t>_ عاصمی ، عاصفه _ غفاربهارلو، دستیابی به اطلاعات در محیط دیجیتال : از تئوری تاعمل ، صفحه 45 تا 52، چاپ دوم ، تهران ، نشر کتابدار ، 1392 </a:t>
            </a:r>
            <a:endParaRPr lang="en-US" b="1" dirty="0" smtClean="0"/>
          </a:p>
          <a:p>
            <a:pPr algn="justLow">
              <a:lnSpc>
                <a:spcPct val="150000"/>
              </a:lnSpc>
            </a:pPr>
            <a:endParaRPr lang="en-US" b="1" dirty="0" smtClean="0"/>
          </a:p>
          <a:p>
            <a:endParaRPr lang="en-US" b="1" dirty="0" smtClean="0"/>
          </a:p>
          <a:p>
            <a:endParaRPr lang="en-US" dirty="0" smtClean="0"/>
          </a:p>
          <a:p>
            <a:endParaRPr lang="en-US" dirty="0" smtClean="0"/>
          </a:p>
          <a:p>
            <a:endParaRPr lang="fa-IR" dirty="0"/>
          </a:p>
        </p:txBody>
      </p:sp>
      <p:sp>
        <p:nvSpPr>
          <p:cNvPr id="4" name="Rectangle 3"/>
          <p:cNvSpPr/>
          <p:nvPr/>
        </p:nvSpPr>
        <p:spPr>
          <a:xfrm>
            <a:off x="9119880" y="491497"/>
            <a:ext cx="2172390" cy="769441"/>
          </a:xfrm>
          <a:prstGeom prst="rect">
            <a:avLst/>
          </a:prstGeom>
        </p:spPr>
        <p:txBody>
          <a:bodyPr wrap="none">
            <a:spAutoFit/>
          </a:bodyPr>
          <a:lstStyle/>
          <a:p>
            <a:pPr lvl="1" algn="r"/>
            <a:r>
              <a:rPr lang="fa-IR" sz="4400" b="1" dirty="0" smtClean="0"/>
              <a:t>منابع:</a:t>
            </a:r>
            <a:endParaRPr lang="fa-IR" sz="4400" b="1" dirty="0"/>
          </a:p>
        </p:txBody>
      </p:sp>
      <p:sp>
        <p:nvSpPr>
          <p:cNvPr id="5" name="Rectangle 4"/>
          <p:cNvSpPr/>
          <p:nvPr/>
        </p:nvSpPr>
        <p:spPr>
          <a:xfrm>
            <a:off x="7028329" y="1904999"/>
            <a:ext cx="4984377" cy="369332"/>
          </a:xfrm>
          <a:prstGeom prst="rect">
            <a:avLst/>
          </a:prstGeom>
        </p:spPr>
        <p:txBody>
          <a:bodyPr wrap="square">
            <a:spAutoFit/>
          </a:bodyPr>
          <a:lstStyle/>
          <a:p>
            <a:r>
              <a:rPr lang="fa-IR" dirty="0" smtClean="0"/>
              <a:t>   </a:t>
            </a:r>
            <a:r>
              <a:rPr lang="en-US" dirty="0" smtClean="0"/>
              <a:t>           </a:t>
            </a:r>
            <a:endParaRPr lang="en-US" sz="2400" dirty="0"/>
          </a:p>
        </p:txBody>
      </p:sp>
    </p:spTree>
    <p:extLst>
      <p:ext uri="{BB962C8B-B14F-4D97-AF65-F5344CB8AC3E}">
        <p14:creationId xmlns:p14="http://schemas.microsoft.com/office/powerpoint/2010/main" val="3821293397"/>
      </p:ext>
    </p:extLst>
  </p:cSld>
  <p:clrMapOvr>
    <a:masterClrMapping/>
  </p:clrMapOvr>
  <p:transition spd="slow">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4154" y="251012"/>
            <a:ext cx="4058887" cy="1240549"/>
          </a:xfrm>
        </p:spPr>
        <p:txBody>
          <a:bodyPr/>
          <a:lstStyle/>
          <a:p>
            <a:r>
              <a:rPr lang="fa-IR" dirty="0" smtClean="0"/>
              <a:t>فهرست موضوع:</a:t>
            </a:r>
            <a:endParaRPr lang="fa-IR" dirty="0"/>
          </a:p>
        </p:txBody>
      </p:sp>
      <p:sp>
        <p:nvSpPr>
          <p:cNvPr id="3" name="Content Placeholder 2"/>
          <p:cNvSpPr>
            <a:spLocks noGrp="1"/>
          </p:cNvSpPr>
          <p:nvPr>
            <p:ph idx="1"/>
          </p:nvPr>
        </p:nvSpPr>
        <p:spPr>
          <a:xfrm>
            <a:off x="7171763" y="1023687"/>
            <a:ext cx="4267201" cy="5593975"/>
          </a:xfrm>
        </p:spPr>
        <p:txBody>
          <a:bodyPr anchor="t">
            <a:noAutofit/>
          </a:bodyPr>
          <a:lstStyle/>
          <a:p>
            <a:pPr marL="685800" lvl="1" indent="-228600" algn="r">
              <a:buFont typeface="+mj-lt"/>
              <a:buAutoNum type="arabicPeriod"/>
            </a:pPr>
            <a:r>
              <a:rPr lang="fa-IR" sz="1200" b="1" dirty="0" smtClean="0"/>
              <a:t>مقدمه </a:t>
            </a:r>
          </a:p>
          <a:p>
            <a:pPr marL="685800" lvl="1" indent="-228600">
              <a:buFont typeface="+mj-lt"/>
              <a:buAutoNum type="arabicPeriod"/>
            </a:pPr>
            <a:r>
              <a:rPr lang="fa-IR" sz="1200" b="1" dirty="0"/>
              <a:t>اعضای تشکیل دهنده موتورهای </a:t>
            </a:r>
            <a:r>
              <a:rPr lang="fa-IR" sz="1200" b="1" dirty="0" smtClean="0"/>
              <a:t>جستجو</a:t>
            </a:r>
          </a:p>
          <a:p>
            <a:pPr marL="685800" lvl="1" indent="-228600" algn="r">
              <a:buFont typeface="+mj-lt"/>
              <a:buAutoNum type="arabicPeriod"/>
            </a:pPr>
            <a:r>
              <a:rPr lang="fa-IR" sz="1200" b="1" dirty="0" smtClean="0"/>
              <a:t>وب پنهان یا نامرئی چیست؟ </a:t>
            </a:r>
          </a:p>
          <a:p>
            <a:pPr marL="685800" lvl="1" indent="-228600" algn="r">
              <a:buFont typeface="+mj-lt"/>
              <a:buAutoNum type="arabicPeriod"/>
            </a:pPr>
            <a:r>
              <a:rPr lang="ar-SA" sz="1200" b="1" dirty="0"/>
              <a:t>انواع وب پنهان </a:t>
            </a:r>
            <a:endParaRPr lang="fa-IR" sz="1200" b="1" dirty="0" smtClean="0"/>
          </a:p>
          <a:p>
            <a:pPr marL="685800" lvl="1" indent="-228600">
              <a:buFont typeface="+mj-lt"/>
              <a:buAutoNum type="arabicPeriod"/>
            </a:pPr>
            <a:r>
              <a:rPr lang="fa-IR" sz="1200" b="1" dirty="0"/>
              <a:t>وب مات یاتاریک </a:t>
            </a:r>
            <a:endParaRPr lang="fa-IR" sz="1200" b="1" dirty="0" smtClean="0"/>
          </a:p>
          <a:p>
            <a:pPr marL="685800" lvl="1" indent="-228600">
              <a:buFont typeface="+mj-lt"/>
              <a:buAutoNum type="arabicPeriod"/>
            </a:pPr>
            <a:r>
              <a:rPr lang="ar-SA" sz="1200" b="1" dirty="0" smtClean="0"/>
              <a:t>اجزاي </a:t>
            </a:r>
            <a:r>
              <a:rPr lang="ar-SA" sz="1200" b="1" dirty="0"/>
              <a:t>تشكيل‌دهندة وب تاريك </a:t>
            </a:r>
            <a:endParaRPr lang="fa-IR" sz="1200" b="1" dirty="0"/>
          </a:p>
          <a:p>
            <a:pPr marL="685800" lvl="1" indent="-228600" algn="r">
              <a:buFont typeface="+mj-lt"/>
              <a:buAutoNum type="arabicPeriod"/>
            </a:pPr>
            <a:r>
              <a:rPr lang="fa-IR" sz="1200" b="1" dirty="0" smtClean="0"/>
              <a:t>.وب خصوصی</a:t>
            </a:r>
          </a:p>
          <a:p>
            <a:pPr marL="685800" lvl="1" indent="-228600" algn="r">
              <a:buFont typeface="+mj-lt"/>
              <a:buAutoNum type="arabicPeriod"/>
            </a:pPr>
            <a:r>
              <a:rPr lang="fa-IR" sz="1200" b="1" dirty="0"/>
              <a:t>وب </a:t>
            </a:r>
            <a:r>
              <a:rPr lang="fa-IR" sz="1200" b="1" dirty="0" smtClean="0"/>
              <a:t>ملکی</a:t>
            </a:r>
          </a:p>
          <a:p>
            <a:pPr marL="685800" lvl="1" indent="-228600" algn="r">
              <a:buFont typeface="+mj-lt"/>
              <a:buAutoNum type="arabicPeriod"/>
            </a:pPr>
            <a:r>
              <a:rPr lang="fa-IR" sz="1200" b="1" dirty="0"/>
              <a:t>وب عمیق </a:t>
            </a:r>
            <a:endParaRPr lang="fa-IR" sz="1200" b="1" dirty="0" smtClean="0"/>
          </a:p>
          <a:p>
            <a:pPr marL="800100" lvl="1" indent="-342900" algn="r">
              <a:buFont typeface="+mj-lt"/>
              <a:buAutoNum type="arabicPeriod"/>
            </a:pPr>
            <a:r>
              <a:rPr lang="ar-SA" sz="1200" b="1" dirty="0"/>
              <a:t>روش دسترسی به وب </a:t>
            </a:r>
            <a:r>
              <a:rPr lang="ar-SA" sz="1200" b="1" dirty="0" smtClean="0"/>
              <a:t>عمیق</a:t>
            </a:r>
            <a:endParaRPr lang="fa-IR" sz="1200" b="1" dirty="0" smtClean="0"/>
          </a:p>
          <a:p>
            <a:pPr marL="800100" lvl="1" indent="-342900" algn="r">
              <a:buFont typeface="+mj-lt"/>
              <a:buAutoNum type="arabicPeriod"/>
            </a:pPr>
            <a:r>
              <a:rPr lang="ar-SA" sz="1200" b="1" dirty="0"/>
              <a:t>چه کارهایی در وب عمیق انجام می‌شوند؟</a:t>
            </a:r>
            <a:endParaRPr lang="fa-IR" sz="1200" b="1" dirty="0" smtClean="0"/>
          </a:p>
          <a:p>
            <a:pPr marL="800100" lvl="1" indent="-342900" algn="r">
              <a:buFont typeface="+mj-lt"/>
              <a:buAutoNum type="arabicPeriod"/>
            </a:pPr>
            <a:r>
              <a:rPr lang="fa-IR" sz="1200" b="1" dirty="0"/>
              <a:t>وب واقعا پنهان </a:t>
            </a:r>
            <a:endParaRPr lang="fa-IR" sz="1200" b="1" dirty="0" smtClean="0"/>
          </a:p>
          <a:p>
            <a:pPr marL="800100" lvl="1" indent="-342900">
              <a:buFont typeface="+mj-lt"/>
              <a:buAutoNum type="arabicPeriod"/>
            </a:pPr>
            <a:r>
              <a:rPr lang="ar-SA" sz="1200" b="1" dirty="0"/>
              <a:t>ویژگیهای محتوایی وب </a:t>
            </a:r>
            <a:r>
              <a:rPr lang="ar-SA" sz="1200" b="1" dirty="0" smtClean="0"/>
              <a:t>پنهان</a:t>
            </a:r>
            <a:endParaRPr lang="fa-IR" sz="1200" b="1" dirty="0" smtClean="0"/>
          </a:p>
          <a:p>
            <a:pPr marL="800100" lvl="1" indent="-342900">
              <a:buFont typeface="+mj-lt"/>
              <a:buAutoNum type="arabicPeriod"/>
            </a:pPr>
            <a:r>
              <a:rPr lang="fa-IR" sz="1200" b="1" dirty="0" smtClean="0"/>
              <a:t>روشهایی </a:t>
            </a:r>
            <a:r>
              <a:rPr lang="fa-IR" sz="1200" b="1" dirty="0"/>
              <a:t>که میتوان منابع اطلاعاتی را از دید روباتهای موتورهای جستجو حفظ کرد</a:t>
            </a:r>
            <a:r>
              <a:rPr lang="fa-IR" sz="1200" b="1" dirty="0" smtClean="0"/>
              <a:t>؟</a:t>
            </a:r>
          </a:p>
          <a:p>
            <a:pPr marL="800100" lvl="1" indent="-342900">
              <a:buFont typeface="+mj-lt"/>
              <a:buAutoNum type="arabicPeriod"/>
            </a:pPr>
            <a:r>
              <a:rPr lang="fa-IR" sz="1200" b="1" dirty="0" smtClean="0"/>
              <a:t>وب پنهان را چگونه نمایان کنیم ؟</a:t>
            </a:r>
          </a:p>
          <a:p>
            <a:pPr marL="914400" lvl="1" indent="-457200" algn="r">
              <a:buFont typeface="+mj-lt"/>
              <a:buAutoNum type="arabicPeriod"/>
            </a:pPr>
            <a:r>
              <a:rPr lang="fa-IR" sz="1200" b="1" dirty="0" smtClean="0"/>
              <a:t>نتیجه </a:t>
            </a:r>
          </a:p>
          <a:p>
            <a:pPr marL="914400" lvl="1" indent="-457200" algn="r">
              <a:buFont typeface="+mj-lt"/>
              <a:buAutoNum type="arabicPeriod"/>
            </a:pPr>
            <a:r>
              <a:rPr lang="fa-IR" sz="1200" b="1" dirty="0" smtClean="0"/>
              <a:t>منابع </a:t>
            </a:r>
            <a:endParaRPr lang="fa-IR" sz="1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906" y="1491561"/>
            <a:ext cx="4966447" cy="4221918"/>
          </a:xfrm>
          <a:prstGeom prst="rect">
            <a:avLst/>
          </a:prstGeom>
        </p:spPr>
      </p:pic>
    </p:spTree>
    <p:extLst>
      <p:ext uri="{BB962C8B-B14F-4D97-AF65-F5344CB8AC3E}">
        <p14:creationId xmlns:p14="http://schemas.microsoft.com/office/powerpoint/2010/main" val="384745945"/>
      </p:ext>
    </p:extLst>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1318" y="494122"/>
            <a:ext cx="3382588" cy="725078"/>
          </a:xfrm>
        </p:spPr>
        <p:txBody>
          <a:bodyPr>
            <a:noAutofit/>
          </a:bodyPr>
          <a:lstStyle/>
          <a:p>
            <a:r>
              <a:rPr lang="fa-IR" sz="5400" b="1" dirty="0" smtClean="0"/>
              <a:t>مقدمه:</a:t>
            </a:r>
            <a:endParaRPr lang="fa-IR" sz="5400" b="1" dirty="0"/>
          </a:p>
        </p:txBody>
      </p:sp>
      <p:sp>
        <p:nvSpPr>
          <p:cNvPr id="3" name="Content Placeholder 2"/>
          <p:cNvSpPr>
            <a:spLocks noGrp="1"/>
          </p:cNvSpPr>
          <p:nvPr>
            <p:ph idx="1"/>
          </p:nvPr>
        </p:nvSpPr>
        <p:spPr>
          <a:xfrm>
            <a:off x="932330" y="1613648"/>
            <a:ext cx="11098306" cy="4984376"/>
          </a:xfrm>
        </p:spPr>
        <p:txBody>
          <a:bodyPr>
            <a:normAutofit/>
          </a:bodyPr>
          <a:lstStyle/>
          <a:p>
            <a:pPr algn="just"/>
            <a:r>
              <a:rPr lang="ar-SA" sz="2400" b="1" dirty="0" smtClean="0"/>
              <a:t>مقال</a:t>
            </a:r>
            <a:r>
              <a:rPr lang="fa-IR" sz="2400" b="1" dirty="0" smtClean="0"/>
              <a:t>ه</a:t>
            </a:r>
            <a:r>
              <a:rPr lang="ar-SA" sz="2400" b="1" dirty="0" smtClean="0"/>
              <a:t> </a:t>
            </a:r>
            <a:r>
              <a:rPr lang="ar-SA" sz="2400" b="1" dirty="0"/>
              <a:t>حاضر به تعريف مفهوم اينترنت پنهان يا وب نامرئي و همچنين عوامل مؤثر در ايجاد آن پرداخته است. اجزاي مختلف قلمرو تاريك اينترنت نظير وب عميق، وب مات، وب شخصي، وب ملكي و وب مرده به تفكيك تشريح‌شده‌اند و چگونگي ايجاد و اهميت هريك مورد بحث قرار گرفته است. اين مقاله ضمن اشاره به حجم و كيفيت قابل‌توجه منابع اطلاعاتي نهفته در اينترنت‌پنهان، بر اهميت مهارت‌هاي اطلاع‌يابي در محدودة خارج از حوزة جستجوي موتورهاي كاوش تأكيد مي‌كند. </a:t>
            </a:r>
            <a:endParaRPr lang="fa-IR"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54" y="4063814"/>
            <a:ext cx="5163527" cy="2794186"/>
          </a:xfrm>
          <a:prstGeom prst="rect">
            <a:avLst/>
          </a:prstGeom>
        </p:spPr>
      </p:pic>
    </p:spTree>
    <p:extLst>
      <p:ext uri="{BB962C8B-B14F-4D97-AF65-F5344CB8AC3E}">
        <p14:creationId xmlns:p14="http://schemas.microsoft.com/office/powerpoint/2010/main" val="1674246803"/>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7984" y="408957"/>
            <a:ext cx="8182651" cy="846102"/>
          </a:xfrm>
        </p:spPr>
        <p:txBody>
          <a:bodyPr>
            <a:normAutofit fontScale="90000"/>
          </a:bodyPr>
          <a:lstStyle/>
          <a:p>
            <a:r>
              <a:rPr lang="fa-IR" b="1" dirty="0"/>
              <a:t>اعضای تشکیل دهنده موتورهای </a:t>
            </a:r>
            <a:r>
              <a:rPr lang="fa-IR" b="1" dirty="0" smtClean="0"/>
              <a:t>جستجو:</a:t>
            </a:r>
            <a:r>
              <a:rPr lang="fa-IR" b="1" dirty="0"/>
              <a:t/>
            </a:r>
            <a:br>
              <a:rPr lang="fa-IR" b="1" dirty="0"/>
            </a:br>
            <a:endParaRPr lang="fa-IR" dirty="0"/>
          </a:p>
        </p:txBody>
      </p:sp>
      <p:sp>
        <p:nvSpPr>
          <p:cNvPr id="3" name="Content Placeholder 2"/>
          <p:cNvSpPr>
            <a:spLocks noGrp="1"/>
          </p:cNvSpPr>
          <p:nvPr>
            <p:ph idx="1"/>
          </p:nvPr>
        </p:nvSpPr>
        <p:spPr>
          <a:xfrm>
            <a:off x="6364940" y="2133600"/>
            <a:ext cx="5665695" cy="3675529"/>
          </a:xfrm>
        </p:spPr>
        <p:txBody>
          <a:bodyPr>
            <a:normAutofit/>
          </a:bodyPr>
          <a:lstStyle/>
          <a:p>
            <a:pPr algn="just"/>
            <a:r>
              <a:rPr lang="fa-IR" sz="2400" b="1" dirty="0" smtClean="0"/>
              <a:t>1-</a:t>
            </a:r>
            <a:r>
              <a:rPr lang="ar-SA" sz="2400" b="1" dirty="0" smtClean="0"/>
              <a:t>1نرم‌افزارخزنده</a:t>
            </a:r>
            <a:r>
              <a:rPr lang="en-US" sz="2400" b="1" dirty="0" smtClean="0"/>
              <a:t> </a:t>
            </a:r>
            <a:r>
              <a:rPr lang="ar-SA" sz="2400" b="1" dirty="0" smtClean="0"/>
              <a:t>يا</a:t>
            </a:r>
            <a:r>
              <a:rPr lang="en-US" sz="2400" b="1" dirty="0" smtClean="0"/>
              <a:t> </a:t>
            </a:r>
            <a:r>
              <a:rPr lang="ar-SA" sz="2400" b="1" dirty="0" smtClean="0"/>
              <a:t>روبات</a:t>
            </a:r>
            <a:r>
              <a:rPr lang="fa-IR" sz="2400" b="1" dirty="0" smtClean="0"/>
              <a:t> </a:t>
            </a:r>
            <a:r>
              <a:rPr lang="ar-SA" sz="2400" b="1" dirty="0" smtClean="0"/>
              <a:t>جستجوگر</a:t>
            </a:r>
            <a:endParaRPr lang="fa-IR" sz="2400" b="1" dirty="0" smtClean="0"/>
          </a:p>
          <a:p>
            <a:pPr algn="just"/>
            <a:endParaRPr lang="fa-IR" sz="2400" b="1" dirty="0" smtClean="0"/>
          </a:p>
          <a:p>
            <a:pPr algn="just"/>
            <a:r>
              <a:rPr lang="fa-IR" sz="2400" b="1" dirty="0" smtClean="0"/>
              <a:t>2-</a:t>
            </a:r>
            <a:r>
              <a:rPr lang="ar-SA" sz="2400" b="1" dirty="0" smtClean="0"/>
              <a:t>نمايه</a:t>
            </a:r>
            <a:r>
              <a:rPr lang="fa-IR" sz="2400" b="1" dirty="0"/>
              <a:t> </a:t>
            </a:r>
            <a:endParaRPr lang="fa-IR" sz="2400" b="1" dirty="0" smtClean="0"/>
          </a:p>
          <a:p>
            <a:pPr algn="just"/>
            <a:endParaRPr lang="fa-IR" sz="2400" b="1" dirty="0" smtClean="0"/>
          </a:p>
          <a:p>
            <a:pPr algn="just"/>
            <a:r>
              <a:rPr lang="fa-IR" sz="2400" b="1" dirty="0" smtClean="0"/>
              <a:t>3-</a:t>
            </a:r>
            <a:r>
              <a:rPr lang="ar-SA" sz="2400" b="1" dirty="0"/>
              <a:t>رم‌افزار جستجو در </a:t>
            </a:r>
            <a:r>
              <a:rPr lang="ar-SA" sz="2400" b="1" dirty="0" smtClean="0"/>
              <a:t>نمايه</a:t>
            </a:r>
            <a:r>
              <a:rPr lang="fa-IR" sz="2400" b="1" dirty="0" smtClean="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068" y="1488141"/>
            <a:ext cx="4934579" cy="4876799"/>
          </a:xfrm>
          <a:prstGeom prst="rect">
            <a:avLst/>
          </a:prstGeom>
        </p:spPr>
      </p:pic>
    </p:spTree>
    <p:extLst>
      <p:ext uri="{BB962C8B-B14F-4D97-AF65-F5344CB8AC3E}">
        <p14:creationId xmlns:p14="http://schemas.microsoft.com/office/powerpoint/2010/main" val="1685899285"/>
      </p:ext>
    </p:extLst>
  </p:cSld>
  <p:clrMapOvr>
    <a:masterClrMapping/>
  </p:clrMapOvr>
  <p:transition spd="slow">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0173" y="444816"/>
            <a:ext cx="7088957" cy="953678"/>
          </a:xfrm>
        </p:spPr>
        <p:txBody>
          <a:bodyPr>
            <a:normAutofit fontScale="90000"/>
          </a:bodyPr>
          <a:lstStyle/>
          <a:p>
            <a:r>
              <a:rPr lang="fa-IR" b="1" dirty="0"/>
              <a:t>وب پنهان یا نامرئی چیست؟</a:t>
            </a:r>
            <a:br>
              <a:rPr lang="fa-IR" b="1" dirty="0"/>
            </a:br>
            <a:endParaRPr lang="fa-IR" dirty="0"/>
          </a:p>
        </p:txBody>
      </p:sp>
      <p:sp>
        <p:nvSpPr>
          <p:cNvPr id="3" name="Content Placeholder 2"/>
          <p:cNvSpPr>
            <a:spLocks noGrp="1"/>
          </p:cNvSpPr>
          <p:nvPr>
            <p:ph idx="1"/>
          </p:nvPr>
        </p:nvSpPr>
        <p:spPr>
          <a:xfrm>
            <a:off x="4402667" y="1398494"/>
            <a:ext cx="7382933" cy="4595906"/>
          </a:xfrm>
        </p:spPr>
        <p:txBody>
          <a:bodyPr>
            <a:normAutofit/>
          </a:bodyPr>
          <a:lstStyle/>
          <a:p>
            <a:pPr algn="just"/>
            <a:r>
              <a:rPr lang="ar-SA" sz="2800" b="1" dirty="0"/>
              <a:t>منظور از وب پنهان بخشی از شبکه جهان گستر وب است که منابع موجود در آن خارج از حوزه جستجو و بازیابی مقدماتی موتورهای کاوش عمومی قراردارد و بازیابی اطلاعات موجود در این بخش از محیط وب ، با استفاده و جستجوی مستقیم از این موتورها میسر نیست</a:t>
            </a:r>
            <a:endParaRPr lang="fa-IR"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22" y="0"/>
            <a:ext cx="3962400" cy="6642847"/>
          </a:xfrm>
          <a:prstGeom prst="rect">
            <a:avLst/>
          </a:prstGeom>
        </p:spPr>
      </p:pic>
    </p:spTree>
    <p:extLst>
      <p:ext uri="{BB962C8B-B14F-4D97-AF65-F5344CB8AC3E}">
        <p14:creationId xmlns:p14="http://schemas.microsoft.com/office/powerpoint/2010/main" val="174530416"/>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8542" y="642040"/>
            <a:ext cx="3352800" cy="935748"/>
          </a:xfrm>
        </p:spPr>
        <p:txBody>
          <a:bodyPr>
            <a:normAutofit fontScale="90000"/>
          </a:bodyPr>
          <a:lstStyle/>
          <a:p>
            <a:r>
              <a:rPr lang="ar-SA" b="1" dirty="0"/>
              <a:t>انواع وب </a:t>
            </a:r>
            <a:r>
              <a:rPr lang="ar-SA" b="1" dirty="0" smtClean="0"/>
              <a:t>پنهان</a:t>
            </a:r>
            <a:r>
              <a:rPr lang="fa-IR" b="1" dirty="0" smtClean="0"/>
              <a:t>:</a:t>
            </a:r>
            <a:r>
              <a:rPr lang="ar-SA" dirty="0" smtClean="0"/>
              <a:t> </a:t>
            </a:r>
            <a:r>
              <a:rPr lang="en-US" dirty="0"/>
              <a:t/>
            </a:r>
            <a:br>
              <a:rPr lang="en-US" dirty="0"/>
            </a:br>
            <a:endParaRPr lang="fa-IR" dirty="0"/>
          </a:p>
        </p:txBody>
      </p:sp>
      <p:sp>
        <p:nvSpPr>
          <p:cNvPr id="3" name="Content Placeholder 2"/>
          <p:cNvSpPr>
            <a:spLocks noGrp="1"/>
          </p:cNvSpPr>
          <p:nvPr>
            <p:ph idx="1"/>
          </p:nvPr>
        </p:nvSpPr>
        <p:spPr>
          <a:xfrm>
            <a:off x="2105118" y="2026023"/>
            <a:ext cx="8915400" cy="3777622"/>
          </a:xfrm>
        </p:spPr>
        <p:txBody>
          <a:bodyPr>
            <a:normAutofit/>
          </a:bodyPr>
          <a:lstStyle/>
          <a:p>
            <a:r>
              <a:rPr lang="fa-IR" sz="3200" b="1" dirty="0" smtClean="0"/>
              <a:t>1-</a:t>
            </a:r>
            <a:r>
              <a:rPr lang="ar-SA" sz="3200" b="1" dirty="0"/>
              <a:t>وب مات:  </a:t>
            </a:r>
            <a:endParaRPr lang="fa-IR" sz="3200" b="1" dirty="0" smtClean="0"/>
          </a:p>
          <a:p>
            <a:r>
              <a:rPr lang="fa-IR" sz="3200" b="1" dirty="0" smtClean="0"/>
              <a:t>2-</a:t>
            </a:r>
            <a:r>
              <a:rPr lang="ar-SA" sz="3200" b="1" dirty="0"/>
              <a:t>وب خصوصی ( شخصی):  </a:t>
            </a:r>
            <a:endParaRPr lang="fa-IR" sz="3200" b="1" dirty="0" smtClean="0"/>
          </a:p>
          <a:p>
            <a:r>
              <a:rPr lang="fa-IR" sz="3200" b="1" dirty="0" smtClean="0"/>
              <a:t>3-</a:t>
            </a:r>
            <a:r>
              <a:rPr lang="ar-SA" sz="3200" b="1" dirty="0"/>
              <a:t>وب ملکی :  </a:t>
            </a:r>
            <a:endParaRPr lang="fa-IR" sz="3200" b="1" dirty="0" smtClean="0"/>
          </a:p>
          <a:p>
            <a:r>
              <a:rPr lang="fa-IR" sz="3200" b="1" dirty="0" smtClean="0"/>
              <a:t>4-</a:t>
            </a:r>
            <a:r>
              <a:rPr lang="ar-SA" sz="3200" b="1" dirty="0"/>
              <a:t>وب عمیق : </a:t>
            </a:r>
            <a:endParaRPr lang="fa-IR" sz="3200" b="1" dirty="0" smtClean="0"/>
          </a:p>
          <a:p>
            <a:r>
              <a:rPr lang="fa-IR" sz="3200" b="1" dirty="0" smtClean="0"/>
              <a:t>5-</a:t>
            </a:r>
            <a:r>
              <a:rPr lang="ar-SA" sz="3200" b="1" dirty="0"/>
              <a:t>وب واقعا پنهان :  </a:t>
            </a:r>
            <a:endParaRPr lang="fa-IR"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40" y="3386080"/>
            <a:ext cx="4762500" cy="3295650"/>
          </a:xfrm>
          <a:prstGeom prst="rect">
            <a:avLst/>
          </a:prstGeom>
        </p:spPr>
      </p:pic>
    </p:spTree>
    <p:extLst>
      <p:ext uri="{BB962C8B-B14F-4D97-AF65-F5344CB8AC3E}">
        <p14:creationId xmlns:p14="http://schemas.microsoft.com/office/powerpoint/2010/main" val="60279656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2360" y="319310"/>
            <a:ext cx="2983123" cy="971608"/>
          </a:xfrm>
        </p:spPr>
        <p:txBody>
          <a:bodyPr>
            <a:normAutofit/>
          </a:bodyPr>
          <a:lstStyle/>
          <a:p>
            <a:r>
              <a:rPr lang="fa-IR" sz="4400" b="1" dirty="0" smtClean="0"/>
              <a:t>وب مات:</a:t>
            </a:r>
            <a:endParaRPr lang="fa-IR" sz="4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2858" y="832638"/>
            <a:ext cx="5596569" cy="3083859"/>
          </a:xfrm>
        </p:spPr>
      </p:pic>
      <p:sp>
        <p:nvSpPr>
          <p:cNvPr id="5" name="Rectangle 4"/>
          <p:cNvSpPr/>
          <p:nvPr/>
        </p:nvSpPr>
        <p:spPr>
          <a:xfrm>
            <a:off x="2071171" y="3999123"/>
            <a:ext cx="8736377" cy="2554545"/>
          </a:xfrm>
          <a:prstGeom prst="rect">
            <a:avLst/>
          </a:prstGeom>
        </p:spPr>
        <p:txBody>
          <a:bodyPr wrap="square">
            <a:spAutoFit/>
          </a:bodyPr>
          <a:lstStyle/>
          <a:p>
            <a:pPr algn="just" rtl="1"/>
            <a:r>
              <a:rPr lang="ar-SA" sz="2000" b="1" dirty="0" smtClean="0">
                <a:latin typeface="Times New Roman" panose="02020603050405020304" pitchFamily="18" charset="0"/>
                <a:ea typeface="Times New Roman" panose="02020603050405020304" pitchFamily="18" charset="0"/>
              </a:rPr>
              <a:t>-</a:t>
            </a:r>
            <a:r>
              <a:rPr lang="ar-SA" sz="2000" b="1" dirty="0">
                <a:latin typeface="Times New Roman" panose="02020603050405020304" pitchFamily="18" charset="0"/>
                <a:ea typeface="Times New Roman" panose="02020603050405020304" pitchFamily="18" charset="0"/>
              </a:rPr>
              <a:t>  </a:t>
            </a:r>
            <a:r>
              <a:rPr lang="ar-SA" sz="2000" b="1" dirty="0" smtClean="0">
                <a:latin typeface="Times New Roman" panose="02020603050405020304" pitchFamily="18" charset="0"/>
                <a:ea typeface="Times New Roman" panose="02020603050405020304" pitchFamily="18" charset="0"/>
              </a:rPr>
              <a:t> درفاصله </a:t>
            </a:r>
            <a:r>
              <a:rPr lang="ar-SA" sz="2000" b="1" dirty="0">
                <a:latin typeface="Times New Roman" panose="02020603050405020304" pitchFamily="18" charset="0"/>
                <a:ea typeface="Times New Roman" panose="02020603050405020304" pitchFamily="18" charset="0"/>
              </a:rPr>
              <a:t>زمانی میان معرفی سایت جدید تا ظهور آن در نتایج جستجوی یک موتور جستجو </a:t>
            </a:r>
            <a:endParaRPr lang="fa-IR" sz="2000" b="1" dirty="0" smtClean="0">
              <a:latin typeface="Times New Roman" panose="02020603050405020304" pitchFamily="18" charset="0"/>
              <a:ea typeface="Times New Roman" panose="02020603050405020304" pitchFamily="18" charset="0"/>
            </a:endParaRPr>
          </a:p>
          <a:p>
            <a:pPr algn="just" rtl="1"/>
            <a:endParaRPr lang="en-US" sz="2000" b="1" dirty="0">
              <a:latin typeface="Times New Roman" panose="02020603050405020304" pitchFamily="18" charset="0"/>
              <a:ea typeface="Times New Roman" panose="02020603050405020304" pitchFamily="18" charset="0"/>
            </a:endParaRPr>
          </a:p>
          <a:p>
            <a:pPr algn="just" rtl="1"/>
            <a:r>
              <a:rPr lang="ar-SA" sz="2000" b="1" dirty="0" smtClean="0">
                <a:latin typeface="Times New Roman" panose="02020603050405020304" pitchFamily="18" charset="0"/>
                <a:ea typeface="Times New Roman" panose="02020603050405020304" pitchFamily="18" charset="0"/>
              </a:rPr>
              <a:t>-  </a:t>
            </a:r>
            <a:r>
              <a:rPr lang="ar-SA" sz="2000" b="1" dirty="0">
                <a:latin typeface="Times New Roman" panose="02020603050405020304" pitchFamily="18" charset="0"/>
                <a:ea typeface="Times New Roman" panose="02020603050405020304" pitchFamily="18" charset="0"/>
              </a:rPr>
              <a:t>درفاصله زمانی که عملیات روزآمدسازی پایگاه های اطلاعاتی موتورهای جستجو انجام می گیرد ( روزانه ،هفتگی ، ماهانه ) </a:t>
            </a:r>
            <a:endParaRPr lang="fa-IR" sz="2000" b="1" dirty="0" smtClean="0">
              <a:latin typeface="Times New Roman" panose="02020603050405020304" pitchFamily="18" charset="0"/>
              <a:ea typeface="Times New Roman" panose="02020603050405020304" pitchFamily="18" charset="0"/>
            </a:endParaRPr>
          </a:p>
          <a:p>
            <a:pPr algn="just" rtl="1"/>
            <a:endParaRPr lang="en-US" sz="2000" b="1" dirty="0">
              <a:latin typeface="Times New Roman" panose="02020603050405020304" pitchFamily="18" charset="0"/>
              <a:ea typeface="Times New Roman" panose="02020603050405020304" pitchFamily="18" charset="0"/>
            </a:endParaRPr>
          </a:p>
          <a:p>
            <a:pPr algn="just" rtl="1"/>
            <a:r>
              <a:rPr lang="ar-SA" sz="2000" b="1" dirty="0">
                <a:latin typeface="Times New Roman" panose="02020603050405020304" pitchFamily="18" charset="0"/>
                <a:ea typeface="Times New Roman" panose="02020603050405020304" pitchFamily="18" charset="0"/>
              </a:rPr>
              <a:t>- </a:t>
            </a:r>
            <a:r>
              <a:rPr lang="ar-SA" sz="2000" b="1" dirty="0" smtClean="0">
                <a:latin typeface="Times New Roman" panose="02020603050405020304" pitchFamily="18" charset="0"/>
                <a:ea typeface="Times New Roman" panose="02020603050405020304" pitchFamily="18" charset="0"/>
              </a:rPr>
              <a:t>فاصله </a:t>
            </a:r>
            <a:r>
              <a:rPr lang="ar-SA" sz="2000" b="1" dirty="0">
                <a:latin typeface="Times New Roman" panose="02020603050405020304" pitchFamily="18" charset="0"/>
                <a:ea typeface="Times New Roman" panose="02020603050405020304" pitchFamily="18" charset="0"/>
              </a:rPr>
              <a:t>زمانی میان افزودن منابع جدید به محیط وب تا فراهم شدن امکان بازیابی آن توسط موتورهای جستجو</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5928897"/>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376" y="442065"/>
            <a:ext cx="4924519" cy="1348125"/>
          </a:xfrm>
        </p:spPr>
        <p:txBody>
          <a:bodyPr/>
          <a:lstStyle/>
          <a:p>
            <a:pPr lvl="1" algn="l" defTabSz="457200">
              <a:spcBef>
                <a:spcPct val="0"/>
              </a:spcBef>
            </a:pPr>
            <a:r>
              <a:rPr lang="ar-SA" sz="2800" b="1" dirty="0"/>
              <a:t>اجزاي تشكيل‌دهندة وب </a:t>
            </a:r>
            <a:r>
              <a:rPr lang="ar-SA" sz="2800" b="1" dirty="0" smtClean="0"/>
              <a:t>تاريك</a:t>
            </a:r>
            <a:r>
              <a:rPr lang="fa-IR" sz="2800" b="1" dirty="0" smtClean="0"/>
              <a:t>:</a:t>
            </a:r>
            <a:r>
              <a:rPr lang="ar-SA" sz="2800" b="1" dirty="0" smtClean="0"/>
              <a:t> </a:t>
            </a:r>
            <a:r>
              <a:rPr lang="fa-IR" sz="1200" b="1" dirty="0"/>
              <a:t/>
            </a:r>
            <a:br>
              <a:rPr lang="fa-IR" sz="1200" b="1" dirty="0"/>
            </a:br>
            <a:endParaRPr lang="fa-IR" dirty="0"/>
          </a:p>
        </p:txBody>
      </p:sp>
      <p:sp>
        <p:nvSpPr>
          <p:cNvPr id="3" name="Content Placeholder 2"/>
          <p:cNvSpPr>
            <a:spLocks noGrp="1"/>
          </p:cNvSpPr>
          <p:nvPr>
            <p:ph idx="1"/>
          </p:nvPr>
        </p:nvSpPr>
        <p:spPr/>
        <p:txBody>
          <a:bodyPr/>
          <a:lstStyle/>
          <a:p>
            <a:r>
              <a:rPr lang="ar-SA" b="1" dirty="0"/>
              <a:t>1ـ1. وب مرده يا نشاني‌هاي </a:t>
            </a:r>
            <a:r>
              <a:rPr lang="ar-SA" b="1" dirty="0" smtClean="0"/>
              <a:t>قطع‌شده</a:t>
            </a:r>
            <a:endParaRPr lang="fa-IR" b="1" dirty="0" smtClean="0"/>
          </a:p>
          <a:p>
            <a:r>
              <a:rPr lang="ar-SA" b="1" dirty="0"/>
              <a:t>1ـ2. تناوب روزآمد سازي </a:t>
            </a:r>
            <a:r>
              <a:rPr lang="ar-SA" b="1" dirty="0" smtClean="0"/>
              <a:t>نماي</a:t>
            </a:r>
            <a:r>
              <a:rPr lang="fa-IR" b="1" dirty="0" smtClean="0"/>
              <a:t>ه </a:t>
            </a:r>
            <a:r>
              <a:rPr lang="ar-SA" b="1" dirty="0" smtClean="0"/>
              <a:t>موتورهاي جستجو</a:t>
            </a:r>
            <a:endParaRPr lang="fa-IR" b="1" dirty="0" smtClean="0"/>
          </a:p>
          <a:p>
            <a:r>
              <a:rPr lang="ar-SA" b="1" dirty="0" smtClean="0"/>
              <a:t>1ـ3</a:t>
            </a:r>
            <a:r>
              <a:rPr lang="ar-SA" b="1" dirty="0"/>
              <a:t>. عمق </a:t>
            </a:r>
            <a:r>
              <a:rPr lang="ar-SA" b="1" dirty="0" smtClean="0"/>
              <a:t>نمايه‌سازي</a:t>
            </a:r>
            <a:endParaRPr lang="fa-IR" b="1" dirty="0" smtClean="0"/>
          </a:p>
          <a:p>
            <a:r>
              <a:rPr lang="ar-SA" b="1" dirty="0"/>
              <a:t>1ـ4. حداكثر صفحات قابل مرور در نتايج بازيابي</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851" y="1495966"/>
            <a:ext cx="4338918" cy="4029211"/>
          </a:xfrm>
          <a:prstGeom prst="rect">
            <a:avLst/>
          </a:prstGeom>
        </p:spPr>
      </p:pic>
    </p:spTree>
    <p:extLst>
      <p:ext uri="{BB962C8B-B14F-4D97-AF65-F5344CB8AC3E}">
        <p14:creationId xmlns:p14="http://schemas.microsoft.com/office/powerpoint/2010/main" val="57483964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384</TotalTime>
  <Words>1027</Words>
  <Application>Microsoft Office PowerPoint</Application>
  <PresentationFormat>Custom</PresentationFormat>
  <Paragraphs>92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Wisp</vt:lpstr>
      <vt:lpstr>بسم لله ارحمن ارحیم</vt:lpstr>
      <vt:lpstr>PowerPoint Presentation</vt:lpstr>
      <vt:lpstr>فهرست موضوع:</vt:lpstr>
      <vt:lpstr>مقدمه:</vt:lpstr>
      <vt:lpstr>اعضای تشکیل دهنده موتورهای جستجو: </vt:lpstr>
      <vt:lpstr>وب پنهان یا نامرئی چیست؟ </vt:lpstr>
      <vt:lpstr>انواع وب پنهان:  </vt:lpstr>
      <vt:lpstr>وب مات:</vt:lpstr>
      <vt:lpstr>اجزاي تشكيل‌دهندة وب تاريك:  </vt:lpstr>
      <vt:lpstr>وب خصوصی ( شخصی):</vt:lpstr>
      <vt:lpstr>وب ملکی : </vt:lpstr>
      <vt:lpstr>روشهایی که میتوان منابع اطلاعاتی را از دید روباتهای موتورهای جستجو حفظ کرد؟</vt:lpstr>
      <vt:lpstr>وب عمیق : </vt:lpstr>
      <vt:lpstr>روش دسترسی به وب عمیق:</vt:lpstr>
      <vt:lpstr>چه کارهایی در وب عمیق انجام می‌شوند؟</vt:lpstr>
      <vt:lpstr>وب واقعا پنهان : </vt:lpstr>
      <vt:lpstr>ویژگیهای محتوایی وب پنهان: </vt:lpstr>
      <vt:lpstr>وب "پنهان" را چگونه "نمایان" کنیم؟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aminoo</dc:creator>
  <cp:lastModifiedBy>Peyman-pc</cp:lastModifiedBy>
  <cp:revision>43</cp:revision>
  <dcterms:created xsi:type="dcterms:W3CDTF">2014-12-01T15:36:42Z</dcterms:created>
  <dcterms:modified xsi:type="dcterms:W3CDTF">2016-11-26T19:21:31Z</dcterms:modified>
</cp:coreProperties>
</file>