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40"/>
  </p:notesMasterIdLst>
  <p:sldIdLst>
    <p:sldId id="257" r:id="rId2"/>
    <p:sldId id="258" r:id="rId3"/>
    <p:sldId id="264" r:id="rId4"/>
    <p:sldId id="265" r:id="rId5"/>
    <p:sldId id="259" r:id="rId6"/>
    <p:sldId id="260" r:id="rId7"/>
    <p:sldId id="261" r:id="rId8"/>
    <p:sldId id="262" r:id="rId9"/>
    <p:sldId id="263" r:id="rId10"/>
    <p:sldId id="266" r:id="rId11"/>
    <p:sldId id="267" r:id="rId12"/>
    <p:sldId id="268" r:id="rId13"/>
    <p:sldId id="269" r:id="rId14"/>
    <p:sldId id="275" r:id="rId15"/>
    <p:sldId id="270" r:id="rId16"/>
    <p:sldId id="271" r:id="rId17"/>
    <p:sldId id="272" r:id="rId18"/>
    <p:sldId id="273" r:id="rId19"/>
    <p:sldId id="274"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3" r:id="rId37"/>
    <p:sldId id="292" r:id="rId38"/>
    <p:sldId id="294" r:id="rId3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D9F1"/>
    <a:srgbClr val="FF3399"/>
    <a:srgbClr val="FF71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7" autoAdjust="0"/>
    <p:restoredTop sz="94709" autoAdjust="0"/>
  </p:normalViewPr>
  <p:slideViewPr>
    <p:cSldViewPr>
      <p:cViewPr varScale="1">
        <p:scale>
          <a:sx n="38" d="100"/>
          <a:sy n="38" d="100"/>
        </p:scale>
        <p:origin x="6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2757A7C5-7A34-4D00-9249-441A46561FA0}" type="datetimeFigureOut">
              <a:rPr lang="en-US"/>
              <a:pPr>
                <a:defRPr/>
              </a:pPr>
              <a:t>6/3/2018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EFED3003-077E-4AC5-8199-F33A1DC14D3C}" type="slidenum">
              <a:rPr lang="ar-SA" altLang="fa-IR"/>
              <a:pPr/>
              <a:t>‹#›</a:t>
            </a:fld>
            <a:endParaRPr lang="en-US" altLang="fa-IR"/>
          </a:p>
        </p:txBody>
      </p:sp>
    </p:spTree>
    <p:extLst>
      <p:ext uri="{BB962C8B-B14F-4D97-AF65-F5344CB8AC3E}">
        <p14:creationId xmlns:p14="http://schemas.microsoft.com/office/powerpoint/2010/main" val="14239492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B50349F-E54E-45A5-B2F9-132EE3DC834F}" type="slidenum">
              <a:rPr lang="ar-SA" altLang="fa-IR">
                <a:latin typeface="Calibri" panose="020F0502020204030204" pitchFamily="34" charset="0"/>
              </a:rPr>
              <a:pPr eaLnBrk="1" hangingPunct="1"/>
              <a:t>2</a:t>
            </a:fld>
            <a:endParaRPr lang="en-US" altLang="fa-IR">
              <a:latin typeface="Calibri" panose="020F0502020204030204" pitchFamily="34" charset="0"/>
            </a:endParaRPr>
          </a:p>
        </p:txBody>
      </p:sp>
    </p:spTree>
    <p:extLst>
      <p:ext uri="{BB962C8B-B14F-4D97-AF65-F5344CB8AC3E}">
        <p14:creationId xmlns:p14="http://schemas.microsoft.com/office/powerpoint/2010/main" val="792726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fa-IR"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65EE8E1-F0D6-4F65-8B51-9105FCE8FEF7}" type="slidenum">
              <a:rPr lang="ar-SA" altLang="fa-IR">
                <a:latin typeface="Calibri" panose="020F0502020204030204" pitchFamily="34" charset="0"/>
              </a:rPr>
              <a:pPr eaLnBrk="1" hangingPunct="1"/>
              <a:t>3</a:t>
            </a:fld>
            <a:endParaRPr lang="en-US" altLang="fa-IR">
              <a:latin typeface="Calibri" panose="020F0502020204030204" pitchFamily="34" charset="0"/>
            </a:endParaRPr>
          </a:p>
        </p:txBody>
      </p:sp>
    </p:spTree>
    <p:extLst>
      <p:ext uri="{BB962C8B-B14F-4D97-AF65-F5344CB8AC3E}">
        <p14:creationId xmlns:p14="http://schemas.microsoft.com/office/powerpoint/2010/main" val="358867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smtClean="0"/>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13"/>
          <p:cNvSpPr>
            <a:spLocks noGrp="1"/>
          </p:cNvSpPr>
          <p:nvPr>
            <p:ph type="dt" sz="half" idx="10"/>
          </p:nvPr>
        </p:nvSpPr>
        <p:spPr/>
        <p:txBody>
          <a:bodyPr/>
          <a:lstStyle>
            <a:lvl1pPr>
              <a:defRPr/>
            </a:lvl1pPr>
          </a:lstStyle>
          <a:p>
            <a:pPr>
              <a:defRPr/>
            </a:pPr>
            <a:fld id="{9113312B-2B04-4133-83CC-51649D7028F9}" type="datetimeFigureOut">
              <a:rPr lang="en-US"/>
              <a:pPr>
                <a:defRPr/>
              </a:pPr>
              <a:t>6/3/2018</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fld id="{7C7E19B9-B8F4-4880-8EEC-73BD417CB866}" type="slidenum">
              <a:rPr lang="ar-SA" altLang="fa-IR"/>
              <a:pPr/>
              <a:t>‹#›</a:t>
            </a:fld>
            <a:endParaRPr lang="en-US" altLang="fa-IR"/>
          </a:p>
        </p:txBody>
      </p:sp>
    </p:spTree>
    <p:extLst>
      <p:ext uri="{BB962C8B-B14F-4D97-AF65-F5344CB8AC3E}">
        <p14:creationId xmlns:p14="http://schemas.microsoft.com/office/powerpoint/2010/main" val="238817101"/>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C038EC9A-20B3-4C11-9333-EDE693851ADE}" type="datetimeFigureOut">
              <a:rPr lang="en-US"/>
              <a:pPr>
                <a:defRPr/>
              </a:pPr>
              <a:t>6/3/2018</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fld id="{483BC46D-C97D-4E42-B799-B56356F946D8}" type="slidenum">
              <a:rPr lang="ar-SA" altLang="fa-IR"/>
              <a:pPr/>
              <a:t>‹#›</a:t>
            </a:fld>
            <a:endParaRPr lang="en-US" altLang="fa-IR"/>
          </a:p>
        </p:txBody>
      </p:sp>
    </p:spTree>
    <p:extLst>
      <p:ext uri="{BB962C8B-B14F-4D97-AF65-F5344CB8AC3E}">
        <p14:creationId xmlns:p14="http://schemas.microsoft.com/office/powerpoint/2010/main" val="2826166681"/>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F5307898-03EF-4D02-B38E-D049BE3C9370}" type="datetimeFigureOut">
              <a:rPr lang="en-US"/>
              <a:pPr>
                <a:defRPr/>
              </a:pPr>
              <a:t>6/3/2018</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fld id="{31070471-226D-4B56-8962-3ADED44FAB9D}" type="slidenum">
              <a:rPr lang="ar-SA" altLang="fa-IR"/>
              <a:pPr/>
              <a:t>‹#›</a:t>
            </a:fld>
            <a:endParaRPr lang="en-US" altLang="fa-IR"/>
          </a:p>
        </p:txBody>
      </p:sp>
    </p:spTree>
    <p:extLst>
      <p:ext uri="{BB962C8B-B14F-4D97-AF65-F5344CB8AC3E}">
        <p14:creationId xmlns:p14="http://schemas.microsoft.com/office/powerpoint/2010/main" val="762236302"/>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67EC3C0E-BCB5-43FF-A9D6-7E38D06F2F24}" type="datetimeFigureOut">
              <a:rPr lang="en-US"/>
              <a:pPr>
                <a:defRPr/>
              </a:pPr>
              <a:t>6/3/2018</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fld id="{95B2FA00-1ACC-4291-A36C-36BD69339A89}" type="slidenum">
              <a:rPr lang="ar-SA" altLang="fa-IR"/>
              <a:pPr/>
              <a:t>‹#›</a:t>
            </a:fld>
            <a:endParaRPr lang="en-US" altLang="fa-IR"/>
          </a:p>
        </p:txBody>
      </p:sp>
    </p:spTree>
    <p:extLst>
      <p:ext uri="{BB962C8B-B14F-4D97-AF65-F5344CB8AC3E}">
        <p14:creationId xmlns:p14="http://schemas.microsoft.com/office/powerpoint/2010/main" val="4048243181"/>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7DAB691-D5FF-48B6-BF64-FD321FA886B5}" type="datetimeFigureOut">
              <a:rPr lang="en-US"/>
              <a:pPr>
                <a:defRPr/>
              </a:pPr>
              <a:t>6/3/2018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44945BB-4D56-48C8-A745-EEE65B09D6A5}" type="slidenum">
              <a:rPr lang="ar-SA" altLang="fa-IR"/>
              <a:pPr/>
              <a:t>‹#›</a:t>
            </a:fld>
            <a:endParaRPr lang="en-US" altLang="fa-IR"/>
          </a:p>
        </p:txBody>
      </p:sp>
    </p:spTree>
    <p:extLst>
      <p:ext uri="{BB962C8B-B14F-4D97-AF65-F5344CB8AC3E}">
        <p14:creationId xmlns:p14="http://schemas.microsoft.com/office/powerpoint/2010/main" val="1830635273"/>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DD0D777C-DDAB-4F95-8F79-8E9CC0886203}" type="datetimeFigureOut">
              <a:rPr lang="en-US"/>
              <a:pPr>
                <a:defRPr/>
              </a:pPr>
              <a:t>6/3/2018</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fld id="{971DDF84-16A0-46E7-B9F9-1C110E50AEB7}" type="slidenum">
              <a:rPr lang="ar-SA" altLang="fa-IR"/>
              <a:pPr/>
              <a:t>‹#›</a:t>
            </a:fld>
            <a:endParaRPr lang="en-US" altLang="fa-IR"/>
          </a:p>
        </p:txBody>
      </p:sp>
    </p:spTree>
    <p:extLst>
      <p:ext uri="{BB962C8B-B14F-4D97-AF65-F5344CB8AC3E}">
        <p14:creationId xmlns:p14="http://schemas.microsoft.com/office/powerpoint/2010/main" val="3413443843"/>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98F9A33A-24AE-4748-B18B-CBCD40BD6724}" type="datetimeFigureOut">
              <a:rPr lang="en-US"/>
              <a:pPr>
                <a:defRPr/>
              </a:pPr>
              <a:t>6/3/2018</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fld id="{A128C653-CB2F-4649-BA63-3337BEB15F87}" type="slidenum">
              <a:rPr lang="ar-SA" altLang="fa-IR"/>
              <a:pPr/>
              <a:t>‹#›</a:t>
            </a:fld>
            <a:endParaRPr lang="en-US" altLang="fa-IR"/>
          </a:p>
        </p:txBody>
      </p:sp>
    </p:spTree>
    <p:extLst>
      <p:ext uri="{BB962C8B-B14F-4D97-AF65-F5344CB8AC3E}">
        <p14:creationId xmlns:p14="http://schemas.microsoft.com/office/powerpoint/2010/main" val="940400175"/>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C834A6C5-8D2D-4940-9F85-4C4FCC1C308C}" type="datetimeFigureOut">
              <a:rPr lang="en-US"/>
              <a:pPr>
                <a:defRPr/>
              </a:pPr>
              <a:t>6/3/2018</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fld id="{05A5769E-9E68-42E5-B184-F0A725698BCB}" type="slidenum">
              <a:rPr lang="ar-SA" altLang="fa-IR"/>
              <a:pPr/>
              <a:t>‹#›</a:t>
            </a:fld>
            <a:endParaRPr lang="en-US" altLang="fa-IR"/>
          </a:p>
        </p:txBody>
      </p:sp>
    </p:spTree>
    <p:extLst>
      <p:ext uri="{BB962C8B-B14F-4D97-AF65-F5344CB8AC3E}">
        <p14:creationId xmlns:p14="http://schemas.microsoft.com/office/powerpoint/2010/main" val="3536203542"/>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A40D62D4-A9D4-4086-8A36-6EA117B2AA7A}" type="datetimeFigureOut">
              <a:rPr lang="en-US"/>
              <a:pPr>
                <a:defRPr/>
              </a:pPr>
              <a:t>6/3/2018</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fld id="{86F2E8FF-31EC-4775-ACDA-5A6878FD3E9B}" type="slidenum">
              <a:rPr lang="ar-SA" altLang="fa-IR"/>
              <a:pPr/>
              <a:t>‹#›</a:t>
            </a:fld>
            <a:endParaRPr lang="en-US" altLang="fa-IR"/>
          </a:p>
        </p:txBody>
      </p:sp>
    </p:spTree>
    <p:extLst>
      <p:ext uri="{BB962C8B-B14F-4D97-AF65-F5344CB8AC3E}">
        <p14:creationId xmlns:p14="http://schemas.microsoft.com/office/powerpoint/2010/main" val="3642831871"/>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8884438B-8FD5-4BB5-B0C4-8F2967165D9B}" type="datetimeFigureOut">
              <a:rPr lang="en-US"/>
              <a:pPr>
                <a:defRPr/>
              </a:pPr>
              <a:t>6/3/2018</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fld id="{97AAD93D-0133-4A07-8667-0E60BCF2EDBD}" type="slidenum">
              <a:rPr lang="ar-SA" altLang="fa-IR"/>
              <a:pPr/>
              <a:t>‹#›</a:t>
            </a:fld>
            <a:endParaRPr lang="en-US" altLang="fa-IR"/>
          </a:p>
        </p:txBody>
      </p:sp>
    </p:spTree>
    <p:extLst>
      <p:ext uri="{BB962C8B-B14F-4D97-AF65-F5344CB8AC3E}">
        <p14:creationId xmlns:p14="http://schemas.microsoft.com/office/powerpoint/2010/main" val="3172748425"/>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F9BA5F33-0D55-4C9F-A9C6-BE55AB14A3F1}" type="datetimeFigureOut">
              <a:rPr lang="en-US"/>
              <a:pPr>
                <a:defRPr/>
              </a:pPr>
              <a:t>6/3/2018</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fld id="{51E5DA29-F712-454C-9730-085798F24417}" type="slidenum">
              <a:rPr lang="ar-SA" altLang="fa-IR"/>
              <a:pPr/>
              <a:t>‹#›</a:t>
            </a:fld>
            <a:endParaRPr lang="en-US" altLang="fa-IR"/>
          </a:p>
        </p:txBody>
      </p:sp>
    </p:spTree>
    <p:extLst>
      <p:ext uri="{BB962C8B-B14F-4D97-AF65-F5344CB8AC3E}">
        <p14:creationId xmlns:p14="http://schemas.microsoft.com/office/powerpoint/2010/main" val="2503843603"/>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smtClean="0"/>
              <a:t>Click to edit Master title style</a:t>
            </a:r>
            <a:endParaRPr lang="en-US"/>
          </a:p>
        </p:txBody>
      </p:sp>
      <p:sp>
        <p:nvSpPr>
          <p:cNvPr id="1027" name="Text Placeholder 12"/>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a:t>
            </a:r>
          </a:p>
          <a:p>
            <a:pPr lvl="3"/>
            <a:r>
              <a:rPr lang="en-US" altLang="fa-IR" smtClean="0"/>
              <a:t>Fourth level</a:t>
            </a:r>
          </a:p>
          <a:p>
            <a:pPr lvl="4"/>
            <a:r>
              <a:rPr lang="en-US" altLang="fa-IR" smtClean="0"/>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a:solidFill>
                  <a:schemeClr val="tx1">
                    <a:shade val="50000"/>
                  </a:schemeClr>
                </a:solidFill>
                <a:latin typeface="+mn-lt"/>
                <a:cs typeface="+mn-cs"/>
              </a:defRPr>
            </a:lvl1pPr>
          </a:lstStyle>
          <a:p>
            <a:pPr>
              <a:defRPr/>
            </a:pPr>
            <a:fld id="{DBE0BB19-E365-424A-B694-ECCF88ABE261}" type="datetimeFigureOut">
              <a:rPr lang="en-US"/>
              <a:pPr>
                <a:defRPr/>
              </a:pPr>
              <a:t>6/3/2018</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a:solidFill>
                  <a:schemeClr val="tx1">
                    <a:shade val="50000"/>
                  </a:schemeClr>
                </a:solidFill>
                <a:latin typeface="+mn-lt"/>
                <a:cs typeface="+mn-cs"/>
              </a:defRPr>
            </a:lvl1pPr>
          </a:lstStyle>
          <a:p>
            <a:pPr>
              <a:defRPr/>
            </a:pP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lgn="r">
              <a:defRPr sz="1200">
                <a:solidFill>
                  <a:srgbClr val="BCBCBC"/>
                </a:solidFill>
                <a:latin typeface="Book Antiqua" panose="02040602050305030304" pitchFamily="18" charset="0"/>
              </a:defRPr>
            </a:lvl1pPr>
          </a:lstStyle>
          <a:p>
            <a:fld id="{89199C6B-3091-4D7C-B5CE-46A69B3FCE6F}" type="slidenum">
              <a:rPr lang="ar-SA" altLang="fa-IR"/>
              <a:pPr/>
              <a:t>‹#›</a:t>
            </a:fld>
            <a:endParaRPr lang="en-US" altLang="fa-IR"/>
          </a:p>
        </p:txBody>
      </p:sp>
      <p:sp>
        <p:nvSpPr>
          <p:cNvPr id="7" name="Rectangle 6"/>
          <p:cNvSpPr/>
          <p:nvPr userDrawn="1"/>
        </p:nvSpPr>
        <p:spPr>
          <a:xfrm>
            <a:off x="-228600" y="-76200"/>
            <a:ext cx="5357818"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تلگرامی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dk1" tx1="lt1" bg2="dk2" tx2="lt2" accent1="accent1" accent2="accent2" accent3="accent3" accent4="accent4" accent5="accent5" accent6="accent6" hlink="hlink" folHlink="folHlink"/>
  <p:sldLayoutIdLst>
    <p:sldLayoutId id="2147483805" r:id="rId1"/>
    <p:sldLayoutId id="2147483806" r:id="rId2"/>
    <p:sldLayoutId id="2147483815"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ransition>
    <p:dissolve/>
  </p:transition>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anose="05020102010507070707"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anose="05020102010507070707"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anose="05000000000000000000"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anose="05040102010807070707"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anose="05020102010507070707"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868610"/>
          </a:xfrm>
        </p:spPr>
        <p:txBody>
          <a:bodyPr/>
          <a:lstStyle/>
          <a:p>
            <a:pPr algn="r" rtl="1" eaLnBrk="1" fontAlgn="auto" hangingPunct="1">
              <a:spcAft>
                <a:spcPts val="0"/>
              </a:spcAft>
              <a:defRPr/>
            </a:pPr>
            <a:r>
              <a:rPr lang="fa-IR" sz="4400" dirty="0" smtClean="0">
                <a:solidFill>
                  <a:srgbClr val="002060"/>
                </a:solidFill>
                <a:cs typeface="B Titr" pitchFamily="2" charset="-78"/>
              </a:rPr>
              <a:t>شش سیگما </a:t>
            </a:r>
            <a:r>
              <a:rPr lang="fa-IR" sz="4000" dirty="0" smtClean="0">
                <a:solidFill>
                  <a:srgbClr val="002060"/>
                </a:solidFill>
                <a:cs typeface="B Titr" pitchFamily="2" charset="-78"/>
              </a:rPr>
              <a:t/>
            </a:r>
            <a:br>
              <a:rPr lang="fa-IR" sz="4000" dirty="0" smtClean="0">
                <a:solidFill>
                  <a:srgbClr val="002060"/>
                </a:solidFill>
                <a:cs typeface="B Titr" pitchFamily="2" charset="-78"/>
              </a:rPr>
            </a:br>
            <a:r>
              <a:rPr lang="fa-IR" sz="4000" dirty="0" smtClean="0">
                <a:solidFill>
                  <a:srgbClr val="002060"/>
                </a:solidFill>
                <a:cs typeface="B Titr" pitchFamily="2" charset="-78"/>
              </a:rPr>
              <a:t>و </a:t>
            </a:r>
            <a:r>
              <a:rPr lang="fa-IR" sz="2800" dirty="0" smtClean="0">
                <a:solidFill>
                  <a:srgbClr val="002060"/>
                </a:solidFill>
                <a:cs typeface="B Titr" pitchFamily="2" charset="-78"/>
              </a:rPr>
              <a:t/>
            </a:r>
            <a:br>
              <a:rPr lang="fa-IR" sz="2800" dirty="0" smtClean="0">
                <a:solidFill>
                  <a:srgbClr val="002060"/>
                </a:solidFill>
                <a:cs typeface="B Titr" pitchFamily="2" charset="-78"/>
              </a:rPr>
            </a:br>
            <a:r>
              <a:rPr lang="fa-IR" sz="2800" dirty="0" smtClean="0">
                <a:solidFill>
                  <a:srgbClr val="002060"/>
                </a:solidFill>
                <a:cs typeface="B Titr" pitchFamily="2" charset="-78"/>
              </a:rPr>
              <a:t/>
            </a:r>
            <a:br>
              <a:rPr lang="fa-IR" sz="2800" dirty="0" smtClean="0">
                <a:solidFill>
                  <a:srgbClr val="002060"/>
                </a:solidFill>
                <a:cs typeface="B Titr" pitchFamily="2" charset="-78"/>
              </a:rPr>
            </a:br>
            <a:r>
              <a:rPr lang="fa-IR" sz="3200" dirty="0" smtClean="0">
                <a:solidFill>
                  <a:srgbClr val="002060"/>
                </a:solidFill>
                <a:cs typeface="B Titr" pitchFamily="2" charset="-78"/>
              </a:rPr>
              <a:t>نقش آن در افزایش بهره وری</a:t>
            </a:r>
            <a:endParaRPr lang="en-US" sz="3200" dirty="0">
              <a:solidFill>
                <a:srgbClr val="002060"/>
              </a:solidFill>
              <a:cs typeface="B Titr" pitchFamily="2" charset="-78"/>
            </a:endParaRPr>
          </a:p>
        </p:txBody>
      </p:sp>
      <p:sp>
        <p:nvSpPr>
          <p:cNvPr id="3075" name="Content Placeholder 2"/>
          <p:cNvSpPr>
            <a:spLocks noGrp="1"/>
          </p:cNvSpPr>
          <p:nvPr>
            <p:ph idx="1"/>
          </p:nvPr>
        </p:nvSpPr>
        <p:spPr>
          <a:xfrm>
            <a:off x="0" y="5857875"/>
            <a:ext cx="5500688" cy="500063"/>
          </a:xfrm>
          <a:solidFill>
            <a:schemeClr val="tx1"/>
          </a:solidFill>
        </p:spPr>
        <p:txBody>
          <a:bodyPr/>
          <a:lstStyle/>
          <a:p>
            <a:pPr eaLnBrk="1" hangingPunct="1"/>
            <a:endParaRPr lang="fa-IR" altLang="fa-IR" sz="2400" b="1" smtClean="0">
              <a:solidFill>
                <a:schemeClr val="bg1"/>
              </a:solidFill>
              <a:cs typeface="B Compset" panose="00000400000000000000" pitchFamily="2" charset="-78"/>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00042"/>
            <a:ext cx="8229600" cy="1143000"/>
          </a:xfrm>
        </p:spPr>
        <p:txBody>
          <a:bodyPr>
            <a:normAutofit fontScale="90000"/>
          </a:bodyPr>
          <a:lstStyle/>
          <a:p>
            <a:pPr algn="r" rtl="1" eaLnBrk="1" fontAlgn="auto" hangingPunct="1">
              <a:spcAft>
                <a:spcPts val="0"/>
              </a:spcAft>
              <a:defRPr/>
            </a:pPr>
            <a:r>
              <a:rPr lang="fa-IR" sz="4400" i="1" dirty="0" smtClean="0">
                <a:solidFill>
                  <a:schemeClr val="accent1">
                    <a:lumMod val="60000"/>
                    <a:lumOff val="40000"/>
                  </a:schemeClr>
                </a:solidFill>
                <a:effectLst>
                  <a:outerShdw blurRad="50800" dist="38100" algn="tr" rotWithShape="0">
                    <a:prstClr val="black">
                      <a:alpha val="40000"/>
                    </a:prstClr>
                  </a:outerShdw>
                </a:effectLst>
                <a:cs typeface="B Nasim" pitchFamily="2" charset="-78"/>
              </a:rPr>
              <a:t>ابزارها و روشهای </a:t>
            </a:r>
            <a:r>
              <a:rPr lang="en-US" sz="4400" i="1" dirty="0" smtClean="0">
                <a:solidFill>
                  <a:schemeClr val="accent1">
                    <a:lumMod val="60000"/>
                    <a:lumOff val="40000"/>
                  </a:schemeClr>
                </a:solidFill>
                <a:effectLst>
                  <a:outerShdw blurRad="50800" dist="38100" algn="tr" rotWithShape="0">
                    <a:prstClr val="black">
                      <a:alpha val="40000"/>
                    </a:prstClr>
                  </a:outerShdw>
                </a:effectLst>
                <a:cs typeface="B Nasim" pitchFamily="2" charset="-78"/>
              </a:rPr>
              <a:t> (6</a:t>
            </a:r>
            <a:r>
              <a:rPr lang="el-GR" sz="4400" dirty="0" smtClean="0">
                <a:solidFill>
                  <a:schemeClr val="accent1">
                    <a:lumMod val="60000"/>
                    <a:lumOff val="40000"/>
                  </a:schemeClr>
                </a:solidFill>
                <a:cs typeface="B Nasim" pitchFamily="2" charset="-78"/>
              </a:rPr>
              <a:t> σ</a:t>
            </a:r>
            <a:r>
              <a:rPr lang="en-US" sz="4400" dirty="0" smtClean="0">
                <a:solidFill>
                  <a:schemeClr val="accent1">
                    <a:lumMod val="60000"/>
                    <a:lumOff val="40000"/>
                  </a:schemeClr>
                </a:solidFill>
                <a:cs typeface="B Nasim" pitchFamily="2" charset="-78"/>
              </a:rPr>
              <a:t>)</a:t>
            </a:r>
            <a:r>
              <a:rPr lang="el-GR" sz="4400" dirty="0" smtClean="0">
                <a:solidFill>
                  <a:schemeClr val="accent1">
                    <a:lumMod val="60000"/>
                    <a:lumOff val="40000"/>
                  </a:schemeClr>
                </a:solidFill>
                <a:cs typeface="B Nasim" pitchFamily="2" charset="-78"/>
              </a:rPr>
              <a:t> </a:t>
            </a:r>
            <a:r>
              <a:rPr lang="fa-IR" sz="4400" i="1" dirty="0" smtClean="0">
                <a:solidFill>
                  <a:schemeClr val="accent1">
                    <a:lumMod val="60000"/>
                    <a:lumOff val="40000"/>
                  </a:schemeClr>
                </a:solidFill>
                <a:effectLst>
                  <a:outerShdw blurRad="50800" dist="38100" algn="tr" rotWithShape="0">
                    <a:prstClr val="black">
                      <a:alpha val="40000"/>
                    </a:prstClr>
                  </a:outerShdw>
                </a:effectLst>
                <a:cs typeface="B Nasim" pitchFamily="2" charset="-78"/>
              </a:rPr>
              <a:t>:</a:t>
            </a:r>
            <a:r>
              <a:rPr lang="fa-IR" dirty="0" smtClean="0"/>
              <a:t/>
            </a:r>
            <a:br>
              <a:rPr lang="fa-IR" dirty="0" smtClean="0"/>
            </a:br>
            <a:endParaRPr lang="en-US" dirty="0"/>
          </a:p>
        </p:txBody>
      </p:sp>
      <p:sp>
        <p:nvSpPr>
          <p:cNvPr id="12291" name="Content Placeholder 2"/>
          <p:cNvSpPr>
            <a:spLocks noGrp="1"/>
          </p:cNvSpPr>
          <p:nvPr>
            <p:ph idx="1"/>
          </p:nvPr>
        </p:nvSpPr>
        <p:spPr>
          <a:xfrm>
            <a:off x="500063" y="1571625"/>
            <a:ext cx="8229600" cy="4708525"/>
          </a:xfrm>
        </p:spPr>
        <p:txBody>
          <a:bodyPr/>
          <a:lstStyle/>
          <a:p>
            <a:pPr algn="just" rtl="1" eaLnBrk="1" hangingPunct="1">
              <a:buFont typeface="Wingdings 2" panose="05020102010507070707" pitchFamily="18" charset="2"/>
              <a:buNone/>
            </a:pPr>
            <a:r>
              <a:rPr lang="en-US" altLang="fa-IR" smtClean="0"/>
              <a:t>    </a:t>
            </a:r>
            <a:r>
              <a:rPr lang="fa-IR" altLang="fa-IR" sz="3200" smtClean="0">
                <a:cs typeface="B Compset" panose="00000400000000000000" pitchFamily="2" charset="-78"/>
              </a:rPr>
              <a:t>گرچه روش ها و ابزارهای شش سيگما بسياری از ابزارهای آماری</a:t>
            </a:r>
            <a:r>
              <a:rPr lang="en-US" altLang="fa-IR" sz="3200" smtClean="0">
                <a:cs typeface="B Compset" panose="00000400000000000000" pitchFamily="2" charset="-78"/>
              </a:rPr>
              <a:t> </a:t>
            </a:r>
            <a:r>
              <a:rPr lang="fa-IR" altLang="fa-IR" sz="3200" smtClean="0">
                <a:cs typeface="B Compset" panose="00000400000000000000" pitchFamily="2" charset="-78"/>
              </a:rPr>
              <a:t>را که در ساير اقدامات بهبود کيفيت به کار گرفته است در برمی گيرد، اما بطور کلی همه اين ابزارها در قالب دو روش سيستماتيک پروژه يی مورد استفاده قرار مي گيرند:</a:t>
            </a:r>
            <a:endParaRPr lang="en-US" altLang="fa-IR" sz="3200" smtClean="0">
              <a:cs typeface="B Compset" panose="00000400000000000000" pitchFamily="2" charset="-78"/>
            </a:endParaRPr>
          </a:p>
          <a:p>
            <a:pPr algn="just" rtl="1" eaLnBrk="1" hangingPunct="1">
              <a:buFont typeface="Wingdings 2" panose="05020102010507070707" pitchFamily="18" charset="2"/>
              <a:buNone/>
            </a:pPr>
            <a:endParaRPr lang="fa-IR" altLang="fa-IR" sz="3200" smtClean="0">
              <a:cs typeface="B Compset" panose="00000400000000000000" pitchFamily="2" charset="-78"/>
            </a:endParaRPr>
          </a:p>
          <a:p>
            <a:pPr algn="just" rtl="1" eaLnBrk="1" hangingPunct="1">
              <a:buClr>
                <a:srgbClr val="FF0000"/>
              </a:buClr>
              <a:buSzPct val="100000"/>
              <a:buFont typeface="Wingdings" panose="05000000000000000000" pitchFamily="2" charset="2"/>
              <a:buChar char="ü"/>
            </a:pPr>
            <a:r>
              <a:rPr lang="fa-IR" altLang="fa-IR" sz="3200" smtClean="0">
                <a:cs typeface="B Compset" panose="00000400000000000000" pitchFamily="2" charset="-78"/>
              </a:rPr>
              <a:t> روش </a:t>
            </a:r>
            <a:r>
              <a:rPr lang="en-US" altLang="fa-IR" sz="3200" smtClean="0">
                <a:cs typeface="B Compset" panose="00000400000000000000" pitchFamily="2" charset="-78"/>
              </a:rPr>
              <a:t>DMAIC</a:t>
            </a:r>
            <a:endParaRPr lang="fa-IR" altLang="fa-IR" sz="3200" smtClean="0">
              <a:cs typeface="B Compset" panose="00000400000000000000" pitchFamily="2" charset="-78"/>
            </a:endParaRPr>
          </a:p>
          <a:p>
            <a:pPr algn="just" rtl="1" eaLnBrk="1" hangingPunct="1">
              <a:buClr>
                <a:srgbClr val="FF0000"/>
              </a:buClr>
              <a:buSzPct val="100000"/>
              <a:buFont typeface="Wingdings" panose="05000000000000000000" pitchFamily="2" charset="2"/>
              <a:buChar char="ü"/>
            </a:pPr>
            <a:r>
              <a:rPr lang="fa-IR" altLang="fa-IR" sz="3200" smtClean="0">
                <a:cs typeface="B Compset" panose="00000400000000000000" pitchFamily="2" charset="-78"/>
              </a:rPr>
              <a:t> روش </a:t>
            </a:r>
            <a:r>
              <a:rPr lang="en-US" altLang="fa-IR" sz="3200" smtClean="0">
                <a:cs typeface="B Compset" panose="00000400000000000000" pitchFamily="2" charset="-78"/>
              </a:rPr>
              <a:t>DMADV</a:t>
            </a:r>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eaLnBrk="1" fontAlgn="auto" hangingPunct="1">
              <a:spcAft>
                <a:spcPts val="0"/>
              </a:spcAft>
              <a:defRPr/>
            </a:pPr>
            <a:r>
              <a:rPr lang="fa-IR" dirty="0" smtClean="0">
                <a:cs typeface="B Nasim" pitchFamily="2" charset="-78"/>
              </a:rPr>
              <a:t>روش </a:t>
            </a:r>
            <a:r>
              <a:rPr lang="en-US" dirty="0" smtClean="0">
                <a:cs typeface="B Nasim" pitchFamily="2" charset="-78"/>
              </a:rPr>
              <a:t>DMAIC</a:t>
            </a:r>
            <a:r>
              <a:rPr lang="fa-IR" dirty="0" smtClean="0">
                <a:cs typeface="B Nasim" pitchFamily="2" charset="-78"/>
              </a:rPr>
              <a:t> :</a:t>
            </a:r>
            <a:endParaRPr lang="en-US" dirty="0">
              <a:cs typeface="B Nasim" pitchFamily="2" charset="-78"/>
            </a:endParaRPr>
          </a:p>
        </p:txBody>
      </p:sp>
      <p:sp>
        <p:nvSpPr>
          <p:cNvPr id="5" name="Content Placeholder 4"/>
          <p:cNvSpPr>
            <a:spLocks noGrp="1"/>
          </p:cNvSpPr>
          <p:nvPr>
            <p:ph idx="1"/>
          </p:nvPr>
        </p:nvSpPr>
        <p:spPr>
          <a:xfrm>
            <a:off x="457200" y="1357313"/>
            <a:ext cx="8229600" cy="5214937"/>
          </a:xfrm>
        </p:spPr>
        <p:txBody>
          <a:bodyPr>
            <a:normAutofit/>
          </a:bodyPr>
          <a:lstStyle/>
          <a:p>
            <a:pPr marL="548640" indent="-411480" algn="just" rtl="1" eaLnBrk="1" fontAlgn="auto" hangingPunct="1">
              <a:spcAft>
                <a:spcPts val="0"/>
              </a:spcAft>
              <a:buClr>
                <a:schemeClr val="tx1">
                  <a:shade val="95000"/>
                </a:schemeClr>
              </a:buClr>
              <a:buFont typeface="Wingdings 2"/>
              <a:buNone/>
              <a:defRPr/>
            </a:pPr>
            <a:r>
              <a:rPr lang="en-US" dirty="0" smtClean="0">
                <a:cs typeface="B Compset" pitchFamily="2" charset="-78"/>
              </a:rPr>
              <a:t>DMAIC</a:t>
            </a:r>
            <a:r>
              <a:rPr lang="en-US" sz="3200" dirty="0" smtClean="0">
                <a:cs typeface="B Compset" pitchFamily="2" charset="-78"/>
              </a:rPr>
              <a:t>   </a:t>
            </a:r>
            <a:r>
              <a:rPr lang="fa-IR" sz="3200" dirty="0" smtClean="0">
                <a:cs typeface="B Compset" pitchFamily="2" charset="-78"/>
              </a:rPr>
              <a:t> روش سيستماتيك و منظمي است براي حل مسائل و پيشبرد پروژه ها ی شش سیگما. چرخه </a:t>
            </a:r>
            <a:r>
              <a:rPr lang="en-US" dirty="0" smtClean="0">
                <a:cs typeface="B Compset" pitchFamily="2" charset="-78"/>
              </a:rPr>
              <a:t>DMAIC</a:t>
            </a:r>
            <a:r>
              <a:rPr lang="fa-IR" sz="3200" dirty="0" smtClean="0">
                <a:cs typeface="B Compset" pitchFamily="2" charset="-78"/>
              </a:rPr>
              <a:t> یک متدولوژی نتیجه گرا می باشد.</a:t>
            </a:r>
          </a:p>
          <a:p>
            <a:pPr marL="548640" indent="-411480" algn="just" rtl="1" eaLnBrk="1" fontAlgn="auto" hangingPunct="1">
              <a:spcAft>
                <a:spcPts val="0"/>
              </a:spcAft>
              <a:buClr>
                <a:schemeClr val="tx1">
                  <a:shade val="95000"/>
                </a:schemeClr>
              </a:buClr>
              <a:buFont typeface="Wingdings 2"/>
              <a:buNone/>
              <a:defRPr/>
            </a:pPr>
            <a:r>
              <a:rPr lang="en-US" dirty="0" smtClean="0">
                <a:solidFill>
                  <a:srgbClr val="FF0000"/>
                </a:solidFill>
                <a:cs typeface="B Compset" pitchFamily="2" charset="-78"/>
              </a:rPr>
              <a:t>DMAIC</a:t>
            </a:r>
            <a:r>
              <a:rPr lang="fa-IR" sz="3200" dirty="0" smtClean="0">
                <a:cs typeface="B Compset" pitchFamily="2" charset="-78"/>
              </a:rPr>
              <a:t> مخفف كلمات </a:t>
            </a:r>
            <a:r>
              <a:rPr lang="en-US" sz="3200" dirty="0" smtClean="0">
                <a:cs typeface="B Compset" pitchFamily="2" charset="-78"/>
              </a:rPr>
              <a:t>:</a:t>
            </a:r>
            <a:endParaRPr lang="fa-IR" sz="3200" dirty="0" smtClean="0">
              <a:cs typeface="B Compset" pitchFamily="2" charset="-78"/>
            </a:endParaRPr>
          </a:p>
          <a:p>
            <a:pPr marL="548640" indent="-411480" algn="just" rtl="1" eaLnBrk="1" fontAlgn="auto" hangingPunct="1">
              <a:spcAft>
                <a:spcPts val="0"/>
              </a:spcAft>
              <a:buClr>
                <a:schemeClr val="tx1"/>
              </a:buClr>
              <a:buFont typeface="Wingdings" pitchFamily="2" charset="2"/>
              <a:buChar char="v"/>
              <a:defRPr/>
            </a:pPr>
            <a:r>
              <a:rPr lang="en-US" dirty="0" smtClean="0">
                <a:solidFill>
                  <a:srgbClr val="FF0000"/>
                </a:solidFill>
                <a:cs typeface="B Compset" pitchFamily="2" charset="-78"/>
              </a:rPr>
              <a:t>D</a:t>
            </a:r>
            <a:r>
              <a:rPr lang="en-US" sz="3200" dirty="0" smtClean="0">
                <a:cs typeface="B Compset" pitchFamily="2" charset="-78"/>
              </a:rPr>
              <a:t>efine </a:t>
            </a:r>
            <a:r>
              <a:rPr lang="fa-IR" sz="3200" dirty="0" smtClean="0">
                <a:cs typeface="B Compset" pitchFamily="2" charset="-78"/>
              </a:rPr>
              <a:t> – تعریف</a:t>
            </a:r>
            <a:r>
              <a:rPr lang="en-US" sz="3200" dirty="0" smtClean="0">
                <a:cs typeface="B Compset" pitchFamily="2" charset="-78"/>
              </a:rPr>
              <a:t> </a:t>
            </a:r>
            <a:r>
              <a:rPr lang="fa-IR" sz="3200" dirty="0" smtClean="0">
                <a:cs typeface="B Compset" pitchFamily="2" charset="-78"/>
              </a:rPr>
              <a:t>اهداف پروژه و قابليت ارائه به مشتری</a:t>
            </a:r>
          </a:p>
          <a:p>
            <a:pPr marL="548640" indent="-411480" algn="just" rtl="1" eaLnBrk="1" fontAlgn="auto" hangingPunct="1">
              <a:spcAft>
                <a:spcPts val="0"/>
              </a:spcAft>
              <a:buClr>
                <a:schemeClr val="tx1"/>
              </a:buClr>
              <a:buFont typeface="Wingdings" pitchFamily="2" charset="2"/>
              <a:buChar char="v"/>
              <a:defRPr/>
            </a:pPr>
            <a:r>
              <a:rPr lang="en-US" dirty="0" smtClean="0">
                <a:solidFill>
                  <a:srgbClr val="FF0000"/>
                </a:solidFill>
                <a:cs typeface="B Compset" pitchFamily="2" charset="-78"/>
              </a:rPr>
              <a:t>M</a:t>
            </a:r>
            <a:r>
              <a:rPr lang="en-US" sz="3200" dirty="0" smtClean="0">
                <a:cs typeface="B Compset" pitchFamily="2" charset="-78"/>
              </a:rPr>
              <a:t>easure </a:t>
            </a:r>
            <a:r>
              <a:rPr lang="fa-IR" sz="3200" dirty="0" smtClean="0">
                <a:cs typeface="B Compset" pitchFamily="2" charset="-78"/>
              </a:rPr>
              <a:t> - اندازه گيری</a:t>
            </a:r>
            <a:r>
              <a:rPr lang="en-US" sz="3200" dirty="0" smtClean="0">
                <a:cs typeface="B Compset" pitchFamily="2" charset="-78"/>
              </a:rPr>
              <a:t> </a:t>
            </a:r>
            <a:r>
              <a:rPr lang="fa-IR" sz="3200" dirty="0" smtClean="0">
                <a:cs typeface="B Compset" pitchFamily="2" charset="-78"/>
              </a:rPr>
              <a:t>عملکرد فعلی فرآيند </a:t>
            </a:r>
          </a:p>
          <a:p>
            <a:pPr marL="548640" indent="-411480" algn="just" rtl="1" eaLnBrk="1" fontAlgn="auto" hangingPunct="1">
              <a:spcAft>
                <a:spcPts val="0"/>
              </a:spcAft>
              <a:buClr>
                <a:schemeClr val="tx1"/>
              </a:buClr>
              <a:buFont typeface="Wingdings" pitchFamily="2" charset="2"/>
              <a:buChar char="v"/>
              <a:defRPr/>
            </a:pPr>
            <a:r>
              <a:rPr lang="en-US" sz="3200" b="1" dirty="0" smtClean="0">
                <a:cs typeface="B Compset" pitchFamily="2" charset="-78"/>
              </a:rPr>
              <a:t> - </a:t>
            </a:r>
            <a:r>
              <a:rPr lang="en-US" dirty="0" smtClean="0">
                <a:solidFill>
                  <a:srgbClr val="FF0000"/>
                </a:solidFill>
                <a:cs typeface="B Compset" pitchFamily="2" charset="-78"/>
              </a:rPr>
              <a:t>A</a:t>
            </a:r>
            <a:r>
              <a:rPr lang="en-US" sz="3200" dirty="0" smtClean="0">
                <a:cs typeface="B Compset" pitchFamily="2" charset="-78"/>
              </a:rPr>
              <a:t>nalyze </a:t>
            </a:r>
            <a:r>
              <a:rPr lang="fa-IR" sz="3200" dirty="0" smtClean="0">
                <a:cs typeface="B Compset" pitchFamily="2" charset="-78"/>
              </a:rPr>
              <a:t>تجزيه و تحليل</a:t>
            </a:r>
            <a:r>
              <a:rPr lang="en-US" sz="3200" dirty="0" smtClean="0">
                <a:cs typeface="B Compset" pitchFamily="2" charset="-78"/>
              </a:rPr>
              <a:t> </a:t>
            </a:r>
            <a:r>
              <a:rPr lang="fa-IR" sz="3200" dirty="0" smtClean="0">
                <a:cs typeface="B Compset" pitchFamily="2" charset="-78"/>
              </a:rPr>
              <a:t>علل ريشه ای بروز عيوب </a:t>
            </a:r>
          </a:p>
          <a:p>
            <a:pPr marL="548640" indent="-411480" algn="just" rtl="1" eaLnBrk="1" fontAlgn="auto" hangingPunct="1">
              <a:spcAft>
                <a:spcPts val="0"/>
              </a:spcAft>
              <a:buClr>
                <a:schemeClr val="tx1"/>
              </a:buClr>
              <a:buFont typeface="Wingdings" pitchFamily="2" charset="2"/>
              <a:buChar char="v"/>
              <a:defRPr/>
            </a:pPr>
            <a:r>
              <a:rPr lang="en-US" sz="3200" b="1" dirty="0" smtClean="0">
                <a:cs typeface="B Compset" pitchFamily="2" charset="-78"/>
              </a:rPr>
              <a:t> - </a:t>
            </a:r>
            <a:r>
              <a:rPr lang="en-US" dirty="0" smtClean="0">
                <a:solidFill>
                  <a:srgbClr val="FF0000"/>
                </a:solidFill>
                <a:cs typeface="B Compset" pitchFamily="2" charset="-78"/>
              </a:rPr>
              <a:t>I</a:t>
            </a:r>
            <a:r>
              <a:rPr lang="en-US" sz="3200" dirty="0" smtClean="0">
                <a:cs typeface="B Compset" pitchFamily="2" charset="-78"/>
              </a:rPr>
              <a:t>mprove </a:t>
            </a:r>
            <a:r>
              <a:rPr lang="fa-IR" sz="3200" dirty="0" smtClean="0">
                <a:cs typeface="B Compset" pitchFamily="2" charset="-78"/>
              </a:rPr>
              <a:t>بهبود</a:t>
            </a:r>
            <a:r>
              <a:rPr lang="en-US" sz="3200" dirty="0" smtClean="0">
                <a:cs typeface="B Compset" pitchFamily="2" charset="-78"/>
              </a:rPr>
              <a:t> </a:t>
            </a:r>
            <a:r>
              <a:rPr lang="fa-IR" sz="3200" dirty="0" smtClean="0">
                <a:cs typeface="B Compset" pitchFamily="2" charset="-78"/>
              </a:rPr>
              <a:t>فرآيند مورد بررسی از نظر حذف عيوب </a:t>
            </a:r>
          </a:p>
          <a:p>
            <a:pPr marL="548640" indent="-411480" algn="just" rtl="1" eaLnBrk="1" fontAlgn="auto" hangingPunct="1">
              <a:spcAft>
                <a:spcPts val="0"/>
              </a:spcAft>
              <a:buClr>
                <a:schemeClr val="tx1"/>
              </a:buClr>
              <a:buFont typeface="Wingdings" pitchFamily="2" charset="2"/>
              <a:buChar char="v"/>
              <a:defRPr/>
            </a:pPr>
            <a:r>
              <a:rPr lang="en-US" dirty="0" smtClean="0">
                <a:solidFill>
                  <a:srgbClr val="FF0000"/>
                </a:solidFill>
                <a:cs typeface="B Compset" pitchFamily="2" charset="-78"/>
              </a:rPr>
              <a:t>C</a:t>
            </a:r>
            <a:r>
              <a:rPr lang="en-US" sz="3200" dirty="0" smtClean="0">
                <a:cs typeface="B Compset" pitchFamily="2" charset="-78"/>
              </a:rPr>
              <a:t>ontrol</a:t>
            </a:r>
            <a:r>
              <a:rPr lang="fa-IR" sz="3200" dirty="0" smtClean="0">
                <a:cs typeface="B Compset" pitchFamily="2" charset="-78"/>
              </a:rPr>
              <a:t> – کنترل</a:t>
            </a:r>
            <a:r>
              <a:rPr lang="en-US" sz="3200" dirty="0" smtClean="0">
                <a:cs typeface="B Compset" pitchFamily="2" charset="-78"/>
              </a:rPr>
              <a:t> </a:t>
            </a:r>
            <a:r>
              <a:rPr lang="fa-IR" sz="3200" dirty="0" smtClean="0">
                <a:cs typeface="B Compset" pitchFamily="2" charset="-78"/>
              </a:rPr>
              <a:t>عملکرد آتی فرآيند</a:t>
            </a:r>
          </a:p>
          <a:p>
            <a:pPr marL="548640" indent="-411480" algn="r" rtl="1" eaLnBrk="1" fontAlgn="auto" hangingPunct="1">
              <a:spcAft>
                <a:spcPts val="0"/>
              </a:spcAft>
              <a:buClr>
                <a:schemeClr val="tx1">
                  <a:shade val="95000"/>
                </a:schemeClr>
              </a:buClr>
              <a:buFont typeface="Wingdings 2"/>
              <a:buNone/>
              <a:defRPr/>
            </a:pPr>
            <a:endParaRPr lang="fa-IR" dirty="0" smtClean="0"/>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6072188"/>
            <a:ext cx="9144000" cy="785812"/>
          </a:xfrm>
          <a:solidFill>
            <a:schemeClr val="tx1"/>
          </a:solidFill>
        </p:spPr>
        <p:txBody>
          <a:bodyPr/>
          <a:lstStyle/>
          <a:p>
            <a:pPr eaLnBrk="1" fontAlgn="auto" hangingPunct="1">
              <a:spcAft>
                <a:spcPts val="0"/>
              </a:spcAft>
              <a:defRPr/>
            </a:pPr>
            <a:endParaRPr lang="en-US" dirty="0"/>
          </a:p>
        </p:txBody>
      </p:sp>
      <p:pic>
        <p:nvPicPr>
          <p:cNvPr id="14339" name="Content Placeholder 6" descr="six_sigma_vorgehen2.GIF"/>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0" y="0"/>
            <a:ext cx="9144000" cy="6072188"/>
          </a:xfrm>
        </p:spPr>
      </p:pic>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eaLnBrk="1" fontAlgn="auto" hangingPunct="1">
              <a:spcAft>
                <a:spcPts val="0"/>
              </a:spcAft>
              <a:defRPr/>
            </a:pPr>
            <a:r>
              <a:rPr lang="fa-IR" dirty="0" smtClean="0">
                <a:cs typeface="B Nasim" pitchFamily="2" charset="-78"/>
              </a:rPr>
              <a:t>فاز</a:t>
            </a:r>
            <a:r>
              <a:rPr lang="en-US" dirty="0" smtClean="0">
                <a:cs typeface="B Nasim" pitchFamily="2" charset="-78"/>
              </a:rPr>
              <a:t> </a:t>
            </a:r>
            <a:r>
              <a:rPr lang="fa-IR" dirty="0" smtClean="0">
                <a:cs typeface="B Nasim" pitchFamily="2" charset="-78"/>
              </a:rPr>
              <a:t>یک : تعریف (</a:t>
            </a:r>
            <a:r>
              <a:rPr lang="en-US" dirty="0" smtClean="0">
                <a:cs typeface="B Nasim" pitchFamily="2" charset="-78"/>
              </a:rPr>
              <a:t>Define</a:t>
            </a:r>
            <a:r>
              <a:rPr lang="fa-IR" dirty="0" smtClean="0">
                <a:cs typeface="B Nasim" pitchFamily="2" charset="-78"/>
              </a:rPr>
              <a:t>)</a:t>
            </a:r>
            <a:endParaRPr lang="en-US" dirty="0"/>
          </a:p>
        </p:txBody>
      </p:sp>
      <p:sp>
        <p:nvSpPr>
          <p:cNvPr id="3" name="Content Placeholder 2"/>
          <p:cNvSpPr>
            <a:spLocks noGrp="1"/>
          </p:cNvSpPr>
          <p:nvPr>
            <p:ph idx="1"/>
          </p:nvPr>
        </p:nvSpPr>
        <p:spPr>
          <a:xfrm>
            <a:off x="428625" y="2286000"/>
            <a:ext cx="8229600" cy="3500438"/>
          </a:xfrm>
        </p:spPr>
        <p:txBody>
          <a:bodyPr>
            <a:normAutofit fontScale="92500" lnSpcReduction="20000"/>
          </a:bodyPr>
          <a:lstStyle/>
          <a:p>
            <a:pPr marL="548640" indent="-411480" algn="just" rtl="1" eaLnBrk="1" fontAlgn="auto" hangingPunct="1">
              <a:spcAft>
                <a:spcPts val="0"/>
              </a:spcAft>
              <a:buClr>
                <a:schemeClr val="tx1">
                  <a:shade val="95000"/>
                </a:schemeClr>
              </a:buClr>
              <a:buFont typeface="Wingdings" pitchFamily="2" charset="2"/>
              <a:buChar char="v"/>
              <a:defRPr/>
            </a:pPr>
            <a:r>
              <a:rPr lang="fa-IR" sz="3500" dirty="0" smtClean="0">
                <a:cs typeface="B Compset" pitchFamily="2" charset="-78"/>
              </a:rPr>
              <a:t>در فاز تعريف ، اهداف و مرزهاي پروژه بر اساس آشنایی مجريان پروژه از اهداف تجاري سازمان ، نيازهاي مشتري و فرايندي كه براي رسيدن به سطح سيگما لازم است بهبود داده شود ، تعيين مي گردد .</a:t>
            </a:r>
          </a:p>
          <a:p>
            <a:pPr marL="548640" indent="-411480" algn="r" rtl="1" eaLnBrk="1" fontAlgn="auto" hangingPunct="1">
              <a:spcAft>
                <a:spcPts val="0"/>
              </a:spcAft>
              <a:buClr>
                <a:schemeClr val="tx1">
                  <a:shade val="95000"/>
                </a:schemeClr>
              </a:buClr>
              <a:buFont typeface="Wingdings" pitchFamily="2" charset="2"/>
              <a:buChar char="v"/>
              <a:defRPr/>
            </a:pPr>
            <a:endParaRPr lang="fa-IR" sz="3500" dirty="0" smtClean="0">
              <a:cs typeface="B Compset" pitchFamily="2" charset="-78"/>
            </a:endParaRPr>
          </a:p>
          <a:p>
            <a:pPr marL="548640" indent="-411480" algn="r" rtl="1" eaLnBrk="1" fontAlgn="auto" hangingPunct="1">
              <a:spcAft>
                <a:spcPts val="0"/>
              </a:spcAft>
              <a:buClr>
                <a:schemeClr val="tx1">
                  <a:shade val="95000"/>
                </a:schemeClr>
              </a:buClr>
              <a:buFont typeface="Wingdings 2"/>
              <a:buNone/>
              <a:defRPr/>
            </a:pPr>
            <a:r>
              <a:rPr lang="fa-IR" sz="3500" dirty="0" smtClean="0">
                <a:cs typeface="B Compset" pitchFamily="2" charset="-78"/>
              </a:rPr>
              <a:t/>
            </a:r>
            <a:br>
              <a:rPr lang="fa-IR" sz="3500" dirty="0" smtClean="0">
                <a:cs typeface="B Compset" pitchFamily="2" charset="-78"/>
              </a:rPr>
            </a:br>
            <a:r>
              <a:rPr lang="fa-IR" sz="3500" dirty="0" smtClean="0">
                <a:cs typeface="B Compset" pitchFamily="2" charset="-78"/>
              </a:rPr>
              <a:t> </a:t>
            </a:r>
            <a:r>
              <a:rPr lang="fa-IR" dirty="0" smtClean="0"/>
              <a:t/>
            </a:r>
            <a:br>
              <a:rPr lang="fa-IR" dirty="0" smtClean="0"/>
            </a:br>
            <a:endParaRPr lang="en-US" dirty="0"/>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p>
        </p:txBody>
      </p:sp>
      <p:pic>
        <p:nvPicPr>
          <p:cNvPr id="16387" name="Content Placeholder 3" descr="definition6sigma.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642938" y="642938"/>
            <a:ext cx="7643812" cy="5743575"/>
          </a:xfrm>
        </p:spPr>
      </p:pic>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96862"/>
          </a:xfrm>
        </p:spPr>
        <p:txBody>
          <a:bodyPr>
            <a:normAutofit fontScale="90000"/>
          </a:bodyPr>
          <a:lstStyle/>
          <a:p>
            <a:pPr eaLnBrk="1" fontAlgn="auto" hangingPunct="1">
              <a:spcAft>
                <a:spcPts val="0"/>
              </a:spcAft>
              <a:defRPr/>
            </a:pPr>
            <a:endParaRPr lang="en-US" dirty="0"/>
          </a:p>
        </p:txBody>
      </p:sp>
      <p:sp>
        <p:nvSpPr>
          <p:cNvPr id="3" name="Content Placeholder 2"/>
          <p:cNvSpPr>
            <a:spLocks noGrp="1"/>
          </p:cNvSpPr>
          <p:nvPr>
            <p:ph idx="1"/>
          </p:nvPr>
        </p:nvSpPr>
        <p:spPr>
          <a:xfrm>
            <a:off x="357188" y="642938"/>
            <a:ext cx="8229600" cy="6429375"/>
          </a:xfrm>
        </p:spPr>
        <p:txBody>
          <a:bodyPr>
            <a:normAutofit fontScale="25000" lnSpcReduction="20000"/>
          </a:bodyPr>
          <a:lstStyle/>
          <a:p>
            <a:pPr marL="548640" indent="-411480" algn="r" rtl="1" eaLnBrk="1" fontAlgn="auto" hangingPunct="1">
              <a:spcAft>
                <a:spcPts val="0"/>
              </a:spcAft>
              <a:buClr>
                <a:schemeClr val="tx1">
                  <a:shade val="95000"/>
                </a:schemeClr>
              </a:buClr>
              <a:buFont typeface="Wingdings" pitchFamily="2" charset="2"/>
              <a:buChar char="v"/>
              <a:defRPr/>
            </a:pPr>
            <a:r>
              <a:rPr lang="fa-IR" sz="8000" dirty="0" smtClean="0">
                <a:cs typeface="B Compset" pitchFamily="2" charset="-78"/>
              </a:rPr>
              <a:t>ابزارهاييكه اغلب در فاز تعريف استفاده مي شوند عبارتند از :</a:t>
            </a:r>
          </a:p>
          <a:p>
            <a:pPr marL="651510" indent="-514350" algn="r" rtl="1" eaLnBrk="1" fontAlgn="auto" hangingPunct="1">
              <a:spcAft>
                <a:spcPts val="0"/>
              </a:spcAft>
              <a:buClr>
                <a:schemeClr val="tx1">
                  <a:shade val="95000"/>
                </a:schemeClr>
              </a:buClr>
              <a:buFont typeface="Wingdings 2"/>
              <a:buNone/>
              <a:defRPr/>
            </a:pPr>
            <a:endParaRPr lang="fa-IR" sz="4100" dirty="0" smtClean="0">
              <a:cs typeface="B Compset" pitchFamily="2" charset="-78"/>
            </a:endParaRPr>
          </a:p>
          <a:p>
            <a:pPr marL="651510" indent="-514350" algn="r" rtl="1" eaLnBrk="1" fontAlgn="auto" hangingPunct="1">
              <a:spcAft>
                <a:spcPts val="0"/>
              </a:spcAft>
              <a:buClr>
                <a:schemeClr val="tx1">
                  <a:shade val="95000"/>
                </a:schemeClr>
              </a:buClr>
              <a:buFont typeface="+mj-lt"/>
              <a:buAutoNum type="arabicPeriod"/>
              <a:defRPr/>
            </a:pPr>
            <a:r>
              <a:rPr lang="fa-IR" sz="7000" dirty="0" smtClean="0">
                <a:cs typeface="B Compset" pitchFamily="2" charset="-78"/>
              </a:rPr>
              <a:t>تحليل ذي نفعان : براي كاهش مقاومت در برابر تغييرات هنگام پياده سازي بهبود ها ، لازم است كه خيلي سريع ، ذي نفعان پروژه مشخص شده و برنامه اي براي ارتباط با هر كدام از انها تدوين شود .</a:t>
            </a:r>
          </a:p>
          <a:p>
            <a:pPr marL="651510" indent="-514350" algn="r" rtl="1" eaLnBrk="1" fontAlgn="auto" hangingPunct="1">
              <a:spcAft>
                <a:spcPts val="0"/>
              </a:spcAft>
              <a:buClr>
                <a:schemeClr val="tx1">
                  <a:shade val="95000"/>
                </a:schemeClr>
              </a:buClr>
              <a:buFont typeface="+mj-lt"/>
              <a:buAutoNum type="arabicPeriod"/>
              <a:defRPr/>
            </a:pPr>
            <a:endParaRPr lang="fa-IR" sz="7000" dirty="0" smtClean="0">
              <a:cs typeface="B Compset" pitchFamily="2" charset="-78"/>
            </a:endParaRPr>
          </a:p>
          <a:p>
            <a:pPr marL="548640" indent="-411480" algn="just" rtl="1" eaLnBrk="1" fontAlgn="auto" hangingPunct="1">
              <a:spcAft>
                <a:spcPts val="0"/>
              </a:spcAft>
              <a:buClr>
                <a:schemeClr val="tx1">
                  <a:shade val="95000"/>
                </a:schemeClr>
              </a:buClr>
              <a:buFont typeface="Wingdings 2"/>
              <a:buNone/>
              <a:defRPr/>
            </a:pPr>
            <a:r>
              <a:rPr lang="fa-IR" sz="7000" dirty="0" smtClean="0">
                <a:cs typeface="B Compset" pitchFamily="2" charset="-78"/>
              </a:rPr>
              <a:t>2.</a:t>
            </a:r>
            <a:r>
              <a:rPr lang="en-US" sz="7000" dirty="0" smtClean="0">
                <a:cs typeface="B Compset" pitchFamily="2" charset="-78"/>
              </a:rPr>
              <a:t>SIPOC </a:t>
            </a:r>
            <a:r>
              <a:rPr lang="fa-IR" sz="7000" dirty="0" smtClean="0">
                <a:cs typeface="B Compset" pitchFamily="2" charset="-78"/>
              </a:rPr>
              <a:t> : نقشه كلي فرايند است كه شامل تامين كنندگان   </a:t>
            </a:r>
            <a:r>
              <a:rPr lang="en-US" sz="7000" dirty="0" smtClean="0">
                <a:cs typeface="B Compset" pitchFamily="2" charset="-78"/>
              </a:rPr>
              <a:t>Supplier) </a:t>
            </a:r>
            <a:r>
              <a:rPr lang="fa-IR" sz="7000" dirty="0" smtClean="0">
                <a:cs typeface="B Compset" pitchFamily="2" charset="-78"/>
              </a:rPr>
              <a:t> )</a:t>
            </a:r>
            <a:r>
              <a:rPr lang="en-US" sz="7000" dirty="0" smtClean="0">
                <a:cs typeface="B Compset" pitchFamily="2" charset="-78"/>
              </a:rPr>
              <a:t>، </a:t>
            </a:r>
            <a:r>
              <a:rPr lang="fa-IR" sz="7000" dirty="0" smtClean="0">
                <a:cs typeface="B Compset" pitchFamily="2" charset="-78"/>
              </a:rPr>
              <a:t>وروديها </a:t>
            </a:r>
            <a:r>
              <a:rPr lang="en-US" sz="7000" dirty="0" smtClean="0">
                <a:cs typeface="B Compset" pitchFamily="2" charset="-78"/>
              </a:rPr>
              <a:t>Input) </a:t>
            </a:r>
            <a:r>
              <a:rPr lang="fa-IR" sz="7000" dirty="0" smtClean="0">
                <a:cs typeface="B Compset" pitchFamily="2" charset="-78"/>
              </a:rPr>
              <a:t> )</a:t>
            </a:r>
            <a:r>
              <a:rPr lang="en-US" sz="7000" dirty="0" smtClean="0">
                <a:cs typeface="B Compset" pitchFamily="2" charset="-78"/>
              </a:rPr>
              <a:t>، </a:t>
            </a:r>
            <a:r>
              <a:rPr lang="fa-IR" sz="7000" dirty="0" smtClean="0">
                <a:cs typeface="B Compset" pitchFamily="2" charset="-78"/>
              </a:rPr>
              <a:t>فرايند </a:t>
            </a:r>
            <a:r>
              <a:rPr lang="en-US" sz="7000" dirty="0" smtClean="0">
                <a:cs typeface="B Compset" pitchFamily="2" charset="-78"/>
              </a:rPr>
              <a:t>Process) </a:t>
            </a:r>
            <a:r>
              <a:rPr lang="fa-IR" sz="7000" dirty="0" smtClean="0">
                <a:cs typeface="B Compset" pitchFamily="2" charset="-78"/>
              </a:rPr>
              <a:t> )</a:t>
            </a:r>
            <a:r>
              <a:rPr lang="en-US" sz="7000" dirty="0" smtClean="0">
                <a:cs typeface="B Compset" pitchFamily="2" charset="-78"/>
              </a:rPr>
              <a:t>، </a:t>
            </a:r>
            <a:r>
              <a:rPr lang="fa-IR" sz="7000" dirty="0" smtClean="0">
                <a:cs typeface="B Compset" pitchFamily="2" charset="-78"/>
              </a:rPr>
              <a:t>خروجيها </a:t>
            </a:r>
            <a:r>
              <a:rPr lang="en-US" sz="7000" dirty="0" smtClean="0">
                <a:cs typeface="B Compset" pitchFamily="2" charset="-78"/>
              </a:rPr>
              <a:t>Outputs) </a:t>
            </a:r>
            <a:r>
              <a:rPr lang="fa-IR" sz="7000" dirty="0" smtClean="0">
                <a:cs typeface="B Compset" pitchFamily="2" charset="-78"/>
              </a:rPr>
              <a:t> ) و مشتريان </a:t>
            </a:r>
            <a:r>
              <a:rPr lang="en-US" sz="7000" dirty="0" smtClean="0">
                <a:cs typeface="B Compset" pitchFamily="2" charset="-78"/>
              </a:rPr>
              <a:t>Customers) </a:t>
            </a:r>
            <a:r>
              <a:rPr lang="fa-IR" sz="7000" dirty="0" smtClean="0">
                <a:cs typeface="B Compset" pitchFamily="2" charset="-78"/>
              </a:rPr>
              <a:t> ) مي باشد . براساس خروجي فرايند در مورد كيفيت قضاوت مي شود . كيفيت خروجي فرايند با تحليل وروديها و متغيرهاي فرايند بهبود داده مي شود</a:t>
            </a:r>
          </a:p>
          <a:p>
            <a:pPr marL="548640" indent="-411480" algn="just" rtl="1" eaLnBrk="1" fontAlgn="auto" hangingPunct="1">
              <a:spcAft>
                <a:spcPts val="0"/>
              </a:spcAft>
              <a:buClr>
                <a:schemeClr val="tx1">
                  <a:shade val="95000"/>
                </a:schemeClr>
              </a:buClr>
              <a:buFont typeface="Wingdings 2"/>
              <a:buNone/>
              <a:defRPr/>
            </a:pPr>
            <a:endParaRPr lang="fa-IR" sz="7000" dirty="0" smtClean="0">
              <a:cs typeface="B Compset" pitchFamily="2" charset="-78"/>
            </a:endParaRPr>
          </a:p>
          <a:p>
            <a:pPr marL="548640" indent="-411480" algn="just" rtl="1" eaLnBrk="1" fontAlgn="auto" hangingPunct="1">
              <a:spcAft>
                <a:spcPts val="0"/>
              </a:spcAft>
              <a:buClr>
                <a:schemeClr val="tx1">
                  <a:shade val="95000"/>
                </a:schemeClr>
              </a:buClr>
              <a:buFont typeface="Wingdings 2"/>
              <a:buNone/>
              <a:defRPr/>
            </a:pPr>
            <a:r>
              <a:rPr lang="fa-IR" sz="7000" dirty="0" smtClean="0">
                <a:cs typeface="B Compset" pitchFamily="2" charset="-78"/>
              </a:rPr>
              <a:t>3. صداي مشتري –</a:t>
            </a:r>
            <a:r>
              <a:rPr lang="en-US" sz="7000" dirty="0" smtClean="0">
                <a:cs typeface="B Compset" pitchFamily="2" charset="-78"/>
              </a:rPr>
              <a:t>voice of customer) </a:t>
            </a:r>
            <a:r>
              <a:rPr lang="fa-IR" sz="7000" dirty="0" smtClean="0">
                <a:cs typeface="B Compset" pitchFamily="2" charset="-78"/>
              </a:rPr>
              <a:t> ) </a:t>
            </a:r>
            <a:r>
              <a:rPr lang="en-US" sz="7000" dirty="0" smtClean="0">
                <a:cs typeface="B Compset" pitchFamily="2" charset="-78"/>
              </a:rPr>
              <a:t>VOC</a:t>
            </a:r>
            <a:r>
              <a:rPr lang="fa-IR" sz="7000" dirty="0" smtClean="0">
                <a:cs typeface="B Compset" pitchFamily="2" charset="-78"/>
              </a:rPr>
              <a:t> :</a:t>
            </a:r>
            <a:r>
              <a:rPr lang="en-US" sz="7000" dirty="0" smtClean="0">
                <a:cs typeface="B Compset" pitchFamily="2" charset="-78"/>
              </a:rPr>
              <a:t> </a:t>
            </a:r>
            <a:r>
              <a:rPr lang="fa-IR" sz="7000" dirty="0" smtClean="0">
                <a:cs typeface="B Compset" pitchFamily="2" charset="-78"/>
              </a:rPr>
              <a:t>براي توضيح نيازهاي مشتري و دركي كه مشتري از محصول يا خدمت ارائه شده توسط سازمان دارد به كار مي رود .</a:t>
            </a:r>
          </a:p>
          <a:p>
            <a:pPr marL="548640" indent="-411480" algn="just" rtl="1" eaLnBrk="1" fontAlgn="auto" hangingPunct="1">
              <a:spcAft>
                <a:spcPts val="0"/>
              </a:spcAft>
              <a:buClr>
                <a:schemeClr val="tx1">
                  <a:shade val="95000"/>
                </a:schemeClr>
              </a:buClr>
              <a:buFont typeface="Wingdings 2"/>
              <a:buNone/>
              <a:defRPr/>
            </a:pPr>
            <a:endParaRPr lang="fa-IR" dirty="0" smtClean="0"/>
          </a:p>
          <a:p>
            <a:pPr marL="548640" indent="-411480" algn="just" rtl="1" eaLnBrk="1" fontAlgn="auto" hangingPunct="1">
              <a:spcAft>
                <a:spcPts val="0"/>
              </a:spcAft>
              <a:buClr>
                <a:schemeClr val="tx1">
                  <a:shade val="95000"/>
                </a:schemeClr>
              </a:buClr>
              <a:buFont typeface="Wingdings 2"/>
              <a:buNone/>
              <a:defRPr/>
            </a:pPr>
            <a:r>
              <a:rPr lang="fa-IR" dirty="0" smtClean="0"/>
              <a:t/>
            </a:r>
            <a:br>
              <a:rPr lang="fa-IR" dirty="0" smtClean="0"/>
            </a:br>
            <a:endParaRPr lang="fa-IR" dirty="0" smtClean="0"/>
          </a:p>
          <a:p>
            <a:pPr marL="651510" indent="-514350" algn="just" rtl="1" eaLnBrk="1" fontAlgn="auto" hangingPunct="1">
              <a:spcAft>
                <a:spcPts val="0"/>
              </a:spcAft>
              <a:buClr>
                <a:schemeClr val="tx1">
                  <a:shade val="95000"/>
                </a:schemeClr>
              </a:buClr>
              <a:buFont typeface="Wingdings 2"/>
              <a:buNone/>
              <a:defRPr/>
            </a:pPr>
            <a:endParaRPr lang="en-US" dirty="0"/>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2550"/>
          </a:xfrm>
        </p:spPr>
        <p:txBody>
          <a:bodyPr>
            <a:normAutofit fontScale="90000"/>
          </a:bodyPr>
          <a:lstStyle/>
          <a:p>
            <a:pPr eaLnBrk="1" fontAlgn="auto" hangingPunct="1">
              <a:spcAft>
                <a:spcPts val="0"/>
              </a:spcAft>
              <a:defRPr/>
            </a:pPr>
            <a:endParaRPr lang="en-US" dirty="0"/>
          </a:p>
        </p:txBody>
      </p:sp>
      <p:sp>
        <p:nvSpPr>
          <p:cNvPr id="3" name="Content Placeholder 2"/>
          <p:cNvSpPr>
            <a:spLocks noGrp="1"/>
          </p:cNvSpPr>
          <p:nvPr>
            <p:ph idx="1"/>
          </p:nvPr>
        </p:nvSpPr>
        <p:spPr>
          <a:xfrm>
            <a:off x="457200" y="357188"/>
            <a:ext cx="8229600" cy="5951537"/>
          </a:xfrm>
        </p:spPr>
        <p:txBody>
          <a:bodyPr>
            <a:normAutofit fontScale="92500" lnSpcReduction="20000"/>
          </a:bodyPr>
          <a:lstStyle/>
          <a:p>
            <a:pPr marL="548640" indent="-411480" algn="r" rtl="1" eaLnBrk="1" fontAlgn="auto" hangingPunct="1">
              <a:spcAft>
                <a:spcPts val="0"/>
              </a:spcAft>
              <a:buClr>
                <a:schemeClr val="tx1">
                  <a:shade val="95000"/>
                </a:schemeClr>
              </a:buClr>
              <a:buFont typeface="Wingdings 2"/>
              <a:buNone/>
              <a:defRPr/>
            </a:pPr>
            <a:endParaRPr lang="fa-IR" dirty="0" smtClean="0"/>
          </a:p>
          <a:p>
            <a:pPr marL="548640" indent="-411480" algn="r" rtl="1" eaLnBrk="1" fontAlgn="auto" hangingPunct="1">
              <a:spcAft>
                <a:spcPts val="0"/>
              </a:spcAft>
              <a:buClr>
                <a:schemeClr val="tx1">
                  <a:shade val="95000"/>
                </a:schemeClr>
              </a:buClr>
              <a:buFont typeface="Wingdings 2"/>
              <a:buNone/>
              <a:defRPr/>
            </a:pPr>
            <a:endParaRPr lang="fa-IR" dirty="0" smtClean="0"/>
          </a:p>
          <a:p>
            <a:pPr marL="548640" indent="-411480" algn="r" rtl="1" eaLnBrk="1" fontAlgn="auto" hangingPunct="1">
              <a:spcAft>
                <a:spcPts val="0"/>
              </a:spcAft>
              <a:buClr>
                <a:schemeClr val="tx1">
                  <a:shade val="95000"/>
                </a:schemeClr>
              </a:buClr>
              <a:buFont typeface="Wingdings 2"/>
              <a:buNone/>
              <a:defRPr/>
            </a:pPr>
            <a:r>
              <a:rPr lang="fa-IR" dirty="0" smtClean="0"/>
              <a:t>4</a:t>
            </a:r>
            <a:r>
              <a:rPr lang="fa-IR" sz="3200" dirty="0" smtClean="0">
                <a:cs typeface="B Compset" pitchFamily="2" charset="-78"/>
              </a:rPr>
              <a:t>. نمودار وابستگي : نمودار وابستگي ابزاري است كه اظهارات افراد را در گروههاي مرتبط سازماندهي مي كند . </a:t>
            </a:r>
            <a:endParaRPr lang="en-US" sz="3200" dirty="0" smtClean="0">
              <a:cs typeface="B Compset" pitchFamily="2" charset="-78"/>
            </a:endParaRPr>
          </a:p>
          <a:p>
            <a:pPr marL="548640" indent="-411480" algn="r" rtl="1" eaLnBrk="1" fontAlgn="auto" hangingPunct="1">
              <a:spcAft>
                <a:spcPts val="0"/>
              </a:spcAft>
              <a:buClr>
                <a:schemeClr val="tx1">
                  <a:shade val="95000"/>
                </a:schemeClr>
              </a:buClr>
              <a:buFont typeface="Wingdings 2"/>
              <a:buNone/>
              <a:defRPr/>
            </a:pPr>
            <a:endParaRPr lang="en-US" sz="3200" dirty="0" smtClean="0">
              <a:cs typeface="B Compset" pitchFamily="2" charset="-78"/>
            </a:endParaRPr>
          </a:p>
          <a:p>
            <a:pPr marL="548640" indent="-411480" algn="r" rtl="1" eaLnBrk="1" fontAlgn="auto" hangingPunct="1">
              <a:spcAft>
                <a:spcPts val="0"/>
              </a:spcAft>
              <a:buClr>
                <a:schemeClr val="tx1">
                  <a:shade val="95000"/>
                </a:schemeClr>
              </a:buClr>
              <a:buFont typeface="Wingdings 2"/>
              <a:buNone/>
              <a:defRPr/>
            </a:pPr>
            <a:r>
              <a:rPr lang="fa-IR" sz="3200" dirty="0" smtClean="0">
                <a:cs typeface="B Compset" pitchFamily="2" charset="-78"/>
              </a:rPr>
              <a:t>5. مدل ‏كانو : تحليل و درك نوع نيازمنديهاي مشتري .</a:t>
            </a:r>
          </a:p>
          <a:p>
            <a:pPr marL="548640" indent="-411480" algn="r" rtl="1" eaLnBrk="1" fontAlgn="auto" hangingPunct="1">
              <a:spcAft>
                <a:spcPts val="0"/>
              </a:spcAft>
              <a:buClr>
                <a:schemeClr val="tx1">
                  <a:shade val="95000"/>
                </a:schemeClr>
              </a:buClr>
              <a:buFont typeface="Wingdings 2"/>
              <a:buNone/>
              <a:defRPr/>
            </a:pPr>
            <a:endParaRPr lang="fa-IR" sz="3200" dirty="0" smtClean="0">
              <a:cs typeface="B Compset" pitchFamily="2" charset="-78"/>
            </a:endParaRPr>
          </a:p>
          <a:p>
            <a:pPr marL="548640" indent="-411480" algn="r" rtl="1" eaLnBrk="1" fontAlgn="auto" hangingPunct="1">
              <a:spcAft>
                <a:spcPts val="0"/>
              </a:spcAft>
              <a:buClr>
                <a:schemeClr val="tx1">
                  <a:shade val="95000"/>
                </a:schemeClr>
              </a:buClr>
              <a:buFont typeface="Wingdings 2"/>
              <a:buNone/>
              <a:defRPr/>
            </a:pPr>
            <a:r>
              <a:rPr lang="fa-IR" sz="3200" dirty="0" smtClean="0">
                <a:cs typeface="B Compset" pitchFamily="2" charset="-78"/>
              </a:rPr>
              <a:t>6. بازده كلي : روشي جهت تعيين بازده فرايند جاري .</a:t>
            </a:r>
          </a:p>
          <a:p>
            <a:pPr marL="548640" indent="-411480" algn="r" rtl="1" eaLnBrk="1" fontAlgn="auto" hangingPunct="1">
              <a:spcAft>
                <a:spcPts val="0"/>
              </a:spcAft>
              <a:buClr>
                <a:schemeClr val="tx1">
                  <a:shade val="95000"/>
                </a:schemeClr>
              </a:buClr>
              <a:buFont typeface="Wingdings 2"/>
              <a:buNone/>
              <a:defRPr/>
            </a:pPr>
            <a:endParaRPr lang="fa-IR" sz="3200" dirty="0" smtClean="0">
              <a:cs typeface="B Compset" pitchFamily="2" charset="-78"/>
            </a:endParaRPr>
          </a:p>
          <a:p>
            <a:pPr marL="548640" indent="-411480" algn="just" rtl="1" eaLnBrk="1" fontAlgn="auto" hangingPunct="1">
              <a:spcAft>
                <a:spcPts val="0"/>
              </a:spcAft>
              <a:buClr>
                <a:schemeClr val="tx1">
                  <a:shade val="95000"/>
                </a:schemeClr>
              </a:buClr>
              <a:buFont typeface="Wingdings 2"/>
              <a:buNone/>
              <a:defRPr/>
            </a:pPr>
            <a:r>
              <a:rPr lang="fa-IR" sz="3200" dirty="0" smtClean="0">
                <a:cs typeface="B Compset" pitchFamily="2" charset="-78"/>
              </a:rPr>
              <a:t>7. درخت</a:t>
            </a:r>
            <a:r>
              <a:rPr lang="en-US" sz="3200" dirty="0" smtClean="0">
                <a:cs typeface="B Compset" pitchFamily="2" charset="-78"/>
              </a:rPr>
              <a:t> </a:t>
            </a:r>
            <a:r>
              <a:rPr lang="fa-IR" sz="3200" dirty="0" smtClean="0">
                <a:cs typeface="B Compset" pitchFamily="2" charset="-78"/>
              </a:rPr>
              <a:t> </a:t>
            </a:r>
            <a:r>
              <a:rPr lang="en-US" sz="3200" dirty="0" smtClean="0">
                <a:cs typeface="B Compset" pitchFamily="2" charset="-78"/>
              </a:rPr>
              <a:t> CTO</a:t>
            </a:r>
            <a:r>
              <a:rPr lang="fa-IR" sz="3200" dirty="0" smtClean="0">
                <a:cs typeface="B Compset" pitchFamily="2" charset="-78"/>
              </a:rPr>
              <a:t>– </a:t>
            </a:r>
            <a:r>
              <a:rPr lang="en-US" sz="3200" dirty="0" smtClean="0">
                <a:cs typeface="B Compset" pitchFamily="2" charset="-78"/>
              </a:rPr>
              <a:t>CTQ : Critical To Quality ) </a:t>
            </a:r>
            <a:r>
              <a:rPr lang="fa-IR" sz="3200" dirty="0" smtClean="0">
                <a:cs typeface="B Compset" pitchFamily="2" charset="-78"/>
              </a:rPr>
              <a:t> )</a:t>
            </a:r>
            <a:r>
              <a:rPr lang="en-US" sz="3200" dirty="0" smtClean="0">
                <a:cs typeface="B Compset" pitchFamily="2" charset="-78"/>
              </a:rPr>
              <a:t> </a:t>
            </a:r>
            <a:r>
              <a:rPr lang="fa-IR" sz="3200" dirty="0" smtClean="0">
                <a:cs typeface="B Compset" pitchFamily="2" charset="-78"/>
              </a:rPr>
              <a:t> : مشخصه هاي بحراني كيفيت ابزاري است كه صداي مشتري را به نيازمندي هاي كيفي محصول یا خدمت تبديل مي كند. </a:t>
            </a:r>
            <a:r>
              <a:rPr lang="fa-IR" dirty="0" smtClean="0"/>
              <a:t/>
            </a:r>
            <a:br>
              <a:rPr lang="fa-IR" dirty="0" smtClean="0"/>
            </a:br>
            <a:r>
              <a:rPr lang="fa-IR" dirty="0" smtClean="0"/>
              <a:t> </a:t>
            </a:r>
            <a:br>
              <a:rPr lang="fa-IR" dirty="0" smtClean="0"/>
            </a:br>
            <a:endParaRPr lang="en-US" dirty="0"/>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eaLnBrk="1" fontAlgn="auto" hangingPunct="1">
              <a:spcAft>
                <a:spcPts val="0"/>
              </a:spcAft>
              <a:defRPr/>
            </a:pPr>
            <a:r>
              <a:rPr lang="fa-IR" dirty="0" smtClean="0">
                <a:cs typeface="B Nasim" pitchFamily="2" charset="-78"/>
              </a:rPr>
              <a:t>فاز دو : اندازه گیری</a:t>
            </a:r>
            <a:endParaRPr lang="en-US" dirty="0">
              <a:cs typeface="B Nasim" pitchFamily="2" charset="-78"/>
            </a:endParaRPr>
          </a:p>
        </p:txBody>
      </p:sp>
      <p:sp>
        <p:nvSpPr>
          <p:cNvPr id="3" name="Content Placeholder 2"/>
          <p:cNvSpPr>
            <a:spLocks noGrp="1"/>
          </p:cNvSpPr>
          <p:nvPr>
            <p:ph idx="1"/>
          </p:nvPr>
        </p:nvSpPr>
        <p:spPr/>
        <p:txBody>
          <a:bodyPr>
            <a:normAutofit lnSpcReduction="10000"/>
          </a:bodyPr>
          <a:lstStyle/>
          <a:p>
            <a:pPr marL="548640" indent="-411480" algn="just" rtl="1" eaLnBrk="1" fontAlgn="auto" hangingPunct="1">
              <a:spcAft>
                <a:spcPts val="0"/>
              </a:spcAft>
              <a:buClr>
                <a:schemeClr val="tx1">
                  <a:shade val="95000"/>
                </a:schemeClr>
              </a:buClr>
              <a:buFont typeface="Wingdings" pitchFamily="2" charset="2"/>
              <a:buChar char="§"/>
              <a:defRPr/>
            </a:pPr>
            <a:r>
              <a:rPr lang="fa-IR" dirty="0" smtClean="0"/>
              <a:t> </a:t>
            </a:r>
            <a:r>
              <a:rPr lang="fa-IR" sz="3200" dirty="0" smtClean="0">
                <a:cs typeface="B Compset" pitchFamily="2" charset="-78"/>
              </a:rPr>
              <a:t>در این فاز، هدف اين است كه با ايجاد درك واقعي از مشكلات و شرايط فرايند موجود ، مكان يا منابع مشكلات به دقت مشخص گردد.</a:t>
            </a:r>
          </a:p>
          <a:p>
            <a:pPr marL="548640" indent="-411480" algn="r" rtl="1" eaLnBrk="1" fontAlgn="auto" hangingPunct="1">
              <a:spcAft>
                <a:spcPts val="0"/>
              </a:spcAft>
              <a:buClr>
                <a:schemeClr val="tx1">
                  <a:shade val="95000"/>
                </a:schemeClr>
              </a:buClr>
              <a:buFont typeface="Wingdings" pitchFamily="2" charset="2"/>
              <a:buChar char="§"/>
              <a:defRPr/>
            </a:pPr>
            <a:endParaRPr lang="fa-IR" sz="3200" dirty="0" smtClean="0">
              <a:cs typeface="B Compset" pitchFamily="2" charset="-78"/>
            </a:endParaRPr>
          </a:p>
          <a:p>
            <a:pPr marL="548640" indent="-411480" algn="r" rtl="1" eaLnBrk="1" fontAlgn="auto" hangingPunct="1">
              <a:spcAft>
                <a:spcPts val="0"/>
              </a:spcAft>
              <a:buClr>
                <a:schemeClr val="tx1">
                  <a:shade val="95000"/>
                </a:schemeClr>
              </a:buClr>
              <a:buFont typeface="Wingdings" pitchFamily="2" charset="2"/>
              <a:buChar char="§"/>
              <a:defRPr/>
            </a:pPr>
            <a:r>
              <a:rPr lang="fa-IR" sz="3200" dirty="0" smtClean="0">
                <a:cs typeface="B Compset" pitchFamily="2" charset="-78"/>
              </a:rPr>
              <a:t>ابزار هاي مورد استفاده در فاز اندازه گيري :</a:t>
            </a:r>
          </a:p>
          <a:p>
            <a:pPr marL="548640" indent="-411480" algn="r" rtl="1" eaLnBrk="1" fontAlgn="auto" hangingPunct="1">
              <a:spcAft>
                <a:spcPts val="0"/>
              </a:spcAft>
              <a:buClr>
                <a:schemeClr val="tx1">
                  <a:shade val="95000"/>
                </a:schemeClr>
              </a:buClr>
              <a:buFont typeface="Wingdings" pitchFamily="2" charset="2"/>
              <a:buChar char="§"/>
              <a:defRPr/>
            </a:pPr>
            <a:endParaRPr lang="fa-IR" sz="3200" dirty="0" smtClean="0">
              <a:cs typeface="B Compset" pitchFamily="2" charset="-78"/>
            </a:endParaRPr>
          </a:p>
          <a:p>
            <a:pPr marL="651510" indent="-514350" algn="r" rtl="1" eaLnBrk="1" fontAlgn="auto" hangingPunct="1">
              <a:spcAft>
                <a:spcPts val="0"/>
              </a:spcAft>
              <a:buClr>
                <a:schemeClr val="tx1">
                  <a:shade val="95000"/>
                </a:schemeClr>
              </a:buClr>
              <a:buFont typeface="+mj-lt"/>
              <a:buAutoNum type="arabicPeriod"/>
              <a:defRPr/>
            </a:pPr>
            <a:r>
              <a:rPr lang="fa-IR" sz="3200" dirty="0" smtClean="0">
                <a:cs typeface="B Compset" pitchFamily="2" charset="-78"/>
              </a:rPr>
              <a:t>برنامه جمع آوري داده ها</a:t>
            </a:r>
          </a:p>
          <a:p>
            <a:pPr marL="651510" indent="-514350" algn="r" rtl="1" eaLnBrk="1" fontAlgn="auto" hangingPunct="1">
              <a:spcAft>
                <a:spcPts val="0"/>
              </a:spcAft>
              <a:buClr>
                <a:schemeClr val="tx1">
                  <a:shade val="95000"/>
                </a:schemeClr>
              </a:buClr>
              <a:buFont typeface="+mj-lt"/>
              <a:buAutoNum type="arabicPeriod"/>
              <a:defRPr/>
            </a:pPr>
            <a:r>
              <a:rPr lang="fa-IR" sz="3200" dirty="0" smtClean="0">
                <a:cs typeface="B Compset" pitchFamily="2" charset="-78"/>
              </a:rPr>
              <a:t>فرم هاي جمع آوري داده ها ، نمودارهاي كنترل</a:t>
            </a:r>
          </a:p>
          <a:p>
            <a:pPr marL="651510" indent="-514350" algn="r" rtl="1" eaLnBrk="1" fontAlgn="auto" hangingPunct="1">
              <a:spcAft>
                <a:spcPts val="0"/>
              </a:spcAft>
              <a:buClr>
                <a:schemeClr val="tx1">
                  <a:shade val="95000"/>
                </a:schemeClr>
              </a:buClr>
              <a:buFont typeface="+mj-lt"/>
              <a:buAutoNum type="arabicPeriod"/>
              <a:defRPr/>
            </a:pPr>
            <a:r>
              <a:rPr lang="fa-IR" sz="3200" dirty="0" smtClean="0">
                <a:cs typeface="B Compset" pitchFamily="2" charset="-78"/>
              </a:rPr>
              <a:t>نمودارهاي فراواني</a:t>
            </a:r>
          </a:p>
          <a:p>
            <a:pPr marL="548640" indent="-411480" algn="r" rtl="1" eaLnBrk="1" fontAlgn="auto" hangingPunct="1">
              <a:spcAft>
                <a:spcPts val="0"/>
              </a:spcAft>
              <a:buClr>
                <a:schemeClr val="tx1">
                  <a:shade val="95000"/>
                </a:schemeClr>
              </a:buClr>
              <a:buFont typeface="Wingdings 2"/>
              <a:buNone/>
              <a:defRPr/>
            </a:pPr>
            <a:endParaRPr lang="en-US" dirty="0"/>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p>
        </p:txBody>
      </p:sp>
      <p:sp>
        <p:nvSpPr>
          <p:cNvPr id="3" name="Content Placeholder 2"/>
          <p:cNvSpPr>
            <a:spLocks noGrp="1"/>
          </p:cNvSpPr>
          <p:nvPr>
            <p:ph idx="1"/>
          </p:nvPr>
        </p:nvSpPr>
        <p:spPr>
          <a:xfrm>
            <a:off x="457200" y="857250"/>
            <a:ext cx="8229600" cy="5451475"/>
          </a:xfrm>
        </p:spPr>
        <p:txBody>
          <a:bodyPr>
            <a:normAutofit/>
          </a:bodyPr>
          <a:lstStyle/>
          <a:p>
            <a:pPr marL="651510" indent="-514350" algn="r" rtl="1" eaLnBrk="1" fontAlgn="auto" hangingPunct="1">
              <a:spcAft>
                <a:spcPts val="0"/>
              </a:spcAft>
              <a:buClr>
                <a:schemeClr val="tx1">
                  <a:shade val="95000"/>
                </a:schemeClr>
              </a:buClr>
              <a:buFont typeface="Wingdings 2"/>
              <a:buNone/>
              <a:defRPr/>
            </a:pPr>
            <a:r>
              <a:rPr lang="fa-IR" dirty="0" smtClean="0"/>
              <a:t>4. </a:t>
            </a:r>
            <a:r>
              <a:rPr lang="fa-IR" sz="3200" dirty="0" smtClean="0">
                <a:cs typeface="B Compset" pitchFamily="2" charset="-78"/>
              </a:rPr>
              <a:t>نمودارهاي سري هاي زماني </a:t>
            </a:r>
          </a:p>
          <a:p>
            <a:pPr marL="651510" indent="-514350" algn="r" rtl="1" eaLnBrk="1" fontAlgn="auto" hangingPunct="1">
              <a:spcAft>
                <a:spcPts val="0"/>
              </a:spcAft>
              <a:buClr>
                <a:schemeClr val="tx1">
                  <a:shade val="95000"/>
                </a:schemeClr>
              </a:buClr>
              <a:buFont typeface="Wingdings 2"/>
              <a:buNone/>
              <a:defRPr/>
            </a:pPr>
            <a:r>
              <a:rPr lang="fa-IR" sz="3200" dirty="0" smtClean="0">
                <a:cs typeface="B Compset" pitchFamily="2" charset="-78"/>
              </a:rPr>
              <a:t>5. ماتريس اولويت بندي</a:t>
            </a:r>
          </a:p>
          <a:p>
            <a:pPr marL="548640" indent="-411480" algn="r" rtl="1" eaLnBrk="1" fontAlgn="auto" hangingPunct="1">
              <a:spcAft>
                <a:spcPts val="0"/>
              </a:spcAft>
              <a:buClr>
                <a:schemeClr val="tx1">
                  <a:shade val="95000"/>
                </a:schemeClr>
              </a:buClr>
              <a:buFont typeface="Wingdings 2"/>
              <a:buNone/>
              <a:defRPr/>
            </a:pPr>
            <a:r>
              <a:rPr lang="fa-IR" sz="3200" dirty="0" smtClean="0">
                <a:cs typeface="B Compset" pitchFamily="2" charset="-78"/>
              </a:rPr>
              <a:t>6. نمونه گيري </a:t>
            </a:r>
          </a:p>
          <a:p>
            <a:pPr marL="548640" indent="-411480" algn="r" rtl="1" eaLnBrk="1" fontAlgn="auto" hangingPunct="1">
              <a:spcAft>
                <a:spcPts val="0"/>
              </a:spcAft>
              <a:buClr>
                <a:schemeClr val="tx1">
                  <a:shade val="95000"/>
                </a:schemeClr>
              </a:buClr>
              <a:buFont typeface="Wingdings 2"/>
              <a:buNone/>
              <a:defRPr/>
            </a:pPr>
            <a:r>
              <a:rPr lang="fa-IR" sz="3200" dirty="0" smtClean="0">
                <a:cs typeface="B Compset" pitchFamily="2" charset="-78"/>
              </a:rPr>
              <a:t>7. طبقه بندي </a:t>
            </a:r>
          </a:p>
          <a:p>
            <a:pPr marL="548640" indent="-411480" algn="r" rtl="1" eaLnBrk="1" fontAlgn="auto" hangingPunct="1">
              <a:spcAft>
                <a:spcPts val="0"/>
              </a:spcAft>
              <a:buClr>
                <a:schemeClr val="tx1">
                  <a:shade val="95000"/>
                </a:schemeClr>
              </a:buClr>
              <a:buFont typeface="Wingdings 2"/>
              <a:buNone/>
              <a:defRPr/>
            </a:pPr>
            <a:r>
              <a:rPr lang="fa-IR" sz="3200" dirty="0" smtClean="0">
                <a:cs typeface="B Compset" pitchFamily="2" charset="-78"/>
              </a:rPr>
              <a:t>8. نمودارهای پارتو</a:t>
            </a:r>
            <a:endParaRPr lang="en-US" sz="3200" dirty="0">
              <a:cs typeface="B Compset" pitchFamily="2" charset="-78"/>
            </a:endParaRPr>
          </a:p>
        </p:txBody>
      </p:sp>
      <p:pic>
        <p:nvPicPr>
          <p:cNvPr id="20484" name="Picture 3" descr="logo-six-sigma.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0063" y="2928938"/>
            <a:ext cx="4797425" cy="342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eaLnBrk="1" fontAlgn="auto" hangingPunct="1">
              <a:spcAft>
                <a:spcPts val="0"/>
              </a:spcAft>
              <a:defRPr/>
            </a:pPr>
            <a:r>
              <a:rPr lang="fa-IR" dirty="0" smtClean="0">
                <a:cs typeface="B Nasim" pitchFamily="2" charset="-78"/>
              </a:rPr>
              <a:t>فاز سه: تجزیه و تحلیل</a:t>
            </a:r>
            <a:endParaRPr lang="en-US" dirty="0">
              <a:cs typeface="B Nasim" pitchFamily="2" charset="-78"/>
            </a:endParaRPr>
          </a:p>
        </p:txBody>
      </p:sp>
      <p:sp>
        <p:nvSpPr>
          <p:cNvPr id="21507" name="Content Placeholder 4"/>
          <p:cNvSpPr>
            <a:spLocks noGrp="1"/>
          </p:cNvSpPr>
          <p:nvPr>
            <p:ph idx="1"/>
          </p:nvPr>
        </p:nvSpPr>
        <p:spPr/>
        <p:txBody>
          <a:bodyPr/>
          <a:lstStyle/>
          <a:p>
            <a:pPr algn="just" rtl="1" eaLnBrk="1" hangingPunct="1">
              <a:buFont typeface="Wingdings 2" panose="05020102010507070707" pitchFamily="18" charset="2"/>
              <a:buNone/>
            </a:pPr>
            <a:r>
              <a:rPr lang="fa-IR" altLang="fa-IR" sz="3200" smtClean="0">
                <a:cs typeface="B Compset" panose="00000400000000000000" pitchFamily="2" charset="-78"/>
              </a:rPr>
              <a:t>    در این فاز تئوري هايي در مورد علل ريشه اي ايجاد شده و با استفاده از داده ها سنجيده مي شوند و در نهايت علل ريشه اي مشكلات شناسايي مي شوند . علل شناسايي شده ، پايه اي را براي ارائه راه حل ها در فاز بعدي ( فاز بهبود ) شكل مي دهند .</a:t>
            </a:r>
            <a:br>
              <a:rPr lang="fa-IR" altLang="fa-IR" sz="3200" smtClean="0">
                <a:cs typeface="B Compset" panose="00000400000000000000" pitchFamily="2" charset="-78"/>
              </a:rPr>
            </a:br>
            <a:endParaRPr lang="en-US" altLang="fa-IR" sz="3200" smtClean="0">
              <a:cs typeface="B Compset" panose="00000400000000000000" pitchFamily="2" charset="-78"/>
            </a:endParaRPr>
          </a:p>
        </p:txBody>
      </p:sp>
      <p:pic>
        <p:nvPicPr>
          <p:cNvPr id="21508" name="Picture 5" descr="clip_image019.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86063" y="4214813"/>
            <a:ext cx="3070225" cy="2319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82660"/>
          </a:xfrm>
        </p:spPr>
        <p:txBody>
          <a:bodyPr/>
          <a:lstStyle/>
          <a:p>
            <a:pPr algn="r" rtl="1" eaLnBrk="1" fontAlgn="auto" hangingPunct="1">
              <a:spcAft>
                <a:spcPts val="0"/>
              </a:spcAft>
              <a:defRPr/>
            </a:pPr>
            <a:r>
              <a:rPr lang="fa-IR" dirty="0" smtClean="0"/>
              <a:t> </a:t>
            </a:r>
            <a:r>
              <a:rPr lang="fa-IR" dirty="0" smtClean="0">
                <a:solidFill>
                  <a:schemeClr val="accent1">
                    <a:lumMod val="40000"/>
                    <a:lumOff val="60000"/>
                  </a:schemeClr>
                </a:solidFill>
                <a:cs typeface="B Nasim" pitchFamily="2" charset="-78"/>
              </a:rPr>
              <a:t>سیگما</a:t>
            </a:r>
            <a:r>
              <a:rPr lang="fa-IR" sz="4400" dirty="0" smtClean="0">
                <a:solidFill>
                  <a:schemeClr val="accent1">
                    <a:lumMod val="40000"/>
                    <a:lumOff val="60000"/>
                  </a:schemeClr>
                </a:solidFill>
                <a:cs typeface="B Nasim" pitchFamily="2" charset="-78"/>
              </a:rPr>
              <a:t> (</a:t>
            </a:r>
            <a:r>
              <a:rPr lang="el-GR" sz="4400" dirty="0" smtClean="0">
                <a:solidFill>
                  <a:schemeClr val="accent1">
                    <a:lumMod val="40000"/>
                    <a:lumOff val="60000"/>
                  </a:schemeClr>
                </a:solidFill>
                <a:cs typeface="B Nasim" pitchFamily="2" charset="-78"/>
              </a:rPr>
              <a:t>σ</a:t>
            </a:r>
            <a:r>
              <a:rPr lang="fa-IR" sz="4400" dirty="0" smtClean="0">
                <a:solidFill>
                  <a:schemeClr val="accent1">
                    <a:lumMod val="40000"/>
                    <a:lumOff val="60000"/>
                  </a:schemeClr>
                </a:solidFill>
                <a:cs typeface="B Nasim" pitchFamily="2" charset="-78"/>
              </a:rPr>
              <a:t>)</a:t>
            </a:r>
            <a:r>
              <a:rPr lang="el-GR" sz="4400" dirty="0" smtClean="0">
                <a:solidFill>
                  <a:schemeClr val="accent1">
                    <a:lumMod val="40000"/>
                    <a:lumOff val="60000"/>
                  </a:schemeClr>
                </a:solidFill>
                <a:cs typeface="B Nasim" pitchFamily="2" charset="-78"/>
              </a:rPr>
              <a:t> </a:t>
            </a:r>
            <a:r>
              <a:rPr lang="fa-IR" sz="4400" dirty="0" smtClean="0">
                <a:solidFill>
                  <a:schemeClr val="accent1">
                    <a:lumMod val="40000"/>
                    <a:lumOff val="60000"/>
                  </a:schemeClr>
                </a:solidFill>
                <a:cs typeface="B Nasim" pitchFamily="2" charset="-78"/>
              </a:rPr>
              <a:t> :</a:t>
            </a:r>
            <a:endParaRPr lang="en-US" dirty="0">
              <a:solidFill>
                <a:schemeClr val="accent1">
                  <a:lumMod val="40000"/>
                  <a:lumOff val="60000"/>
                </a:schemeClr>
              </a:solidFill>
              <a:cs typeface="B Nasim" pitchFamily="2" charset="-78"/>
            </a:endParaRPr>
          </a:p>
        </p:txBody>
      </p:sp>
      <p:sp>
        <p:nvSpPr>
          <p:cNvPr id="3" name="Content Placeholder 2"/>
          <p:cNvSpPr>
            <a:spLocks noGrp="1"/>
          </p:cNvSpPr>
          <p:nvPr>
            <p:ph idx="1"/>
          </p:nvPr>
        </p:nvSpPr>
        <p:spPr>
          <a:xfrm>
            <a:off x="428625" y="1357313"/>
            <a:ext cx="8229600" cy="5237162"/>
          </a:xfrm>
        </p:spPr>
        <p:txBody>
          <a:bodyPr>
            <a:normAutofit lnSpcReduction="10000"/>
          </a:bodyPr>
          <a:lstStyle/>
          <a:p>
            <a:pPr marL="548640" indent="-411480" algn="just" rtl="1" eaLnBrk="1" fontAlgn="auto" hangingPunct="1">
              <a:spcAft>
                <a:spcPts val="0"/>
              </a:spcAft>
              <a:buClr>
                <a:schemeClr val="tx1">
                  <a:shade val="95000"/>
                </a:schemeClr>
              </a:buClr>
              <a:buFont typeface="Wingdings 2"/>
              <a:buNone/>
              <a:defRPr/>
            </a:pPr>
            <a:endParaRPr lang="fa-IR" sz="3200" dirty="0" smtClean="0">
              <a:solidFill>
                <a:schemeClr val="accent6">
                  <a:lumMod val="60000"/>
                  <a:lumOff val="40000"/>
                </a:schemeClr>
              </a:solidFill>
              <a:cs typeface="B Compset" pitchFamily="2" charset="-78"/>
            </a:endParaRPr>
          </a:p>
          <a:p>
            <a:pPr marL="548640" indent="-411480" algn="just" rtl="1" eaLnBrk="1" fontAlgn="auto" hangingPunct="1">
              <a:spcAft>
                <a:spcPts val="0"/>
              </a:spcAft>
              <a:buClr>
                <a:schemeClr val="tx1">
                  <a:shade val="95000"/>
                </a:schemeClr>
              </a:buClr>
              <a:buFont typeface="Wingdings" pitchFamily="2" charset="2"/>
              <a:buChar char="v"/>
              <a:defRPr/>
            </a:pPr>
            <a:r>
              <a:rPr lang="fa-IR" sz="3200" dirty="0" smtClean="0">
                <a:solidFill>
                  <a:schemeClr val="tx1">
                    <a:lumMod val="95000"/>
                  </a:schemeClr>
                </a:solidFill>
                <a:cs typeface="B Compset" pitchFamily="2" charset="-78"/>
              </a:rPr>
              <a:t>سيگما (</a:t>
            </a:r>
            <a:r>
              <a:rPr lang="el-GR" sz="3200" dirty="0" smtClean="0">
                <a:solidFill>
                  <a:schemeClr val="tx1">
                    <a:lumMod val="95000"/>
                  </a:schemeClr>
                </a:solidFill>
                <a:cs typeface="B Compset" pitchFamily="2" charset="-78"/>
              </a:rPr>
              <a:t>σ</a:t>
            </a:r>
            <a:r>
              <a:rPr lang="fa-IR" sz="3200" dirty="0" smtClean="0">
                <a:solidFill>
                  <a:schemeClr val="tx1">
                    <a:lumMod val="95000"/>
                  </a:schemeClr>
                </a:solidFill>
                <a:cs typeface="B Compset" pitchFamily="2" charset="-78"/>
              </a:rPr>
              <a:t>)</a:t>
            </a:r>
            <a:r>
              <a:rPr lang="el-GR" sz="3200" dirty="0" smtClean="0">
                <a:solidFill>
                  <a:schemeClr val="tx1">
                    <a:lumMod val="95000"/>
                  </a:schemeClr>
                </a:solidFill>
                <a:cs typeface="B Compset" pitchFamily="2" charset="-78"/>
              </a:rPr>
              <a:t> </a:t>
            </a:r>
            <a:r>
              <a:rPr lang="fa-IR" sz="3200" dirty="0" smtClean="0">
                <a:solidFill>
                  <a:schemeClr val="tx1">
                    <a:lumMod val="95000"/>
                  </a:schemeClr>
                </a:solidFill>
                <a:cs typeface="B Compset" pitchFamily="2" charset="-78"/>
              </a:rPr>
              <a:t>حرف هيجدهم از حروف الفباي يوناني و از شاخصهاي مهم پراكندگي به نام انحراف معيار و در واقع مقياسي براي سنجش انحراف است. </a:t>
            </a:r>
          </a:p>
          <a:p>
            <a:pPr marL="548640" indent="-411480" algn="just" rtl="1" eaLnBrk="1" fontAlgn="auto" hangingPunct="1">
              <a:spcAft>
                <a:spcPts val="0"/>
              </a:spcAft>
              <a:buClr>
                <a:schemeClr val="tx1">
                  <a:shade val="95000"/>
                </a:schemeClr>
              </a:buClr>
              <a:buFont typeface="Wingdings" pitchFamily="2" charset="2"/>
              <a:buChar char="v"/>
              <a:defRPr/>
            </a:pPr>
            <a:endParaRPr lang="fa-IR" sz="3200" dirty="0" smtClean="0">
              <a:solidFill>
                <a:schemeClr val="tx1">
                  <a:lumMod val="95000"/>
                </a:schemeClr>
              </a:solidFill>
              <a:cs typeface="B Compset" pitchFamily="2" charset="-78"/>
            </a:endParaRPr>
          </a:p>
          <a:p>
            <a:pPr marL="548640" indent="-411480" algn="just" rtl="1" eaLnBrk="1" fontAlgn="auto" hangingPunct="1">
              <a:spcAft>
                <a:spcPts val="0"/>
              </a:spcAft>
              <a:buClr>
                <a:schemeClr val="tx1">
                  <a:shade val="95000"/>
                </a:schemeClr>
              </a:buClr>
              <a:buFont typeface="Wingdings" pitchFamily="2" charset="2"/>
              <a:buChar char="v"/>
              <a:defRPr/>
            </a:pPr>
            <a:r>
              <a:rPr lang="fa-IR" sz="3200" dirty="0" smtClean="0">
                <a:solidFill>
                  <a:schemeClr val="tx1">
                    <a:lumMod val="95000"/>
                  </a:schemeClr>
                </a:solidFill>
                <a:cs typeface="B Compset" pitchFamily="2" charset="-78"/>
              </a:rPr>
              <a:t>سيگما بيانگر آن است كه يك فرآيند چه اندازه از حالت مطلوب خود منحرف شده است، لذا در واقع استعاره اي است براي دقت فوق‌العاده در كاهش هزينه‌هاي كيفيت. استعاره‌اي كه اهميت محاسبات دقيق در فرآيند توليد و ارايه خدمات را مورد تاكيد قرار مي‌دهد.</a:t>
            </a:r>
            <a:endParaRPr lang="en-US" dirty="0">
              <a:solidFill>
                <a:schemeClr val="tx1">
                  <a:lumMod val="95000"/>
                </a:schemeClr>
              </a:solidFill>
              <a:cs typeface="B Compset" pitchFamily="2" charset="-78"/>
            </a:endParaRP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142875"/>
            <a:ext cx="8229600" cy="131763"/>
          </a:xfrm>
        </p:spPr>
        <p:txBody>
          <a:bodyPr>
            <a:normAutofit fontScale="90000"/>
          </a:bodyPr>
          <a:lstStyle/>
          <a:p>
            <a:pPr eaLnBrk="1" fontAlgn="auto" hangingPunct="1">
              <a:spcAft>
                <a:spcPts val="0"/>
              </a:spcAft>
              <a:defRPr/>
            </a:pPr>
            <a:endParaRPr lang="en-US" dirty="0"/>
          </a:p>
        </p:txBody>
      </p:sp>
      <p:sp>
        <p:nvSpPr>
          <p:cNvPr id="3" name="Content Placeholder 2"/>
          <p:cNvSpPr>
            <a:spLocks noGrp="1"/>
          </p:cNvSpPr>
          <p:nvPr>
            <p:ph idx="1"/>
          </p:nvPr>
        </p:nvSpPr>
        <p:spPr>
          <a:xfrm>
            <a:off x="457200" y="285750"/>
            <a:ext cx="8229600" cy="6022975"/>
          </a:xfrm>
        </p:spPr>
        <p:txBody>
          <a:bodyPr>
            <a:normAutofit lnSpcReduction="10000"/>
          </a:bodyPr>
          <a:lstStyle/>
          <a:p>
            <a:pPr marL="548640" indent="-411480" algn="r" rtl="1" eaLnBrk="1" fontAlgn="auto" hangingPunct="1">
              <a:spcAft>
                <a:spcPts val="0"/>
              </a:spcAft>
              <a:buClr>
                <a:schemeClr val="tx1">
                  <a:shade val="95000"/>
                </a:schemeClr>
              </a:buClr>
              <a:buFont typeface="Wingdings 2"/>
              <a:buNone/>
              <a:defRPr/>
            </a:pPr>
            <a:endParaRPr lang="fa-IR" dirty="0" smtClean="0"/>
          </a:p>
          <a:p>
            <a:pPr marL="548640" indent="-411480" algn="r" rtl="1" eaLnBrk="1" fontAlgn="auto" hangingPunct="1">
              <a:spcAft>
                <a:spcPts val="0"/>
              </a:spcAft>
              <a:buClr>
                <a:schemeClr val="tx1">
                  <a:shade val="95000"/>
                </a:schemeClr>
              </a:buClr>
              <a:buFont typeface="Wingdings 2"/>
              <a:buNone/>
              <a:defRPr/>
            </a:pPr>
            <a:r>
              <a:rPr lang="fa-IR" sz="3200" dirty="0" smtClean="0">
                <a:cs typeface="B Compset" pitchFamily="2" charset="-78"/>
              </a:rPr>
              <a:t>ابزارهاي مورد استفاده در فاز تحليل :</a:t>
            </a:r>
          </a:p>
          <a:p>
            <a:pPr marL="548640" indent="-411480" algn="r" rtl="1" eaLnBrk="1" fontAlgn="auto" hangingPunct="1">
              <a:spcAft>
                <a:spcPts val="0"/>
              </a:spcAft>
              <a:buClr>
                <a:schemeClr val="tx1">
                  <a:shade val="95000"/>
                </a:schemeClr>
              </a:buClr>
              <a:buFont typeface="Wingdings 2"/>
              <a:buNone/>
              <a:defRPr/>
            </a:pPr>
            <a:r>
              <a:rPr lang="fa-IR" sz="3200" dirty="0" smtClean="0">
                <a:cs typeface="B Compset" pitchFamily="2" charset="-78"/>
              </a:rPr>
              <a:t>    </a:t>
            </a:r>
          </a:p>
          <a:p>
            <a:pPr marL="548640" indent="-411480" algn="r" rtl="1" eaLnBrk="1" fontAlgn="auto" hangingPunct="1">
              <a:spcAft>
                <a:spcPts val="0"/>
              </a:spcAft>
              <a:buClr>
                <a:schemeClr val="tx1">
                  <a:shade val="95000"/>
                </a:schemeClr>
              </a:buClr>
              <a:buFont typeface="Wingdings" pitchFamily="2" charset="2"/>
              <a:buChar char="Ø"/>
              <a:defRPr/>
            </a:pPr>
            <a:r>
              <a:rPr lang="fa-IR" sz="3200" dirty="0" smtClean="0">
                <a:cs typeface="B Compset" pitchFamily="2" charset="-78"/>
              </a:rPr>
              <a:t>نمودار وابستگي</a:t>
            </a:r>
          </a:p>
          <a:p>
            <a:pPr marL="548640" indent="-411480" algn="r" rtl="1" eaLnBrk="1" fontAlgn="auto" hangingPunct="1">
              <a:spcAft>
                <a:spcPts val="0"/>
              </a:spcAft>
              <a:buClr>
                <a:schemeClr val="tx1">
                  <a:shade val="95000"/>
                </a:schemeClr>
              </a:buClr>
              <a:buFont typeface="Wingdings" pitchFamily="2" charset="2"/>
              <a:buChar char="Ø"/>
              <a:defRPr/>
            </a:pPr>
            <a:r>
              <a:rPr lang="fa-IR" sz="3200" dirty="0" smtClean="0">
                <a:cs typeface="B Compset" pitchFamily="2" charset="-78"/>
              </a:rPr>
              <a:t>طوفان فكري </a:t>
            </a:r>
          </a:p>
          <a:p>
            <a:pPr marL="548640" indent="-411480" algn="r" rtl="1" eaLnBrk="1" fontAlgn="auto" hangingPunct="1">
              <a:spcAft>
                <a:spcPts val="0"/>
              </a:spcAft>
              <a:buClr>
                <a:schemeClr val="tx1">
                  <a:shade val="95000"/>
                </a:schemeClr>
              </a:buClr>
              <a:buFont typeface="Wingdings" pitchFamily="2" charset="2"/>
              <a:buChar char="Ø"/>
              <a:defRPr/>
            </a:pPr>
            <a:r>
              <a:rPr lang="fa-IR" sz="3200" dirty="0" smtClean="0">
                <a:cs typeface="B Compset" pitchFamily="2" charset="-78"/>
              </a:rPr>
              <a:t>نمودارهاي علت و معلول</a:t>
            </a:r>
          </a:p>
          <a:p>
            <a:pPr marL="548640" indent="-411480" algn="r" rtl="1" eaLnBrk="1" fontAlgn="auto" hangingPunct="1">
              <a:spcAft>
                <a:spcPts val="0"/>
              </a:spcAft>
              <a:buClr>
                <a:schemeClr val="tx1">
                  <a:shade val="95000"/>
                </a:schemeClr>
              </a:buClr>
              <a:buFont typeface="Wingdings" pitchFamily="2" charset="2"/>
              <a:buChar char="Ø"/>
              <a:defRPr/>
            </a:pPr>
            <a:r>
              <a:rPr lang="fa-IR" sz="3200" dirty="0" smtClean="0">
                <a:cs typeface="B Compset" pitchFamily="2" charset="-78"/>
              </a:rPr>
              <a:t>نمودارهاي كنترل</a:t>
            </a:r>
          </a:p>
          <a:p>
            <a:pPr marL="548640" indent="-411480" algn="r" rtl="1" eaLnBrk="1" fontAlgn="auto" hangingPunct="1">
              <a:spcAft>
                <a:spcPts val="0"/>
              </a:spcAft>
              <a:buClr>
                <a:schemeClr val="tx1">
                  <a:shade val="95000"/>
                </a:schemeClr>
              </a:buClr>
              <a:buFont typeface="Wingdings" pitchFamily="2" charset="2"/>
              <a:buChar char="Ø"/>
              <a:defRPr/>
            </a:pPr>
            <a:r>
              <a:rPr lang="fa-IR" sz="3200" dirty="0" smtClean="0">
                <a:cs typeface="B Compset" pitchFamily="2" charset="-78"/>
              </a:rPr>
              <a:t>فرم هاي جمع آوري داده</a:t>
            </a:r>
          </a:p>
          <a:p>
            <a:pPr marL="548640" indent="-411480" algn="r" rtl="1" eaLnBrk="1" fontAlgn="auto" hangingPunct="1">
              <a:spcAft>
                <a:spcPts val="0"/>
              </a:spcAft>
              <a:buClr>
                <a:schemeClr val="tx1">
                  <a:shade val="95000"/>
                </a:schemeClr>
              </a:buClr>
              <a:buFont typeface="Wingdings" pitchFamily="2" charset="2"/>
              <a:buChar char="Ø"/>
              <a:defRPr/>
            </a:pPr>
            <a:r>
              <a:rPr lang="fa-IR" sz="3200" dirty="0" smtClean="0">
                <a:cs typeface="B Compset" pitchFamily="2" charset="-78"/>
              </a:rPr>
              <a:t>برنامه جمع آوري داده</a:t>
            </a:r>
          </a:p>
          <a:p>
            <a:pPr marL="548640" indent="-411480" algn="r" rtl="1" eaLnBrk="1" fontAlgn="auto" hangingPunct="1">
              <a:spcAft>
                <a:spcPts val="0"/>
              </a:spcAft>
              <a:buClr>
                <a:schemeClr val="tx1">
                  <a:shade val="95000"/>
                </a:schemeClr>
              </a:buClr>
              <a:buFont typeface="Wingdings" pitchFamily="2" charset="2"/>
              <a:buChar char="Ø"/>
              <a:defRPr/>
            </a:pPr>
            <a:r>
              <a:rPr lang="fa-IR" sz="3200" dirty="0" smtClean="0">
                <a:cs typeface="B Compset" pitchFamily="2" charset="-78"/>
              </a:rPr>
              <a:t>نمودار هاي فراواني</a:t>
            </a:r>
          </a:p>
          <a:p>
            <a:pPr marL="548640" indent="-411480" algn="r" rtl="1" eaLnBrk="1" fontAlgn="auto" hangingPunct="1">
              <a:spcAft>
                <a:spcPts val="0"/>
              </a:spcAft>
              <a:buClr>
                <a:schemeClr val="tx1">
                  <a:shade val="95000"/>
                </a:schemeClr>
              </a:buClr>
              <a:buFont typeface="Wingdings" pitchFamily="2" charset="2"/>
              <a:buChar char="Ø"/>
              <a:defRPr/>
            </a:pPr>
            <a:r>
              <a:rPr lang="fa-IR" sz="3200" dirty="0" smtClean="0">
                <a:cs typeface="B Compset" pitchFamily="2" charset="-78"/>
              </a:rPr>
              <a:t>آزمون هاي فرض</a:t>
            </a:r>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p>
        </p:txBody>
      </p:sp>
      <p:sp>
        <p:nvSpPr>
          <p:cNvPr id="23555" name="Content Placeholder 2"/>
          <p:cNvSpPr>
            <a:spLocks noGrp="1"/>
          </p:cNvSpPr>
          <p:nvPr>
            <p:ph idx="1"/>
          </p:nvPr>
        </p:nvSpPr>
        <p:spPr>
          <a:xfrm>
            <a:off x="457200" y="2428875"/>
            <a:ext cx="8229600" cy="3879850"/>
          </a:xfrm>
        </p:spPr>
        <p:txBody>
          <a:bodyPr/>
          <a:lstStyle/>
          <a:p>
            <a:pPr algn="r" rtl="1" eaLnBrk="1" hangingPunct="1">
              <a:buFont typeface="Wingdings" panose="05000000000000000000" pitchFamily="2" charset="2"/>
              <a:buChar char="Ø"/>
            </a:pPr>
            <a:r>
              <a:rPr lang="fa-IR" altLang="fa-IR" sz="3200" smtClean="0">
                <a:cs typeface="B Compset" panose="00000400000000000000" pitchFamily="2" charset="-78"/>
              </a:rPr>
              <a:t>نمودار پارتو</a:t>
            </a:r>
          </a:p>
          <a:p>
            <a:pPr algn="r" rtl="1" eaLnBrk="1" hangingPunct="1">
              <a:buFont typeface="Wingdings" panose="05000000000000000000" pitchFamily="2" charset="2"/>
              <a:buChar char="Ø"/>
            </a:pPr>
            <a:r>
              <a:rPr lang="fa-IR" altLang="fa-IR" sz="3200" smtClean="0">
                <a:cs typeface="B Compset" panose="00000400000000000000" pitchFamily="2" charset="-78"/>
              </a:rPr>
              <a:t>تحليل رگرسيون </a:t>
            </a:r>
          </a:p>
          <a:p>
            <a:pPr algn="r" rtl="1" eaLnBrk="1" hangingPunct="1">
              <a:buFont typeface="Wingdings" panose="05000000000000000000" pitchFamily="2" charset="2"/>
              <a:buChar char="Ø"/>
            </a:pPr>
            <a:r>
              <a:rPr lang="fa-IR" altLang="fa-IR" sz="3200" smtClean="0">
                <a:cs typeface="B Compset" panose="00000400000000000000" pitchFamily="2" charset="-78"/>
              </a:rPr>
              <a:t>متدولوژي سطح پاسخ</a:t>
            </a:r>
          </a:p>
          <a:p>
            <a:pPr algn="r" rtl="1" eaLnBrk="1" hangingPunct="1">
              <a:buFont typeface="Wingdings" panose="05000000000000000000" pitchFamily="2" charset="2"/>
              <a:buChar char="Ø"/>
            </a:pPr>
            <a:r>
              <a:rPr lang="fa-IR" altLang="fa-IR" sz="3200" smtClean="0">
                <a:cs typeface="B Compset" panose="00000400000000000000" pitchFamily="2" charset="-78"/>
              </a:rPr>
              <a:t>نمونه گيري</a:t>
            </a:r>
          </a:p>
          <a:p>
            <a:pPr algn="r" rtl="1" eaLnBrk="1" hangingPunct="1">
              <a:buFont typeface="Wingdings" panose="05000000000000000000" pitchFamily="2" charset="2"/>
              <a:buChar char="Ø"/>
            </a:pPr>
            <a:r>
              <a:rPr lang="fa-IR" altLang="fa-IR" sz="3200" smtClean="0">
                <a:cs typeface="B Compset" panose="00000400000000000000" pitchFamily="2" charset="-78"/>
              </a:rPr>
              <a:t>نمودارهاي پراكنش</a:t>
            </a:r>
          </a:p>
          <a:p>
            <a:pPr algn="r" rtl="1" eaLnBrk="1" hangingPunct="1">
              <a:buFont typeface="Wingdings" panose="05000000000000000000" pitchFamily="2" charset="2"/>
              <a:buChar char="Ø"/>
            </a:pPr>
            <a:r>
              <a:rPr lang="fa-IR" altLang="fa-IR" sz="3200" smtClean="0">
                <a:cs typeface="B Compset" panose="00000400000000000000" pitchFamily="2" charset="-78"/>
              </a:rPr>
              <a:t>نمودارهاي فراواني طبقه بندي شده .</a:t>
            </a:r>
            <a:endParaRPr lang="en-US" altLang="fa-IR" sz="3200" smtClean="0">
              <a:cs typeface="B Compset" panose="00000400000000000000" pitchFamily="2" charset="-78"/>
            </a:endParaRPr>
          </a:p>
        </p:txBody>
      </p:sp>
      <p:pic>
        <p:nvPicPr>
          <p:cNvPr id="23556" name="Picture 4" descr="SixSigmaWhatisit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1500" y="642938"/>
            <a:ext cx="45085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eaLnBrk="1" fontAlgn="auto" hangingPunct="1">
              <a:spcAft>
                <a:spcPts val="0"/>
              </a:spcAft>
              <a:defRPr/>
            </a:pPr>
            <a:r>
              <a:rPr lang="fa-IR" dirty="0" smtClean="0">
                <a:cs typeface="B Nasim" pitchFamily="2" charset="-78"/>
              </a:rPr>
              <a:t>فاز چهار : بهبود</a:t>
            </a:r>
            <a:endParaRPr lang="en-US" dirty="0">
              <a:cs typeface="B Nasim" pitchFamily="2" charset="-78"/>
            </a:endParaRPr>
          </a:p>
        </p:txBody>
      </p:sp>
      <p:sp>
        <p:nvSpPr>
          <p:cNvPr id="24579" name="Content Placeholder 2"/>
          <p:cNvSpPr>
            <a:spLocks noGrp="1"/>
          </p:cNvSpPr>
          <p:nvPr>
            <p:ph idx="1"/>
          </p:nvPr>
        </p:nvSpPr>
        <p:spPr/>
        <p:txBody>
          <a:bodyPr/>
          <a:lstStyle/>
          <a:p>
            <a:pPr algn="just" rtl="1" eaLnBrk="1" hangingPunct="1">
              <a:buFont typeface="Wingdings 2" panose="05020102010507070707" pitchFamily="18" charset="2"/>
              <a:buNone/>
            </a:pPr>
            <a:r>
              <a:rPr lang="fa-IR" altLang="fa-IR" sz="3200" smtClean="0">
                <a:cs typeface="B Compset" panose="00000400000000000000" pitchFamily="2" charset="-78"/>
              </a:rPr>
              <a:t>    در فاز بهبود براي عللي كه در فاز قبل بررسي بررسي شد ، راه حل هايي ارائه مي گردد ، اين راه حل ها پياده سازي شده و در نهايت نتايج آنها ارزيابي مي گردند .</a:t>
            </a:r>
            <a:endParaRPr lang="en-US" altLang="fa-IR" sz="3200" smtClean="0">
              <a:cs typeface="B Compset" panose="00000400000000000000" pitchFamily="2" charset="-78"/>
            </a:endParaRPr>
          </a:p>
        </p:txBody>
      </p:sp>
      <p:pic>
        <p:nvPicPr>
          <p:cNvPr id="24580" name="Picture 3" descr="clip_image021.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00375" y="3735388"/>
            <a:ext cx="3143250" cy="233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2550"/>
          </a:xfrm>
        </p:spPr>
        <p:txBody>
          <a:bodyPr>
            <a:normAutofit fontScale="90000"/>
          </a:bodyPr>
          <a:lstStyle/>
          <a:p>
            <a:pPr eaLnBrk="1" fontAlgn="auto" hangingPunct="1">
              <a:spcAft>
                <a:spcPts val="0"/>
              </a:spcAft>
              <a:defRPr/>
            </a:pPr>
            <a:endParaRPr lang="en-US" dirty="0"/>
          </a:p>
        </p:txBody>
      </p:sp>
      <p:sp>
        <p:nvSpPr>
          <p:cNvPr id="25603" name="Content Placeholder 2"/>
          <p:cNvSpPr>
            <a:spLocks noGrp="1"/>
          </p:cNvSpPr>
          <p:nvPr>
            <p:ph idx="1"/>
          </p:nvPr>
        </p:nvSpPr>
        <p:spPr>
          <a:xfrm>
            <a:off x="457200" y="428625"/>
            <a:ext cx="8229600" cy="5880100"/>
          </a:xfrm>
        </p:spPr>
        <p:txBody>
          <a:bodyPr/>
          <a:lstStyle/>
          <a:p>
            <a:pPr algn="r" rtl="1" eaLnBrk="1" hangingPunct="1">
              <a:buFont typeface="Wingdings 2" panose="05020102010507070707" pitchFamily="18" charset="2"/>
              <a:buNone/>
            </a:pPr>
            <a:r>
              <a:rPr lang="fa-IR" altLang="fa-IR" sz="3200" smtClean="0">
                <a:cs typeface="B Compset" panose="00000400000000000000" pitchFamily="2" charset="-78"/>
              </a:rPr>
              <a:t>ابزارهاي مورد استفاده در فاز بهبود :</a:t>
            </a:r>
          </a:p>
          <a:p>
            <a:pPr algn="r" rtl="1" eaLnBrk="1" hangingPunct="1">
              <a:buFont typeface="Wingdings" panose="05000000000000000000" pitchFamily="2" charset="2"/>
              <a:buChar char="ü"/>
            </a:pPr>
            <a:r>
              <a:rPr lang="fa-IR" altLang="fa-IR" sz="3200" smtClean="0">
                <a:cs typeface="B Compset" panose="00000400000000000000" pitchFamily="2" charset="-78"/>
              </a:rPr>
              <a:t>طوفان فكري </a:t>
            </a:r>
          </a:p>
          <a:p>
            <a:pPr algn="r" rtl="1" eaLnBrk="1" hangingPunct="1">
              <a:buFont typeface="Wingdings" panose="05000000000000000000" pitchFamily="2" charset="2"/>
              <a:buChar char="ü"/>
            </a:pPr>
            <a:r>
              <a:rPr lang="fa-IR" altLang="fa-IR" sz="3200" smtClean="0">
                <a:cs typeface="B Compset" panose="00000400000000000000" pitchFamily="2" charset="-78"/>
              </a:rPr>
              <a:t>اجماع ( توافق عمومي) </a:t>
            </a:r>
          </a:p>
          <a:p>
            <a:pPr algn="r" rtl="1" eaLnBrk="1" hangingPunct="1">
              <a:buFont typeface="Wingdings" panose="05000000000000000000" pitchFamily="2" charset="2"/>
              <a:buChar char="ü"/>
            </a:pPr>
            <a:r>
              <a:rPr lang="fa-IR" altLang="fa-IR" sz="3200" smtClean="0">
                <a:cs typeface="B Compset" panose="00000400000000000000" pitchFamily="2" charset="-78"/>
              </a:rPr>
              <a:t> تكنيك هاي خلاقيت </a:t>
            </a:r>
          </a:p>
          <a:p>
            <a:pPr algn="r" rtl="1" eaLnBrk="1" hangingPunct="1">
              <a:buFont typeface="Wingdings" panose="05000000000000000000" pitchFamily="2" charset="2"/>
              <a:buChar char="ü"/>
            </a:pPr>
            <a:r>
              <a:rPr lang="fa-IR" altLang="fa-IR" sz="3200" smtClean="0">
                <a:cs typeface="B Compset" panose="00000400000000000000" pitchFamily="2" charset="-78"/>
              </a:rPr>
              <a:t>جمع آوري داده ها </a:t>
            </a:r>
          </a:p>
          <a:p>
            <a:pPr algn="r" rtl="1" eaLnBrk="1" hangingPunct="1">
              <a:buFont typeface="Wingdings" panose="05000000000000000000" pitchFamily="2" charset="2"/>
              <a:buChar char="ü"/>
            </a:pPr>
            <a:r>
              <a:rPr lang="fa-IR" altLang="fa-IR" sz="3200" smtClean="0">
                <a:cs typeface="B Compset" panose="00000400000000000000" pitchFamily="2" charset="-78"/>
              </a:rPr>
              <a:t>طرح آزمايشات </a:t>
            </a:r>
          </a:p>
          <a:p>
            <a:pPr algn="r" rtl="1" eaLnBrk="1" hangingPunct="1">
              <a:buFont typeface="Wingdings" panose="05000000000000000000" pitchFamily="2" charset="2"/>
              <a:buChar char="ü"/>
            </a:pPr>
            <a:r>
              <a:rPr lang="fa-IR" altLang="fa-IR" sz="3200" smtClean="0">
                <a:cs typeface="B Compset" panose="00000400000000000000" pitchFamily="2" charset="-78"/>
              </a:rPr>
              <a:t>نمودارهاي جريان </a:t>
            </a:r>
          </a:p>
          <a:p>
            <a:pPr algn="r" rtl="1" eaLnBrk="1" hangingPunct="1">
              <a:buFont typeface="Wingdings" panose="05000000000000000000" pitchFamily="2" charset="2"/>
              <a:buChar char="ü"/>
            </a:pPr>
            <a:r>
              <a:rPr lang="fa-IR" altLang="fa-IR" sz="3200" smtClean="0">
                <a:cs typeface="B Compset" panose="00000400000000000000" pitchFamily="2" charset="-78"/>
              </a:rPr>
              <a:t>آزمون هاي فرض </a:t>
            </a:r>
          </a:p>
          <a:p>
            <a:pPr algn="r" rtl="1" eaLnBrk="1" hangingPunct="1">
              <a:buFont typeface="Wingdings" panose="05000000000000000000" pitchFamily="2" charset="2"/>
              <a:buChar char="ü"/>
            </a:pPr>
            <a:r>
              <a:rPr lang="fa-IR" altLang="fa-IR" sz="3200" smtClean="0">
                <a:cs typeface="B Compset" panose="00000400000000000000" pitchFamily="2" charset="-78"/>
              </a:rPr>
              <a:t>ابزارهاي برنامه ريزي </a:t>
            </a:r>
          </a:p>
          <a:p>
            <a:pPr algn="r" rtl="1" eaLnBrk="1" hangingPunct="1">
              <a:buFont typeface="Wingdings" panose="05000000000000000000" pitchFamily="2" charset="2"/>
              <a:buChar char="ü"/>
            </a:pPr>
            <a:r>
              <a:rPr lang="fa-IR" altLang="fa-IR" sz="3200" smtClean="0">
                <a:cs typeface="B Compset" panose="00000400000000000000" pitchFamily="2" charset="-78"/>
              </a:rPr>
              <a:t>تحليل ذي نفعان .</a:t>
            </a:r>
            <a:br>
              <a:rPr lang="fa-IR" altLang="fa-IR" sz="3200" smtClean="0">
                <a:cs typeface="B Compset" panose="00000400000000000000" pitchFamily="2" charset="-78"/>
              </a:rPr>
            </a:br>
            <a:endParaRPr lang="en-US" altLang="fa-IR" sz="3200" smtClean="0">
              <a:cs typeface="B Compset" panose="00000400000000000000" pitchFamily="2" charset="-78"/>
            </a:endParaRPr>
          </a:p>
        </p:txBody>
      </p:sp>
      <p:pic>
        <p:nvPicPr>
          <p:cNvPr id="4" name="Picture 3" descr="Six-sig.jpg"/>
          <p:cNvPicPr>
            <a:picLocks noChangeAspect="1"/>
          </p:cNvPicPr>
          <p:nvPr/>
        </p:nvPicPr>
        <p:blipFill>
          <a:blip r:embed="rId2"/>
          <a:stretch>
            <a:fillRect/>
          </a:stretch>
        </p:blipFill>
        <p:spPr>
          <a:xfrm>
            <a:off x="642910" y="2860571"/>
            <a:ext cx="3786214" cy="3521179"/>
          </a:xfrm>
          <a:prstGeom prst="rect">
            <a:avLst/>
          </a:prstGeom>
          <a:ln>
            <a:noFill/>
          </a:ln>
          <a:effectLst>
            <a:softEdge rad="112500"/>
          </a:effectLst>
        </p:spPr>
      </p:pic>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eaLnBrk="1" fontAlgn="auto" hangingPunct="1">
              <a:spcAft>
                <a:spcPts val="0"/>
              </a:spcAft>
              <a:defRPr/>
            </a:pPr>
            <a:r>
              <a:rPr lang="fa-IR" dirty="0" smtClean="0">
                <a:cs typeface="B Nasim" pitchFamily="2" charset="-78"/>
              </a:rPr>
              <a:t>فاز پنج : کنترل</a:t>
            </a:r>
            <a:endParaRPr lang="en-US" dirty="0">
              <a:cs typeface="B Nasim" pitchFamily="2" charset="-78"/>
            </a:endParaRPr>
          </a:p>
        </p:txBody>
      </p:sp>
      <p:sp>
        <p:nvSpPr>
          <p:cNvPr id="26627" name="Content Placeholder 2"/>
          <p:cNvSpPr>
            <a:spLocks noGrp="1"/>
          </p:cNvSpPr>
          <p:nvPr>
            <p:ph idx="1"/>
          </p:nvPr>
        </p:nvSpPr>
        <p:spPr>
          <a:xfrm>
            <a:off x="457200" y="1357313"/>
            <a:ext cx="8229600" cy="4951412"/>
          </a:xfrm>
        </p:spPr>
        <p:txBody>
          <a:bodyPr/>
          <a:lstStyle/>
          <a:p>
            <a:pPr algn="just" rtl="1" eaLnBrk="1" hangingPunct="1">
              <a:buFont typeface="Wingdings 2" panose="05020102010507070707" pitchFamily="18" charset="2"/>
              <a:buNone/>
            </a:pPr>
            <a:r>
              <a:rPr lang="fa-IR" altLang="fa-IR" smtClean="0"/>
              <a:t>    </a:t>
            </a:r>
            <a:r>
              <a:rPr lang="fa-IR" altLang="fa-IR" sz="3200" smtClean="0">
                <a:cs typeface="B Compset" panose="00000400000000000000" pitchFamily="2" charset="-78"/>
              </a:rPr>
              <a:t>در طول فاز بهبود راه حل به طور آزمايشي اجرا شده است و برنامه ريزي هاي لازم براي اجراي راه حل به طور كامل انجام شده است . ارائه راه حل براي يك مشكل تنها بطور موقتي مشكل را برطرف مي سازد . كاري كه در فاز 5 يعني فاز كنترل انجام مي شود ، حصول اطمينان از حل مشكل و در نهايت اينكه روش هاي جديد به مرور زمان بهبود داده مي شوند .</a:t>
            </a:r>
            <a:endParaRPr lang="en-US" altLang="fa-IR" sz="3200" smtClean="0">
              <a:cs typeface="B Compset" panose="00000400000000000000" pitchFamily="2" charset="-78"/>
            </a:endParaRPr>
          </a:p>
        </p:txBody>
      </p:sp>
      <p:pic>
        <p:nvPicPr>
          <p:cNvPr id="26628" name="Picture 3" descr="clip_image013.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14625" y="4500563"/>
            <a:ext cx="3000375" cy="2111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eaLnBrk="1" fontAlgn="auto" hangingPunct="1">
              <a:spcAft>
                <a:spcPts val="0"/>
              </a:spcAft>
              <a:defRPr/>
            </a:pPr>
            <a:r>
              <a:rPr lang="fa-IR" dirty="0" smtClean="0">
                <a:cs typeface="B Nasim" pitchFamily="2" charset="-78"/>
              </a:rPr>
              <a:t>چرخه </a:t>
            </a:r>
            <a:r>
              <a:rPr lang="en-US" dirty="0" smtClean="0">
                <a:cs typeface="B Nasim" pitchFamily="2" charset="-78"/>
              </a:rPr>
              <a:t>DMADV</a:t>
            </a:r>
            <a:r>
              <a:rPr lang="fa-IR" dirty="0" smtClean="0">
                <a:cs typeface="B Nasim" pitchFamily="2" charset="-78"/>
              </a:rPr>
              <a:t> : </a:t>
            </a:r>
            <a:endParaRPr lang="en-US" dirty="0">
              <a:cs typeface="B Nasim" pitchFamily="2" charset="-78"/>
            </a:endParaRPr>
          </a:p>
        </p:txBody>
      </p:sp>
      <p:sp>
        <p:nvSpPr>
          <p:cNvPr id="27651" name="Content Placeholder 2"/>
          <p:cNvSpPr>
            <a:spLocks noGrp="1"/>
          </p:cNvSpPr>
          <p:nvPr>
            <p:ph idx="1"/>
          </p:nvPr>
        </p:nvSpPr>
        <p:spPr/>
        <p:txBody>
          <a:bodyPr/>
          <a:lstStyle/>
          <a:p>
            <a:pPr algn="r" rtl="1" eaLnBrk="1" hangingPunct="1">
              <a:buFont typeface="Wingdings 2" panose="05020102010507070707" pitchFamily="18" charset="2"/>
              <a:buNone/>
            </a:pPr>
            <a:r>
              <a:rPr lang="en-US" altLang="fa-IR" smtClean="0">
                <a:solidFill>
                  <a:srgbClr val="FF0000"/>
                </a:solidFill>
              </a:rPr>
              <a:t>DMADV</a:t>
            </a:r>
            <a:r>
              <a:rPr lang="fa-IR" altLang="fa-IR" sz="3200" smtClean="0">
                <a:solidFill>
                  <a:srgbClr val="FF0000"/>
                </a:solidFill>
                <a:cs typeface="B Compset" panose="00000400000000000000" pitchFamily="2" charset="-78"/>
              </a:rPr>
              <a:t> </a:t>
            </a:r>
            <a:r>
              <a:rPr lang="fa-IR" altLang="fa-IR" sz="3200" smtClean="0">
                <a:cs typeface="B Compset" panose="00000400000000000000" pitchFamily="2" charset="-78"/>
              </a:rPr>
              <a:t>مخفف واژه های :</a:t>
            </a:r>
          </a:p>
          <a:p>
            <a:pPr algn="r" rtl="1" eaLnBrk="1" hangingPunct="1">
              <a:buFont typeface="Wingdings 2" panose="05020102010507070707" pitchFamily="18" charset="2"/>
              <a:buNone/>
            </a:pPr>
            <a:endParaRPr lang="fa-IR" altLang="fa-IR" sz="3200" smtClean="0">
              <a:cs typeface="B Compset" panose="00000400000000000000" pitchFamily="2" charset="-78"/>
            </a:endParaRPr>
          </a:p>
          <a:p>
            <a:pPr algn="just" rtl="1" eaLnBrk="1" hangingPunct="1">
              <a:buClr>
                <a:schemeClr val="tx1"/>
              </a:buClr>
              <a:buFont typeface="Wingdings" panose="05000000000000000000" pitchFamily="2" charset="2"/>
              <a:buChar char="v"/>
            </a:pPr>
            <a:r>
              <a:rPr lang="en-US" altLang="fa-IR" sz="3200" smtClean="0">
                <a:solidFill>
                  <a:srgbClr val="FF0000"/>
                </a:solidFill>
                <a:cs typeface="B Compset" panose="00000400000000000000" pitchFamily="2" charset="-78"/>
              </a:rPr>
              <a:t>D</a:t>
            </a:r>
            <a:r>
              <a:rPr lang="en-US" altLang="fa-IR" sz="3200" smtClean="0">
                <a:cs typeface="B Compset" panose="00000400000000000000" pitchFamily="2" charset="-78"/>
              </a:rPr>
              <a:t>efine </a:t>
            </a:r>
            <a:r>
              <a:rPr lang="fa-IR" altLang="fa-IR" sz="3200" smtClean="0">
                <a:cs typeface="B Compset" panose="00000400000000000000" pitchFamily="2" charset="-78"/>
              </a:rPr>
              <a:t> – تعریف</a:t>
            </a:r>
            <a:r>
              <a:rPr lang="en-US" altLang="fa-IR" sz="3200" smtClean="0">
                <a:cs typeface="B Compset" panose="00000400000000000000" pitchFamily="2" charset="-78"/>
              </a:rPr>
              <a:t> </a:t>
            </a:r>
            <a:r>
              <a:rPr lang="fa-IR" altLang="fa-IR" sz="3200" smtClean="0">
                <a:cs typeface="B Compset" panose="00000400000000000000" pitchFamily="2" charset="-78"/>
              </a:rPr>
              <a:t>اهداف پروژه و قابليت ارائه به مشتری</a:t>
            </a:r>
          </a:p>
          <a:p>
            <a:pPr algn="just" rtl="1" eaLnBrk="1" hangingPunct="1">
              <a:buClr>
                <a:schemeClr val="tx1"/>
              </a:buClr>
              <a:buFont typeface="Wingdings" panose="05000000000000000000" pitchFamily="2" charset="2"/>
              <a:buChar char="v"/>
            </a:pPr>
            <a:r>
              <a:rPr lang="en-US" altLang="fa-IR" sz="3200" smtClean="0">
                <a:solidFill>
                  <a:srgbClr val="FF0000"/>
                </a:solidFill>
                <a:cs typeface="B Compset" panose="00000400000000000000" pitchFamily="2" charset="-78"/>
              </a:rPr>
              <a:t>M</a:t>
            </a:r>
            <a:r>
              <a:rPr lang="en-US" altLang="fa-IR" sz="3200" smtClean="0">
                <a:cs typeface="B Compset" panose="00000400000000000000" pitchFamily="2" charset="-78"/>
              </a:rPr>
              <a:t>easure </a:t>
            </a:r>
            <a:r>
              <a:rPr lang="fa-IR" altLang="fa-IR" sz="3200" smtClean="0">
                <a:cs typeface="B Compset" panose="00000400000000000000" pitchFamily="2" charset="-78"/>
              </a:rPr>
              <a:t> - اندازه گيری</a:t>
            </a:r>
            <a:r>
              <a:rPr lang="en-US" altLang="fa-IR" sz="3200" smtClean="0">
                <a:cs typeface="B Compset" panose="00000400000000000000" pitchFamily="2" charset="-78"/>
              </a:rPr>
              <a:t> </a:t>
            </a:r>
            <a:r>
              <a:rPr lang="fa-IR" altLang="fa-IR" sz="3200" smtClean="0">
                <a:cs typeface="B Compset" panose="00000400000000000000" pitchFamily="2" charset="-78"/>
              </a:rPr>
              <a:t>عملکرد فعلی فرآيند </a:t>
            </a:r>
          </a:p>
          <a:p>
            <a:pPr algn="just" rtl="1" eaLnBrk="1" hangingPunct="1">
              <a:buClr>
                <a:schemeClr val="tx1"/>
              </a:buClr>
              <a:buFont typeface="Wingdings" panose="05000000000000000000" pitchFamily="2" charset="2"/>
              <a:buChar char="v"/>
            </a:pPr>
            <a:r>
              <a:rPr lang="en-US" altLang="fa-IR" sz="3200" b="1" smtClean="0">
                <a:cs typeface="B Compset" panose="00000400000000000000" pitchFamily="2" charset="-78"/>
              </a:rPr>
              <a:t> - </a:t>
            </a:r>
            <a:r>
              <a:rPr lang="en-US" altLang="fa-IR" sz="3200" smtClean="0">
                <a:solidFill>
                  <a:srgbClr val="FF0000"/>
                </a:solidFill>
                <a:cs typeface="B Compset" panose="00000400000000000000" pitchFamily="2" charset="-78"/>
              </a:rPr>
              <a:t>A</a:t>
            </a:r>
            <a:r>
              <a:rPr lang="en-US" altLang="fa-IR" sz="3200" smtClean="0">
                <a:cs typeface="B Compset" panose="00000400000000000000" pitchFamily="2" charset="-78"/>
              </a:rPr>
              <a:t>nalyze </a:t>
            </a:r>
            <a:r>
              <a:rPr lang="fa-IR" altLang="fa-IR" sz="3200" smtClean="0">
                <a:cs typeface="B Compset" panose="00000400000000000000" pitchFamily="2" charset="-78"/>
              </a:rPr>
              <a:t>تجزيه و تحليل</a:t>
            </a:r>
            <a:r>
              <a:rPr lang="en-US" altLang="fa-IR" sz="3200" smtClean="0">
                <a:cs typeface="B Compset" panose="00000400000000000000" pitchFamily="2" charset="-78"/>
              </a:rPr>
              <a:t> </a:t>
            </a:r>
            <a:r>
              <a:rPr lang="fa-IR" altLang="fa-IR" sz="3200" smtClean="0">
                <a:cs typeface="B Compset" panose="00000400000000000000" pitchFamily="2" charset="-78"/>
              </a:rPr>
              <a:t>علل ريشه ای بروز عيوب </a:t>
            </a:r>
          </a:p>
          <a:p>
            <a:pPr algn="just" rtl="1" eaLnBrk="1" hangingPunct="1">
              <a:buClr>
                <a:schemeClr val="tx1"/>
              </a:buClr>
              <a:buFont typeface="Wingdings" panose="05000000000000000000" pitchFamily="2" charset="2"/>
              <a:buChar char="v"/>
            </a:pPr>
            <a:r>
              <a:rPr lang="en-US" altLang="fa-IR" sz="3200" smtClean="0">
                <a:solidFill>
                  <a:srgbClr val="FF0000"/>
                </a:solidFill>
                <a:cs typeface="B Compset" panose="00000400000000000000" pitchFamily="2" charset="-78"/>
              </a:rPr>
              <a:t>D</a:t>
            </a:r>
            <a:r>
              <a:rPr lang="en-US" altLang="fa-IR" sz="3200" smtClean="0">
                <a:cs typeface="B Compset" panose="00000400000000000000" pitchFamily="2" charset="-78"/>
              </a:rPr>
              <a:t>esign</a:t>
            </a:r>
            <a:r>
              <a:rPr lang="fa-IR" altLang="fa-IR" sz="3200" smtClean="0">
                <a:cs typeface="B Compset" panose="00000400000000000000" pitchFamily="2" charset="-78"/>
              </a:rPr>
              <a:t> - </a:t>
            </a:r>
            <a:r>
              <a:rPr lang="fa-IR" altLang="fa-IR" sz="3000" smtClean="0">
                <a:cs typeface="B Compset" panose="00000400000000000000" pitchFamily="2" charset="-78"/>
              </a:rPr>
              <a:t>طراحی اجزای فرآيند برای تامين نيازهای مشتری </a:t>
            </a:r>
          </a:p>
          <a:p>
            <a:pPr algn="just" rtl="1" eaLnBrk="1" hangingPunct="1">
              <a:buClr>
                <a:schemeClr val="tx1"/>
              </a:buClr>
              <a:buFont typeface="Wingdings" panose="05000000000000000000" pitchFamily="2" charset="2"/>
              <a:buChar char="v"/>
            </a:pPr>
            <a:r>
              <a:rPr lang="en-US" altLang="fa-IR" sz="3200" smtClean="0">
                <a:solidFill>
                  <a:srgbClr val="FF0000"/>
                </a:solidFill>
                <a:cs typeface="B Compset" panose="00000400000000000000" pitchFamily="2" charset="-78"/>
              </a:rPr>
              <a:t>V</a:t>
            </a:r>
            <a:r>
              <a:rPr lang="en-US" altLang="fa-IR" sz="3200" b="1" smtClean="0">
                <a:cs typeface="B Compset" panose="00000400000000000000" pitchFamily="2" charset="-78"/>
              </a:rPr>
              <a:t>erify</a:t>
            </a:r>
            <a:r>
              <a:rPr lang="fa-IR" altLang="fa-IR" sz="3200" b="1" smtClean="0">
                <a:cs typeface="B Compset" panose="00000400000000000000" pitchFamily="2" charset="-78"/>
              </a:rPr>
              <a:t> - </a:t>
            </a:r>
            <a:r>
              <a:rPr lang="fa-IR" altLang="fa-IR" sz="3200" smtClean="0">
                <a:cs typeface="B Compset" panose="00000400000000000000" pitchFamily="2" charset="-78"/>
              </a:rPr>
              <a:t>تصديق عملکرد طراحی شده و توانايی فرآيند برای تامين نيازمنديهای مشتری </a:t>
            </a:r>
          </a:p>
          <a:p>
            <a:pPr algn="r" rtl="1" eaLnBrk="1" hangingPunct="1">
              <a:buFont typeface="Wingdings 2" panose="05020102010507070707" pitchFamily="18" charset="2"/>
              <a:buNone/>
            </a:pPr>
            <a:endParaRPr lang="fa-IR" altLang="fa-IR" smtClean="0"/>
          </a:p>
          <a:p>
            <a:pPr algn="r" rtl="1" eaLnBrk="1" hangingPunct="1">
              <a:buFont typeface="Wingdings" panose="05000000000000000000" pitchFamily="2" charset="2"/>
              <a:buChar char="v"/>
            </a:pPr>
            <a:endParaRPr lang="en-US" altLang="fa-IR" smtClean="0">
              <a:solidFill>
                <a:srgbClr val="FF0000"/>
              </a:solidFill>
            </a:endParaRPr>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p>
        </p:txBody>
      </p:sp>
      <p:pic>
        <p:nvPicPr>
          <p:cNvPr id="28675" name="Content Placeholder 3" descr="dmadv.bmp"/>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928688" y="714375"/>
            <a:ext cx="7000875" cy="5329238"/>
          </a:xfrm>
        </p:spPr>
      </p:pic>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eaLnBrk="1" fontAlgn="auto" hangingPunct="1">
              <a:spcAft>
                <a:spcPts val="0"/>
              </a:spcAft>
              <a:defRPr/>
            </a:pPr>
            <a:r>
              <a:rPr lang="fa-IR" dirty="0" smtClean="0"/>
              <a:t/>
            </a:r>
            <a:br>
              <a:rPr lang="fa-IR" dirty="0" smtClean="0"/>
            </a:br>
            <a:r>
              <a:rPr lang="fa-IR" dirty="0" smtClean="0"/>
              <a:t> </a:t>
            </a:r>
            <a:r>
              <a:rPr lang="fa-IR" dirty="0" smtClean="0">
                <a:cs typeface="B Nasim" pitchFamily="2" charset="-78"/>
              </a:rPr>
              <a:t>ساختار شش سيگما :</a:t>
            </a:r>
            <a:r>
              <a:rPr lang="fa-IR" dirty="0" smtClean="0"/>
              <a:t/>
            </a:r>
            <a:br>
              <a:rPr lang="fa-IR" dirty="0" smtClean="0"/>
            </a:br>
            <a:endParaRPr lang="en-US" dirty="0"/>
          </a:p>
        </p:txBody>
      </p:sp>
      <p:sp>
        <p:nvSpPr>
          <p:cNvPr id="3" name="Content Placeholder 2"/>
          <p:cNvSpPr>
            <a:spLocks noGrp="1"/>
          </p:cNvSpPr>
          <p:nvPr>
            <p:ph idx="1"/>
          </p:nvPr>
        </p:nvSpPr>
        <p:spPr>
          <a:xfrm>
            <a:off x="428625" y="1500188"/>
            <a:ext cx="8229600" cy="5072062"/>
          </a:xfrm>
        </p:spPr>
        <p:txBody>
          <a:bodyPr>
            <a:noAutofit/>
          </a:bodyPr>
          <a:lstStyle/>
          <a:p>
            <a:pPr marL="548640" indent="-411480" algn="r" rtl="1" eaLnBrk="1" fontAlgn="auto" hangingPunct="1">
              <a:spcAft>
                <a:spcPts val="0"/>
              </a:spcAft>
              <a:buClr>
                <a:schemeClr val="tx1">
                  <a:shade val="95000"/>
                </a:schemeClr>
              </a:buClr>
              <a:buFont typeface="Wingdings 2"/>
              <a:buNone/>
              <a:defRPr/>
            </a:pPr>
            <a:r>
              <a:rPr lang="fa-IR" sz="3200" dirty="0" smtClean="0">
                <a:solidFill>
                  <a:schemeClr val="accent6">
                    <a:lumMod val="40000"/>
                    <a:lumOff val="60000"/>
                  </a:schemeClr>
                </a:solidFill>
                <a:cs typeface="B Compset" pitchFamily="2" charset="-78"/>
              </a:rPr>
              <a:t>‌چه‌ كساني‌ در برنامه‌هاي‌ 6 سيگما حضور خواهند داشت؟</a:t>
            </a:r>
          </a:p>
          <a:p>
            <a:pPr marL="548640" indent="-411480" algn="r" rtl="1" eaLnBrk="1" fontAlgn="auto" hangingPunct="1">
              <a:spcAft>
                <a:spcPts val="0"/>
              </a:spcAft>
              <a:buClr>
                <a:schemeClr val="tx1">
                  <a:shade val="95000"/>
                </a:schemeClr>
              </a:buClr>
              <a:buFont typeface="Wingdings 2"/>
              <a:buNone/>
              <a:defRPr/>
            </a:pPr>
            <a:r>
              <a:rPr lang="fa-IR" sz="3200" dirty="0" smtClean="0">
                <a:cs typeface="B Compset" pitchFamily="2" charset="-78"/>
              </a:rPr>
              <a:t/>
            </a:r>
            <a:br>
              <a:rPr lang="fa-IR" sz="3200" dirty="0" smtClean="0">
                <a:cs typeface="B Compset" pitchFamily="2" charset="-78"/>
              </a:rPr>
            </a:br>
            <a:r>
              <a:rPr lang="fa-IR" sz="3200" dirty="0" smtClean="0">
                <a:cs typeface="B Compset" pitchFamily="2" charset="-78"/>
              </a:rPr>
              <a:t> ‌اگرچه‌ بسياري‌ از افراد سازمان‌ به‌ نوعي‌ با اين‌ موضوع‌ مواجه‌ خواهندگرديد اما پروژه‌هاي‌ 6 سيگما از افراد انتخابي‌ استفاده‌ مي‌كند.</a:t>
            </a:r>
          </a:p>
          <a:p>
            <a:pPr marL="548640" indent="-411480" algn="r" rtl="1" eaLnBrk="1" fontAlgn="auto" hangingPunct="1">
              <a:spcAft>
                <a:spcPts val="0"/>
              </a:spcAft>
              <a:buClr>
                <a:schemeClr val="tx1">
                  <a:shade val="95000"/>
                </a:schemeClr>
              </a:buClr>
              <a:buFont typeface="Wingdings 2"/>
              <a:buNone/>
              <a:defRPr/>
            </a:pPr>
            <a:r>
              <a:rPr lang="fa-IR" sz="3200" dirty="0" smtClean="0">
                <a:cs typeface="B Compset" pitchFamily="2" charset="-78"/>
              </a:rPr>
              <a:t>    نتايج‌ استقرار شش سيگما در سازمانها شش‌ گروه‌ از افراد را براي‌ درك، آموزش، استقرار و نتيجه‌گيري‌ پيشنهاد مي‌كند.</a:t>
            </a:r>
          </a:p>
          <a:p>
            <a:pPr marL="548640" indent="-411480" algn="r" rtl="1" eaLnBrk="1" fontAlgn="auto" hangingPunct="1">
              <a:spcAft>
                <a:spcPts val="0"/>
              </a:spcAft>
              <a:buClr>
                <a:schemeClr val="tx1">
                  <a:shade val="95000"/>
                </a:schemeClr>
              </a:buClr>
              <a:buFont typeface="Wingdings 2"/>
              <a:buNone/>
              <a:defRPr/>
            </a:pPr>
            <a:endParaRPr lang="fa-IR" sz="3200" dirty="0" smtClean="0">
              <a:cs typeface="B Compset" pitchFamily="2" charset="-78"/>
            </a:endParaRPr>
          </a:p>
          <a:p>
            <a:pPr marL="548640" indent="-411480" algn="r" rtl="1" eaLnBrk="1" fontAlgn="auto" hangingPunct="1">
              <a:spcAft>
                <a:spcPts val="0"/>
              </a:spcAft>
              <a:buClr>
                <a:schemeClr val="tx1">
                  <a:shade val="95000"/>
                </a:schemeClr>
              </a:buClr>
              <a:buFont typeface="Wingdings 2"/>
              <a:buNone/>
              <a:defRPr/>
            </a:pPr>
            <a:r>
              <a:rPr lang="fa-IR" sz="3200" dirty="0" smtClean="0">
                <a:cs typeface="B Compset" pitchFamily="2" charset="-78"/>
              </a:rPr>
              <a:t>اين‌ شش‌ گروه‌ عبارتند از:</a:t>
            </a:r>
            <a:br>
              <a:rPr lang="fa-IR" sz="3200" dirty="0" smtClean="0">
                <a:cs typeface="B Compset" pitchFamily="2" charset="-78"/>
              </a:rPr>
            </a:br>
            <a:endParaRPr lang="en-US" sz="3200" dirty="0">
              <a:cs typeface="B Compset" pitchFamily="2" charset="-78"/>
            </a:endParaRPr>
          </a:p>
        </p:txBody>
      </p:sp>
    </p:spTree>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eaLnBrk="1" fontAlgn="auto" hangingPunct="1">
              <a:spcAft>
                <a:spcPts val="0"/>
              </a:spcAft>
              <a:defRPr/>
            </a:pPr>
            <a:r>
              <a:rPr lang="fa-IR" dirty="0" smtClean="0">
                <a:cs typeface="B Nasim" pitchFamily="2" charset="-78"/>
              </a:rPr>
              <a:t>1. مدیران ارشد </a:t>
            </a:r>
            <a:r>
              <a:rPr lang="en-US" dirty="0" smtClean="0">
                <a:cs typeface="B Nasim" pitchFamily="2" charset="-78"/>
              </a:rPr>
              <a:t>executives</a:t>
            </a:r>
            <a:r>
              <a:rPr lang="fa-IR" dirty="0" smtClean="0">
                <a:cs typeface="B Nasim" pitchFamily="2" charset="-78"/>
              </a:rPr>
              <a:t> :</a:t>
            </a:r>
            <a:endParaRPr lang="en-US" dirty="0">
              <a:cs typeface="B Nasim" pitchFamily="2" charset="-78"/>
            </a:endParaRPr>
          </a:p>
        </p:txBody>
      </p:sp>
      <p:sp>
        <p:nvSpPr>
          <p:cNvPr id="30723" name="Content Placeholder 2"/>
          <p:cNvSpPr>
            <a:spLocks noGrp="1"/>
          </p:cNvSpPr>
          <p:nvPr>
            <p:ph idx="1"/>
          </p:nvPr>
        </p:nvSpPr>
        <p:spPr/>
        <p:txBody>
          <a:bodyPr/>
          <a:lstStyle/>
          <a:p>
            <a:pPr algn="r" rtl="1" eaLnBrk="1" hangingPunct="1">
              <a:buFont typeface="Wingdings 2" panose="05020102010507070707" pitchFamily="18" charset="2"/>
              <a:buNone/>
            </a:pPr>
            <a:r>
              <a:rPr lang="fa-IR" altLang="fa-IR" smtClean="0"/>
              <a:t>  </a:t>
            </a:r>
          </a:p>
          <a:p>
            <a:pPr algn="r" rtl="1" eaLnBrk="1" hangingPunct="1">
              <a:buFont typeface="Wingdings 2" panose="05020102010507070707" pitchFamily="18" charset="2"/>
              <a:buNone/>
            </a:pPr>
            <a:r>
              <a:rPr lang="fa-IR" altLang="fa-IR" sz="3200" smtClean="0">
                <a:cs typeface="B Compset" panose="00000400000000000000" pitchFamily="2" charset="-78"/>
              </a:rPr>
              <a:t>    مدير يا مديران‌ ارشدي‌ كه‌ نيروي‌ رويكرد به‌ 6 سيگما را در سازمان‌ جاري‌ مي‌كنند و نسبت‌ به‌ اجراي‌ آن‌ متعهد و پاسخگو هستند.</a:t>
            </a:r>
            <a:br>
              <a:rPr lang="fa-IR" altLang="fa-IR" sz="3200" smtClean="0">
                <a:cs typeface="B Compset" panose="00000400000000000000" pitchFamily="2" charset="-78"/>
              </a:rPr>
            </a:br>
            <a:endParaRPr lang="en-US" altLang="fa-IR" sz="3200" smtClean="0">
              <a:cs typeface="B Compset" panose="00000400000000000000" pitchFamily="2" charset="-78"/>
            </a:endParaRPr>
          </a:p>
        </p:txBody>
      </p:sp>
      <p:pic>
        <p:nvPicPr>
          <p:cNvPr id="30724" name="Picture 3" descr="back_index.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60650" y="3786188"/>
            <a:ext cx="3768725" cy="247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eaLnBrk="1" fontAlgn="auto" hangingPunct="1">
              <a:spcAft>
                <a:spcPts val="0"/>
              </a:spcAft>
              <a:defRPr/>
            </a:pPr>
            <a:r>
              <a:rPr lang="fa-IR" dirty="0" smtClean="0">
                <a:cs typeface="B Nasim" pitchFamily="2" charset="-78"/>
              </a:rPr>
              <a:t>2. قهرمانان </a:t>
            </a:r>
            <a:r>
              <a:rPr lang="en-US" dirty="0" smtClean="0">
                <a:cs typeface="B Nasim" pitchFamily="2" charset="-78"/>
              </a:rPr>
              <a:t>CHAMPIONS </a:t>
            </a:r>
            <a:r>
              <a:rPr lang="fa-IR" dirty="0" smtClean="0">
                <a:cs typeface="B Nasim" pitchFamily="2" charset="-78"/>
              </a:rPr>
              <a:t> :</a:t>
            </a:r>
            <a:endParaRPr lang="en-US" dirty="0">
              <a:cs typeface="B Nasim" pitchFamily="2" charset="-78"/>
            </a:endParaRPr>
          </a:p>
        </p:txBody>
      </p:sp>
      <p:sp>
        <p:nvSpPr>
          <p:cNvPr id="31747" name="Content Placeholder 2"/>
          <p:cNvSpPr>
            <a:spLocks noGrp="1"/>
          </p:cNvSpPr>
          <p:nvPr>
            <p:ph idx="1"/>
          </p:nvPr>
        </p:nvSpPr>
        <p:spPr/>
        <p:txBody>
          <a:bodyPr/>
          <a:lstStyle/>
          <a:p>
            <a:pPr algn="r" rtl="1" eaLnBrk="1" hangingPunct="1">
              <a:buFont typeface="Wingdings 2" panose="05020102010507070707" pitchFamily="18" charset="2"/>
              <a:buNone/>
            </a:pPr>
            <a:r>
              <a:rPr lang="fa-IR" altLang="fa-IR" smtClean="0"/>
              <a:t>    </a:t>
            </a:r>
            <a:r>
              <a:rPr lang="fa-IR" altLang="fa-IR" sz="3200" smtClean="0">
                <a:cs typeface="B Compset" panose="00000400000000000000" pitchFamily="2" charset="-78"/>
              </a:rPr>
              <a:t>افرادي‌ كه‌ وظيفه‌ تهييج‌ و معرفي‌ فلسفي‌ و فرهنگي‌ 6 سيگما را به‌عهده‌ دارند و راهبران‌ فكري‌ و روحي‌ ايجاد و بسط‌ اين‌ روش‌شناسي‌ هستند.</a:t>
            </a:r>
            <a:br>
              <a:rPr lang="fa-IR" altLang="fa-IR" sz="3200" smtClean="0">
                <a:cs typeface="B Compset" panose="00000400000000000000" pitchFamily="2" charset="-78"/>
              </a:rPr>
            </a:br>
            <a:endParaRPr lang="en-US" altLang="fa-IR" sz="3200" smtClean="0">
              <a:cs typeface="B Compset" panose="00000400000000000000" pitchFamily="2" charset="-78"/>
            </a:endParaRPr>
          </a:p>
        </p:txBody>
      </p:sp>
      <p:pic>
        <p:nvPicPr>
          <p:cNvPr id="31748" name="Picture 3" descr="six-sigma-intro.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57250" y="3286125"/>
            <a:ext cx="4500563" cy="395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eaLnBrk="1" fontAlgn="auto" hangingPunct="1">
              <a:spcAft>
                <a:spcPts val="0"/>
              </a:spcAft>
              <a:defRPr/>
            </a:pPr>
            <a:r>
              <a:rPr lang="fa-IR" dirty="0" smtClean="0">
                <a:cs typeface="B Nasim" pitchFamily="2" charset="-78"/>
              </a:rPr>
              <a:t>پیشینه شش سيگما :</a:t>
            </a:r>
            <a:endParaRPr lang="en-US" dirty="0">
              <a:cs typeface="B Nasim" pitchFamily="2" charset="-78"/>
            </a:endParaRPr>
          </a:p>
        </p:txBody>
      </p:sp>
      <p:sp>
        <p:nvSpPr>
          <p:cNvPr id="3" name="Content Placeholder 2"/>
          <p:cNvSpPr>
            <a:spLocks noGrp="1"/>
          </p:cNvSpPr>
          <p:nvPr>
            <p:ph idx="1"/>
          </p:nvPr>
        </p:nvSpPr>
        <p:spPr/>
        <p:txBody>
          <a:bodyPr>
            <a:normAutofit lnSpcReduction="10000"/>
          </a:bodyPr>
          <a:lstStyle/>
          <a:p>
            <a:pPr marL="548640" indent="-411480" algn="r" rtl="1" eaLnBrk="1" fontAlgn="auto" hangingPunct="1">
              <a:spcAft>
                <a:spcPts val="0"/>
              </a:spcAft>
              <a:buClr>
                <a:schemeClr val="tx1">
                  <a:shade val="95000"/>
                </a:schemeClr>
              </a:buClr>
              <a:buFont typeface="Wingdings 2"/>
              <a:buNone/>
              <a:defRPr/>
            </a:pPr>
            <a:r>
              <a:rPr lang="fa-IR" b="1" dirty="0" smtClean="0"/>
              <a:t/>
            </a:r>
            <a:br>
              <a:rPr lang="fa-IR" b="1" dirty="0" smtClean="0"/>
            </a:br>
            <a:endParaRPr lang="en-US" b="1" dirty="0" smtClean="0"/>
          </a:p>
          <a:p>
            <a:pPr marL="548640" indent="-411480" algn="just" rtl="1" eaLnBrk="1" fontAlgn="auto" hangingPunct="1">
              <a:spcAft>
                <a:spcPts val="0"/>
              </a:spcAft>
              <a:buClr>
                <a:schemeClr val="tx1">
                  <a:shade val="95000"/>
                </a:schemeClr>
              </a:buClr>
              <a:buFont typeface="Wingdings 2"/>
              <a:buNone/>
              <a:defRPr/>
            </a:pPr>
            <a:r>
              <a:rPr lang="en-US" b="1" dirty="0" smtClean="0"/>
              <a:t>     </a:t>
            </a:r>
            <a:r>
              <a:rPr lang="fa-IR" sz="3200" dirty="0" smtClean="0">
                <a:cs typeface="B Compset" pitchFamily="2" charset="-78"/>
              </a:rPr>
              <a:t>نخستین بار شش سیگما در سال </a:t>
            </a:r>
            <a:r>
              <a:rPr lang="fa-IR" sz="3200" b="1" dirty="0" smtClean="0">
                <a:cs typeface="B Compset" pitchFamily="2" charset="-78"/>
              </a:rPr>
              <a:t>1980</a:t>
            </a:r>
            <a:r>
              <a:rPr lang="fa-IR" sz="3200" dirty="0" smtClean="0">
                <a:cs typeface="B Compset" pitchFamily="2" charset="-78"/>
              </a:rPr>
              <a:t> مطرح گردید و شرکت های بزرگ آمریکا (</a:t>
            </a:r>
            <a:r>
              <a:rPr lang="en-US" sz="3200" dirty="0" smtClean="0">
                <a:cs typeface="B Compset" pitchFamily="2" charset="-78"/>
              </a:rPr>
              <a:t> </a:t>
            </a:r>
            <a:r>
              <a:rPr lang="fa-IR" sz="3200" dirty="0" smtClean="0">
                <a:cs typeface="B Compset" pitchFamily="2" charset="-78"/>
              </a:rPr>
              <a:t>همچون موتورولا</a:t>
            </a:r>
            <a:r>
              <a:rPr lang="en-US" sz="3200" dirty="0" smtClean="0">
                <a:cs typeface="B Compset" pitchFamily="2" charset="-78"/>
              </a:rPr>
              <a:t> </a:t>
            </a:r>
            <a:r>
              <a:rPr lang="fa-IR" sz="3200" dirty="0" smtClean="0">
                <a:cs typeface="B Compset" pitchFamily="2" charset="-78"/>
              </a:rPr>
              <a:t>) آن را سرلوحه </a:t>
            </a:r>
            <a:r>
              <a:rPr lang="fa-IR" sz="3200" b="1" dirty="0" smtClean="0">
                <a:cs typeface="B Compset" pitchFamily="2" charset="-78"/>
              </a:rPr>
              <a:t>عملکرد</a:t>
            </a:r>
            <a:r>
              <a:rPr lang="fa-IR" sz="3200" dirty="0" smtClean="0">
                <a:cs typeface="B Compset" pitchFamily="2" charset="-78"/>
              </a:rPr>
              <a:t> خود قرار</a:t>
            </a:r>
            <a:r>
              <a:rPr lang="en-US" sz="3200" dirty="0" smtClean="0">
                <a:cs typeface="B Compset" pitchFamily="2" charset="-78"/>
              </a:rPr>
              <a:t> </a:t>
            </a:r>
            <a:r>
              <a:rPr lang="fa-IR" sz="3200" dirty="0" smtClean="0">
                <a:cs typeface="B Compset" pitchFamily="2" charset="-78"/>
              </a:rPr>
              <a:t>دادند و دستاوردهای علمی ارزنده ای نیز داشتند. این روش بعدها مورد توجه اروپایی ها و ژاپنی ها قرار</a:t>
            </a:r>
            <a:r>
              <a:rPr lang="en-US" sz="3200" dirty="0" smtClean="0">
                <a:cs typeface="B Compset" pitchFamily="2" charset="-78"/>
              </a:rPr>
              <a:t> </a:t>
            </a:r>
            <a:r>
              <a:rPr lang="fa-IR" sz="3200" dirty="0" smtClean="0">
                <a:cs typeface="B Compset" pitchFamily="2" charset="-78"/>
              </a:rPr>
              <a:t>گرفت.</a:t>
            </a:r>
            <a:r>
              <a:rPr lang="en-US" sz="3200" dirty="0" smtClean="0">
                <a:solidFill>
                  <a:schemeClr val="bg2">
                    <a:lumMod val="60000"/>
                    <a:lumOff val="40000"/>
                  </a:schemeClr>
                </a:solidFill>
                <a:cs typeface="B Compset" pitchFamily="2" charset="-78"/>
              </a:rPr>
              <a:t>.</a:t>
            </a:r>
            <a:r>
              <a:rPr lang="en-US" sz="3200" dirty="0" smtClean="0">
                <a:cs typeface="B Compset" pitchFamily="2" charset="-78"/>
              </a:rPr>
              <a:t>                                      </a:t>
            </a:r>
            <a:endParaRPr lang="fa-IR" sz="3200" dirty="0" smtClean="0">
              <a:cs typeface="B Compset" pitchFamily="2" charset="-78"/>
            </a:endParaRPr>
          </a:p>
          <a:p>
            <a:pPr marL="548640" indent="-411480" algn="just" rtl="1" eaLnBrk="1" fontAlgn="auto" hangingPunct="1">
              <a:spcAft>
                <a:spcPts val="0"/>
              </a:spcAft>
              <a:buClr>
                <a:schemeClr val="tx1">
                  <a:shade val="95000"/>
                </a:schemeClr>
              </a:buClr>
              <a:buFont typeface="Wingdings 2"/>
              <a:buNone/>
              <a:defRPr/>
            </a:pPr>
            <a:r>
              <a:rPr lang="fa-IR" sz="3200" dirty="0" smtClean="0"/>
              <a:t>    </a:t>
            </a:r>
            <a:r>
              <a:rPr lang="fa-IR" sz="3200" dirty="0" smtClean="0">
                <a:cs typeface="B Compset" pitchFamily="2" charset="-78"/>
              </a:rPr>
              <a:t>نام شش سیگما را به بیل اسمیت در دهه هفتاد نسبت می دهند. وی هم اکنون پدر شش سیگما خوانده می شود.</a:t>
            </a:r>
            <a:r>
              <a:rPr lang="en-US" sz="3200" dirty="0" smtClean="0">
                <a:cs typeface="B Compset" pitchFamily="2" charset="-78"/>
              </a:rPr>
              <a:t> </a:t>
            </a:r>
            <a:r>
              <a:rPr lang="fa-IR" dirty="0" smtClean="0"/>
              <a:t/>
            </a:r>
            <a:br>
              <a:rPr lang="fa-IR" dirty="0" smtClean="0"/>
            </a:br>
            <a:endParaRPr lang="en-US" dirty="0"/>
          </a:p>
        </p:txBody>
      </p:sp>
      <p:pic>
        <p:nvPicPr>
          <p:cNvPr id="5124" name="Picture 3" descr="6-sigma.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4375" y="500063"/>
            <a:ext cx="1643063"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eaLnBrk="1" fontAlgn="auto" hangingPunct="1">
              <a:spcAft>
                <a:spcPts val="0"/>
              </a:spcAft>
              <a:defRPr/>
            </a:pPr>
            <a:r>
              <a:rPr lang="fa-IR" dirty="0" smtClean="0">
                <a:cs typeface="B Nasim" pitchFamily="2" charset="-78"/>
              </a:rPr>
              <a:t>3. کمر بند مشکی های ارشد </a:t>
            </a:r>
            <a:r>
              <a:rPr lang="en-US" dirty="0" smtClean="0">
                <a:cs typeface="B Nasim" pitchFamily="2" charset="-78"/>
              </a:rPr>
              <a:t>MASTER BLACK BELTS </a:t>
            </a:r>
            <a:endParaRPr lang="en-US" dirty="0">
              <a:cs typeface="B Nasim" pitchFamily="2" charset="-78"/>
            </a:endParaRPr>
          </a:p>
        </p:txBody>
      </p:sp>
      <p:sp>
        <p:nvSpPr>
          <p:cNvPr id="3" name="Content Placeholder 2"/>
          <p:cNvSpPr>
            <a:spLocks noGrp="1"/>
          </p:cNvSpPr>
          <p:nvPr>
            <p:ph idx="1"/>
          </p:nvPr>
        </p:nvSpPr>
        <p:spPr>
          <a:xfrm>
            <a:off x="2714625" y="1600200"/>
            <a:ext cx="5972175" cy="4708525"/>
          </a:xfrm>
        </p:spPr>
        <p:txBody>
          <a:bodyPr>
            <a:normAutofit lnSpcReduction="10000"/>
          </a:bodyPr>
          <a:lstStyle/>
          <a:p>
            <a:pPr marL="548640" indent="-411480" algn="just" rtl="1" eaLnBrk="1" fontAlgn="auto" hangingPunct="1">
              <a:spcAft>
                <a:spcPts val="0"/>
              </a:spcAft>
              <a:buClr>
                <a:schemeClr val="tx1">
                  <a:shade val="95000"/>
                </a:schemeClr>
              </a:buClr>
              <a:buFont typeface="Wingdings 2"/>
              <a:buNone/>
              <a:defRPr/>
            </a:pPr>
            <a:r>
              <a:rPr lang="fa-IR" sz="3200" dirty="0" smtClean="0">
                <a:cs typeface="B Compset" pitchFamily="2" charset="-78"/>
              </a:rPr>
              <a:t>    مسئوليت تمام برنامه هاي شش سيگما كه در بخش معيني از سازمان اجرا مي شود به عهده يك كمربند مشكي ارشد مي باشد. ازجمله وظايف اصلي يك كمربند مشكي ارشد ، انتخاب ، آموزش ، سرپرستي و هدايت كمربند مشكي ها و تعريف پروژه هاي بهبود كيفيت ، تصويب پروژه ها و نهايتا بررسي و باز نگري نتايج پروژه هايي است كه خاتمه يافته اند.                      . </a:t>
            </a:r>
            <a:r>
              <a:rPr lang="fa-IR" dirty="0" smtClean="0"/>
              <a:t/>
            </a:r>
            <a:br>
              <a:rPr lang="fa-IR" dirty="0" smtClean="0"/>
            </a:br>
            <a:endParaRPr lang="en-US" dirty="0"/>
          </a:p>
        </p:txBody>
      </p:sp>
      <p:pic>
        <p:nvPicPr>
          <p:cNvPr id="32772" name="Picture 3" descr="mbb_left_border.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0063" y="1928813"/>
            <a:ext cx="1968500" cy="392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3" name="Picture 4" descr="secondary_pages_top_left_sixsigma.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1500" y="2071688"/>
            <a:ext cx="1825625" cy="2071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eaLnBrk="1" fontAlgn="auto" hangingPunct="1">
              <a:spcAft>
                <a:spcPts val="0"/>
              </a:spcAft>
              <a:defRPr/>
            </a:pPr>
            <a:r>
              <a:rPr lang="fa-IR" dirty="0" smtClean="0">
                <a:cs typeface="B Nasim" pitchFamily="2" charset="-78"/>
              </a:rPr>
              <a:t>4. کمر بند مشکی ها </a:t>
            </a:r>
            <a:r>
              <a:rPr lang="en-US" sz="4400" dirty="0" smtClean="0"/>
              <a:t>BLACK BELTS </a:t>
            </a:r>
            <a:endParaRPr lang="en-US" sz="4400" dirty="0"/>
          </a:p>
        </p:txBody>
      </p:sp>
      <p:sp>
        <p:nvSpPr>
          <p:cNvPr id="33795" name="Content Placeholder 2"/>
          <p:cNvSpPr>
            <a:spLocks noGrp="1"/>
          </p:cNvSpPr>
          <p:nvPr>
            <p:ph idx="1"/>
          </p:nvPr>
        </p:nvSpPr>
        <p:spPr>
          <a:xfrm>
            <a:off x="642938" y="1600200"/>
            <a:ext cx="8043862" cy="2543175"/>
          </a:xfrm>
        </p:spPr>
        <p:txBody>
          <a:bodyPr/>
          <a:lstStyle/>
          <a:p>
            <a:pPr algn="r" rtl="1" eaLnBrk="1" hangingPunct="1">
              <a:buFont typeface="Wingdings 2" panose="05020102010507070707" pitchFamily="18" charset="2"/>
              <a:buNone/>
            </a:pPr>
            <a:endParaRPr lang="fa-IR" altLang="fa-IR" smtClean="0"/>
          </a:p>
          <a:p>
            <a:pPr algn="r" rtl="1" eaLnBrk="1" hangingPunct="1">
              <a:buFont typeface="Wingdings 2" panose="05020102010507070707" pitchFamily="18" charset="2"/>
              <a:buNone/>
            </a:pPr>
            <a:r>
              <a:rPr lang="fa-IR" altLang="fa-IR" smtClean="0"/>
              <a:t>    </a:t>
            </a:r>
            <a:r>
              <a:rPr lang="fa-IR" altLang="fa-IR" sz="3200" smtClean="0">
                <a:cs typeface="B Compset" panose="00000400000000000000" pitchFamily="2" charset="-78"/>
              </a:rPr>
              <a:t>افرادي‌ كه‌ مديريت‌ اجراي‌ پروژه‌هاي‌ شش سيگما را به‌ عهده‌ داشته‌ و برنامه‌هاي‌ آموزشي‌ معرفي‌ رويكرد و ابزارهاي‌ آن‌ را تدوين‌ و اجرا مي‌كنند.</a:t>
            </a:r>
            <a:r>
              <a:rPr lang="fa-IR" altLang="fa-IR" smtClean="0"/>
              <a:t/>
            </a:r>
            <a:br>
              <a:rPr lang="fa-IR" altLang="fa-IR" smtClean="0"/>
            </a:br>
            <a:r>
              <a:rPr lang="fa-IR" altLang="fa-IR" smtClean="0"/>
              <a:t/>
            </a:r>
            <a:br>
              <a:rPr lang="fa-IR" altLang="fa-IR" smtClean="0"/>
            </a:br>
            <a:endParaRPr lang="en-US" altLang="fa-IR" smtClean="0"/>
          </a:p>
        </p:txBody>
      </p:sp>
      <p:pic>
        <p:nvPicPr>
          <p:cNvPr id="33796" name="Picture 4" descr="karate-a.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00125" y="3500438"/>
            <a:ext cx="3643313" cy="273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eaLnBrk="1" fontAlgn="auto" hangingPunct="1">
              <a:spcAft>
                <a:spcPts val="0"/>
              </a:spcAft>
              <a:defRPr/>
            </a:pPr>
            <a:r>
              <a:rPr lang="fa-IR" dirty="0" smtClean="0">
                <a:cs typeface="B Nasim" pitchFamily="2" charset="-78"/>
              </a:rPr>
              <a:t>5. کمر بند سبزها </a:t>
            </a:r>
            <a:r>
              <a:rPr lang="en-US" dirty="0" smtClean="0">
                <a:cs typeface="B Nasim" pitchFamily="2" charset="-78"/>
              </a:rPr>
              <a:t>GREEN BELTS </a:t>
            </a:r>
            <a:endParaRPr lang="en-US" dirty="0">
              <a:cs typeface="B Nasim" pitchFamily="2" charset="-78"/>
            </a:endParaRPr>
          </a:p>
        </p:txBody>
      </p:sp>
      <p:sp>
        <p:nvSpPr>
          <p:cNvPr id="34819" name="Content Placeholder 2"/>
          <p:cNvSpPr>
            <a:spLocks noGrp="1"/>
          </p:cNvSpPr>
          <p:nvPr>
            <p:ph idx="1"/>
          </p:nvPr>
        </p:nvSpPr>
        <p:spPr/>
        <p:txBody>
          <a:bodyPr/>
          <a:lstStyle/>
          <a:p>
            <a:pPr algn="r" rtl="1" eaLnBrk="1" hangingPunct="1">
              <a:buFont typeface="Wingdings 2" panose="05020102010507070707" pitchFamily="18" charset="2"/>
              <a:buNone/>
            </a:pPr>
            <a:r>
              <a:rPr lang="fa-IR" altLang="fa-IR" sz="3200" smtClean="0">
                <a:cs typeface="B Compset" panose="00000400000000000000" pitchFamily="2" charset="-78"/>
              </a:rPr>
              <a:t>   كمربند سبزها كساني هستند كه به صورت پاره وقت در برنامه هاي شش سيگما شركت كرده و در حقيقت به صورت عملي تحت نظارت يك كمربند مشكي آموزش مي بينند و تجربه كسب مي كنند. </a:t>
            </a:r>
            <a:br>
              <a:rPr lang="fa-IR" altLang="fa-IR" sz="3200" smtClean="0">
                <a:cs typeface="B Compset" panose="00000400000000000000" pitchFamily="2" charset="-78"/>
              </a:rPr>
            </a:br>
            <a:endParaRPr lang="en-US" altLang="fa-IR" sz="3200" smtClean="0">
              <a:cs typeface="B Compset" panose="00000400000000000000" pitchFamily="2" charset="-78"/>
            </a:endParaRPr>
          </a:p>
        </p:txBody>
      </p:sp>
      <p:pic>
        <p:nvPicPr>
          <p:cNvPr id="34820" name="Picture 3" descr="untitled.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71688" y="3429000"/>
            <a:ext cx="3786187"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eaLnBrk="1" fontAlgn="auto" hangingPunct="1">
              <a:spcAft>
                <a:spcPts val="0"/>
              </a:spcAft>
              <a:defRPr/>
            </a:pPr>
            <a:r>
              <a:rPr lang="fa-IR" dirty="0" smtClean="0">
                <a:cs typeface="B Nasim" pitchFamily="2" charset="-78"/>
              </a:rPr>
              <a:t>6. تیم اجرایی </a:t>
            </a:r>
            <a:r>
              <a:rPr lang="en-US" dirty="0" smtClean="0">
                <a:cs typeface="B Nasim" pitchFamily="2" charset="-78"/>
              </a:rPr>
              <a:t>TEAM MEMBRS </a:t>
            </a:r>
            <a:endParaRPr lang="en-US" dirty="0">
              <a:cs typeface="B Nasim" pitchFamily="2" charset="-78"/>
            </a:endParaRPr>
          </a:p>
        </p:txBody>
      </p:sp>
      <p:sp>
        <p:nvSpPr>
          <p:cNvPr id="35843" name="Content Placeholder 2"/>
          <p:cNvSpPr>
            <a:spLocks noGrp="1"/>
          </p:cNvSpPr>
          <p:nvPr>
            <p:ph idx="1"/>
          </p:nvPr>
        </p:nvSpPr>
        <p:spPr>
          <a:xfrm>
            <a:off x="928688" y="1600200"/>
            <a:ext cx="7758112" cy="4708525"/>
          </a:xfrm>
        </p:spPr>
        <p:txBody>
          <a:bodyPr/>
          <a:lstStyle/>
          <a:p>
            <a:pPr algn="r" rtl="1" eaLnBrk="1" hangingPunct="1">
              <a:buFont typeface="Wingdings 2" panose="05020102010507070707" pitchFamily="18" charset="2"/>
              <a:buNone/>
            </a:pPr>
            <a:r>
              <a:rPr lang="fa-IR" altLang="fa-IR" smtClean="0"/>
              <a:t>     </a:t>
            </a:r>
            <a:r>
              <a:rPr lang="fa-IR" altLang="fa-IR" sz="3200" smtClean="0">
                <a:cs typeface="B Compset" panose="00000400000000000000" pitchFamily="2" charset="-78"/>
              </a:rPr>
              <a:t>افرادي‌ كه‌ برنامه‌هاي‌ مشخص‌ و تعريف‌ شده‌ بهبود را به‌ صورت‌ عملياتي‌ اجرا يا نظارت‌ بر اجرا مي‌كنند.</a:t>
            </a:r>
            <a:r>
              <a:rPr lang="fa-IR" altLang="fa-IR" smtClean="0"/>
              <a:t/>
            </a:r>
            <a:br>
              <a:rPr lang="fa-IR" altLang="fa-IR" smtClean="0"/>
            </a:br>
            <a:endParaRPr lang="en-US" altLang="fa-IR" smtClean="0"/>
          </a:p>
        </p:txBody>
      </p:sp>
      <p:pic>
        <p:nvPicPr>
          <p:cNvPr id="35844" name="Picture 5" descr="21aigwj.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00313" y="3143250"/>
            <a:ext cx="4214812"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5" name="Picture 6" descr="pic_consult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84438" y="3113088"/>
            <a:ext cx="4248150" cy="339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071546"/>
            <a:ext cx="8229600" cy="2297106"/>
          </a:xfrm>
        </p:spPr>
        <p:txBody>
          <a:bodyPr>
            <a:normAutofit fontScale="90000"/>
          </a:bodyPr>
          <a:lstStyle/>
          <a:p>
            <a:pPr rtl="1" eaLnBrk="1" fontAlgn="auto" hangingPunct="1">
              <a:spcAft>
                <a:spcPts val="0"/>
              </a:spcAft>
              <a:defRPr/>
            </a:pPr>
            <a:r>
              <a:rPr lang="fa-IR" sz="4400" dirty="0" smtClean="0">
                <a:solidFill>
                  <a:srgbClr val="C6D9F1"/>
                </a:solidFill>
                <a:cs typeface="B Homa" pitchFamily="2" charset="-78"/>
              </a:rPr>
              <a:t>پرواز بر فراز</a:t>
            </a:r>
            <a:br>
              <a:rPr lang="fa-IR" sz="4400" dirty="0" smtClean="0">
                <a:solidFill>
                  <a:srgbClr val="C6D9F1"/>
                </a:solidFill>
                <a:cs typeface="B Homa" pitchFamily="2" charset="-78"/>
              </a:rPr>
            </a:br>
            <a:r>
              <a:rPr lang="fa-IR" sz="4400" dirty="0" smtClean="0">
                <a:solidFill>
                  <a:srgbClr val="C6D9F1"/>
                </a:solidFill>
                <a:cs typeface="B Homa" pitchFamily="2" charset="-78"/>
              </a:rPr>
              <a:t/>
            </a:r>
            <a:br>
              <a:rPr lang="fa-IR" sz="4400" dirty="0" smtClean="0">
                <a:solidFill>
                  <a:srgbClr val="C6D9F1"/>
                </a:solidFill>
                <a:cs typeface="B Homa" pitchFamily="2" charset="-78"/>
              </a:rPr>
            </a:br>
            <a:r>
              <a:rPr lang="fa-IR" sz="4400" dirty="0" smtClean="0">
                <a:solidFill>
                  <a:srgbClr val="C6D9F1"/>
                </a:solidFill>
                <a:cs typeface="B Homa" pitchFamily="2" charset="-78"/>
              </a:rPr>
              <a:t> آسمان سیگما ها</a:t>
            </a:r>
            <a:br>
              <a:rPr lang="fa-IR" sz="4400" dirty="0" smtClean="0">
                <a:solidFill>
                  <a:srgbClr val="C6D9F1"/>
                </a:solidFill>
                <a:cs typeface="B Homa" pitchFamily="2" charset="-78"/>
              </a:rPr>
            </a:br>
            <a:endParaRPr lang="en-US" dirty="0"/>
          </a:p>
        </p:txBody>
      </p:sp>
      <p:sp>
        <p:nvSpPr>
          <p:cNvPr id="3" name="Content Placeholder 2"/>
          <p:cNvSpPr>
            <a:spLocks noGrp="1"/>
          </p:cNvSpPr>
          <p:nvPr>
            <p:ph idx="1"/>
          </p:nvPr>
        </p:nvSpPr>
        <p:spPr>
          <a:xfrm>
            <a:off x="457200" y="4000500"/>
            <a:ext cx="8229600" cy="2308225"/>
          </a:xfrm>
        </p:spPr>
        <p:txBody>
          <a:bodyPr>
            <a:normAutofit fontScale="62500" lnSpcReduction="20000"/>
          </a:bodyPr>
          <a:lstStyle/>
          <a:p>
            <a:pPr marL="548640" indent="-411480" algn="ctr" rtl="1" eaLnBrk="1" fontAlgn="auto" hangingPunct="1">
              <a:spcAft>
                <a:spcPts val="0"/>
              </a:spcAft>
              <a:buClr>
                <a:schemeClr val="tx1">
                  <a:shade val="95000"/>
                </a:schemeClr>
              </a:buClr>
              <a:buFont typeface="Wingdings 2"/>
              <a:buNone/>
              <a:defRPr/>
            </a:pPr>
            <a:endParaRPr lang="fa-IR" sz="4800" dirty="0" smtClean="0">
              <a:solidFill>
                <a:srgbClr val="C6D9F1"/>
              </a:solidFill>
              <a:cs typeface="B Homa" pitchFamily="2" charset="-78"/>
            </a:endParaRPr>
          </a:p>
          <a:p>
            <a:pPr marL="548640" indent="-411480" algn="ctr" rtl="1" eaLnBrk="1" fontAlgn="auto" hangingPunct="1">
              <a:spcAft>
                <a:spcPts val="0"/>
              </a:spcAft>
              <a:buClr>
                <a:schemeClr val="tx1">
                  <a:shade val="95000"/>
                </a:schemeClr>
              </a:buClr>
              <a:buFont typeface="Wingdings 2"/>
              <a:buNone/>
              <a:defRPr/>
            </a:pPr>
            <a:r>
              <a:rPr lang="fa-IR" sz="4800" dirty="0" smtClean="0">
                <a:cs typeface="B Homa" pitchFamily="2" charset="-78"/>
              </a:rPr>
              <a:t>  </a:t>
            </a:r>
          </a:p>
          <a:p>
            <a:pPr marL="548640" indent="-411480" algn="ctr" rtl="1" eaLnBrk="1" fontAlgn="auto" hangingPunct="1">
              <a:spcAft>
                <a:spcPts val="0"/>
              </a:spcAft>
              <a:buClr>
                <a:schemeClr val="tx1">
                  <a:shade val="95000"/>
                </a:schemeClr>
              </a:buClr>
              <a:buFont typeface="Wingdings 2"/>
              <a:buNone/>
              <a:defRPr/>
            </a:pPr>
            <a:r>
              <a:rPr lang="fa-IR" sz="5800" b="1" dirty="0" smtClean="0">
                <a:cs typeface="B Compset" pitchFamily="2" charset="-78"/>
              </a:rPr>
              <a:t>شش سيگما يك‌ ضرورت‌ است و نه‌ یک انتخاب‌!</a:t>
            </a:r>
            <a:r>
              <a:rPr lang="fa-IR" sz="5800" dirty="0" smtClean="0"/>
              <a:t/>
            </a:r>
            <a:br>
              <a:rPr lang="fa-IR" sz="5800" dirty="0" smtClean="0"/>
            </a:br>
            <a:r>
              <a:rPr lang="fa-IR" sz="4800" dirty="0" smtClean="0"/>
              <a:t/>
            </a:r>
            <a:br>
              <a:rPr lang="fa-IR" sz="4800" dirty="0" smtClean="0"/>
            </a:br>
            <a:endParaRPr lang="en-US" sz="4800" dirty="0">
              <a:cs typeface="B Homa" pitchFamily="2" charset="-78"/>
            </a:endParaRPr>
          </a:p>
        </p:txBody>
      </p:sp>
    </p:spTree>
  </p:cSld>
  <p:clrMapOvr>
    <a:masterClrMapping/>
  </p:clrMapOvr>
  <p:transition>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3987"/>
          </a:xfrm>
        </p:spPr>
        <p:txBody>
          <a:bodyPr>
            <a:normAutofit fontScale="90000"/>
          </a:bodyPr>
          <a:lstStyle/>
          <a:p>
            <a:pPr eaLnBrk="1" fontAlgn="auto" hangingPunct="1">
              <a:spcAft>
                <a:spcPts val="0"/>
              </a:spcAft>
              <a:defRPr/>
            </a:pPr>
            <a:endParaRPr lang="en-US" dirty="0"/>
          </a:p>
        </p:txBody>
      </p:sp>
      <p:sp>
        <p:nvSpPr>
          <p:cNvPr id="3" name="Content Placeholder 2"/>
          <p:cNvSpPr>
            <a:spLocks noGrp="1"/>
          </p:cNvSpPr>
          <p:nvPr>
            <p:ph idx="1"/>
          </p:nvPr>
        </p:nvSpPr>
        <p:spPr>
          <a:xfrm>
            <a:off x="457200" y="500063"/>
            <a:ext cx="8229600" cy="5808662"/>
          </a:xfrm>
        </p:spPr>
        <p:txBody>
          <a:bodyPr>
            <a:normAutofit fontScale="92500" lnSpcReduction="10000"/>
          </a:bodyPr>
          <a:lstStyle/>
          <a:p>
            <a:pPr marL="548640" indent="-411480" algn="r" rtl="1" eaLnBrk="1" fontAlgn="auto" hangingPunct="1">
              <a:spcAft>
                <a:spcPts val="0"/>
              </a:spcAft>
              <a:buClr>
                <a:schemeClr val="tx1">
                  <a:shade val="95000"/>
                </a:schemeClr>
              </a:buClr>
              <a:buFont typeface="Wingdings 2"/>
              <a:buNone/>
              <a:defRPr/>
            </a:pPr>
            <a:r>
              <a:rPr lang="fa-IR" dirty="0" smtClean="0"/>
              <a:t>    </a:t>
            </a:r>
            <a:r>
              <a:rPr lang="fa-IR" sz="3200" dirty="0" smtClean="0">
                <a:cs typeface="B Compset" pitchFamily="2" charset="-78"/>
              </a:rPr>
              <a:t>‌رويكرد به‌ 6 سيگما براي‌ كليه‌ سازمانها (كوچك‌ و بزرگ‌ - توليدي‌ و خدماتي‌ - دولتي‌ و خصوصي‌ و...) و مخصوصاً‌ صنايع‌ بزرگ‌ يك‌ ضرورت‌ تام‌ است‌ و نه‌ يك‌ انتخاب.</a:t>
            </a:r>
            <a:br>
              <a:rPr lang="fa-IR" sz="3200" dirty="0" smtClean="0">
                <a:cs typeface="B Compset" pitchFamily="2" charset="-78"/>
              </a:rPr>
            </a:br>
            <a:endParaRPr lang="fa-IR" sz="3200" dirty="0" smtClean="0">
              <a:cs typeface="B Compset" pitchFamily="2" charset="-78"/>
            </a:endParaRPr>
          </a:p>
          <a:p>
            <a:pPr marL="548640" indent="-411480" algn="r" rtl="1" eaLnBrk="1" fontAlgn="auto" hangingPunct="1">
              <a:spcAft>
                <a:spcPts val="0"/>
              </a:spcAft>
              <a:buClr>
                <a:schemeClr val="tx1">
                  <a:shade val="95000"/>
                </a:schemeClr>
              </a:buClr>
              <a:buFont typeface="Wingdings 2"/>
              <a:buNone/>
              <a:defRPr/>
            </a:pPr>
            <a:r>
              <a:rPr lang="fa-IR" sz="3200" dirty="0" smtClean="0">
                <a:cs typeface="B Compset" pitchFamily="2" charset="-78"/>
              </a:rPr>
              <a:t>    ‌اين‌ موضوع‌ را سازمانهاي‌ متعدد كوچك‌ و بزرگ‌ دنيا كه‌ طي‌ دو دهه‌ گذشته‌ به‌ سمت‌ اين‌ رويكرد روي‌ آورده‌اند عنوان‌ مي‌كنند. </a:t>
            </a:r>
          </a:p>
          <a:p>
            <a:pPr marL="548640" indent="-411480" algn="r" rtl="1" eaLnBrk="1" fontAlgn="auto" hangingPunct="1">
              <a:spcAft>
                <a:spcPts val="0"/>
              </a:spcAft>
              <a:buClr>
                <a:schemeClr val="tx1">
                  <a:shade val="95000"/>
                </a:schemeClr>
              </a:buClr>
              <a:buFont typeface="Wingdings 2"/>
              <a:buNone/>
              <a:defRPr/>
            </a:pPr>
            <a:endParaRPr lang="fa-IR" sz="3200" dirty="0" smtClean="0">
              <a:cs typeface="B Compset" pitchFamily="2" charset="-78"/>
            </a:endParaRPr>
          </a:p>
          <a:p>
            <a:pPr marL="548640" indent="-411480" algn="r" rtl="1" eaLnBrk="1" fontAlgn="auto" hangingPunct="1">
              <a:spcAft>
                <a:spcPts val="0"/>
              </a:spcAft>
              <a:buClr>
                <a:schemeClr val="tx1">
                  <a:shade val="95000"/>
                </a:schemeClr>
              </a:buClr>
              <a:buFont typeface="Wingdings 2"/>
              <a:buNone/>
              <a:defRPr/>
            </a:pPr>
            <a:r>
              <a:rPr lang="fa-IR" sz="3200" dirty="0" smtClean="0">
                <a:cs typeface="B Compset" pitchFamily="2" charset="-78"/>
              </a:rPr>
              <a:t>    </a:t>
            </a:r>
            <a:r>
              <a:rPr lang="en-US" sz="3200" dirty="0" smtClean="0">
                <a:cs typeface="B Compset" pitchFamily="2" charset="-78"/>
              </a:rPr>
              <a:t>ASQ</a:t>
            </a:r>
            <a:r>
              <a:rPr lang="fa-IR" sz="3200" dirty="0" smtClean="0">
                <a:cs typeface="B Compset" pitchFamily="2" charset="-78"/>
              </a:rPr>
              <a:t>و </a:t>
            </a:r>
            <a:r>
              <a:rPr lang="en-US" sz="3200" dirty="0" smtClean="0">
                <a:cs typeface="B Compset" pitchFamily="2" charset="-78"/>
              </a:rPr>
              <a:t>EOQ</a:t>
            </a:r>
            <a:r>
              <a:rPr lang="fa-IR" sz="3200" dirty="0" smtClean="0">
                <a:cs typeface="B Compset" pitchFamily="2" charset="-78"/>
              </a:rPr>
              <a:t> كه‌ به‌ ترتيب‌ نهاد و سازمانهاي‌ بسيار معتبر و جهاني‌ كيفيت‌ آمريكا و اروپا هستند 6 سيگما را محور فعاليتهاي‌ خود و اعضا (عمده‌ كشورهاي‌ آمريكايي‌ و اروپايي) قرار داده‌اند. آنها به‌ بسط‌ مفهوم‌ 6 سيگما در مقياس‌ ملي‌ مي‌انديشند و درهمين‌ راستا كشور ايرلند را به‌عنوان‌ پايلوت‌ ملي‌ اين‌ موضوع‌ برگزيده‌اند.</a:t>
            </a:r>
            <a:r>
              <a:rPr lang="fa-IR" dirty="0" smtClean="0"/>
              <a:t/>
            </a:r>
            <a:br>
              <a:rPr lang="fa-IR" dirty="0" smtClean="0"/>
            </a:br>
            <a:endParaRPr lang="en-US" dirty="0"/>
          </a:p>
        </p:txBody>
      </p:sp>
    </p:spTree>
  </p:cSld>
  <p:clrMapOvr>
    <a:masterClrMapping/>
  </p:clrMapOvr>
  <p:transition>
    <p:dissolv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fa-IR" sz="4000" dirty="0" smtClean="0">
                <a:cs typeface="B Nasim" pitchFamily="2" charset="-78"/>
              </a:rPr>
              <a:t>و... شش سیگما در صنایع داخلی </a:t>
            </a:r>
            <a:r>
              <a:rPr lang="fa-IR" dirty="0" smtClean="0">
                <a:cs typeface="B Nasim" pitchFamily="2" charset="-78"/>
              </a:rPr>
              <a:t>ایران</a:t>
            </a:r>
            <a:endParaRPr lang="en-US" dirty="0"/>
          </a:p>
        </p:txBody>
      </p:sp>
      <p:sp>
        <p:nvSpPr>
          <p:cNvPr id="38915" name="Content Placeholder 2"/>
          <p:cNvSpPr>
            <a:spLocks noGrp="1"/>
          </p:cNvSpPr>
          <p:nvPr>
            <p:ph idx="1"/>
          </p:nvPr>
        </p:nvSpPr>
        <p:spPr/>
        <p:txBody>
          <a:bodyPr/>
          <a:lstStyle/>
          <a:p>
            <a:pPr algn="r" rtl="1" eaLnBrk="1" hangingPunct="1">
              <a:buFont typeface="Wingdings 2" panose="05020102010507070707" pitchFamily="18" charset="2"/>
              <a:buNone/>
            </a:pPr>
            <a:r>
              <a:rPr lang="fa-IR" altLang="fa-IR" sz="3200" smtClean="0">
                <a:cs typeface="B Compset" panose="00000400000000000000" pitchFamily="2" charset="-78"/>
              </a:rPr>
              <a:t>    در کشور ما ایران نیز شش سیگما با حدود دو دهه تاخیر مورد توجه قرار گرفت.</a:t>
            </a:r>
          </a:p>
          <a:p>
            <a:pPr algn="r" rtl="1" eaLnBrk="1" hangingPunct="1">
              <a:buFont typeface="Wingdings 2" panose="05020102010507070707" pitchFamily="18" charset="2"/>
              <a:buNone/>
            </a:pPr>
            <a:r>
              <a:rPr lang="fa-IR" altLang="fa-IR" sz="3200" smtClean="0">
                <a:cs typeface="B Compset" panose="00000400000000000000" pitchFamily="2" charset="-78"/>
              </a:rPr>
              <a:t>    ایران خودرو و صنایع الکترونیک ایران از نخستین شرکتهایی بودند که به آن توجه نشان دادند. صنایع الکترونیک ایران (واقع در شیراز) با وجود بهره گیری از استانداردهای نظامی تنها توانست به سطح دو سیگما برسد و آن را رها نمود.</a:t>
            </a:r>
          </a:p>
          <a:p>
            <a:pPr algn="r" rtl="1" eaLnBrk="1" hangingPunct="1">
              <a:buFont typeface="Wingdings 2" panose="05020102010507070707" pitchFamily="18" charset="2"/>
              <a:buNone/>
            </a:pPr>
            <a:r>
              <a:rPr lang="fa-IR" altLang="fa-IR" sz="3200" smtClean="0">
                <a:cs typeface="B Compset" panose="00000400000000000000" pitchFamily="2" charset="-78"/>
              </a:rPr>
              <a:t>    در کشور ما بیمارستان ها و مراکر حساس تنها توانسته اند به سطح دو سیگما برسند و سایر مراکز تولیدی کمتر از این هستند. یعنی راندمان حدود 50% و کمتر.</a:t>
            </a:r>
            <a:br>
              <a:rPr lang="fa-IR" altLang="fa-IR" sz="3200" smtClean="0">
                <a:cs typeface="B Compset" panose="00000400000000000000" pitchFamily="2" charset="-78"/>
              </a:rPr>
            </a:br>
            <a:endParaRPr lang="en-US" altLang="fa-IR" sz="3200" smtClean="0">
              <a:cs typeface="B Compset" panose="00000400000000000000" pitchFamily="2" charset="-78"/>
            </a:endParaRPr>
          </a:p>
        </p:txBody>
      </p:sp>
    </p:spTree>
  </p:cSld>
  <p:clrMapOvr>
    <a:masterClrMapping/>
  </p:clrMapOvr>
  <p:transition>
    <p:dissolv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dirty="0">
              <a:cs typeface="B Nasim" pitchFamily="2" charset="-78"/>
            </a:endParaRPr>
          </a:p>
        </p:txBody>
      </p:sp>
      <p:sp>
        <p:nvSpPr>
          <p:cNvPr id="3" name="Content Placeholder 2"/>
          <p:cNvSpPr>
            <a:spLocks noGrp="1"/>
          </p:cNvSpPr>
          <p:nvPr>
            <p:ph idx="1"/>
          </p:nvPr>
        </p:nvSpPr>
        <p:spPr>
          <a:xfrm>
            <a:off x="457200" y="642938"/>
            <a:ext cx="8229600" cy="5929312"/>
          </a:xfrm>
        </p:spPr>
        <p:txBody>
          <a:bodyPr>
            <a:normAutofit fontScale="85000" lnSpcReduction="10000"/>
          </a:bodyPr>
          <a:lstStyle/>
          <a:p>
            <a:pPr marL="548640" indent="-411480" algn="r" rtl="1" eaLnBrk="1" fontAlgn="auto" hangingPunct="1">
              <a:spcAft>
                <a:spcPts val="0"/>
              </a:spcAft>
              <a:buClr>
                <a:schemeClr val="tx1">
                  <a:shade val="95000"/>
                </a:schemeClr>
              </a:buClr>
              <a:buFont typeface="Wingdings 2"/>
              <a:buNone/>
              <a:defRPr/>
            </a:pPr>
            <a:r>
              <a:rPr lang="fa-IR" sz="3200" dirty="0" smtClean="0">
                <a:cs typeface="B Compset" pitchFamily="2" charset="-78"/>
              </a:rPr>
              <a:t>     </a:t>
            </a:r>
            <a:r>
              <a:rPr lang="fa-IR" sz="3500" dirty="0" smtClean="0">
                <a:cs typeface="B Compset" pitchFamily="2" charset="-78"/>
              </a:rPr>
              <a:t>‌مفاهيم‌ و فلسفه‌ دروني‌ 6 سيگما از يك‌ سو و بسامد بالاي‌ رويكرد سازمانها در دنيا مخصوصاً‌ طي‌ 5 سال‌ گذشته‌ به‌ اين‌ موضوع‌ ازسوي‌ ديگر دلايل‌ محكمي‌ هستند كه‌ سازمانهاي‌ هوشمند داخلي‌ مخصوصاً‌ صنايع‌ بزرگ‌ كشور را به‌ بازبيني‌ برنامه‌هاي‌ بهبود خود و هماهنگ‌سازي‌ آنها با اين‌ روش‌شناسي‌ فرا خواهد خواند و صد البته‌ زمان‌ عاملي‌ حياتي‌ براي‌ ماندگاري‌ سازمان‌ خواهدبود.</a:t>
            </a:r>
          </a:p>
          <a:p>
            <a:pPr marL="548640" indent="-411480" algn="r" rtl="1" eaLnBrk="1" fontAlgn="auto" hangingPunct="1">
              <a:spcAft>
                <a:spcPts val="0"/>
              </a:spcAft>
              <a:buClr>
                <a:schemeClr val="tx1">
                  <a:shade val="95000"/>
                </a:schemeClr>
              </a:buClr>
              <a:buFont typeface="Wingdings 2"/>
              <a:buNone/>
              <a:defRPr/>
            </a:pPr>
            <a:endParaRPr lang="fa-IR" sz="3500" dirty="0" smtClean="0">
              <a:cs typeface="B Compset" pitchFamily="2" charset="-78"/>
            </a:endParaRPr>
          </a:p>
          <a:p>
            <a:pPr marL="548640" indent="-411480" algn="r" rtl="1" eaLnBrk="1" fontAlgn="auto" hangingPunct="1">
              <a:spcAft>
                <a:spcPts val="0"/>
              </a:spcAft>
              <a:buClr>
                <a:schemeClr val="tx1">
                  <a:shade val="95000"/>
                </a:schemeClr>
              </a:buClr>
              <a:buFont typeface="Wingdings 2"/>
              <a:buNone/>
              <a:defRPr/>
            </a:pPr>
            <a:r>
              <a:rPr lang="fa-IR" sz="3500" dirty="0" smtClean="0">
                <a:cs typeface="B Compset" pitchFamily="2" charset="-78"/>
              </a:rPr>
              <a:t>     ‌صنايع‌ كشور دوران‌ گذار خاصي‌ را پشت‌ سر مي‌گذارند. آنها مي‌بايست‌ هرچه‌ سريعتر آماده‌ ورود به‌ صحنه‌ بازار رقابت‌ جهاني‌ بشوند. از چالشهاي‌ اساسي‌ آنها افزايش‌ كيفيت‌ و كاهش‌ هزينه‌هاست.</a:t>
            </a:r>
            <a:r>
              <a:rPr lang="fa-IR" sz="3200" dirty="0" smtClean="0">
                <a:cs typeface="B Compset" pitchFamily="2" charset="-78"/>
              </a:rPr>
              <a:t/>
            </a:r>
            <a:br>
              <a:rPr lang="fa-IR" sz="3200" dirty="0" smtClean="0">
                <a:cs typeface="B Compset" pitchFamily="2" charset="-78"/>
              </a:rPr>
            </a:br>
            <a:r>
              <a:rPr lang="fa-IR" dirty="0" smtClean="0"/>
              <a:t/>
            </a:r>
            <a:br>
              <a:rPr lang="fa-IR" dirty="0" smtClean="0"/>
            </a:br>
            <a:r>
              <a:rPr lang="fa-IR" dirty="0" smtClean="0"/>
              <a:t/>
            </a:r>
            <a:br>
              <a:rPr lang="fa-IR" dirty="0" smtClean="0"/>
            </a:br>
            <a:endParaRPr lang="en-US" dirty="0"/>
          </a:p>
        </p:txBody>
      </p:sp>
    </p:spTree>
  </p:cSld>
  <p:clrMapOvr>
    <a:masterClrMapping/>
  </p:clrMapOvr>
  <p:transition>
    <p:dissolv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eaLnBrk="1" fontAlgn="auto" hangingPunct="1">
              <a:spcAft>
                <a:spcPts val="0"/>
              </a:spcAft>
              <a:defRPr/>
            </a:pPr>
            <a:r>
              <a:rPr lang="fa-IR" dirty="0" smtClean="0">
                <a:cs typeface="B Nasim" pitchFamily="2" charset="-78"/>
              </a:rPr>
              <a:t>منابع :</a:t>
            </a:r>
            <a:endParaRPr lang="en-US" dirty="0">
              <a:cs typeface="B Nasim" pitchFamily="2" charset="-78"/>
            </a:endParaRPr>
          </a:p>
        </p:txBody>
      </p:sp>
      <p:sp>
        <p:nvSpPr>
          <p:cNvPr id="40963" name="Content Placeholder 2"/>
          <p:cNvSpPr>
            <a:spLocks noGrp="1"/>
          </p:cNvSpPr>
          <p:nvPr>
            <p:ph idx="1"/>
          </p:nvPr>
        </p:nvSpPr>
        <p:spPr/>
        <p:txBody>
          <a:bodyPr/>
          <a:lstStyle/>
          <a:p>
            <a:pPr algn="r" rtl="1" eaLnBrk="1" hangingPunct="1"/>
            <a:r>
              <a:rPr lang="fa-IR" altLang="fa-IR" smtClean="0">
                <a:cs typeface="B Compset" panose="00000400000000000000" pitchFamily="2" charset="-78"/>
              </a:rPr>
              <a:t>”  شش سیگما استراتژی تحول سازمانی “ حسین طیبا، سازمان مدیریت صنعتی ایران</a:t>
            </a:r>
          </a:p>
          <a:p>
            <a:pPr algn="r" rtl="1" eaLnBrk="1" hangingPunct="1"/>
            <a:r>
              <a:rPr lang="fa-IR" altLang="fa-IR" b="1" i="1" smtClean="0">
                <a:cs typeface="B Compset" panose="00000400000000000000" pitchFamily="2" charset="-78"/>
              </a:rPr>
              <a:t>” </a:t>
            </a:r>
            <a:r>
              <a:rPr lang="fa-IR" altLang="fa-IR" smtClean="0">
                <a:cs typeface="B Compset" panose="00000400000000000000" pitchFamily="2" charset="-78"/>
              </a:rPr>
              <a:t>شش سيگما گزاره‌ نوين‌ مديريت‌ كيفيت‌ ” هومن حبیبی، مقاله ارائه شده در دومین کنفرانس لجستیک و زنجیره تامین</a:t>
            </a:r>
          </a:p>
          <a:p>
            <a:pPr algn="r" rtl="1" eaLnBrk="1" hangingPunct="1"/>
            <a:r>
              <a:rPr lang="fa-IR" altLang="fa-IR" b="1" i="1" smtClean="0">
                <a:cs typeface="B Compset" panose="00000400000000000000" pitchFamily="2" charset="-78"/>
              </a:rPr>
              <a:t>” </a:t>
            </a:r>
            <a:r>
              <a:rPr lang="ar-SA" altLang="fa-IR" smtClean="0">
                <a:cs typeface="B Compset" panose="00000400000000000000" pitchFamily="2" charset="-78"/>
              </a:rPr>
              <a:t>نقش تيمهادر اجراي فرآيند شش سيگما</a:t>
            </a:r>
            <a:r>
              <a:rPr lang="fa-IR" altLang="fa-IR" smtClean="0">
                <a:cs typeface="B Compset" panose="00000400000000000000" pitchFamily="2" charset="-78"/>
              </a:rPr>
              <a:t> ” رسول نورالسنا</a:t>
            </a:r>
          </a:p>
          <a:p>
            <a:pPr algn="r" rtl="1" eaLnBrk="1" hangingPunct="1"/>
            <a:r>
              <a:rPr lang="fa-IR" altLang="fa-IR" smtClean="0">
                <a:cs typeface="B Compset" panose="00000400000000000000" pitchFamily="2" charset="-78"/>
              </a:rPr>
              <a:t>” تفكر ناب دروازه ورود به سرزمين سيگماها ” سهراب بر فروشان</a:t>
            </a:r>
          </a:p>
          <a:p>
            <a:pPr algn="r" rtl="1" eaLnBrk="1" hangingPunct="1"/>
            <a:r>
              <a:rPr lang="fa-IR" altLang="fa-IR" smtClean="0">
                <a:cs typeface="B Compset" panose="00000400000000000000" pitchFamily="2" charset="-78"/>
              </a:rPr>
              <a:t>” به کارگيري شش سيگما و متدولوژي ناب به صورت يکپارچه“ دکتر کامران رضایی و حامد نعمتیان مقاله ارائه شده در دومین کنفرانس لجستیک و زنجیره تامین</a:t>
            </a:r>
            <a:endParaRPr lang="ar-SA" altLang="fa-IR" smtClean="0">
              <a:cs typeface="B Compset" panose="00000400000000000000" pitchFamily="2" charset="-78"/>
            </a:endParaRPr>
          </a:p>
          <a:p>
            <a:pPr algn="r" rtl="1" eaLnBrk="1" hangingPunct="1"/>
            <a:endParaRPr lang="fa-IR" altLang="fa-IR" b="1" i="1" smtClean="0"/>
          </a:p>
          <a:p>
            <a:pPr algn="r" rtl="1" eaLnBrk="1" hangingPunct="1"/>
            <a:endParaRPr lang="fa-IR" altLang="fa-IR" smtClean="0"/>
          </a:p>
          <a:p>
            <a:pPr algn="r" rtl="1" eaLnBrk="1" hangingPunct="1"/>
            <a:endParaRPr lang="en-US" altLang="fa-IR" smtClean="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6000768"/>
            <a:ext cx="8001056" cy="571504"/>
          </a:xfrm>
          <a:solidFill>
            <a:schemeClr val="tx1"/>
          </a:solidFill>
        </p:spPr>
        <p:txBody>
          <a:bodyPr/>
          <a:lstStyle/>
          <a:p>
            <a:pPr eaLnBrk="1" fontAlgn="auto" hangingPunct="1">
              <a:spcAft>
                <a:spcPts val="0"/>
              </a:spcAft>
              <a:defRPr/>
            </a:pPr>
            <a:r>
              <a:rPr lang="fa-IR" sz="2800" dirty="0" smtClean="0">
                <a:solidFill>
                  <a:schemeClr val="bg1"/>
                </a:solidFill>
                <a:cs typeface="B Compset" pitchFamily="2" charset="-78"/>
              </a:rPr>
              <a:t>شش سیگما رویکردی برای پیشرفت و بهره وری!</a:t>
            </a:r>
            <a:endParaRPr lang="en-US" sz="2800" dirty="0">
              <a:solidFill>
                <a:schemeClr val="bg1"/>
              </a:solidFill>
              <a:cs typeface="B Compset" pitchFamily="2" charset="-78"/>
            </a:endParaRPr>
          </a:p>
        </p:txBody>
      </p:sp>
      <p:pic>
        <p:nvPicPr>
          <p:cNvPr id="6147" name="Content Placeholder 3" descr="Picture4.jpg"/>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642938" y="357188"/>
            <a:ext cx="8007350" cy="5715000"/>
          </a:xfrm>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eaLnBrk="1" fontAlgn="auto" hangingPunct="1">
              <a:spcAft>
                <a:spcPts val="0"/>
              </a:spcAft>
              <a:defRPr/>
            </a:pPr>
            <a:r>
              <a:rPr lang="fa-IR" dirty="0" smtClean="0">
                <a:cs typeface="B Nasim" pitchFamily="2" charset="-78"/>
              </a:rPr>
              <a:t>شش سیگما چیست ؟ :</a:t>
            </a:r>
            <a:endParaRPr lang="en-US" dirty="0">
              <a:cs typeface="B Nasim" pitchFamily="2" charset="-78"/>
            </a:endParaRPr>
          </a:p>
        </p:txBody>
      </p:sp>
      <p:sp>
        <p:nvSpPr>
          <p:cNvPr id="7171" name="Content Placeholder 2"/>
          <p:cNvSpPr>
            <a:spLocks noGrp="1"/>
          </p:cNvSpPr>
          <p:nvPr>
            <p:ph idx="1"/>
          </p:nvPr>
        </p:nvSpPr>
        <p:spPr>
          <a:xfrm>
            <a:off x="428625" y="1500188"/>
            <a:ext cx="8229600" cy="5137150"/>
          </a:xfrm>
        </p:spPr>
        <p:txBody>
          <a:bodyPr/>
          <a:lstStyle/>
          <a:p>
            <a:pPr algn="r" rtl="1" eaLnBrk="1" hangingPunct="1">
              <a:buFont typeface="Wingdings 2" panose="05020102010507070707" pitchFamily="18" charset="2"/>
              <a:buNone/>
            </a:pPr>
            <a:r>
              <a:rPr lang="fa-IR" altLang="fa-IR" sz="3600" b="1" smtClean="0">
                <a:cs typeface="B Compset" panose="00000400000000000000" pitchFamily="2" charset="-78"/>
              </a:rPr>
              <a:t>شش سیگما :</a:t>
            </a:r>
          </a:p>
          <a:p>
            <a:pPr algn="just" rtl="1" eaLnBrk="1" hangingPunct="1">
              <a:buFont typeface="Wingdings" panose="05000000000000000000" pitchFamily="2" charset="2"/>
              <a:buChar char="v"/>
            </a:pPr>
            <a:r>
              <a:rPr lang="fa-IR" altLang="fa-IR" sz="3200" smtClean="0">
                <a:cs typeface="B Compset" panose="00000400000000000000" pitchFamily="2" charset="-78"/>
              </a:rPr>
              <a:t>يک روش جامع بهبود اثربخشی سازمانی است که در درون خود از ساختار، برنامه و ابزارهای توانمند مديريت کيفيت برخوردار است. </a:t>
            </a:r>
          </a:p>
          <a:p>
            <a:pPr algn="just" rtl="1" eaLnBrk="1" hangingPunct="1">
              <a:buFont typeface="Wingdings" panose="05000000000000000000" pitchFamily="2" charset="2"/>
              <a:buChar char="v"/>
            </a:pPr>
            <a:r>
              <a:rPr lang="fa-IR" altLang="fa-IR" sz="3200" smtClean="0">
                <a:cs typeface="B Compset" panose="00000400000000000000" pitchFamily="2" charset="-78"/>
              </a:rPr>
              <a:t>به معنی تلاش برای نزديکی هرچه بيشتر به درجه تکامل و برتری در توليد و ارائه خدمات است.</a:t>
            </a:r>
          </a:p>
          <a:p>
            <a:pPr algn="just" rtl="1" eaLnBrk="1" hangingPunct="1">
              <a:buFont typeface="Wingdings" panose="05000000000000000000" pitchFamily="2" charset="2"/>
              <a:buChar char="v"/>
            </a:pPr>
            <a:r>
              <a:rPr lang="fa-IR" altLang="fa-IR" sz="3200" smtClean="0">
                <a:cs typeface="B Compset" panose="00000400000000000000" pitchFamily="2" charset="-78"/>
              </a:rPr>
              <a:t>بهبود رضايت مشتری است که دستيابی به اين هدف از راه کاهش و از بين بردن ضايعات محصولات يا خدمات دارای نقص امکان پذير است. </a:t>
            </a:r>
          </a:p>
          <a:p>
            <a:pPr algn="just" rtl="1" eaLnBrk="1" hangingPunct="1">
              <a:buFont typeface="Wingdings" panose="05000000000000000000" pitchFamily="2" charset="2"/>
              <a:buChar char="v"/>
            </a:pPr>
            <a:endParaRPr lang="en-US" altLang="fa-IR" smtClean="0"/>
          </a:p>
        </p:txBody>
      </p:sp>
      <p:pic>
        <p:nvPicPr>
          <p:cNvPr id="7172" name="Picture 3" descr="aidsixsigma.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2938" y="357188"/>
            <a:ext cx="1785937" cy="183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 name="Picture 4" descr="Six%20Sigma.jpg"/>
          <p:cNvPicPr>
            <a:picLocks noChangeAspect="1"/>
          </p:cNvPicPr>
          <p:nvPr/>
        </p:nvPicPr>
        <p:blipFill>
          <a:blip r:embed="rId2"/>
          <a:stretch>
            <a:fillRect/>
          </a:stretch>
        </p:blipFill>
        <p:spPr>
          <a:xfrm>
            <a:off x="571472" y="142853"/>
            <a:ext cx="2195840" cy="214314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Title 1"/>
          <p:cNvSpPr>
            <a:spLocks noGrp="1"/>
          </p:cNvSpPr>
          <p:nvPr>
            <p:ph type="title"/>
          </p:nvPr>
        </p:nvSpPr>
        <p:spPr/>
        <p:txBody>
          <a:bodyPr/>
          <a:lstStyle/>
          <a:p>
            <a:pPr algn="r" rtl="1" eaLnBrk="1" fontAlgn="auto" hangingPunct="1">
              <a:spcAft>
                <a:spcPts val="0"/>
              </a:spcAft>
              <a:defRPr/>
            </a:pPr>
            <a:r>
              <a:rPr lang="fa-IR" dirty="0" smtClean="0">
                <a:cs typeface="B Nasim" pitchFamily="2" charset="-78"/>
              </a:rPr>
              <a:t>شش سیگما :</a:t>
            </a:r>
            <a:endParaRPr lang="en-US" dirty="0"/>
          </a:p>
        </p:txBody>
      </p:sp>
      <p:sp>
        <p:nvSpPr>
          <p:cNvPr id="3" name="Content Placeholder 2"/>
          <p:cNvSpPr>
            <a:spLocks noGrp="1"/>
          </p:cNvSpPr>
          <p:nvPr>
            <p:ph idx="1"/>
          </p:nvPr>
        </p:nvSpPr>
        <p:spPr>
          <a:xfrm>
            <a:off x="500063" y="2149475"/>
            <a:ext cx="8229600" cy="4279900"/>
          </a:xfrm>
        </p:spPr>
        <p:txBody>
          <a:bodyPr>
            <a:normAutofit fontScale="92500" lnSpcReduction="20000"/>
          </a:bodyPr>
          <a:lstStyle/>
          <a:p>
            <a:pPr marL="548640" indent="-411480" algn="just" rtl="1" eaLnBrk="1" fontAlgn="auto" hangingPunct="1">
              <a:spcAft>
                <a:spcPts val="0"/>
              </a:spcAft>
              <a:buClr>
                <a:schemeClr val="tx1">
                  <a:shade val="95000"/>
                </a:schemeClr>
              </a:buClr>
              <a:buFont typeface="Wingdings 2"/>
              <a:buNone/>
              <a:defRPr/>
            </a:pPr>
            <a:endParaRPr lang="fa-IR" dirty="0" smtClean="0"/>
          </a:p>
          <a:p>
            <a:pPr marL="548640" indent="-411480" algn="just" rtl="1" eaLnBrk="1" fontAlgn="auto" hangingPunct="1">
              <a:spcAft>
                <a:spcPts val="0"/>
              </a:spcAft>
              <a:buClr>
                <a:schemeClr val="tx1">
                  <a:shade val="95000"/>
                </a:schemeClr>
              </a:buClr>
              <a:buFont typeface="Wingdings" pitchFamily="2" charset="2"/>
              <a:buChar char="v"/>
              <a:defRPr/>
            </a:pPr>
            <a:r>
              <a:rPr lang="fa-IR" sz="3500" dirty="0" smtClean="0">
                <a:cs typeface="B Compset" pitchFamily="2" charset="-78"/>
              </a:rPr>
              <a:t>يك </a:t>
            </a:r>
            <a:r>
              <a:rPr lang="fa-IR" sz="3500" dirty="0" smtClean="0">
                <a:solidFill>
                  <a:srgbClr val="FF3399"/>
                </a:solidFill>
                <a:cs typeface="B Compset" pitchFamily="2" charset="-78"/>
              </a:rPr>
              <a:t>فلسفه</a:t>
            </a:r>
            <a:r>
              <a:rPr lang="fa-IR" sz="3500" dirty="0" smtClean="0">
                <a:cs typeface="B Compset" pitchFamily="2" charset="-78"/>
              </a:rPr>
              <a:t> است چون به كمك آن خطاي كمتري در كار ايجاد ميگردد ؛</a:t>
            </a:r>
          </a:p>
          <a:p>
            <a:pPr marL="548640" indent="-411480" algn="just" rtl="1" eaLnBrk="1" fontAlgn="auto" hangingPunct="1">
              <a:spcAft>
                <a:spcPts val="0"/>
              </a:spcAft>
              <a:buClr>
                <a:schemeClr val="tx1">
                  <a:shade val="95000"/>
                </a:schemeClr>
              </a:buClr>
              <a:buFont typeface="Wingdings" pitchFamily="2" charset="2"/>
              <a:buChar char="v"/>
              <a:defRPr/>
            </a:pPr>
            <a:r>
              <a:rPr lang="fa-IR" sz="3500" dirty="0" smtClean="0">
                <a:cs typeface="B Compset" pitchFamily="2" charset="-78"/>
              </a:rPr>
              <a:t> يك </a:t>
            </a:r>
            <a:r>
              <a:rPr lang="fa-IR" sz="3500" dirty="0" smtClean="0">
                <a:solidFill>
                  <a:srgbClr val="FF3399"/>
                </a:solidFill>
                <a:cs typeface="B Compset" pitchFamily="2" charset="-78"/>
              </a:rPr>
              <a:t>اندازه گيري آماري </a:t>
            </a:r>
            <a:r>
              <a:rPr lang="fa-IR" sz="3500" dirty="0" smtClean="0">
                <a:cs typeface="B Compset" pitchFamily="2" charset="-78"/>
              </a:rPr>
              <a:t>است چون به دقت اندازه گيري محصول , خدمت و فرآيند كمك ميكند ؛ </a:t>
            </a:r>
          </a:p>
          <a:p>
            <a:pPr marL="548640" indent="-411480" algn="just" rtl="1" eaLnBrk="1" fontAlgn="auto" hangingPunct="1">
              <a:spcAft>
                <a:spcPts val="0"/>
              </a:spcAft>
              <a:buClr>
                <a:schemeClr val="tx1">
                  <a:shade val="95000"/>
                </a:schemeClr>
              </a:buClr>
              <a:buFont typeface="Wingdings" pitchFamily="2" charset="2"/>
              <a:buChar char="v"/>
              <a:defRPr/>
            </a:pPr>
            <a:r>
              <a:rPr lang="fa-IR" sz="3500" dirty="0" smtClean="0">
                <a:cs typeface="B Compset" pitchFamily="2" charset="-78"/>
              </a:rPr>
              <a:t>يك </a:t>
            </a:r>
            <a:r>
              <a:rPr lang="fa-IR" sz="3500" dirty="0" smtClean="0">
                <a:solidFill>
                  <a:srgbClr val="FF3399"/>
                </a:solidFill>
                <a:cs typeface="B Compset" pitchFamily="2" charset="-78"/>
              </a:rPr>
              <a:t>ابزار اندازه گيري </a:t>
            </a:r>
            <a:r>
              <a:rPr lang="fa-IR" sz="3500" dirty="0" smtClean="0">
                <a:cs typeface="B Compset" pitchFamily="2" charset="-78"/>
              </a:rPr>
              <a:t>است چون سيستم اندازه گيري ايجاد ميكند ؛</a:t>
            </a:r>
          </a:p>
          <a:p>
            <a:pPr marL="548640" indent="-411480" algn="just" rtl="1" eaLnBrk="1" fontAlgn="auto" hangingPunct="1">
              <a:spcAft>
                <a:spcPts val="0"/>
              </a:spcAft>
              <a:buClr>
                <a:schemeClr val="tx1">
                  <a:shade val="95000"/>
                </a:schemeClr>
              </a:buClr>
              <a:buFont typeface="Wingdings" pitchFamily="2" charset="2"/>
              <a:buChar char="v"/>
              <a:defRPr/>
            </a:pPr>
            <a:r>
              <a:rPr lang="fa-IR" sz="3500" dirty="0" smtClean="0">
                <a:cs typeface="B Compset" pitchFamily="2" charset="-78"/>
              </a:rPr>
              <a:t>يك </a:t>
            </a:r>
            <a:r>
              <a:rPr lang="fa-IR" sz="3500" dirty="0" smtClean="0">
                <a:solidFill>
                  <a:srgbClr val="FF3399"/>
                </a:solidFill>
                <a:cs typeface="B Compset" pitchFamily="2" charset="-78"/>
              </a:rPr>
              <a:t>استراتژي تجاري </a:t>
            </a:r>
            <a:r>
              <a:rPr lang="fa-IR" sz="3500" dirty="0" smtClean="0">
                <a:cs typeface="B Compset" pitchFamily="2" charset="-78"/>
              </a:rPr>
              <a:t>است ، چون كيفيت بالا ، هزينه را كاهش ميدهد .</a:t>
            </a:r>
            <a:endParaRPr lang="en-US" sz="3500" dirty="0">
              <a:cs typeface="B Compset" pitchFamily="2" charset="-78"/>
            </a:endParaRP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dirty="0"/>
          </a:p>
        </p:txBody>
      </p:sp>
      <p:sp>
        <p:nvSpPr>
          <p:cNvPr id="9219" name="Content Placeholder 2"/>
          <p:cNvSpPr>
            <a:spLocks noGrp="1"/>
          </p:cNvSpPr>
          <p:nvPr>
            <p:ph idx="1"/>
          </p:nvPr>
        </p:nvSpPr>
        <p:spPr>
          <a:xfrm>
            <a:off x="714375" y="1600200"/>
            <a:ext cx="7972425" cy="4708525"/>
          </a:xfrm>
        </p:spPr>
        <p:txBody>
          <a:bodyPr/>
          <a:lstStyle/>
          <a:p>
            <a:pPr algn="just" rtl="1" eaLnBrk="1" hangingPunct="1"/>
            <a:endParaRPr lang="fa-IR" altLang="fa-IR" smtClean="0"/>
          </a:p>
          <a:p>
            <a:pPr algn="just" rtl="1" eaLnBrk="1" hangingPunct="1"/>
            <a:endParaRPr lang="fa-IR" altLang="fa-IR" smtClean="0"/>
          </a:p>
          <a:p>
            <a:pPr algn="just" rtl="1" eaLnBrk="1" hangingPunct="1"/>
            <a:endParaRPr lang="fa-IR" altLang="fa-IR" smtClean="0"/>
          </a:p>
          <a:p>
            <a:pPr algn="just" rtl="1" eaLnBrk="1" hangingPunct="1"/>
            <a:endParaRPr lang="fa-IR" altLang="fa-IR" smtClean="0"/>
          </a:p>
          <a:p>
            <a:pPr algn="just" rtl="1" eaLnBrk="1" hangingPunct="1">
              <a:buFont typeface="Wingdings 2" panose="05020102010507070707" pitchFamily="18" charset="2"/>
              <a:buNone/>
            </a:pPr>
            <a:r>
              <a:rPr lang="fa-IR" altLang="fa-IR" smtClean="0"/>
              <a:t>    </a:t>
            </a:r>
            <a:r>
              <a:rPr lang="fa-IR" altLang="fa-IR" sz="3200" smtClean="0">
                <a:cs typeface="B Compset" panose="00000400000000000000" pitchFamily="2" charset="-78"/>
              </a:rPr>
              <a:t>شش سيگما يعني رسيدن به سطحي از كيفيت توليدات و ارايه خدمات كه خطاي فرآيندهاي كاري به ميزان 3/4 در يك ميليون موقعيت كاهش يابد .</a:t>
            </a:r>
            <a:endParaRPr lang="en-US" altLang="fa-IR" sz="3200" smtClean="0">
              <a:cs typeface="B Compset" panose="00000400000000000000" pitchFamily="2" charset="-78"/>
            </a:endParaRPr>
          </a:p>
        </p:txBody>
      </p:sp>
      <p:pic>
        <p:nvPicPr>
          <p:cNvPr id="9220" name="Picture 3" descr="clip_image015.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71813" y="1071563"/>
            <a:ext cx="2928937"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96862"/>
          </a:xfrm>
        </p:spPr>
        <p:txBody>
          <a:bodyPr>
            <a:normAutofit fontScale="90000"/>
          </a:bodyPr>
          <a:lstStyle/>
          <a:p>
            <a:pPr eaLnBrk="1" fontAlgn="auto" hangingPunct="1">
              <a:spcAft>
                <a:spcPts val="0"/>
              </a:spcAft>
              <a:defRPr/>
            </a:pPr>
            <a:endParaRPr lang="en-US" dirty="0"/>
          </a:p>
        </p:txBody>
      </p:sp>
      <p:sp>
        <p:nvSpPr>
          <p:cNvPr id="3" name="Content Placeholder 2"/>
          <p:cNvSpPr>
            <a:spLocks noGrp="1"/>
          </p:cNvSpPr>
          <p:nvPr>
            <p:ph idx="1"/>
          </p:nvPr>
        </p:nvSpPr>
        <p:spPr>
          <a:xfrm>
            <a:off x="457200" y="142875"/>
            <a:ext cx="8229600" cy="6715125"/>
          </a:xfrm>
        </p:spPr>
        <p:txBody>
          <a:bodyPr>
            <a:normAutofit fontScale="70000" lnSpcReduction="20000"/>
          </a:bodyPr>
          <a:lstStyle/>
          <a:p>
            <a:pPr marL="548640" indent="-411480" algn="just" rtl="1" eaLnBrk="1" fontAlgn="auto" hangingPunct="1">
              <a:spcAft>
                <a:spcPts val="0"/>
              </a:spcAft>
              <a:buClr>
                <a:schemeClr val="tx1">
                  <a:shade val="95000"/>
                </a:schemeClr>
              </a:buClr>
              <a:buFont typeface="Wingdings" pitchFamily="2" charset="2"/>
              <a:buChar char="v"/>
              <a:defRPr/>
            </a:pPr>
            <a:endParaRPr lang="fa-IR" sz="3600" dirty="0" smtClean="0">
              <a:cs typeface="B Compset" pitchFamily="2" charset="-78"/>
            </a:endParaRPr>
          </a:p>
          <a:p>
            <a:pPr marL="548640" indent="-411480" algn="just" rtl="1" eaLnBrk="1" fontAlgn="auto" hangingPunct="1">
              <a:spcAft>
                <a:spcPts val="0"/>
              </a:spcAft>
              <a:buClr>
                <a:schemeClr val="tx1">
                  <a:shade val="95000"/>
                </a:schemeClr>
              </a:buClr>
              <a:buFont typeface="Wingdings" pitchFamily="2" charset="2"/>
              <a:buChar char="v"/>
              <a:defRPr/>
            </a:pPr>
            <a:r>
              <a:rPr lang="fa-IR" sz="4100" dirty="0" smtClean="0">
                <a:cs typeface="B Compset" pitchFamily="2" charset="-78"/>
              </a:rPr>
              <a:t>شش سيگما در واقع معرف روش شناسي سيگماها است. اين به آن معنا است كه شش سيگما هدفي مشخص است كه بايستي از مراحل و سطوح قبلي سيگماها بگذرد ( 1سيگما به 6سيگما ).</a:t>
            </a:r>
          </a:p>
          <a:p>
            <a:pPr marL="548640" indent="-411480" algn="just" rtl="1" eaLnBrk="1" fontAlgn="auto" hangingPunct="1">
              <a:spcAft>
                <a:spcPts val="0"/>
              </a:spcAft>
              <a:buClr>
                <a:schemeClr val="tx1">
                  <a:shade val="95000"/>
                </a:schemeClr>
              </a:buClr>
              <a:buFont typeface="Wingdings" pitchFamily="2" charset="2"/>
              <a:buChar char="v"/>
              <a:defRPr/>
            </a:pPr>
            <a:endParaRPr lang="fa-IR" sz="3600" dirty="0" smtClean="0">
              <a:cs typeface="B Compset" pitchFamily="2" charset="-78"/>
            </a:endParaRPr>
          </a:p>
          <a:p>
            <a:pPr marL="548640" indent="-411480" algn="just" rtl="1" eaLnBrk="1" fontAlgn="auto" hangingPunct="1">
              <a:spcAft>
                <a:spcPts val="0"/>
              </a:spcAft>
              <a:buClr>
                <a:schemeClr val="tx1">
                  <a:shade val="95000"/>
                </a:schemeClr>
              </a:buClr>
              <a:buFont typeface="Wingdings" pitchFamily="2" charset="2"/>
              <a:buChar char="v"/>
              <a:defRPr/>
            </a:pPr>
            <a:endParaRPr lang="fa-IR" sz="3600" dirty="0" smtClean="0">
              <a:cs typeface="B Compset" pitchFamily="2" charset="-78"/>
            </a:endParaRPr>
          </a:p>
          <a:p>
            <a:pPr marL="548640" indent="-411480" algn="just" rtl="1" eaLnBrk="1" fontAlgn="auto" hangingPunct="1">
              <a:spcAft>
                <a:spcPts val="0"/>
              </a:spcAft>
              <a:buClr>
                <a:schemeClr val="tx1">
                  <a:shade val="95000"/>
                </a:schemeClr>
              </a:buClr>
              <a:buFont typeface="Wingdings 2"/>
              <a:buNone/>
              <a:defRPr/>
            </a:pPr>
            <a:endParaRPr lang="fa-IR" sz="3600" dirty="0" smtClean="0">
              <a:cs typeface="B Compset" pitchFamily="2" charset="-78"/>
            </a:endParaRPr>
          </a:p>
          <a:p>
            <a:pPr marL="548640" indent="-411480" algn="just" rtl="1" eaLnBrk="1" fontAlgn="auto" hangingPunct="1">
              <a:spcAft>
                <a:spcPts val="0"/>
              </a:spcAft>
              <a:buClr>
                <a:schemeClr val="tx1">
                  <a:shade val="95000"/>
                </a:schemeClr>
              </a:buClr>
              <a:buFont typeface="Wingdings" pitchFamily="2" charset="2"/>
              <a:buChar char="v"/>
              <a:defRPr/>
            </a:pPr>
            <a:endParaRPr lang="fa-IR" sz="3600" dirty="0" smtClean="0">
              <a:cs typeface="B Compset" pitchFamily="2" charset="-78"/>
            </a:endParaRPr>
          </a:p>
          <a:p>
            <a:pPr marL="548640" indent="-411480" algn="just" rtl="1" eaLnBrk="1" fontAlgn="auto" hangingPunct="1">
              <a:spcAft>
                <a:spcPts val="0"/>
              </a:spcAft>
              <a:buClr>
                <a:schemeClr val="tx1">
                  <a:shade val="95000"/>
                </a:schemeClr>
              </a:buClr>
              <a:buFont typeface="Wingdings" pitchFamily="2" charset="2"/>
              <a:buChar char="v"/>
              <a:defRPr/>
            </a:pPr>
            <a:endParaRPr lang="fa-IR" sz="3600" dirty="0" smtClean="0">
              <a:cs typeface="B Compset" pitchFamily="2" charset="-78"/>
            </a:endParaRPr>
          </a:p>
          <a:p>
            <a:pPr marL="548640" indent="-411480" algn="just" rtl="1" eaLnBrk="1" fontAlgn="auto" hangingPunct="1">
              <a:spcAft>
                <a:spcPts val="0"/>
              </a:spcAft>
              <a:buClr>
                <a:schemeClr val="tx1">
                  <a:shade val="95000"/>
                </a:schemeClr>
              </a:buClr>
              <a:buFont typeface="Wingdings" pitchFamily="2" charset="2"/>
              <a:buChar char="v"/>
              <a:defRPr/>
            </a:pPr>
            <a:endParaRPr lang="fa-IR" sz="3600" dirty="0" smtClean="0">
              <a:cs typeface="B Compset" pitchFamily="2" charset="-78"/>
            </a:endParaRPr>
          </a:p>
          <a:p>
            <a:pPr marL="548640" indent="-411480" algn="just" rtl="1" eaLnBrk="1" fontAlgn="auto" hangingPunct="1">
              <a:spcAft>
                <a:spcPts val="0"/>
              </a:spcAft>
              <a:buClr>
                <a:schemeClr val="tx1">
                  <a:shade val="95000"/>
                </a:schemeClr>
              </a:buClr>
              <a:buFont typeface="Wingdings" pitchFamily="2" charset="2"/>
              <a:buChar char="v"/>
              <a:defRPr/>
            </a:pPr>
            <a:endParaRPr lang="fa-IR" sz="3600" dirty="0" smtClean="0">
              <a:cs typeface="B Compset" pitchFamily="2" charset="-78"/>
            </a:endParaRPr>
          </a:p>
          <a:p>
            <a:pPr marL="548640" indent="-411480" algn="just" rtl="1" eaLnBrk="1" fontAlgn="auto" hangingPunct="1">
              <a:spcAft>
                <a:spcPts val="0"/>
              </a:spcAft>
              <a:buClr>
                <a:schemeClr val="tx1">
                  <a:shade val="95000"/>
                </a:schemeClr>
              </a:buClr>
              <a:buFont typeface="Wingdings" pitchFamily="2" charset="2"/>
              <a:buChar char="v"/>
              <a:defRPr/>
            </a:pPr>
            <a:endParaRPr lang="fa-IR" sz="3600" dirty="0" smtClean="0">
              <a:cs typeface="B Compset" pitchFamily="2" charset="-78"/>
            </a:endParaRPr>
          </a:p>
          <a:p>
            <a:pPr marL="548640" indent="-411480" algn="r" rtl="1" eaLnBrk="1" fontAlgn="auto" hangingPunct="1">
              <a:spcAft>
                <a:spcPts val="0"/>
              </a:spcAft>
              <a:buClr>
                <a:schemeClr val="tx1">
                  <a:shade val="95000"/>
                </a:schemeClr>
              </a:buClr>
              <a:buFont typeface="Wingdings" pitchFamily="2" charset="2"/>
              <a:buChar char="v"/>
              <a:defRPr/>
            </a:pPr>
            <a:r>
              <a:rPr lang="fa-IR" sz="3600" dirty="0" smtClean="0">
                <a:cs typeface="B Compset" pitchFamily="2" charset="-78"/>
              </a:rPr>
              <a:t> </a:t>
            </a:r>
            <a:r>
              <a:rPr lang="fa-IR" sz="4600" dirty="0" smtClean="0">
                <a:cs typeface="B Compset" pitchFamily="2" charset="-78"/>
              </a:rPr>
              <a:t>براي سازماني كه این رويكرد را دنبال مي كند ابتدا ورود به حوزه سيگماها و تعيين وضعيت موجود و سپس طي مراحل بهبود تا رسيدن نهايي به سطح شش سيگما 3/4 خطا در ميليون فرصت برنامه ريزي مي گردد . </a:t>
            </a:r>
            <a:r>
              <a:rPr lang="fa-IR" dirty="0" smtClean="0"/>
              <a:t/>
            </a:r>
            <a:br>
              <a:rPr lang="fa-IR" dirty="0" smtClean="0"/>
            </a:br>
            <a:endParaRPr lang="en-US" dirty="0"/>
          </a:p>
        </p:txBody>
      </p:sp>
      <p:pic>
        <p:nvPicPr>
          <p:cNvPr id="10244" name="Picture 4" descr="6sigma-1.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86063" y="2000250"/>
            <a:ext cx="2857500" cy="218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eaLnBrk="1" fontAlgn="auto" hangingPunct="1">
              <a:spcAft>
                <a:spcPts val="0"/>
              </a:spcAft>
              <a:defRPr/>
            </a:pPr>
            <a:r>
              <a:rPr lang="fa-IR" sz="4000" dirty="0" smtClean="0">
                <a:cs typeface="B Nasim" pitchFamily="2" charset="-78"/>
              </a:rPr>
              <a:t>اهداف اساسی (</a:t>
            </a:r>
            <a:r>
              <a:rPr lang="en-US" sz="4000" dirty="0" smtClean="0">
                <a:cs typeface="B Nasim" pitchFamily="2" charset="-78"/>
              </a:rPr>
              <a:t>Six Sigma</a:t>
            </a:r>
            <a:r>
              <a:rPr lang="fa-IR" sz="4000" dirty="0" smtClean="0">
                <a:cs typeface="B Nasim" pitchFamily="2" charset="-78"/>
              </a:rPr>
              <a:t>) :</a:t>
            </a:r>
            <a:endParaRPr lang="en-US" sz="4000" dirty="0">
              <a:cs typeface="B Nasim" pitchFamily="2" charset="-78"/>
            </a:endParaRPr>
          </a:p>
        </p:txBody>
      </p:sp>
      <p:sp>
        <p:nvSpPr>
          <p:cNvPr id="11267" name="Content Placeholder 2"/>
          <p:cNvSpPr>
            <a:spLocks noGrp="1"/>
          </p:cNvSpPr>
          <p:nvPr>
            <p:ph idx="1"/>
          </p:nvPr>
        </p:nvSpPr>
        <p:spPr>
          <a:xfrm>
            <a:off x="457200" y="1600200"/>
            <a:ext cx="8229600" cy="4972050"/>
          </a:xfrm>
        </p:spPr>
        <p:txBody>
          <a:bodyPr/>
          <a:lstStyle/>
          <a:p>
            <a:pPr algn="r" rtl="1" eaLnBrk="1" hangingPunct="1">
              <a:buFont typeface="Wingdings 2" panose="05020102010507070707" pitchFamily="18" charset="2"/>
              <a:buNone/>
            </a:pPr>
            <a:endParaRPr lang="fa-IR" altLang="fa-IR" b="1" smtClean="0"/>
          </a:p>
          <a:p>
            <a:pPr algn="r" rtl="1" eaLnBrk="1" hangingPunct="1">
              <a:buFont typeface="Wingdings 2" panose="05020102010507070707" pitchFamily="18" charset="2"/>
              <a:buNone/>
            </a:pPr>
            <a:r>
              <a:rPr lang="en-US" altLang="fa-IR" b="1" smtClean="0"/>
              <a:t/>
            </a:r>
            <a:br>
              <a:rPr lang="en-US" altLang="fa-IR" b="1" smtClean="0"/>
            </a:br>
            <a:r>
              <a:rPr lang="fa-IR" altLang="fa-IR" sz="3500" smtClean="0">
                <a:cs typeface="B Compset" panose="00000400000000000000" pitchFamily="2" charset="-78"/>
              </a:rPr>
              <a:t>اهداف شش سيگما در سازمان كه بسيار صريح و مورد تاكيد است عبارتند از : </a:t>
            </a:r>
            <a:endParaRPr lang="en-US" altLang="fa-IR" sz="3500" smtClean="0">
              <a:cs typeface="B Compset" panose="00000400000000000000" pitchFamily="2" charset="-78"/>
            </a:endParaRPr>
          </a:p>
          <a:p>
            <a:pPr algn="r" rtl="1" eaLnBrk="1" hangingPunct="1">
              <a:buFont typeface="Wingdings 2" panose="05020102010507070707" pitchFamily="18" charset="2"/>
              <a:buNone/>
            </a:pPr>
            <a:r>
              <a:rPr lang="fa-IR" altLang="fa-IR" sz="3500" smtClean="0">
                <a:cs typeface="B Compset" panose="00000400000000000000" pitchFamily="2" charset="-78"/>
              </a:rPr>
              <a:t/>
            </a:r>
            <a:br>
              <a:rPr lang="fa-IR" altLang="fa-IR" sz="3500" smtClean="0">
                <a:cs typeface="B Compset" panose="00000400000000000000" pitchFamily="2" charset="-78"/>
              </a:rPr>
            </a:br>
            <a:r>
              <a:rPr lang="fa-IR" altLang="fa-IR" sz="3500" smtClean="0">
                <a:cs typeface="B Compset" panose="00000400000000000000" pitchFamily="2" charset="-78"/>
              </a:rPr>
              <a:t>• افزايش سهم بازار </a:t>
            </a:r>
            <a:br>
              <a:rPr lang="fa-IR" altLang="fa-IR" sz="3500" smtClean="0">
                <a:cs typeface="B Compset" panose="00000400000000000000" pitchFamily="2" charset="-78"/>
              </a:rPr>
            </a:br>
            <a:r>
              <a:rPr lang="fa-IR" altLang="fa-IR" sz="3500" smtClean="0">
                <a:cs typeface="B Compset" panose="00000400000000000000" pitchFamily="2" charset="-78"/>
              </a:rPr>
              <a:t>• كاهش استراتژيك هزينه ها </a:t>
            </a:r>
            <a:br>
              <a:rPr lang="fa-IR" altLang="fa-IR" sz="3500" smtClean="0">
                <a:cs typeface="B Compset" panose="00000400000000000000" pitchFamily="2" charset="-78"/>
              </a:rPr>
            </a:br>
            <a:r>
              <a:rPr lang="fa-IR" altLang="fa-IR" sz="3500" smtClean="0">
                <a:cs typeface="B Compset" panose="00000400000000000000" pitchFamily="2" charset="-78"/>
              </a:rPr>
              <a:t>• رشد سود نهايي </a:t>
            </a:r>
            <a:r>
              <a:rPr lang="fa-IR" altLang="fa-IR" sz="3200" smtClean="0"/>
              <a:t/>
            </a:r>
            <a:br>
              <a:rPr lang="fa-IR" altLang="fa-IR" sz="3200" smtClean="0"/>
            </a:br>
            <a:endParaRPr lang="en-US" altLang="fa-IR" sz="3200" smtClean="0"/>
          </a:p>
        </p:txBody>
      </p:sp>
      <p:pic>
        <p:nvPicPr>
          <p:cNvPr id="11268" name="Picture 3" descr="6%20sigma.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57250" y="3857625"/>
            <a:ext cx="2357438" cy="235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952</TotalTime>
  <Words>1677</Words>
  <Application>Microsoft Office PowerPoint</Application>
  <PresentationFormat>On-screen Show (4:3)</PresentationFormat>
  <Paragraphs>175</Paragraphs>
  <Slides>38</Slides>
  <Notes>2</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38</vt:i4>
      </vt:variant>
    </vt:vector>
  </HeadingPairs>
  <TitlesOfParts>
    <vt:vector size="52" baseType="lpstr">
      <vt:lpstr>Arial</vt:lpstr>
      <vt:lpstr>B Compset</vt:lpstr>
      <vt:lpstr>B Homa</vt:lpstr>
      <vt:lpstr>B Nasim</vt:lpstr>
      <vt:lpstr>B Titr</vt:lpstr>
      <vt:lpstr>Book Antiqua</vt:lpstr>
      <vt:lpstr>Calibri</vt:lpstr>
      <vt:lpstr>Lucida Sans</vt:lpstr>
      <vt:lpstr>Tahoma</vt:lpstr>
      <vt:lpstr>Times New Roman</vt:lpstr>
      <vt:lpstr>Wingdings</vt:lpstr>
      <vt:lpstr>Wingdings 2</vt:lpstr>
      <vt:lpstr>Wingdings 3</vt:lpstr>
      <vt:lpstr>Apex</vt:lpstr>
      <vt:lpstr>شش سیگما  و   نقش آن در افزایش بهره وری</vt:lpstr>
      <vt:lpstr> سیگما (σ)  :</vt:lpstr>
      <vt:lpstr>پیشینه شش سيگما :</vt:lpstr>
      <vt:lpstr>شش سیگما رویکردی برای پیشرفت و بهره وری!</vt:lpstr>
      <vt:lpstr>شش سیگما چیست ؟ :</vt:lpstr>
      <vt:lpstr>شش سیگما :</vt:lpstr>
      <vt:lpstr>PowerPoint Presentation</vt:lpstr>
      <vt:lpstr>PowerPoint Presentation</vt:lpstr>
      <vt:lpstr>اهداف اساسی (Six Sigma) :</vt:lpstr>
      <vt:lpstr>ابزارها و روشهای  (6 σ) : </vt:lpstr>
      <vt:lpstr>روش DMAIC :</vt:lpstr>
      <vt:lpstr>PowerPoint Presentation</vt:lpstr>
      <vt:lpstr>فاز یک : تعریف (Define)</vt:lpstr>
      <vt:lpstr>PowerPoint Presentation</vt:lpstr>
      <vt:lpstr>PowerPoint Presentation</vt:lpstr>
      <vt:lpstr>PowerPoint Presentation</vt:lpstr>
      <vt:lpstr>فاز دو : اندازه گیری</vt:lpstr>
      <vt:lpstr>PowerPoint Presentation</vt:lpstr>
      <vt:lpstr>فاز سه: تجزیه و تحلیل</vt:lpstr>
      <vt:lpstr>PowerPoint Presentation</vt:lpstr>
      <vt:lpstr>PowerPoint Presentation</vt:lpstr>
      <vt:lpstr>فاز چهار : بهبود</vt:lpstr>
      <vt:lpstr>PowerPoint Presentation</vt:lpstr>
      <vt:lpstr>فاز پنج : کنترل</vt:lpstr>
      <vt:lpstr>چرخه DMADV : </vt:lpstr>
      <vt:lpstr>PowerPoint Presentation</vt:lpstr>
      <vt:lpstr>  ساختار شش سيگما : </vt:lpstr>
      <vt:lpstr>1. مدیران ارشد executives :</vt:lpstr>
      <vt:lpstr>2. قهرمانان CHAMPIONS  :</vt:lpstr>
      <vt:lpstr>3. کمر بند مشکی های ارشد MASTER BLACK BELTS </vt:lpstr>
      <vt:lpstr>4. کمر بند مشکی ها BLACK BELTS </vt:lpstr>
      <vt:lpstr>5. کمر بند سبزها GREEN BELTS </vt:lpstr>
      <vt:lpstr>6. تیم اجرایی TEAM MEMBRS </vt:lpstr>
      <vt:lpstr>پرواز بر فراز   آسمان سیگما ها </vt:lpstr>
      <vt:lpstr>PowerPoint Presentation</vt:lpstr>
      <vt:lpstr>و... شش سیگما در صنایع داخلی ایران</vt:lpstr>
      <vt:lpstr>PowerPoint Presentation</vt:lpstr>
      <vt:lpstr>منابع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شش سیگما و نقش آن در افزایش بهره وری</dc:title>
  <dc:creator>Changizi</dc:creator>
  <cp:lastModifiedBy>omid</cp:lastModifiedBy>
  <cp:revision>87</cp:revision>
  <dcterms:created xsi:type="dcterms:W3CDTF">2006-12-24T09:24:16Z</dcterms:created>
  <dcterms:modified xsi:type="dcterms:W3CDTF">2018-06-03T08:56:30Z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TAG2">
    <vt:lpwstr>000800d03b0000000000010262a00207f7000400038000</vt:lpwstr>
  </property>
</Properties>
</file>