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55AF-C470-457D-BE6C-6CAC64063971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28F3-0C3C-4ED3-B8CE-876CF1ECD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1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55AF-C470-457D-BE6C-6CAC64063971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28F3-0C3C-4ED3-B8CE-876CF1ECD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45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55AF-C470-457D-BE6C-6CAC64063971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28F3-0C3C-4ED3-B8CE-876CF1ECD86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5272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55AF-C470-457D-BE6C-6CAC64063971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28F3-0C3C-4ED3-B8CE-876CF1ECD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58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55AF-C470-457D-BE6C-6CAC64063971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28F3-0C3C-4ED3-B8CE-876CF1ECD86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9110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55AF-C470-457D-BE6C-6CAC64063971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28F3-0C3C-4ED3-B8CE-876CF1ECD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23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55AF-C470-457D-BE6C-6CAC64063971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28F3-0C3C-4ED3-B8CE-876CF1ECD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81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55AF-C470-457D-BE6C-6CAC64063971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28F3-0C3C-4ED3-B8CE-876CF1ECD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47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55AF-C470-457D-BE6C-6CAC64063971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28F3-0C3C-4ED3-B8CE-876CF1ECD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6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55AF-C470-457D-BE6C-6CAC64063971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28F3-0C3C-4ED3-B8CE-876CF1ECD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41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55AF-C470-457D-BE6C-6CAC64063971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28F3-0C3C-4ED3-B8CE-876CF1ECD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48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55AF-C470-457D-BE6C-6CAC64063971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28F3-0C3C-4ED3-B8CE-876CF1ECD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35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55AF-C470-457D-BE6C-6CAC64063971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28F3-0C3C-4ED3-B8CE-876CF1ECD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379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55AF-C470-457D-BE6C-6CAC64063971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28F3-0C3C-4ED3-B8CE-876CF1ECD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57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55AF-C470-457D-BE6C-6CAC64063971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28F3-0C3C-4ED3-B8CE-876CF1ECD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563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55AF-C470-457D-BE6C-6CAC64063971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28F3-0C3C-4ED3-B8CE-876CF1ECD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30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F55AF-C470-457D-BE6C-6CAC64063971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8128F3-0C3C-4ED3-B8CE-876CF1ECD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22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ChangeArrowheads="1"/>
          </p:cNvSpPr>
          <p:nvPr/>
        </p:nvSpPr>
        <p:spPr bwMode="auto">
          <a:xfrm>
            <a:off x="4300996" y="2776449"/>
            <a:ext cx="381226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600" b="1" dirty="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مشکلات موجود در آبخیزها</a:t>
            </a:r>
          </a:p>
        </p:txBody>
      </p:sp>
    </p:spTree>
    <p:extLst>
      <p:ext uri="{BB962C8B-B14F-4D97-AF65-F5344CB8AC3E}">
        <p14:creationId xmlns:p14="http://schemas.microsoft.com/office/powerpoint/2010/main" val="3470241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ChangeArrowheads="1"/>
          </p:cNvSpPr>
          <p:nvPr/>
        </p:nvSpPr>
        <p:spPr bwMode="auto">
          <a:xfrm>
            <a:off x="5310497" y="813387"/>
            <a:ext cx="466345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- محدودیت منابع خاک </a:t>
            </a:r>
            <a:endParaRPr lang="en-US" sz="28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وجود خاک های سنگین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وجود خاک های خیلی سبک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وجود خاک های شور و قلیا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وجود قطعات سنگی بزرگ در سطح زمین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وجود خاک هایی با تحول یافتگی کم </a:t>
            </a:r>
          </a:p>
        </p:txBody>
      </p:sp>
    </p:spTree>
    <p:extLst>
      <p:ext uri="{BB962C8B-B14F-4D97-AF65-F5344CB8AC3E}">
        <p14:creationId xmlns:p14="http://schemas.microsoft.com/office/powerpoint/2010/main" val="3609417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ChangeArrowheads="1"/>
          </p:cNvSpPr>
          <p:nvPr/>
        </p:nvSpPr>
        <p:spPr bwMode="auto">
          <a:xfrm>
            <a:off x="2451271" y="1177599"/>
            <a:ext cx="7154523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 </a:t>
            </a:r>
            <a:r>
              <a:rPr lang="fa-IR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–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 مشکلات ناشی از عوامل انسانی </a:t>
            </a:r>
            <a:endParaRPr lang="en-US" sz="28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استفاده بیش از حد و ناصحیح از اراضی کشاورزی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استفاده از اراضی خارج از پتانسیل آنها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تخریب منابع آبی با ورود فاضلاب های صنعتی، کشاورزی و خانگی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قطع بیرویه و غیر اصولی درختان </a:t>
            </a:r>
          </a:p>
        </p:txBody>
      </p:sp>
    </p:spTree>
    <p:extLst>
      <p:ext uri="{BB962C8B-B14F-4D97-AF65-F5344CB8AC3E}">
        <p14:creationId xmlns:p14="http://schemas.microsoft.com/office/powerpoint/2010/main" val="2884762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ChangeArrowheads="1"/>
          </p:cNvSpPr>
          <p:nvPr/>
        </p:nvSpPr>
        <p:spPr bwMode="auto">
          <a:xfrm>
            <a:off x="1847850" y="1613248"/>
            <a:ext cx="8624888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تغییر کاربری ها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به صورت ناصحيح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چرای بیرویه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از اراضی که موجب کاهش بیوماس و تخریب خاک می شود.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مدیریت غلط چرا در اراضی حریم </a:t>
            </a:r>
            <a:endParaRPr lang="en-US" sz="28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تاثیر عوامل اجتماعی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همانند قاچاق در مرزهای شرقی و غربی </a:t>
            </a:r>
          </a:p>
        </p:txBody>
      </p:sp>
    </p:spTree>
    <p:extLst>
      <p:ext uri="{BB962C8B-B14F-4D97-AF65-F5344CB8AC3E}">
        <p14:creationId xmlns:p14="http://schemas.microsoft.com/office/powerpoint/2010/main" val="320065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ChangeArrowheads="1"/>
          </p:cNvSpPr>
          <p:nvPr/>
        </p:nvSpPr>
        <p:spPr bwMode="auto">
          <a:xfrm>
            <a:off x="1774825" y="1660872"/>
            <a:ext cx="8713788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وجود ناامنی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مناطق مرزی در برخی از مواقع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انتقال بیرویه و غیر اصولی آب از سرشاخه های رودخانه های زاگرس</a:t>
            </a:r>
            <a:r>
              <a:rPr lang="ar-SA" sz="2800">
                <a:latin typeface="B Titr" pitchFamily="2" charset="-78"/>
                <a:cs typeface="B Titr" pitchFamily="2" charset="-78"/>
              </a:rPr>
              <a:t> (این امر موجب کاهش دبی رودخانه های</a:t>
            </a:r>
            <a:r>
              <a:rPr lang="fa-IR" sz="2800">
                <a:latin typeface="B Titr" pitchFamily="2" charset="-78"/>
                <a:cs typeface="B Titr" pitchFamily="2" charset="-78"/>
              </a:rPr>
              <a:t>  </a:t>
            </a:r>
            <a:r>
              <a:rPr lang="ar-SA" sz="2800">
                <a:latin typeface="B Titr" pitchFamily="2" charset="-78"/>
                <a:cs typeface="B Titr" pitchFamily="2" charset="-78"/>
              </a:rPr>
              <a:t>خروجی از خوزستان و پیشروی آب شور می شود).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احداث سد و مدیریت غیر اصولی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تغییر رژیم طبیعی آب در پایین دست سد</a:t>
            </a:r>
          </a:p>
        </p:txBody>
      </p:sp>
    </p:spTree>
    <p:extLst>
      <p:ext uri="{BB962C8B-B14F-4D97-AF65-F5344CB8AC3E}">
        <p14:creationId xmlns:p14="http://schemas.microsoft.com/office/powerpoint/2010/main" val="1013275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ChangeArrowheads="1"/>
          </p:cNvSpPr>
          <p:nvPr/>
        </p:nvSpPr>
        <p:spPr bwMode="auto">
          <a:xfrm>
            <a:off x="1774825" y="797511"/>
            <a:ext cx="8713788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تخریب ناشی از اقدامات نظامی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(مین گذاری اراضی، حرکت ادوات سنگین نظامی مثل تانک و ... از اراضی و تخریب خاک سطحی و ...)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برداشت های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غیر اصولی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شن و ماسه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از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بستر رودخانه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تغییر ضریب زبری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تغییر شکل بستر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کناره های رودخانه (ریختن نخاله های ساختمانی و ... در بستر رودخانه)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جاده سازی های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بیش از حد و غیر اصولی </a:t>
            </a:r>
          </a:p>
        </p:txBody>
      </p:sp>
    </p:spTree>
    <p:extLst>
      <p:ext uri="{BB962C8B-B14F-4D97-AF65-F5344CB8AC3E}">
        <p14:creationId xmlns:p14="http://schemas.microsoft.com/office/powerpoint/2010/main" val="3057652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ChangeArrowheads="1"/>
          </p:cNvSpPr>
          <p:nvPr/>
        </p:nvSpPr>
        <p:spPr bwMode="auto">
          <a:xfrm>
            <a:off x="1703389" y="2093347"/>
            <a:ext cx="871378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سیاست گذاری های کلان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بدون توجه کافی به همه جوانب آن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lvl="1"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تشویق کشاورزان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برای کشت گندم به منظور خودکفایی که این سیاست در برخی مناطق منجر به شخم زدن و کشت گندم در زمین های نامناسب شده است.</a:t>
            </a:r>
            <a:endParaRPr lang="en-US" sz="2800">
              <a:latin typeface="B Titr" pitchFamily="2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2072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ChangeArrowheads="1"/>
          </p:cNvSpPr>
          <p:nvPr/>
        </p:nvSpPr>
        <p:spPr bwMode="auto">
          <a:xfrm>
            <a:off x="1703389" y="1677989"/>
            <a:ext cx="8713787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نحوه نامناسب اسکان عشایر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 (در برخی قسمت ها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اسکان عشایر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روستاها و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تفاوت خدمات دهی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به عشایر روستا نشین و روستا نشینان سابق،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تبدیل دامداران حرفه ای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به کشاورزان مبتدی،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استفاده نامناسب از مراتع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عشایر در مناطق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دور دست</a:t>
            </a:r>
            <a:r>
              <a:rPr lang="ar-SA" sz="2800">
                <a:latin typeface="B Titr" pitchFamily="2" charset="-78"/>
                <a:cs typeface="B Titr" pitchFamily="2" charset="-7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54771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ChangeArrowheads="1"/>
          </p:cNvSpPr>
          <p:nvPr/>
        </p:nvSpPr>
        <p:spPr bwMode="auto">
          <a:xfrm>
            <a:off x="1774825" y="393700"/>
            <a:ext cx="8713788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خرد شدن اراضی کشاورزی و مراتع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اثر ارث و تقسیم آن بین فرزندان که این امر مشکلاتی را ایجاد می کند.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lvl="1" algn="just" rtl="1" eaLnBrk="1" hangingPunct="1">
              <a:lnSpc>
                <a:spcPct val="200000"/>
              </a:lnSpc>
              <a:buClr>
                <a:schemeClr val="accent2"/>
              </a:buClr>
              <a:buFont typeface="Wingdings" panose="05000000000000000000" pitchFamily="2" charset="2"/>
              <a:buAutoNum type="arabicParenR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موجب افزایش تعداد دام در واحد سطح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تخریب مراتع </a:t>
            </a:r>
            <a:br>
              <a:rPr lang="ar-SA" sz="2800">
                <a:latin typeface="B Titr" pitchFamily="2" charset="-78"/>
                <a:cs typeface="B Titr" pitchFamily="2" charset="-78"/>
              </a:rPr>
            </a:br>
            <a:r>
              <a:rPr lang="ar-SA" sz="2800">
                <a:latin typeface="B Titr" pitchFamily="2" charset="-78"/>
                <a:cs typeface="B Titr" pitchFamily="2" charset="-78"/>
              </a:rPr>
              <a:t>می شود.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lvl="1" algn="just" rtl="1" eaLnBrk="1" hangingPunct="1">
              <a:lnSpc>
                <a:spcPct val="200000"/>
              </a:lnSpc>
              <a:buClr>
                <a:schemeClr val="accent2"/>
              </a:buClr>
              <a:buFont typeface="Wingdings" panose="05000000000000000000" pitchFamily="2" charset="2"/>
              <a:buAutoNum type="arabicParenR"/>
            </a:pPr>
            <a:r>
              <a:rPr lang="ar-SA" sz="2800">
                <a:latin typeface="B Titr" pitchFamily="2" charset="-78"/>
                <a:cs typeface="B Titr" pitchFamily="2" charset="-78"/>
              </a:rPr>
              <a:t>عدم یکپارچه سازی موجب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افزایش هزینه های کشت</a:t>
            </a:r>
            <a:r>
              <a:rPr lang="ar-SA" sz="2800">
                <a:latin typeface="B Titr" pitchFamily="2" charset="-78"/>
                <a:cs typeface="B Titr" pitchFamily="2" charset="-78"/>
              </a:rPr>
              <a:t>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عدم استفاده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مناسب از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ابزار آلات کشت صنعتی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کاهش تولید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  <a:br>
              <a:rPr lang="ar-SA" sz="2800">
                <a:latin typeface="B Titr" pitchFamily="2" charset="-78"/>
                <a:cs typeface="B Titr" pitchFamily="2" charset="-78"/>
              </a:rPr>
            </a:br>
            <a:r>
              <a:rPr lang="ar-SA" sz="2800">
                <a:latin typeface="B Titr" pitchFamily="2" charset="-78"/>
                <a:cs typeface="B Titr" pitchFamily="2" charset="-78"/>
              </a:rPr>
              <a:t>می شود. </a:t>
            </a:r>
            <a:endParaRPr lang="en-US" sz="2800">
              <a:latin typeface="B Titr" pitchFamily="2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3539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ChangeArrowheads="1"/>
          </p:cNvSpPr>
          <p:nvPr/>
        </p:nvSpPr>
        <p:spPr bwMode="auto">
          <a:xfrm>
            <a:off x="1774825" y="2951948"/>
            <a:ext cx="871378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just" rtl="1" eaLnBrk="1" hangingPunct="1">
              <a:lnSpc>
                <a:spcPct val="200000"/>
              </a:lnSpc>
              <a:buClr>
                <a:schemeClr val="accent2"/>
              </a:buClr>
              <a:buFont typeface="Wingdings" panose="05000000000000000000" pitchFamily="2" charset="2"/>
              <a:buAutoNum type="arabicParenR" startAt="3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از دست رفتن مقدار قابل توجهی از اراضی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مرزهای بین دو زمین </a:t>
            </a:r>
          </a:p>
        </p:txBody>
      </p:sp>
    </p:spTree>
    <p:extLst>
      <p:ext uri="{BB962C8B-B14F-4D97-AF65-F5344CB8AC3E}">
        <p14:creationId xmlns:p14="http://schemas.microsoft.com/office/powerpoint/2010/main" val="3894986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ChangeArrowheads="1"/>
          </p:cNvSpPr>
          <p:nvPr/>
        </p:nvSpPr>
        <p:spPr bwMode="auto">
          <a:xfrm>
            <a:off x="1774825" y="2530476"/>
            <a:ext cx="87137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Font typeface="Wingdings" panose="05000000000000000000" pitchFamily="2" charset="2"/>
              <a:buChar char="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دخل و تصرف غیر اصولی دوايردولتی در اراضی ملی و تخریب آنها</a:t>
            </a:r>
            <a:r>
              <a:rPr lang="ar-SA" sz="2800">
                <a:latin typeface="B Titr" pitchFamily="2" charset="-78"/>
                <a:cs typeface="B Titr" pitchFamily="2" charset="-78"/>
              </a:rPr>
              <a:t> (اکتشاف نفت و گاز در سرخس) </a:t>
            </a:r>
          </a:p>
        </p:txBody>
      </p:sp>
    </p:spTree>
    <p:extLst>
      <p:ext uri="{BB962C8B-B14F-4D97-AF65-F5344CB8AC3E}">
        <p14:creationId xmlns:p14="http://schemas.microsoft.com/office/powerpoint/2010/main" val="141586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ChangeArrowheads="1"/>
          </p:cNvSpPr>
          <p:nvPr/>
        </p:nvSpPr>
        <p:spPr bwMode="auto">
          <a:xfrm>
            <a:off x="1703389" y="822326"/>
            <a:ext cx="8713787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الف - مشکلات طبیعی </a:t>
            </a:r>
            <a:endParaRPr lang="en-US" sz="28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accent2"/>
                </a:solidFill>
                <a:latin typeface="B Titr" pitchFamily="2" charset="-78"/>
                <a:cs typeface="B Titr" pitchFamily="2" charset="-78"/>
              </a:rPr>
              <a:t>- عوامل زمین شناسی </a:t>
            </a:r>
            <a:endParaRPr lang="en-US" sz="2800">
              <a:solidFill>
                <a:schemeClr val="accent2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وجود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سازندهای حساس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همچون مارن، شیل و تولید رسوب بالا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وجود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سازندهایی که دارای عناصر خاص بوده و این عناصر محدودیت هایی در رشد گیاهان ایجاد</a:t>
            </a:r>
            <a:r>
              <a:rPr lang="en-US" sz="2800">
                <a:latin typeface="B Titr" pitchFamily="2" charset="-78"/>
                <a:cs typeface="B Titr" pitchFamily="2" charset="-78"/>
              </a:rPr>
              <a:t> </a:t>
            </a:r>
            <a:r>
              <a:rPr lang="ar-SA" sz="2800">
                <a:latin typeface="B Titr" pitchFamily="2" charset="-78"/>
                <a:cs typeface="B Titr" pitchFamily="2" charset="-78"/>
              </a:rPr>
              <a:t>می کند(آمیزه های رنگی شرق کشور).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endParaRPr lang="en-US" sz="2800">
              <a:latin typeface="B Titr" pitchFamily="2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584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ChangeArrowheads="1"/>
          </p:cNvSpPr>
          <p:nvPr/>
        </p:nvSpPr>
        <p:spPr bwMode="auto">
          <a:xfrm>
            <a:off x="1703389" y="2091759"/>
            <a:ext cx="878522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همانگونه که در مباحث پیش نیز بیان شد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یکی از راه های مناسب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برای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پیدا کردن مشکلات موجود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راه حل های مناسب برای آن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طراحی و پاسخ گویی به یکسری پرسش ها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می باشد.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نمونه ای از این سئوالات به قرار ذیل است</a:t>
            </a:r>
            <a:r>
              <a:rPr lang="ar-SA" sz="2800">
                <a:latin typeface="B Titr" pitchFamily="2" charset="-78"/>
                <a:cs typeface="B Titr" pitchFamily="2" charset="-78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4300506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1703389" y="1127126"/>
            <a:ext cx="8785225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600" u="sng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کیفیت و کمیت آب </a:t>
            </a:r>
            <a:endParaRPr lang="en-US" sz="36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در حوزه آبخیز مورد نظر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چه استفاده هایی از آب می شود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 (صنعت، آبیاری، تفریح، شنا، ماهیگیری، معدن کاری، ذخیره، شرب و...)؟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چه کاربری ها یا اعمالی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همچون تخلیه زباله یا دیگر شرایط در حوزه آبخیز می تواند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روی استفاده های آب تاثیر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بگذارد؟</a:t>
            </a:r>
          </a:p>
        </p:txBody>
      </p:sp>
    </p:spTree>
    <p:extLst>
      <p:ext uri="{BB962C8B-B14F-4D97-AF65-F5344CB8AC3E}">
        <p14:creationId xmlns:p14="http://schemas.microsoft.com/office/powerpoint/2010/main" val="29643307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1774825" y="2091759"/>
            <a:ext cx="871378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استفاده های ذکر شده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بالا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توسط چه نوع منابع آبی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(سطحی یا زیر سطحی)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تامین </a:t>
            </a:r>
            <a:r>
              <a:rPr lang="ar-SA" sz="2800">
                <a:latin typeface="B Titr" pitchFamily="2" charset="-78"/>
                <a:cs typeface="B Titr" pitchFamily="2" charset="-78"/>
              </a:rPr>
              <a:t>می شود؟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طرح ها یا استفاده های دیگری از آب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برای آینده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پیش بینی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شده است؟</a:t>
            </a:r>
            <a:endParaRPr lang="en-US" sz="2800">
              <a:latin typeface="B Titr" pitchFamily="2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12758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1774825" y="2091759"/>
            <a:ext cx="871378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جوامع گیاهی یا حیوانی خاصی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حوزه آبخیز وجود دارند که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وابسته به آبی با کیفیت بالا هستند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؟ به عبارت دیگر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آیا گونه هایی در منطقه وجود دارند که از روی آنها بتوان کیفیت آب موجود را تخمین زد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؟</a:t>
            </a:r>
          </a:p>
        </p:txBody>
      </p:sp>
    </p:spTree>
    <p:extLst>
      <p:ext uri="{BB962C8B-B14F-4D97-AF65-F5344CB8AC3E}">
        <p14:creationId xmlns:p14="http://schemas.microsoft.com/office/powerpoint/2010/main" val="35432182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1703389" y="1229986"/>
            <a:ext cx="8785225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نقشه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مناطق تغذیه مصنوعی یا طبیعی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آب وجود دارد؟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طرحی برای حمایت مناسب از منابع آب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شرب عمومی مردم(سطحی یا زیر سطحی) وجود دارد؟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مناطق حفاظت شده خاصی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همچون تالاب ها، مناطق تغذیه سفره های زیر زمینی یا آبراهه های حساس در حوزه آبخیز مورد مطالعه وجود دارد؟</a:t>
            </a:r>
          </a:p>
        </p:txBody>
      </p:sp>
    </p:spTree>
    <p:extLst>
      <p:ext uri="{BB962C8B-B14F-4D97-AF65-F5344CB8AC3E}">
        <p14:creationId xmlns:p14="http://schemas.microsoft.com/office/powerpoint/2010/main" val="15493038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ChangeArrowheads="1"/>
          </p:cNvSpPr>
          <p:nvPr/>
        </p:nvSpPr>
        <p:spPr bwMode="auto">
          <a:xfrm>
            <a:off x="1703389" y="2090172"/>
            <a:ext cx="878522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منطقه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دارای پتانسیل های خاصی برای توسعه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هست که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منوط به بهبود وضعیت کیفی یا کمی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آب باشد؟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برای کاهش بار آلاینده های فیزیکی و شیمیایی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آب چه مواردی مورد نیاز است؟</a:t>
            </a:r>
          </a:p>
        </p:txBody>
      </p:sp>
    </p:spTree>
    <p:extLst>
      <p:ext uri="{BB962C8B-B14F-4D97-AF65-F5344CB8AC3E}">
        <p14:creationId xmlns:p14="http://schemas.microsoft.com/office/powerpoint/2010/main" val="19541816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ChangeArrowheads="1"/>
          </p:cNvSpPr>
          <p:nvPr/>
        </p:nvSpPr>
        <p:spPr bwMode="auto">
          <a:xfrm>
            <a:off x="1703389" y="700088"/>
            <a:ext cx="8713787" cy="546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600" u="sng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کاربری </a:t>
            </a:r>
            <a:endParaRPr lang="en-US" sz="36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کاربری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کنونی و گذشته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منطقه چیست؟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بهترین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اقداماتی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که تاکنون در جهت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حفظ یا تغییر کاربری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صورت گرفته چه بوده است؟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کاربری های موجود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سبب ایجاد تخریب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نمی شوند؟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کاربری های موجود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مطابق با پتانسیل های منطقه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می باشند؟</a:t>
            </a:r>
          </a:p>
        </p:txBody>
      </p:sp>
    </p:spTree>
    <p:extLst>
      <p:ext uri="{BB962C8B-B14F-4D97-AF65-F5344CB8AC3E}">
        <p14:creationId xmlns:p14="http://schemas.microsoft.com/office/powerpoint/2010/main" val="16431949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1703389" y="1229986"/>
            <a:ext cx="8785225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قوانین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موجود برای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تغییر در نوع کاربری به درستی تنظیم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شده است؟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جاده ها و تاسیسات موجود و پیش بینی شده در منطقه در کجا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قرار دارند و آیا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این مکان ها به درستی طرح ریزی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شده اند؟ و یا اینکه در ساخت اینگونه تاسیسات اصول فنی رعایت شده است؟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عمده ترین دلایل تغییر کاربری در منطقه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چه بوده است؟</a:t>
            </a:r>
          </a:p>
        </p:txBody>
      </p:sp>
    </p:spTree>
    <p:extLst>
      <p:ext uri="{BB962C8B-B14F-4D97-AF65-F5344CB8AC3E}">
        <p14:creationId xmlns:p14="http://schemas.microsoft.com/office/powerpoint/2010/main" val="37131708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ChangeArrowheads="1"/>
          </p:cNvSpPr>
          <p:nvPr/>
        </p:nvSpPr>
        <p:spPr bwMode="auto">
          <a:xfrm>
            <a:off x="1703388" y="1150939"/>
            <a:ext cx="869315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600" u="sng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آبراهه ها و رودخانه ها</a:t>
            </a:r>
            <a:endParaRPr lang="en-US" sz="36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در آبراهه ها و رودخانه ها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فرسایش کناره یا بستر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مشاهده </a:t>
            </a:r>
            <a:br>
              <a:rPr lang="ar-SA" sz="2800">
                <a:latin typeface="B Titr" pitchFamily="2" charset="-78"/>
                <a:cs typeface="B Titr" pitchFamily="2" charset="-78"/>
              </a:rPr>
            </a:br>
            <a:r>
              <a:rPr lang="ar-SA" sz="2800">
                <a:latin typeface="B Titr" pitchFamily="2" charset="-78"/>
                <a:cs typeface="B Titr" pitchFamily="2" charset="-78"/>
              </a:rPr>
              <a:t>می شود؟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در کناره 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کف آبراهه ها و رودخانه ها گیاه دیده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می شود؟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در منطقه رودخانه دائمی وجود دارد؟ كجا؟   </a:t>
            </a:r>
          </a:p>
        </p:txBody>
      </p:sp>
    </p:spTree>
    <p:extLst>
      <p:ext uri="{BB962C8B-B14F-4D97-AF65-F5344CB8AC3E}">
        <p14:creationId xmlns:p14="http://schemas.microsoft.com/office/powerpoint/2010/main" val="37502382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ChangeArrowheads="1"/>
          </p:cNvSpPr>
          <p:nvPr/>
        </p:nvSpPr>
        <p:spPr bwMode="auto">
          <a:xfrm>
            <a:off x="1703389" y="822326"/>
            <a:ext cx="87852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ایستگاه های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هیدرومتری به اندازه کافی و در مکان های مناسب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بر روی آبراهه ها نصب شده است؟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آب جاری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آبراهه ها و رودخانه ها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شفاف و ذلال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است؟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اگر جواب منفی است</a:t>
            </a:r>
            <a:r>
              <a:rPr lang="ar-SA" sz="2800">
                <a:latin typeface="B Titr" pitchFamily="2" charset="-78"/>
                <a:cs typeface="B Titr" pitchFamily="2" charset="-78"/>
              </a:rPr>
              <a:t> گل آلود بودن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در چه زمان هایی از سال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اتفاق </a:t>
            </a:r>
            <a:br>
              <a:rPr lang="ar-SA" sz="2800">
                <a:latin typeface="B Titr" pitchFamily="2" charset="-78"/>
                <a:cs typeface="B Titr" pitchFamily="2" charset="-78"/>
              </a:rPr>
            </a:br>
            <a:r>
              <a:rPr lang="ar-SA" sz="2800">
                <a:latin typeface="B Titr" pitchFamily="2" charset="-78"/>
                <a:cs typeface="B Titr" pitchFamily="2" charset="-78"/>
              </a:rPr>
              <a:t>می افتد؟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آیا سابقه تغییر در مسیر رودخانه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وجود دارد؟</a:t>
            </a:r>
          </a:p>
        </p:txBody>
      </p:sp>
    </p:spTree>
    <p:extLst>
      <p:ext uri="{BB962C8B-B14F-4D97-AF65-F5344CB8AC3E}">
        <p14:creationId xmlns:p14="http://schemas.microsoft.com/office/powerpoint/2010/main" val="2589259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ChangeArrowheads="1"/>
          </p:cNvSpPr>
          <p:nvPr/>
        </p:nvSpPr>
        <p:spPr bwMode="auto">
          <a:xfrm>
            <a:off x="1703389" y="2091760"/>
            <a:ext cx="871378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وجود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سازندهایی با انحلال پذیری بالا و زهکش شدن سریع آب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از منطقه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پایین افتان سطح ایستابی منطقه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که گاهی اوقات سبب خشک شدن چشمه ها و قنوات (خشک شدن چشمه های موجود در یکی از آبراهه های روستای بار). </a:t>
            </a:r>
          </a:p>
        </p:txBody>
      </p:sp>
    </p:spTree>
    <p:extLst>
      <p:ext uri="{BB962C8B-B14F-4D97-AF65-F5344CB8AC3E}">
        <p14:creationId xmlns:p14="http://schemas.microsoft.com/office/powerpoint/2010/main" val="6634275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1703389" y="2103438"/>
            <a:ext cx="8753475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مزارع، تاسیسات یا خانه هایی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بستر یا اطراف رودخانه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وجود دارند که در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گذشته بر اثر سیل آسیب دیده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باشند؟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پهنه بندی سیل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منطقه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انجام شده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است ؟</a:t>
            </a:r>
            <a:endParaRPr lang="en-US" sz="2800">
              <a:latin typeface="B Titr" pitchFamily="2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4257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1703389" y="675987"/>
            <a:ext cx="8713787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600" u="sng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فرسایش </a:t>
            </a:r>
            <a:endParaRPr lang="en-US" sz="36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چه نوع فرسایش هایی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منطقه دیده می شوند؟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فرسایش های موجود طبیعی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بوده 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در اثر دخالت انسان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به وجود آمده اند؟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شدید ترین اشکال فرسایش در کدام قسمت منطقه دیده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می شود و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کاربری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آن قسمت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چیست</a:t>
            </a:r>
            <a:r>
              <a:rPr lang="ar-SA" sz="2800">
                <a:latin typeface="B Titr" pitchFamily="2" charset="-78"/>
                <a:cs typeface="B Titr" pitchFamily="2" charset="-78"/>
              </a:rPr>
              <a:t>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سازندهای حساس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به فرسایش در منطقه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وجود دارند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؟</a:t>
            </a:r>
          </a:p>
        </p:txBody>
      </p:sp>
    </p:spTree>
    <p:extLst>
      <p:ext uri="{BB962C8B-B14F-4D97-AF65-F5344CB8AC3E}">
        <p14:creationId xmlns:p14="http://schemas.microsoft.com/office/powerpoint/2010/main" val="3452073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ChangeArrowheads="1"/>
          </p:cNvSpPr>
          <p:nvPr/>
        </p:nvSpPr>
        <p:spPr bwMode="auto">
          <a:xfrm>
            <a:off x="1703389" y="1676401"/>
            <a:ext cx="878522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رسوب ناشی از فرسایش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کجا تجمع پیدا می کند؟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میزان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اطلاعات مردم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درمورد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فرسایش و آثار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آن چیست؟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ایستگاه های رسوب سنجی با آمار و اطلاعات</a:t>
            </a: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مناسب</a:t>
            </a:r>
            <a:r>
              <a:rPr lang="ar-SA" sz="2800">
                <a:latin typeface="B Titr" pitchFamily="2" charset="-78"/>
                <a:cs typeface="B Titr" pitchFamily="2" charset="-78"/>
              </a:rPr>
              <a:t>(از نظر زمان و کیفیت) در منطقه وجود دارد؟</a:t>
            </a:r>
          </a:p>
        </p:txBody>
      </p:sp>
    </p:spTree>
    <p:extLst>
      <p:ext uri="{BB962C8B-B14F-4D97-AF65-F5344CB8AC3E}">
        <p14:creationId xmlns:p14="http://schemas.microsoft.com/office/powerpoint/2010/main" val="10871768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ChangeArrowheads="1"/>
          </p:cNvSpPr>
          <p:nvPr/>
        </p:nvSpPr>
        <p:spPr bwMode="auto">
          <a:xfrm>
            <a:off x="1774825" y="1105287"/>
            <a:ext cx="8713788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600" u="sng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تالاب ها، دریاچه ها و برکه ها </a:t>
            </a:r>
            <a:endParaRPr lang="en-US" sz="36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چه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نوع استفاده هایی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از تالاب ها و دریاچه ها صورت می گیرد؟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دوره هایی در سال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وجود دارد که آب این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پیکره های آبی خشک شده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باشد؟ یا به طور کلی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این پیکره ها سابقه خشک شدن دارند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استفاده های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انجام شده سبب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کاهش کیفیت آب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می شود؟ </a:t>
            </a:r>
          </a:p>
        </p:txBody>
      </p:sp>
    </p:spTree>
    <p:extLst>
      <p:ext uri="{BB962C8B-B14F-4D97-AF65-F5344CB8AC3E}">
        <p14:creationId xmlns:p14="http://schemas.microsoft.com/office/powerpoint/2010/main" val="24366929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ChangeArrowheads="1"/>
          </p:cNvSpPr>
          <p:nvPr/>
        </p:nvSpPr>
        <p:spPr bwMode="auto">
          <a:xfrm>
            <a:off x="1703388" y="1326824"/>
            <a:ext cx="8736012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ظاهر آب زلال و شفاف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بوده 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گل آلود و پوشیده از جلبک</a:t>
            </a: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  <a:br>
              <a:rPr lang="ar-SA" sz="2800">
                <a:latin typeface="B Titr" pitchFamily="2" charset="-78"/>
                <a:cs typeface="B Titr" pitchFamily="2" charset="-78"/>
              </a:rPr>
            </a:br>
            <a:r>
              <a:rPr lang="ar-SA" sz="2800">
                <a:latin typeface="B Titr" pitchFamily="2" charset="-78"/>
                <a:cs typeface="B Titr" pitchFamily="2" charset="-78"/>
              </a:rPr>
              <a:t>می باشد؟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این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پیکره های آبی در خروجی حوضه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یا زیر حوضه شما قرار گرفته اند؟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کاربری زمین در حاشیه این پیکره ها</a:t>
            </a:r>
            <a:r>
              <a:rPr lang="ar-SA" sz="2800">
                <a:latin typeface="B Titr" pitchFamily="2" charset="-78"/>
                <a:cs typeface="B Titr" pitchFamily="2" charset="-78"/>
              </a:rPr>
              <a:t> چیست؟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آب این دریاچه ها از چه طریق تامین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می شود؟</a:t>
            </a:r>
          </a:p>
        </p:txBody>
      </p:sp>
    </p:spTree>
    <p:extLst>
      <p:ext uri="{BB962C8B-B14F-4D97-AF65-F5344CB8AC3E}">
        <p14:creationId xmlns:p14="http://schemas.microsoft.com/office/powerpoint/2010/main" val="37362177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ChangeArrowheads="1"/>
          </p:cNvSpPr>
          <p:nvPr/>
        </p:nvSpPr>
        <p:spPr bwMode="auto">
          <a:xfrm>
            <a:off x="1776413" y="1229986"/>
            <a:ext cx="8640762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از این دریاچه ها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جهت کارهای کشاورزی و صنعتی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استفاده </a:t>
            </a:r>
            <a:br>
              <a:rPr lang="ar-SA" sz="2800">
                <a:latin typeface="B Titr" pitchFamily="2" charset="-78"/>
                <a:cs typeface="B Titr" pitchFamily="2" charset="-78"/>
              </a:rPr>
            </a:br>
            <a:r>
              <a:rPr lang="ar-SA" sz="2800">
                <a:latin typeface="B Titr" pitchFamily="2" charset="-78"/>
                <a:cs typeface="B Titr" pitchFamily="2" charset="-78"/>
              </a:rPr>
              <a:t>می شود؟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زباله های صنعتی یا شهری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به داخل این دریاچه ها و تالاب ها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ریخته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می شود؟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این دریاچه ها و تالاب ها از نظر منظر یا سایر موارد ارزش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تفرجگاهی برای بازدید کنندگان داخلی یا خارجی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دارد؟</a:t>
            </a:r>
          </a:p>
        </p:txBody>
      </p:sp>
    </p:spTree>
    <p:extLst>
      <p:ext uri="{BB962C8B-B14F-4D97-AF65-F5344CB8AC3E}">
        <p14:creationId xmlns:p14="http://schemas.microsoft.com/office/powerpoint/2010/main" val="36693288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ChangeArrowheads="1"/>
          </p:cNvSpPr>
          <p:nvPr/>
        </p:nvSpPr>
        <p:spPr bwMode="auto">
          <a:xfrm>
            <a:off x="1703389" y="1537761"/>
            <a:ext cx="871378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600" u="sng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اثرات ناشی از بهره برداری معادن</a:t>
            </a:r>
            <a:endParaRPr lang="en-US" sz="36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آبراهه هایی در حوزه آبخیز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وجود دارند که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آثار مواد معدنی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درآنها مشاهده شود؟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مدارکی از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فرسایش یا لغزش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آبراهه های نزدیک به عملیات معدنی فعال یا رها شده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وجود دارد؟</a:t>
            </a:r>
          </a:p>
        </p:txBody>
      </p:sp>
    </p:spTree>
    <p:extLst>
      <p:ext uri="{BB962C8B-B14F-4D97-AF65-F5344CB8AC3E}">
        <p14:creationId xmlns:p14="http://schemas.microsoft.com/office/powerpoint/2010/main" val="2055109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ChangeArrowheads="1"/>
          </p:cNvSpPr>
          <p:nvPr/>
        </p:nvSpPr>
        <p:spPr bwMode="auto">
          <a:xfrm>
            <a:off x="1703389" y="1249363"/>
            <a:ext cx="87852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مدرکی از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انتقال رسوب یا نهشته شدن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پایین دست معدن کاری های فعال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وجود دارد؟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اقدامات اصلاحی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حین معدن کاری یا پس از اتمام فعالیت های استخراج انجام شده است؟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آیا معدن کاری با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رعایت اصول فنی و محیطی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انجام می شود؟</a:t>
            </a:r>
          </a:p>
        </p:txBody>
      </p:sp>
    </p:spTree>
    <p:extLst>
      <p:ext uri="{BB962C8B-B14F-4D97-AF65-F5344CB8AC3E}">
        <p14:creationId xmlns:p14="http://schemas.microsoft.com/office/powerpoint/2010/main" val="14223405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ChangeArrowheads="1"/>
          </p:cNvSpPr>
          <p:nvPr/>
        </p:nvSpPr>
        <p:spPr bwMode="auto">
          <a:xfrm>
            <a:off x="4667328" y="2738349"/>
            <a:ext cx="274145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600" b="1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راه کارهای مدیریتی</a:t>
            </a:r>
            <a:r>
              <a:rPr lang="ar-SA" sz="36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25909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ChangeArrowheads="1"/>
          </p:cNvSpPr>
          <p:nvPr/>
        </p:nvSpPr>
        <p:spPr bwMode="auto">
          <a:xfrm>
            <a:off x="4463317" y="2777323"/>
            <a:ext cx="340189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 b="1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راه کارهای مقابله با کمبود آب </a:t>
            </a:r>
            <a:endParaRPr lang="en-US" sz="28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52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ChangeArrowheads="1"/>
          </p:cNvSpPr>
          <p:nvPr/>
        </p:nvSpPr>
        <p:spPr bwMode="auto">
          <a:xfrm>
            <a:off x="1703389" y="1660872"/>
            <a:ext cx="8785225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- عوامل آب و هوایی</a:t>
            </a:r>
            <a:endParaRPr lang="en-US" sz="28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بارندگی: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بارندگی کم، بارندگی نامنظم و بارندگی با شدت زیاد و در زمان های نامناسب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اقلیم: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خشک سالی های طولانی مدت و مکرر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باد: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مناطقی با پتانسیل بادخیزی بالا و افزایش خطر فرسایش بادی با تبخیر شدید </a:t>
            </a:r>
            <a:endParaRPr lang="en-US" sz="2800">
              <a:latin typeface="B Titr" pitchFamily="2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781105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ChangeArrowheads="1"/>
          </p:cNvSpPr>
          <p:nvPr/>
        </p:nvSpPr>
        <p:spPr bwMode="auto">
          <a:xfrm>
            <a:off x="3405821" y="1643768"/>
            <a:ext cx="6231258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200" u="sng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راه کارهای کاهش تبخیر از سطح مخازن </a:t>
            </a:r>
            <a:endParaRPr lang="en-US" sz="3200" u="sng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endParaRPr lang="ar-SA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ایجاد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سقف برای سایه دار کردن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منابع کوچک آبی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کشت درخت در اطراف مخزن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برای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جلوگیری از جریان باد</a:t>
            </a:r>
          </a:p>
        </p:txBody>
      </p:sp>
    </p:spTree>
    <p:extLst>
      <p:ext uri="{BB962C8B-B14F-4D97-AF65-F5344CB8AC3E}">
        <p14:creationId xmlns:p14="http://schemas.microsoft.com/office/powerpoint/2010/main" val="568921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ChangeArrowheads="1"/>
          </p:cNvSpPr>
          <p:nvPr/>
        </p:nvSpPr>
        <p:spPr bwMode="auto">
          <a:xfrm>
            <a:off x="1774825" y="1674814"/>
            <a:ext cx="871378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پخش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مواد شیمیایی مایع از قبیل الکل های نوع آلیفاتیک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بر روی سطح آب مخازن ذخیره آب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استفاده از مواد مومی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که در اثر نور خورشید نرم شده و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لایه ای پیوسته و قابل انعطاف بر روی سطح آب تشکیل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می دهند. </a:t>
            </a:r>
          </a:p>
        </p:txBody>
      </p:sp>
    </p:spTree>
    <p:extLst>
      <p:ext uri="{BB962C8B-B14F-4D97-AF65-F5344CB8AC3E}">
        <p14:creationId xmlns:p14="http://schemas.microsoft.com/office/powerpoint/2010/main" val="41895093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ChangeArrowheads="1"/>
          </p:cNvSpPr>
          <p:nvPr/>
        </p:nvSpPr>
        <p:spPr bwMode="auto">
          <a:xfrm>
            <a:off x="1703389" y="1249363"/>
            <a:ext cx="87852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استفاده از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قطعات جامد که به صورت شناور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سطح آب قرار </a:t>
            </a:r>
            <a:br>
              <a:rPr lang="ar-SA" sz="2800">
                <a:latin typeface="B Titr" pitchFamily="2" charset="-78"/>
                <a:cs typeface="B Titr" pitchFamily="2" charset="-78"/>
              </a:rPr>
            </a:br>
            <a:r>
              <a:rPr lang="ar-SA" sz="2800">
                <a:latin typeface="B Titr" pitchFamily="2" charset="-78"/>
                <a:cs typeface="B Titr" pitchFamily="2" charset="-78"/>
              </a:rPr>
              <a:t>می گیرند مثل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بلوک های پلی استایرن و قطعات لاستیکی و پلاستیکی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به عنوان کاهش دهنده تبخیر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ساخت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مخازن پر شده از شن و قلوه سنگ که آب در داخل خلل و فرج آن باشد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مانعی در مقابل تبخیر ایجاد کند. </a:t>
            </a:r>
          </a:p>
        </p:txBody>
      </p:sp>
    </p:spTree>
    <p:extLst>
      <p:ext uri="{BB962C8B-B14F-4D97-AF65-F5344CB8AC3E}">
        <p14:creationId xmlns:p14="http://schemas.microsoft.com/office/powerpoint/2010/main" val="7527022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1703389" y="1616076"/>
            <a:ext cx="8785225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200" u="sng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راه کارهای کاهش تبخیر از سطح خاک</a:t>
            </a:r>
            <a:r>
              <a:rPr lang="ar-SA" sz="2800" b="1">
                <a:latin typeface="B Titr" pitchFamily="2" charset="-78"/>
                <a:cs typeface="B Titr" pitchFamily="2" charset="-78"/>
              </a:rPr>
              <a:t>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مهمترین راه کار کاهش تبخیر در سطح خاک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باقی گذاشتن بقایای مواد گیاهی در سطح خاک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است و در مواردی که نیاز به کاهش بیشتر باشد می تواند از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انواع مالچ ها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استفاده نمود. </a:t>
            </a:r>
          </a:p>
        </p:txBody>
      </p:sp>
    </p:spTree>
    <p:extLst>
      <p:ext uri="{BB962C8B-B14F-4D97-AF65-F5344CB8AC3E}">
        <p14:creationId xmlns:p14="http://schemas.microsoft.com/office/powerpoint/2010/main" val="40139722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ChangeArrowheads="1"/>
          </p:cNvSpPr>
          <p:nvPr/>
        </p:nvSpPr>
        <p:spPr bwMode="auto">
          <a:xfrm>
            <a:off x="1774825" y="334963"/>
            <a:ext cx="8713788" cy="619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200" u="sng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راه کارهای کاهش تبخیر و تعرق از گیاهان</a:t>
            </a:r>
            <a:r>
              <a:rPr lang="ar-SA" sz="2800" b="1">
                <a:latin typeface="B Titr" pitchFamily="2" charset="-78"/>
                <a:cs typeface="B Titr" pitchFamily="2" charset="-78"/>
              </a:rPr>
              <a:t>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جایگزینی گیاهانی با تعرق کم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به جای گیاهان پرتعرق </a:t>
            </a: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کاهش جریان هوا بر روی گیاهان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به عنوان مثال با کاشتن گیاهان بلندتر در بین ردیف ها به عنوان بادشکن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کاهش برگ گیاهان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تا حدی که به تولید محصول آسیب نرسد.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این عمل توسط مواد برگ ریز انجام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می شود.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استفاده از مواد شیمیایی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برای کاهش تعرق </a:t>
            </a:r>
          </a:p>
        </p:txBody>
      </p:sp>
    </p:spTree>
    <p:extLst>
      <p:ext uri="{BB962C8B-B14F-4D97-AF65-F5344CB8AC3E}">
        <p14:creationId xmlns:p14="http://schemas.microsoft.com/office/powerpoint/2010/main" val="50971560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ChangeArrowheads="1"/>
          </p:cNvSpPr>
          <p:nvPr/>
        </p:nvSpPr>
        <p:spPr bwMode="auto">
          <a:xfrm>
            <a:off x="1774825" y="1189038"/>
            <a:ext cx="8642350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200" u="sng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جمع آوری آب باران </a:t>
            </a:r>
            <a:endParaRPr lang="en-US" sz="3200" u="sng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این روش حدود 4000 سال قدمت دارد و در حال حاضر برای تامین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آب گله ها و حیوانات وحشی در مناطق فاقد سایر منابع آبی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استفاده می شود. معمولاً برای جمع آوری آب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خاک را غیر قابل نفوذ </a:t>
            </a:r>
            <a:b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</a:b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می کنند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 که برخی از این روش ها به قرار ذیل است: </a:t>
            </a:r>
          </a:p>
        </p:txBody>
      </p:sp>
    </p:spTree>
    <p:extLst>
      <p:ext uri="{BB962C8B-B14F-4D97-AF65-F5344CB8AC3E}">
        <p14:creationId xmlns:p14="http://schemas.microsoft.com/office/powerpoint/2010/main" val="18113401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ChangeArrowheads="1"/>
          </p:cNvSpPr>
          <p:nvPr/>
        </p:nvSpPr>
        <p:spPr bwMode="auto">
          <a:xfrm>
            <a:off x="1703389" y="1229986"/>
            <a:ext cx="8785225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تسطیح سطح زمین : </a:t>
            </a: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در این روش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پوشش گیاهی سطح زمین حذف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سطح زمین تسطیح و متراکم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می شود. سپس هرز آب حاصله را از طریق آبراهه هایی جمع آوردی می کنند.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مشکل اصلی این روش فرسایش خاک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است. در مناطقی که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خاک مقاوم به فرسایش بوده و قیمت زمین هم زیاد نباشد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می توان از این روش استفاده کرد.</a:t>
            </a:r>
          </a:p>
        </p:txBody>
      </p:sp>
    </p:spTree>
    <p:extLst>
      <p:ext uri="{BB962C8B-B14F-4D97-AF65-F5344CB8AC3E}">
        <p14:creationId xmlns:p14="http://schemas.microsoft.com/office/powerpoint/2010/main" val="168116319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ChangeArrowheads="1"/>
          </p:cNvSpPr>
          <p:nvPr/>
        </p:nvSpPr>
        <p:spPr bwMode="auto">
          <a:xfrm>
            <a:off x="1703389" y="395288"/>
            <a:ext cx="8785225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استفاده از مواد شیمیایی: </a:t>
            </a: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از این مواد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برای غیر قابل نفوذ کردن سطح خاک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ایجاد آبگیرهای ارزان قیمت استفاده نمود.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ایجاد سطح عایق: </a:t>
            </a: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در برخی مواقع برای جمع آوری هرز آب به جای اینکه خاک سطحی را متراکم کرد می توان آن را با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پوشش ضد آب پوشاند این امر به خصوص در مورد خاک های متخلخل و ناپایدار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صادق است. </a:t>
            </a:r>
          </a:p>
        </p:txBody>
      </p:sp>
    </p:spTree>
    <p:extLst>
      <p:ext uri="{BB962C8B-B14F-4D97-AF65-F5344CB8AC3E}">
        <p14:creationId xmlns:p14="http://schemas.microsoft.com/office/powerpoint/2010/main" val="7334409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ChangeArrowheads="1"/>
          </p:cNvSpPr>
          <p:nvPr/>
        </p:nvSpPr>
        <p:spPr bwMode="auto">
          <a:xfrm>
            <a:off x="1774825" y="1168431"/>
            <a:ext cx="8713788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200" u="sng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بحث استفاده مجدد از آب</a:t>
            </a:r>
            <a:r>
              <a:rPr lang="ar-SA" sz="2800" b="1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 </a:t>
            </a:r>
            <a:endParaRPr lang="en-US" sz="28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تصفیه فاضلاب های شهری و صنعتی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استفاده مجدد از آنها می تواند تا حد زیادی مشکل کمبود آب در بسیاری از مناطق را بر طرف کند. از طرف دیگر این عمل با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جلوگیری از رها شدن فاضلاب های شهری و صنعتی در رودخانه ها و سفره های زیر زمینی می تواند نقش موثری در کاهش آلودگی محیط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داشته باشد. </a:t>
            </a:r>
          </a:p>
        </p:txBody>
      </p:sp>
    </p:spTree>
    <p:extLst>
      <p:ext uri="{BB962C8B-B14F-4D97-AF65-F5344CB8AC3E}">
        <p14:creationId xmlns:p14="http://schemas.microsoft.com/office/powerpoint/2010/main" val="37204276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ChangeArrowheads="1"/>
          </p:cNvSpPr>
          <p:nvPr/>
        </p:nvSpPr>
        <p:spPr bwMode="auto">
          <a:xfrm>
            <a:off x="1703389" y="2028618"/>
            <a:ext cx="8785225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200" u="sng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بحث مدیریت زمان در آب</a:t>
            </a:r>
            <a:endParaRPr lang="en-US" sz="3200" u="sng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fa-IR" sz="2800">
                <a:latin typeface="B Titr" pitchFamily="2" charset="-78"/>
                <a:cs typeface="B Titr" pitchFamily="2" charset="-78"/>
              </a:rPr>
              <a:t> </a:t>
            </a:r>
            <a:r>
              <a:rPr lang="ar-SA" sz="2800">
                <a:latin typeface="B Titr" pitchFamily="2" charset="-78"/>
                <a:cs typeface="B Titr" pitchFamily="2" charset="-78"/>
              </a:rPr>
              <a:t>در بسیاری از موارد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آب در زمان های نامناسب در اختیار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است و باید به نحوی این زمان ها را تغییر داد.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مثل آب قنوات در فصول بدون مصرف </a:t>
            </a:r>
          </a:p>
        </p:txBody>
      </p:sp>
    </p:spTree>
    <p:extLst>
      <p:ext uri="{BB962C8B-B14F-4D97-AF65-F5344CB8AC3E}">
        <p14:creationId xmlns:p14="http://schemas.microsoft.com/office/powerpoint/2010/main" val="2916441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ChangeArrowheads="1"/>
          </p:cNvSpPr>
          <p:nvPr/>
        </p:nvSpPr>
        <p:spPr bwMode="auto">
          <a:xfrm>
            <a:off x="1703389" y="1676401"/>
            <a:ext cx="878522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دما: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وجود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دماهای بسیار بالا و پایین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برخی مناطق (سرمای دائمی و شدید و یخ زدگی همیشگی خاک و یا وجود دماهای </a:t>
            </a:r>
            <a:r>
              <a:rPr lang="fa-IR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حدود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70 درجه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سانتی گراد در سایه امکان رشد هر نوع گیاهی را غیر ممکن </a:t>
            </a:r>
            <a:r>
              <a:rPr lang="fa-IR" sz="2800">
                <a:latin typeface="B Titr" pitchFamily="2" charset="-78"/>
                <a:cs typeface="B Titr" pitchFamily="2" charset="-78"/>
              </a:rPr>
              <a:t/>
            </a:r>
            <a:br>
              <a:rPr lang="fa-IR" sz="2800">
                <a:latin typeface="B Titr" pitchFamily="2" charset="-78"/>
                <a:cs typeface="B Titr" pitchFamily="2" charset="-78"/>
              </a:rPr>
            </a:br>
            <a:r>
              <a:rPr lang="ar-SA" sz="2800">
                <a:latin typeface="B Titr" pitchFamily="2" charset="-78"/>
                <a:cs typeface="B Titr" pitchFamily="2" charset="-78"/>
              </a:rPr>
              <a:t>می کند (گندم بریان شهداد)). </a:t>
            </a:r>
          </a:p>
        </p:txBody>
      </p:sp>
    </p:spTree>
    <p:extLst>
      <p:ext uri="{BB962C8B-B14F-4D97-AF65-F5344CB8AC3E}">
        <p14:creationId xmlns:p14="http://schemas.microsoft.com/office/powerpoint/2010/main" val="100671237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ChangeArrowheads="1"/>
          </p:cNvSpPr>
          <p:nvPr/>
        </p:nvSpPr>
        <p:spPr bwMode="auto">
          <a:xfrm>
            <a:off x="1774825" y="1659285"/>
            <a:ext cx="8713788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روش های گوناگونی برای </a:t>
            </a:r>
            <a:r>
              <a:rPr lang="fa-IR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رفع این مشکل وجود دارد:</a:t>
            </a:r>
            <a:endParaRPr lang="en-US" sz="28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طرح های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پخش سیلاب یا آبیاری سیلابی اراضی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ذخیره سازی آب در استخر های بزرگ و مصرف آن در زمان های مورد نیاز</a:t>
            </a:r>
            <a:r>
              <a:rPr lang="ar-SA" sz="2800">
                <a:latin typeface="B Titr" pitchFamily="2" charset="-78"/>
                <a:cs typeface="B Titr" pitchFamily="2" charset="-78"/>
              </a:rPr>
              <a:t> (احداث استخرهای بسیار بزرگ با توان ذخیره آب تا 100،000 متر مکعب در منطقه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کهک قم</a:t>
            </a:r>
            <a:r>
              <a:rPr lang="ar-SA" sz="2800">
                <a:latin typeface="B Titr" pitchFamily="2" charset="-78"/>
                <a:cs typeface="B Titr" pitchFamily="2" charset="-78"/>
              </a:rPr>
              <a:t>)</a:t>
            </a:r>
            <a:endParaRPr lang="en-US" sz="2800">
              <a:latin typeface="B Titr" pitchFamily="2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303561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ChangeArrowheads="1"/>
          </p:cNvSpPr>
          <p:nvPr/>
        </p:nvSpPr>
        <p:spPr bwMode="auto">
          <a:xfrm>
            <a:off x="1774825" y="2101850"/>
            <a:ext cx="8713788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پمپاژ مقداری از آب رودخانه به چاه های بالادست</a:t>
            </a:r>
            <a:r>
              <a:rPr lang="ar-SA" sz="2800">
                <a:latin typeface="B Titr" pitchFamily="2" charset="-78"/>
                <a:cs typeface="B Titr" pitchFamily="2" charset="-78"/>
              </a:rPr>
              <a:t>، به صورتی که این آب ها از طریق جریان های زیر سطحی در زمان و مکان مناسب در اختیار مصرف کنندگان قرار گیرد. </a:t>
            </a:r>
          </a:p>
        </p:txBody>
      </p:sp>
    </p:spTree>
    <p:extLst>
      <p:ext uri="{BB962C8B-B14F-4D97-AF65-F5344CB8AC3E}">
        <p14:creationId xmlns:p14="http://schemas.microsoft.com/office/powerpoint/2010/main" val="5313571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ChangeArrowheads="1"/>
          </p:cNvSpPr>
          <p:nvPr/>
        </p:nvSpPr>
        <p:spPr bwMode="auto">
          <a:xfrm>
            <a:off x="1774825" y="1599318"/>
            <a:ext cx="8713788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200" u="sng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انتقال آب </a:t>
            </a:r>
            <a:endParaRPr lang="en-US" sz="3200" u="sng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انتقال آب از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مناطقی که دارای آب مازاد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می باشند بایستی با مطالعات دقیق انجام شود. این انتقال نباید سبب آسیب رساندن به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اکوسیستم منطقه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پیش روی آب شور به دلیل کاهش ورودی آب شیرین و...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شود. </a:t>
            </a:r>
          </a:p>
        </p:txBody>
      </p:sp>
    </p:spTree>
    <p:extLst>
      <p:ext uri="{BB962C8B-B14F-4D97-AF65-F5344CB8AC3E}">
        <p14:creationId xmlns:p14="http://schemas.microsoft.com/office/powerpoint/2010/main" val="245867157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1703388" y="1862138"/>
            <a:ext cx="8786812" cy="277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200" u="sng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شیرین سازی آب شور </a:t>
            </a:r>
            <a:endParaRPr lang="en-US" sz="3200" u="sng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چند سالی است که از این تکنیک برای تامین آب شرب استفاده </a:t>
            </a:r>
            <a:br>
              <a:rPr lang="ar-SA" sz="2800">
                <a:latin typeface="B Titr" pitchFamily="2" charset="-78"/>
                <a:cs typeface="B Titr" pitchFamily="2" charset="-78"/>
              </a:rPr>
            </a:br>
            <a:r>
              <a:rPr lang="ar-SA" sz="2800">
                <a:latin typeface="B Titr" pitchFamily="2" charset="-78"/>
                <a:cs typeface="B Titr" pitchFamily="2" charset="-78"/>
              </a:rPr>
              <a:t>می شود. </a:t>
            </a:r>
          </a:p>
        </p:txBody>
      </p:sp>
    </p:spTree>
    <p:extLst>
      <p:ext uri="{BB962C8B-B14F-4D97-AF65-F5344CB8AC3E}">
        <p14:creationId xmlns:p14="http://schemas.microsoft.com/office/powerpoint/2010/main" val="73077593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ChangeArrowheads="1"/>
          </p:cNvSpPr>
          <p:nvPr/>
        </p:nvSpPr>
        <p:spPr bwMode="auto">
          <a:xfrm>
            <a:off x="1703389" y="2897188"/>
            <a:ext cx="87852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200000"/>
              </a:lnSpc>
            </a:pPr>
            <a:r>
              <a:rPr lang="ar-SA" sz="3200" b="1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راه کارهای مقابله با فرسایش و تخریب خاک </a:t>
            </a:r>
            <a:endParaRPr lang="en-US" sz="32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5758018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ChangeArrowheads="1"/>
          </p:cNvSpPr>
          <p:nvPr/>
        </p:nvSpPr>
        <p:spPr bwMode="auto">
          <a:xfrm>
            <a:off x="1703389" y="822326"/>
            <a:ext cx="87852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انتخاب کاربری مناسب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مطابق با پتانسیل منطقه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جلوگیری از اعمال مضر کشاورزی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برداشت های بیش از اندازه و بدون جایگزینی از منطقه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ورود دام به موقع و به تعداد مناسب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اراضی مرتعی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جلوگیری از قطع بیرویه و یکسره درختان در مناطق جنگلی خصوصاً مناطق لسی شمال شرق</a:t>
            </a:r>
            <a:r>
              <a:rPr lang="ar-SA" sz="2800">
                <a:latin typeface="B Titr" pitchFamily="2" charset="-78"/>
                <a:cs typeface="B Titr" pitchFamily="2" charset="-78"/>
              </a:rPr>
              <a:t> کشور</a:t>
            </a:r>
          </a:p>
        </p:txBody>
      </p:sp>
    </p:spTree>
    <p:extLst>
      <p:ext uri="{BB962C8B-B14F-4D97-AF65-F5344CB8AC3E}">
        <p14:creationId xmlns:p14="http://schemas.microsoft.com/office/powerpoint/2010/main" val="13614222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ChangeArrowheads="1"/>
          </p:cNvSpPr>
          <p:nvPr/>
        </p:nvSpPr>
        <p:spPr bwMode="auto">
          <a:xfrm>
            <a:off x="1774825" y="820739"/>
            <a:ext cx="87137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قرق مرتع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فراهم آوردن شرایطی جهت بازیابی و بازسازی و رسیدن به شرایط تعادل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اقدام به کشت گونه های گیاهی به روش های مختلف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جهت افزایش پوشش گیاهی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جلوگیری از احداث راه در مناطق حساس</a:t>
            </a: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در نظر گرفتن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کلیه اقدامات حفاظتی در احداث راه ها</a:t>
            </a:r>
          </a:p>
        </p:txBody>
      </p:sp>
    </p:spTree>
    <p:extLst>
      <p:ext uri="{BB962C8B-B14F-4D97-AF65-F5344CB8AC3E}">
        <p14:creationId xmlns:p14="http://schemas.microsoft.com/office/powerpoint/2010/main" val="31297387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1774825" y="1674814"/>
            <a:ext cx="864235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اقدام به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احداث سازه های اصلاحی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مناطق مختلف به منظور جلوگیری از فرسایش کناره و کف</a:t>
            </a:r>
            <a:r>
              <a:rPr lang="en-US" sz="2800">
                <a:latin typeface="B Titr" pitchFamily="2" charset="-78"/>
                <a:cs typeface="B Titr" pitchFamily="2" charset="-78"/>
              </a:rPr>
              <a:t> </a:t>
            </a:r>
            <a:r>
              <a:rPr lang="ar-SA" sz="2800">
                <a:latin typeface="B Titr" pitchFamily="2" charset="-78"/>
                <a:cs typeface="B Titr" pitchFamily="2" charset="-78"/>
              </a:rPr>
              <a:t>آبراهه ها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اقدام به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احداث سازه هایی جهت شکست شیب</a:t>
            </a: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تبدیل اراضی کم بازده دیم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به اراضی با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محصولات دائمی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745449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ChangeArrowheads="1"/>
          </p:cNvSpPr>
          <p:nvPr/>
        </p:nvSpPr>
        <p:spPr bwMode="auto">
          <a:xfrm>
            <a:off x="1703389" y="1247775"/>
            <a:ext cx="8713787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 b="1">
                <a:latin typeface="B Titr" pitchFamily="2" charset="-78"/>
                <a:cs typeface="B Titr" pitchFamily="2" charset="-78"/>
              </a:rPr>
              <a:t>راه کارهای مقابله با سیل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 b="1">
                <a:latin typeface="B Titr" pitchFamily="2" charset="-78"/>
                <a:cs typeface="B Titr" pitchFamily="2" charset="-78"/>
              </a:rPr>
              <a:t>راه کارهای مقابله با بیابان زایی و پیشروی کویر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 b="1">
                <a:latin typeface="B Titr" pitchFamily="2" charset="-78"/>
                <a:cs typeface="B Titr" pitchFamily="2" charset="-78"/>
              </a:rPr>
              <a:t>راه کارهای مقابله با شور شدن اراضی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 b="1">
                <a:latin typeface="B Titr" pitchFamily="2" charset="-78"/>
                <a:cs typeface="B Titr" pitchFamily="2" charset="-78"/>
              </a:rPr>
              <a:t>راه کارهای تامین منابع مالی جدید برای مردم منطقه به منظور جلوگیری از مهاجرت و تخریب اراضی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4256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ChangeArrowheads="1"/>
          </p:cNvSpPr>
          <p:nvPr/>
        </p:nvSpPr>
        <p:spPr bwMode="auto">
          <a:xfrm>
            <a:off x="1703389" y="1249363"/>
            <a:ext cx="8713787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 b="1">
                <a:latin typeface="B Titr" pitchFamily="2" charset="-78"/>
                <a:cs typeface="B Titr" pitchFamily="2" charset="-78"/>
              </a:rPr>
              <a:t>راه کارهای مقابله با تخریب منابع آب و خاک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 b="1">
                <a:latin typeface="B Titr" pitchFamily="2" charset="-78"/>
                <a:cs typeface="B Titr" pitchFamily="2" charset="-78"/>
              </a:rPr>
              <a:t>راه کارهای مقابله با اثرات مخرب اقدامات اکتشافی و استخراجی از معادن سطحی و زیر سطحی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 b="1">
                <a:latin typeface="B Titr" pitchFamily="2" charset="-78"/>
                <a:cs typeface="B Titr" pitchFamily="2" charset="-78"/>
              </a:rPr>
              <a:t>فراهم آوردن شرایطی برای استفاده کامل از منابع موجود و جلوگیری از بی استفاده ماندن از منابع طبیعی تجدید شونده</a:t>
            </a:r>
          </a:p>
        </p:txBody>
      </p:sp>
    </p:spTree>
    <p:extLst>
      <p:ext uri="{BB962C8B-B14F-4D97-AF65-F5344CB8AC3E}">
        <p14:creationId xmlns:p14="http://schemas.microsoft.com/office/powerpoint/2010/main" val="2797473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ChangeArrowheads="1"/>
          </p:cNvSpPr>
          <p:nvPr/>
        </p:nvSpPr>
        <p:spPr bwMode="auto">
          <a:xfrm>
            <a:off x="2388047" y="1757711"/>
            <a:ext cx="742543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- عوامل توپوگرافی </a:t>
            </a:r>
            <a:endParaRPr lang="en-US" sz="28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دامنه هایی با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شیب تند</a:t>
            </a:r>
            <a:endParaRPr lang="en-US" sz="28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شیب های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رو به شمال</a:t>
            </a:r>
            <a:r>
              <a:rPr lang="ar-SA" sz="2800">
                <a:latin typeface="B Titr" pitchFamily="2" charset="-78"/>
                <a:cs typeface="B Titr" pitchFamily="2" charset="-78"/>
              </a:rPr>
              <a:t>، رطوبت بالا و حساسیت به حرکت های توده ای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شیب های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رو به جنوب</a:t>
            </a:r>
            <a:r>
              <a:rPr lang="ar-SA" sz="2800">
                <a:latin typeface="B Titr" pitchFamily="2" charset="-78"/>
                <a:cs typeface="B Titr" pitchFamily="2" charset="-78"/>
              </a:rPr>
              <a:t>، رطوبت کم و تبخیر زیاد </a:t>
            </a:r>
          </a:p>
        </p:txBody>
      </p:sp>
    </p:spTree>
    <p:extLst>
      <p:ext uri="{BB962C8B-B14F-4D97-AF65-F5344CB8AC3E}">
        <p14:creationId xmlns:p14="http://schemas.microsoft.com/office/powerpoint/2010/main" val="36160006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ChangeArrowheads="1"/>
          </p:cNvSpPr>
          <p:nvPr/>
        </p:nvSpPr>
        <p:spPr bwMode="auto">
          <a:xfrm>
            <a:off x="2804609" y="2268647"/>
            <a:ext cx="647324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 b="1">
                <a:latin typeface="B Titr" pitchFamily="2" charset="-78"/>
                <a:cs typeface="B Titr" pitchFamily="2" charset="-78"/>
              </a:rPr>
              <a:t>راه کارهای حفظ ذخیره گاه های ژنتیکی گیاهی و جانوری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 b="1">
                <a:latin typeface="B Titr" pitchFamily="2" charset="-78"/>
                <a:cs typeface="B Titr" pitchFamily="2" charset="-78"/>
              </a:rPr>
              <a:t>راه کارهای حفظ و احیای پتانسیل های تفرجگاهی طبیعی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947819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ChangeArrowheads="1"/>
          </p:cNvSpPr>
          <p:nvPr/>
        </p:nvSpPr>
        <p:spPr bwMode="auto">
          <a:xfrm>
            <a:off x="2803584" y="2434463"/>
            <a:ext cx="7013458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600" b="1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فاز دوم </a:t>
            </a:r>
            <a:endParaRPr lang="en-US" sz="36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 b="1">
                <a:latin typeface="B Titr" pitchFamily="2" charset="-78"/>
                <a:cs typeface="B Titr" pitchFamily="2" charset="-78"/>
              </a:rPr>
              <a:t>استحکام بخشیدن به شرایط منطقه پس از حل مشکلات موجود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723257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ChangeArrowheads="1"/>
          </p:cNvSpPr>
          <p:nvPr/>
        </p:nvSpPr>
        <p:spPr bwMode="auto">
          <a:xfrm>
            <a:off x="1774825" y="1660873"/>
            <a:ext cx="864235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اصلی ترین اقدام در این مرحله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برنامه ریزی جهت مطالعه و</a:t>
            </a:r>
            <a:r>
              <a:rPr lang="fa-IR" sz="2800">
                <a:latin typeface="B Titr" pitchFamily="2" charset="-78"/>
                <a:cs typeface="B Titr" pitchFamily="2" charset="-78"/>
              </a:rPr>
              <a:t>  </a:t>
            </a:r>
            <a:r>
              <a:rPr lang="ar-SA" sz="2800">
                <a:latin typeface="B Titr" pitchFamily="2" charset="-78"/>
                <a:cs typeface="B Titr" pitchFamily="2" charset="-78"/>
              </a:rPr>
              <a:t>اجرای دقیق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برنامه آمایش سرزمین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است.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پس از انجام این مطالعه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بایستی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برنامه ریزی جهت ساماندهی کاربری های موجود انجام</a:t>
            </a:r>
            <a:r>
              <a:rPr lang="ar-SA" sz="2800">
                <a:latin typeface="B Titr" pitchFamily="2" charset="-78"/>
                <a:cs typeface="B Titr" pitchFamily="2" charset="-78"/>
              </a:rPr>
              <a:t> گیرد. بدین ترتیب که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با یک برنامه میان مدت و در صورت امکان اقدام به تغییر کاربری های مشکل دار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شود.</a:t>
            </a:r>
            <a:r>
              <a:rPr lang="en-US" sz="2800">
                <a:latin typeface="B Titr" pitchFamily="2" charset="-78"/>
                <a:cs typeface="B Titr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702434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ChangeArrowheads="1"/>
          </p:cNvSpPr>
          <p:nvPr/>
        </p:nvSpPr>
        <p:spPr bwMode="auto">
          <a:xfrm>
            <a:off x="1703389" y="2091759"/>
            <a:ext cx="878522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در مرحله بعد با برآورد توان هر منطقه در کاربری های تعیین شده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برنامه های مدیریت و بهره برداری از منابع و اراضی به گونه ای تنظیم شود که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هیچ منطقه ای بیش از توان خود مورد بهره برداری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قرار نگیرد. </a:t>
            </a:r>
          </a:p>
        </p:txBody>
      </p:sp>
    </p:spTree>
    <p:extLst>
      <p:ext uri="{BB962C8B-B14F-4D97-AF65-F5344CB8AC3E}">
        <p14:creationId xmlns:p14="http://schemas.microsoft.com/office/powerpoint/2010/main" val="341978671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ChangeArrowheads="1"/>
          </p:cNvSpPr>
          <p:nvPr/>
        </p:nvSpPr>
        <p:spPr bwMode="auto">
          <a:xfrm>
            <a:off x="1703389" y="1660873"/>
            <a:ext cx="8785225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از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دیگر اقدامات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انجام شده در این مرحله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برنامه ریزی جهت کنترل و کاهش مشکلات ناشی از اقدامات نامناسب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کاربری های غلط موجود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منطقه است که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امکان تغییر آنها حداقل در کوتاه مدت وجود ندارد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 (استقرار اماکن مسکونی در مکان های نامناسب، استقرار واحد های صنعتی در مکان های نامناسب و... ). </a:t>
            </a:r>
          </a:p>
        </p:txBody>
      </p:sp>
    </p:spTree>
    <p:extLst>
      <p:ext uri="{BB962C8B-B14F-4D97-AF65-F5344CB8AC3E}">
        <p14:creationId xmlns:p14="http://schemas.microsoft.com/office/powerpoint/2010/main" val="29887262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ChangeArrowheads="1"/>
          </p:cNvSpPr>
          <p:nvPr/>
        </p:nvSpPr>
        <p:spPr bwMode="auto">
          <a:xfrm>
            <a:off x="1774825" y="2091759"/>
            <a:ext cx="871378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به واقع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کلیه اقدامات انجام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شده در این مرحله به گونه ای طرح ریزی می شود که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اولاً</a:t>
            </a: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  <a:r>
              <a:rPr lang="ar-SA" sz="2800">
                <a:solidFill>
                  <a:schemeClr val="accent2"/>
                </a:solidFill>
                <a:latin typeface="B Titr" pitchFamily="2" charset="-78"/>
                <a:cs typeface="B Titr" pitchFamily="2" charset="-78"/>
              </a:rPr>
              <a:t>مشکل جدیدی ایجاد نشود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ثانیاً</a:t>
            </a: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اقدامات انجام شده در مراحل قبلی به یک حالت پایداری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برسند. این زمان گذر بسته به منطقه ممکن است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3 تا 10 سال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باشد. </a:t>
            </a:r>
          </a:p>
        </p:txBody>
      </p:sp>
    </p:spTree>
    <p:extLst>
      <p:ext uri="{BB962C8B-B14F-4D97-AF65-F5344CB8AC3E}">
        <p14:creationId xmlns:p14="http://schemas.microsoft.com/office/powerpoint/2010/main" val="77480248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ChangeArrowheads="1"/>
          </p:cNvSpPr>
          <p:nvPr/>
        </p:nvSpPr>
        <p:spPr bwMode="auto">
          <a:xfrm>
            <a:off x="2402905" y="2361438"/>
            <a:ext cx="747191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600" b="1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فاز سوم </a:t>
            </a:r>
            <a:endParaRPr lang="en-US" sz="36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 b="1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بهبود شرایط کلی حوضه</a:t>
            </a:r>
            <a:r>
              <a:rPr lang="ar-SA" sz="2800" b="1">
                <a:latin typeface="B Titr" pitchFamily="2" charset="-78"/>
                <a:cs typeface="B Titr" pitchFamily="2" charset="-78"/>
              </a:rPr>
              <a:t> جهت استفاده کامل از پتانسیل های موجود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682093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ChangeArrowheads="1"/>
          </p:cNvSpPr>
          <p:nvPr/>
        </p:nvSpPr>
        <p:spPr bwMode="auto">
          <a:xfrm>
            <a:off x="1703389" y="2103438"/>
            <a:ext cx="8785225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به طور کلی برنامه ریزان در این مرحله مبادرت به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جستجوی راه کارها و اقدامات جدید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همچنین استفاده از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تکنیک های نوین جهت مدیریت و استفاده هر بیشتر از پتانسیل های منطقه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می نمایند.</a:t>
            </a:r>
            <a:r>
              <a:rPr lang="en-US" sz="2800">
                <a:latin typeface="B Titr" pitchFamily="2" charset="-78"/>
                <a:cs typeface="B Titr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1863253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ChangeArrowheads="1"/>
          </p:cNvSpPr>
          <p:nvPr/>
        </p:nvSpPr>
        <p:spPr bwMode="auto">
          <a:xfrm>
            <a:off x="1703389" y="1659285"/>
            <a:ext cx="8785225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fa-IR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برخی از جهت گیری های کلی در این فاز عبارتند از : </a:t>
            </a:r>
            <a:endParaRPr lang="en-US" sz="28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مطالعات منابع و اراضی برای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پیشنهاد راه کارهایی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جهت استفاده های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چند منظور</a:t>
            </a:r>
            <a:endParaRPr lang="en-US" sz="28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مطالعه منابع و اراضی جهت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پیشنهاد استفاده هایی جدید از منابع و اراضی با در نظر گرفتن اصل پایداری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(کشت های جدید، صنایع جدید، ... )</a:t>
            </a:r>
            <a:endParaRPr lang="en-US" sz="2800">
              <a:latin typeface="B Titr" pitchFamily="2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231431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ChangeArrowheads="1"/>
          </p:cNvSpPr>
          <p:nvPr/>
        </p:nvSpPr>
        <p:spPr bwMode="auto">
          <a:xfrm>
            <a:off x="1703389" y="2528889"/>
            <a:ext cx="87852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شناسایی نظام ها و قوانین و مقررات دست و پاگیر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اقدام برای تعدیل و تصحیح آنها</a:t>
            </a:r>
          </a:p>
        </p:txBody>
      </p:sp>
    </p:spTree>
    <p:extLst>
      <p:ext uri="{BB962C8B-B14F-4D97-AF65-F5344CB8AC3E}">
        <p14:creationId xmlns:p14="http://schemas.microsoft.com/office/powerpoint/2010/main" val="1604265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ChangeArrowheads="1"/>
          </p:cNvSpPr>
          <p:nvPr/>
        </p:nvSpPr>
        <p:spPr bwMode="auto">
          <a:xfrm>
            <a:off x="2296705" y="1249037"/>
            <a:ext cx="7438255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- عوامل ژئومرفولوژی </a:t>
            </a:r>
            <a:endParaRPr lang="en-US" sz="28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اراضی صخره ای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بدون خاک و پتانسیل رویش با ضریب روان آب بالا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وجود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رخساره های کویری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وجود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مناطق برف گیر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خطر وقوع بهمن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وجود پدیده سنگ زایی در سطح اراضی (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پیپ کراک</a:t>
            </a:r>
            <a:r>
              <a:rPr lang="ar-SA" sz="2800">
                <a:latin typeface="B Titr" pitchFamily="2" charset="-78"/>
                <a:cs typeface="B Titr" pitchFamily="2" charset="-78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78232919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ChangeArrowheads="1"/>
          </p:cNvSpPr>
          <p:nvPr/>
        </p:nvSpPr>
        <p:spPr bwMode="auto">
          <a:xfrm>
            <a:off x="1703389" y="2347913"/>
            <a:ext cx="8785225" cy="216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600" b="1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مرحله سوم: </a:t>
            </a:r>
          </a:p>
          <a:p>
            <a:pPr algn="ctr" rtl="1" eaLnBrk="1" hangingPunct="1">
              <a:lnSpc>
                <a:spcPct val="200000"/>
              </a:lnSpc>
            </a:pPr>
            <a:r>
              <a:rPr lang="ar-SA" sz="3200" b="1">
                <a:latin typeface="B Titr" pitchFamily="2" charset="-78"/>
                <a:cs typeface="B Titr" pitchFamily="2" charset="-78"/>
              </a:rPr>
              <a:t>اجرای طرح های پیش بینی شده</a:t>
            </a:r>
            <a:endParaRPr lang="en-US" sz="3200">
              <a:latin typeface="B Titr" pitchFamily="2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4349844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ChangeArrowheads="1"/>
          </p:cNvSpPr>
          <p:nvPr/>
        </p:nvSpPr>
        <p:spPr bwMode="auto">
          <a:xfrm>
            <a:off x="1703389" y="2103438"/>
            <a:ext cx="8785225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در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هر یک از سه فاز مرحله قبل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پس از ارائه طرح ها و برنامه های اجرایی این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برنامه ها باید توسط فرد یا افرادی اجرا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شوند. به طور کلی این برنامه ها بایستی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توسط دو گروه عمده انجام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شوند:</a:t>
            </a:r>
          </a:p>
        </p:txBody>
      </p:sp>
    </p:spTree>
    <p:extLst>
      <p:ext uri="{BB962C8B-B14F-4D97-AF65-F5344CB8AC3E}">
        <p14:creationId xmlns:p14="http://schemas.microsoft.com/office/powerpoint/2010/main" val="232008281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ChangeArrowheads="1"/>
          </p:cNvSpPr>
          <p:nvPr/>
        </p:nvSpPr>
        <p:spPr bwMode="auto">
          <a:xfrm>
            <a:off x="1774825" y="1249363"/>
            <a:ext cx="87137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الف </a:t>
            </a:r>
            <a:r>
              <a:rPr lang="fa-IR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–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 برنامه هایی که باید توسط مردم انجام شوند: </a:t>
            </a:r>
            <a:endParaRPr lang="en-US" sz="28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این برنامه ها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عموماً مربوط به منابع و اراضی تحت مالکیت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مردم </a:t>
            </a:r>
            <a:br>
              <a:rPr lang="ar-SA" sz="2800">
                <a:latin typeface="B Titr" pitchFamily="2" charset="-78"/>
                <a:cs typeface="B Titr" pitchFamily="2" charset="-78"/>
              </a:rPr>
            </a:br>
            <a:r>
              <a:rPr lang="ar-SA" sz="2800">
                <a:latin typeface="B Titr" pitchFamily="2" charset="-78"/>
                <a:cs typeface="B Titr" pitchFamily="2" charset="-78"/>
              </a:rPr>
              <a:t>می باشد که برخی از آنها به قرار ذیل است: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تغییر در نوع و زمان کشت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تغییر در روش کشت</a:t>
            </a:r>
            <a:endParaRPr lang="en-US" sz="2800">
              <a:latin typeface="B Titr" pitchFamily="2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668472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ChangeArrowheads="1"/>
          </p:cNvSpPr>
          <p:nvPr/>
        </p:nvSpPr>
        <p:spPr bwMode="auto">
          <a:xfrm>
            <a:off x="1774825" y="1676401"/>
            <a:ext cx="871378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تغییر در نوع و مقدار آبیاری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قرق برخی مناطق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ar-SA" sz="2800">
                <a:latin typeface="B Titr" pitchFamily="2" charset="-78"/>
                <a:cs typeface="B Titr" pitchFamily="2" charset="-78"/>
              </a:rPr>
              <a:t>این قبیل کارها بایستی با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آموزش مردم و نظارت دقیق کارشناسان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مربوطه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در زمان تعیین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شده انجام گیرد. </a:t>
            </a:r>
          </a:p>
        </p:txBody>
      </p:sp>
    </p:spTree>
    <p:extLst>
      <p:ext uri="{BB962C8B-B14F-4D97-AF65-F5344CB8AC3E}">
        <p14:creationId xmlns:p14="http://schemas.microsoft.com/office/powerpoint/2010/main" val="121052584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ChangeArrowheads="1"/>
          </p:cNvSpPr>
          <p:nvPr/>
        </p:nvSpPr>
        <p:spPr bwMode="auto">
          <a:xfrm>
            <a:off x="1703389" y="1249363"/>
            <a:ext cx="87852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ب- برنامه هایی که باید توسط دولت انجام شود: </a:t>
            </a:r>
            <a:endParaRPr lang="en-US" sz="28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این برنامه ها عموماً مربوط به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منابع و اراضی تحت مالکیت دولت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بوده و 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برنامه هایی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می باشد که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به دلیل هزینه زیاد مردم قادر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به انجام آنها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نمی باشند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. در این بخش نیز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حمایت مردم و مشارکت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آنها در اجرا و نگهداری از طرح های انجام شده می تواند بسیار راه گشا باشد. </a:t>
            </a:r>
          </a:p>
        </p:txBody>
      </p:sp>
    </p:spTree>
    <p:extLst>
      <p:ext uri="{BB962C8B-B14F-4D97-AF65-F5344CB8AC3E}">
        <p14:creationId xmlns:p14="http://schemas.microsoft.com/office/powerpoint/2010/main" val="25033270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ChangeArrowheads="1"/>
          </p:cNvSpPr>
          <p:nvPr/>
        </p:nvSpPr>
        <p:spPr bwMode="auto">
          <a:xfrm>
            <a:off x="1703389" y="799099"/>
            <a:ext cx="878522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استفاده از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کارشناسان و کارگران ماهر و ترجیحاً محلی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آشنا به جزئیات شرایط موجود در منطقه می تواند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موجب اجرای صحیح</a:t>
            </a:r>
            <a:r>
              <a:rPr lang="ar-SA" sz="2800">
                <a:latin typeface="B Titr" pitchFamily="2" charset="-78"/>
                <a:cs typeface="B Titr" pitchFamily="2" charset="-78"/>
              </a:rPr>
              <a:t> کار شده که این امر به نوبه خود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سبب افزایش اعتماد مردم و همکاری و مشارکت بیشتر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آنها خواهد شد. از طرف دیگر استفاده از عوامل محلی برای اجرای کار سبب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ایجاد شغل های موقت و دائمی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منطقه شده که این امر خود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موجب دلگرمی مردم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گسترش آشنایی آنها نسبت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به مسائل منابع طبیعی خواهد شد. </a:t>
            </a:r>
          </a:p>
        </p:txBody>
      </p:sp>
    </p:spTree>
    <p:extLst>
      <p:ext uri="{BB962C8B-B14F-4D97-AF65-F5344CB8AC3E}">
        <p14:creationId xmlns:p14="http://schemas.microsoft.com/office/powerpoint/2010/main" val="282654304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ChangeArrowheads="1"/>
          </p:cNvSpPr>
          <p:nvPr/>
        </p:nvSpPr>
        <p:spPr bwMode="auto">
          <a:xfrm>
            <a:off x="1774825" y="2346325"/>
            <a:ext cx="8713788" cy="216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600" b="1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مرحله چهارم:</a:t>
            </a:r>
          </a:p>
          <a:p>
            <a:pPr algn="ctr" rtl="1" eaLnBrk="1" hangingPunct="1">
              <a:lnSpc>
                <a:spcPct val="200000"/>
              </a:lnSpc>
            </a:pPr>
            <a:r>
              <a:rPr lang="ar-SA" sz="3200" b="1">
                <a:latin typeface="B Titr" pitchFamily="2" charset="-78"/>
                <a:cs typeface="B Titr" pitchFamily="2" charset="-78"/>
              </a:rPr>
              <a:t>مستند سازی و نظارت بر اجرای طرح </a:t>
            </a:r>
            <a:endParaRPr lang="en-US" sz="3200">
              <a:latin typeface="B Titr" pitchFamily="2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545961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1774825" y="2528889"/>
            <a:ext cx="87137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این دو موضوع مقوله هایی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کاملاً متفاوت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هستند که به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دلیل همزمانی در اجرا در یک مرحله گنجانده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شده اند. </a:t>
            </a:r>
          </a:p>
        </p:txBody>
      </p:sp>
    </p:spTree>
    <p:extLst>
      <p:ext uri="{BB962C8B-B14F-4D97-AF65-F5344CB8AC3E}">
        <p14:creationId xmlns:p14="http://schemas.microsoft.com/office/powerpoint/2010/main" val="406440238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ChangeArrowheads="1"/>
          </p:cNvSpPr>
          <p:nvPr/>
        </p:nvSpPr>
        <p:spPr bwMode="auto">
          <a:xfrm>
            <a:off x="1774825" y="1229986"/>
            <a:ext cx="864235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 b="1">
                <a:solidFill>
                  <a:schemeClr val="hlink"/>
                </a:solidFill>
                <a:latin typeface="Times New Roman" panose="02020603050405020304" pitchFamily="18" charset="0"/>
                <a:cs typeface="B Titr" pitchFamily="2" charset="-78"/>
              </a:rPr>
              <a:t>مستند سازی</a:t>
            </a:r>
            <a:r>
              <a:rPr lang="ar-SA" sz="2800" b="1">
                <a:latin typeface="Times New Roman" panose="02020603050405020304" pitchFamily="18" charset="0"/>
                <a:cs typeface="B Titr" pitchFamily="2" charset="-78"/>
              </a:rPr>
              <a:t> </a:t>
            </a:r>
            <a:r>
              <a:rPr lang="en-US" sz="2800" b="1">
                <a:latin typeface="Times New Roman" panose="02020603050405020304" pitchFamily="18" charset="0"/>
                <a:cs typeface="B Titr" pitchFamily="2" charset="-78"/>
              </a:rPr>
              <a:t>(Documentation)</a:t>
            </a:r>
            <a:r>
              <a:rPr lang="ar-SA" sz="2800" b="1">
                <a:latin typeface="Times New Roman" panose="02020603050405020304" pitchFamily="18" charset="0"/>
                <a:cs typeface="B Titr" pitchFamily="2" charset="-78"/>
              </a:rPr>
              <a:t> در مورد پروژه های پیشنهاد شده در مدیریت حوزه آبخیز </a:t>
            </a:r>
            <a:endParaRPr lang="fa-IR" sz="2800">
              <a:latin typeface="Times New Roman" panose="02020603050405020304" pitchFamily="18" charset="0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Times New Roman" panose="02020603050405020304" pitchFamily="18" charset="0"/>
                <a:cs typeface="B Titr" pitchFamily="2" charset="-78"/>
              </a:rPr>
              <a:t>فرایند</a:t>
            </a:r>
            <a:r>
              <a:rPr lang="ar-SA" sz="2800">
                <a:latin typeface="Times New Roman" panose="02020603050405020304" pitchFamily="18" charset="0"/>
                <a:cs typeface="B Titr" pitchFamily="2" charset="-78"/>
              </a:rPr>
              <a:t> مستند سازی شامل </a:t>
            </a:r>
            <a:r>
              <a:rPr lang="ar-SA" sz="2800">
                <a:solidFill>
                  <a:schemeClr val="hlink"/>
                </a:solidFill>
                <a:latin typeface="Times New Roman" panose="02020603050405020304" pitchFamily="18" charset="0"/>
                <a:cs typeface="B Titr" pitchFamily="2" charset="-78"/>
              </a:rPr>
              <a:t>جمع آوری یک سری اطلاعات</a:t>
            </a:r>
            <a:r>
              <a:rPr lang="ar-SA" sz="2800">
                <a:latin typeface="Times New Roman" panose="02020603050405020304" pitchFamily="18" charset="0"/>
                <a:cs typeface="B Titr" pitchFamily="2" charset="-78"/>
              </a:rPr>
              <a:t> از </a:t>
            </a:r>
            <a:r>
              <a:rPr lang="ar-SA" sz="2800">
                <a:solidFill>
                  <a:schemeClr val="hlink"/>
                </a:solidFill>
                <a:latin typeface="Times New Roman" panose="02020603050405020304" pitchFamily="18" charset="0"/>
                <a:cs typeface="B Titr" pitchFamily="2" charset="-78"/>
              </a:rPr>
              <a:t>شروع مطالعات اولیه تا پایان فرایند مطالعه</a:t>
            </a:r>
            <a:r>
              <a:rPr lang="ar-SA" sz="2800">
                <a:latin typeface="Times New Roman" panose="02020603050405020304" pitchFamily="18" charset="0"/>
                <a:cs typeface="B Titr" pitchFamily="2" charset="-78"/>
              </a:rPr>
              <a:t> و </a:t>
            </a:r>
            <a:r>
              <a:rPr lang="ar-SA" sz="2800">
                <a:solidFill>
                  <a:schemeClr val="hlink"/>
                </a:solidFill>
                <a:latin typeface="Times New Roman" panose="02020603050405020304" pitchFamily="18" charset="0"/>
                <a:cs typeface="B Titr" pitchFamily="2" charset="-78"/>
              </a:rPr>
              <a:t>همچنین از شروع عملیات اجرایی پروژه</a:t>
            </a:r>
            <a:r>
              <a:rPr lang="fa-IR" sz="2800">
                <a:solidFill>
                  <a:schemeClr val="hlink"/>
                </a:solidFill>
                <a:latin typeface="Times New Roman" panose="02020603050405020304" pitchFamily="18" charset="0"/>
                <a:cs typeface="B Titr" pitchFamily="2" charset="-78"/>
              </a:rPr>
              <a:t>  </a:t>
            </a:r>
            <a:r>
              <a:rPr lang="ar-SA" sz="2800">
                <a:solidFill>
                  <a:schemeClr val="hlink"/>
                </a:solidFill>
                <a:latin typeface="Times New Roman" panose="02020603050405020304" pitchFamily="18" charset="0"/>
                <a:cs typeface="B Titr" pitchFamily="2" charset="-78"/>
              </a:rPr>
              <a:t>تا پایان آن</a:t>
            </a:r>
            <a:r>
              <a:rPr lang="ar-SA" sz="2800">
                <a:latin typeface="Times New Roman" panose="02020603050405020304" pitchFamily="18" charset="0"/>
                <a:cs typeface="B Titr" pitchFamily="2" charset="-78"/>
              </a:rPr>
              <a:t> و در نهایت </a:t>
            </a:r>
            <a:r>
              <a:rPr lang="ar-SA" sz="2800">
                <a:solidFill>
                  <a:schemeClr val="hlink"/>
                </a:solidFill>
                <a:latin typeface="Times New Roman" panose="02020603050405020304" pitchFamily="18" charset="0"/>
                <a:cs typeface="B Titr" pitchFamily="2" charset="-78"/>
              </a:rPr>
              <a:t>بررسی نتایج آن پس از اجرای</a:t>
            </a:r>
            <a:r>
              <a:rPr lang="ar-SA" sz="2800">
                <a:latin typeface="Times New Roman" panose="02020603050405020304" pitchFamily="18" charset="0"/>
                <a:cs typeface="B Titr" pitchFamily="2" charset="-78"/>
              </a:rPr>
              <a:t> کامل طرح است.</a:t>
            </a:r>
            <a:r>
              <a:rPr lang="en-US" sz="2800">
                <a:latin typeface="Times New Roman" panose="02020603050405020304" pitchFamily="18" charset="0"/>
                <a:cs typeface="B Titr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446812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ChangeArrowheads="1"/>
          </p:cNvSpPr>
          <p:nvPr/>
        </p:nvSpPr>
        <p:spPr bwMode="auto">
          <a:xfrm>
            <a:off x="1703389" y="1659285"/>
            <a:ext cx="8713787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این مستندات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شامل گزارشات تخصصی از مراحل مختلف مطالعه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، تهیه عکس و فیلم، گزارشات پیشرفت کار و گزارش بررسی نتایج پروژه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تا چند سال پس از پایان مراحل اجرایی طرح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است. گزارشات تهیه شده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علاوه بر موارد تخصصی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باید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شامل موفقیت ها و ناکامی های هر پروژه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دلایل آن باشد.</a:t>
            </a:r>
            <a:r>
              <a:rPr lang="en-US" sz="2800">
                <a:latin typeface="B Titr" pitchFamily="2" charset="-78"/>
                <a:cs typeface="B Titr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3578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ChangeArrowheads="1"/>
          </p:cNvSpPr>
          <p:nvPr/>
        </p:nvSpPr>
        <p:spPr bwMode="auto">
          <a:xfrm>
            <a:off x="5024838" y="1613248"/>
            <a:ext cx="4972836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- محدودیت های منابع آب </a:t>
            </a:r>
            <a:endParaRPr lang="en-US" sz="28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سفره های آبی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 شور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گاهی اوقات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تلخ</a:t>
            </a:r>
            <a:endParaRPr lang="en-US" sz="28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پایین بودن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سطح سفره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بالا بودن سطح سفره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باتلاقی شدن منطقه </a:t>
            </a:r>
          </a:p>
        </p:txBody>
      </p:sp>
    </p:spTree>
    <p:extLst>
      <p:ext uri="{BB962C8B-B14F-4D97-AF65-F5344CB8AC3E}">
        <p14:creationId xmlns:p14="http://schemas.microsoft.com/office/powerpoint/2010/main" val="229349387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ChangeArrowheads="1"/>
          </p:cNvSpPr>
          <p:nvPr/>
        </p:nvSpPr>
        <p:spPr bwMode="auto">
          <a:xfrm>
            <a:off x="1703389" y="2090172"/>
            <a:ext cx="871378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fa-IR" sz="2800">
                <a:latin typeface="B Titr" pitchFamily="2" charset="-78"/>
                <a:cs typeface="B Titr" pitchFamily="2" charset="-78"/>
              </a:rPr>
              <a:t> </a:t>
            </a:r>
            <a:r>
              <a:rPr lang="ar-SA" sz="2800">
                <a:latin typeface="B Titr" pitchFamily="2" charset="-78"/>
                <a:cs typeface="B Titr" pitchFamily="2" charset="-78"/>
              </a:rPr>
              <a:t>این اطلاعات می تواند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برای گروه های مطالعاتی دیگر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، جهت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ارائه به مردم همان منطقه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یا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مناطق دیگر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جهت آشنایی هر چه بیشتر،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بررسی علل ناکامی ها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استفاده از آن در تهیه و اجرای طرح های مشابه و... استفاده شود.</a:t>
            </a:r>
          </a:p>
        </p:txBody>
      </p:sp>
    </p:spTree>
    <p:extLst>
      <p:ext uri="{BB962C8B-B14F-4D97-AF65-F5344CB8AC3E}">
        <p14:creationId xmlns:p14="http://schemas.microsoft.com/office/powerpoint/2010/main" val="189257774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ChangeArrowheads="1"/>
          </p:cNvSpPr>
          <p:nvPr/>
        </p:nvSpPr>
        <p:spPr bwMode="auto">
          <a:xfrm>
            <a:off x="1774825" y="822326"/>
            <a:ext cx="87137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نکات قابل ذکر در انجام فرایند مستند سازی:</a:t>
            </a: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ar-SA" sz="2800">
                <a:latin typeface="B Titr" pitchFamily="2" charset="-78"/>
                <a:cs typeface="B Titr" pitchFamily="2" charset="-78"/>
              </a:rPr>
              <a:t>مستند سازی بایستی از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قبل از اجرای پروژه شروع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با توجه به نوع و طول مدت تاثیر پروه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تا چند سال پس از اتمام پروژه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انجام شود.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مستند سازی بایستی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حتی المقدور توسط یک تیم کارشناسی مستقل</a:t>
            </a: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غیر از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تیم برنامه ریز و اجرا کننده صورت گیرد. دلیل اصلی این موضوع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ثبت و ضبط دقیق و بی طرفانه از نتایج طرح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است. </a:t>
            </a:r>
          </a:p>
        </p:txBody>
      </p:sp>
    </p:spTree>
    <p:extLst>
      <p:ext uri="{BB962C8B-B14F-4D97-AF65-F5344CB8AC3E}">
        <p14:creationId xmlns:p14="http://schemas.microsoft.com/office/powerpoint/2010/main" val="73762678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ChangeArrowheads="1"/>
          </p:cNvSpPr>
          <p:nvPr/>
        </p:nvSpPr>
        <p:spPr bwMode="auto">
          <a:xfrm>
            <a:off x="1774825" y="2103438"/>
            <a:ext cx="8713788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انجام مستند سازی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توسط تیم برنامه ریز یا مجری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یا حضور اعضای این تیم ها در فرایند مستند سازی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ممکن است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سبب اعمال جهت گیری های خاص و پوشاندن معایب</a:t>
            </a:r>
            <a:r>
              <a:rPr lang="ar-SA" sz="2800">
                <a:latin typeface="B Titr" pitchFamily="2" charset="-78"/>
                <a:cs typeface="B Titr" pitchFamily="2" charset="-78"/>
              </a:rPr>
              <a:t> کار شود. </a:t>
            </a:r>
          </a:p>
        </p:txBody>
      </p:sp>
    </p:spTree>
    <p:extLst>
      <p:ext uri="{BB962C8B-B14F-4D97-AF65-F5344CB8AC3E}">
        <p14:creationId xmlns:p14="http://schemas.microsoft.com/office/powerpoint/2010/main" val="291722632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ChangeArrowheads="1"/>
          </p:cNvSpPr>
          <p:nvPr/>
        </p:nvSpPr>
        <p:spPr bwMode="auto">
          <a:xfrm>
            <a:off x="1703389" y="1660873"/>
            <a:ext cx="8713787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حضور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نمایندگانی از سایر ارگان های مربوط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تیم مستند ساز به منظور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جلوگیری از دخل و تصرف در نتایج حاصله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ضروری است.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تیم مستند ساز بایستی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با توجه به نوع پروژه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فاصله های زمانی مناسب و در زمان های اعلام نشده و به صورت سرزده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منطقه حضور یابد. </a:t>
            </a:r>
            <a:endParaRPr lang="en-US" sz="2800">
              <a:latin typeface="B Titr" pitchFamily="2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539278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ChangeArrowheads="1"/>
          </p:cNvSpPr>
          <p:nvPr/>
        </p:nvSpPr>
        <p:spPr bwMode="auto">
          <a:xfrm>
            <a:off x="1703389" y="2103438"/>
            <a:ext cx="8713787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نتایج مستند سازی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بایستی به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صورتی کاملاً استاندارد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پایگاه های اطلاعاتی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تهیه شده برای این منظور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ذخیره شده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امکان استفاده از نتایج آن برای سایر برنامه ریزان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فراهم شود. </a:t>
            </a:r>
          </a:p>
        </p:txBody>
      </p:sp>
    </p:spTree>
    <p:extLst>
      <p:ext uri="{BB962C8B-B14F-4D97-AF65-F5344CB8AC3E}">
        <p14:creationId xmlns:p14="http://schemas.microsoft.com/office/powerpoint/2010/main" val="146417581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ChangeArrowheads="1"/>
          </p:cNvSpPr>
          <p:nvPr/>
        </p:nvSpPr>
        <p:spPr bwMode="auto">
          <a:xfrm>
            <a:off x="1703389" y="1168431"/>
            <a:ext cx="878522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200" b="1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نظارت بر روند اجرای پروژه </a:t>
            </a:r>
            <a:endParaRPr lang="fa-IR" sz="32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معمولا نظارت به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مجموعه بررسی هایی گفته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می شود که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موارد پیش بینی شده را با موارد اجرا شده مقایسه</a:t>
            </a:r>
            <a:r>
              <a:rPr lang="en-US" sz="2800">
                <a:latin typeface="B Titr" pitchFamily="2" charset="-78"/>
                <a:cs typeface="B Titr" pitchFamily="2" charset="-78"/>
              </a:rPr>
              <a:t> </a:t>
            </a:r>
            <a:r>
              <a:rPr lang="ar-SA" sz="2800">
                <a:latin typeface="B Titr" pitchFamily="2" charset="-78"/>
                <a:cs typeface="B Titr" pitchFamily="2" charset="-78"/>
              </a:rPr>
              <a:t>می کند. این امر موجب </a:t>
            </a:r>
            <a:r>
              <a:rPr lang="en-US" sz="2800">
                <a:latin typeface="B Titr" pitchFamily="2" charset="-78"/>
                <a:cs typeface="B Titr" pitchFamily="2" charset="-78"/>
              </a:rPr>
              <a:t/>
            </a:r>
            <a:br>
              <a:rPr lang="en-US" sz="2800">
                <a:latin typeface="B Titr" pitchFamily="2" charset="-78"/>
                <a:cs typeface="B Titr" pitchFamily="2" charset="-78"/>
              </a:rPr>
            </a:br>
            <a:r>
              <a:rPr lang="ar-SA" sz="2800">
                <a:latin typeface="B Titr" pitchFamily="2" charset="-78"/>
                <a:cs typeface="B Titr" pitchFamily="2" charset="-78"/>
              </a:rPr>
              <a:t>می شود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چنانچه به هر دلیلی اهداف پروژه محقق نشد و یا انحرافی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روند اجرای آن پیش آمد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سریعاً مشخص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شده و به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اطلاع مسئولین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مربوطه برسد.</a:t>
            </a:r>
            <a:r>
              <a:rPr lang="en-US" sz="2800">
                <a:latin typeface="B Titr" pitchFamily="2" charset="-78"/>
                <a:cs typeface="B Titr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586443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ChangeArrowheads="1"/>
          </p:cNvSpPr>
          <p:nvPr/>
        </p:nvSpPr>
        <p:spPr bwMode="auto">
          <a:xfrm>
            <a:off x="1703389" y="799099"/>
            <a:ext cx="8713787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لازم به ذکر است که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یک سیستم نظارتی همزمان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شروع فرایندهای مطالعاتی ایجاد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می شود و این فرایند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تا پایان فرایند اجرای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برنامه های تدوین شده ادامه می یابد. نکات قابل ذکر در انجام فرایند نظارت: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اعضای تیم نظارت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معمولاً بایستی از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برنامه ریزان تشکیل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شود.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با توجه به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نوع پروژه های در حال اجرا</a:t>
            </a:r>
            <a:r>
              <a:rPr lang="ar-SA" sz="2800">
                <a:latin typeface="B Titr" pitchFamily="2" charset="-78"/>
                <a:cs typeface="B Titr" pitchFamily="2" charset="-78"/>
              </a:rPr>
              <a:t>، بایستی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زمان بندی مناسبی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برای بازدید های نظارتی در پروژه تعیین شود.</a:t>
            </a:r>
            <a:r>
              <a:rPr lang="fa-IR" sz="2800">
                <a:latin typeface="B Titr" pitchFamily="2" charset="-78"/>
                <a:cs typeface="B Titr" pitchFamily="2" charset="-78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6759576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ChangeArrowheads="1"/>
          </p:cNvSpPr>
          <p:nvPr/>
        </p:nvSpPr>
        <p:spPr bwMode="auto">
          <a:xfrm>
            <a:off x="1703389" y="737186"/>
            <a:ext cx="8713787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معمولاً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اجرای صد در صد برنامه ها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بسیاری از موارد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امکان پذیر نمی باشد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در بسیاری از موارد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عوامل پیش بینی نشده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باعث بروز مشکل در اجرای طرح می شوند.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رفع این موارد بایستی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توسط تیم برنامه ریز و با مشارکت تیم ناظر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انجام شود.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گاهی اوقات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انحراف از برنامه بیش از استاندارد های تعیین شده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پروژه است. در این هنگام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تیم ناظر بایستی اختیار توقف پروژه به منظور حل مسائل</a:t>
            </a:r>
            <a:r>
              <a:rPr lang="fa-IR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 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و بازنگری کلی در طرح را داشته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باشد. </a:t>
            </a:r>
          </a:p>
        </p:txBody>
      </p:sp>
    </p:spTree>
    <p:extLst>
      <p:ext uri="{BB962C8B-B14F-4D97-AF65-F5344CB8AC3E}">
        <p14:creationId xmlns:p14="http://schemas.microsoft.com/office/powerpoint/2010/main" val="218397532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ChangeArrowheads="1"/>
          </p:cNvSpPr>
          <p:nvPr/>
        </p:nvSpPr>
        <p:spPr bwMode="auto">
          <a:xfrm>
            <a:off x="1703389" y="2408238"/>
            <a:ext cx="8785225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600" b="1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مرحله پنجم: </a:t>
            </a:r>
          </a:p>
          <a:p>
            <a:pPr algn="ctr" rtl="1" eaLnBrk="1" hangingPunct="1">
              <a:lnSpc>
                <a:spcPct val="200000"/>
              </a:lnSpc>
            </a:pPr>
            <a:r>
              <a:rPr lang="ar-SA" sz="2800" b="1">
                <a:latin typeface="B Titr" pitchFamily="2" charset="-78"/>
                <a:cs typeface="B Titr" pitchFamily="2" charset="-78"/>
              </a:rPr>
              <a:t>حفظ دستاوردهای حاصل از اجرای طرح ها و برنامه های مدیریتی </a:t>
            </a:r>
            <a:endParaRPr lang="en-US" sz="2800">
              <a:latin typeface="B Titr" pitchFamily="2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18616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ChangeArrowheads="1"/>
          </p:cNvSpPr>
          <p:nvPr/>
        </p:nvSpPr>
        <p:spPr bwMode="auto">
          <a:xfrm>
            <a:off x="1703389" y="1660873"/>
            <a:ext cx="8785225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پس از پایان اجرای طرح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دستاوردهای آن بایستی در فازهای بعدی برنامه ریزی مدنظر قرار گیرد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.</a:t>
            </a:r>
            <a:r>
              <a:rPr lang="fa-IR" sz="2800">
                <a:latin typeface="B Titr" pitchFamily="2" charset="-78"/>
                <a:cs typeface="B Titr" pitchFamily="2" charset="-78"/>
              </a:rPr>
              <a:t>  </a:t>
            </a:r>
            <a:r>
              <a:rPr lang="ar-SA" sz="2800">
                <a:latin typeface="B Titr" pitchFamily="2" charset="-78"/>
                <a:cs typeface="B Titr" pitchFamily="2" charset="-78"/>
              </a:rPr>
              <a:t>به طور کلی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در تمام مراحل برنامه ریزی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درجه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اول</a:t>
            </a: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حفظ شرایط موجود و دستاوردهای قبلی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به صورت یک اصل رعایت شده و در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مرحله بعد اقدامات ثانویه برای بهبود شرایط، برنامه ریزی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می شود. </a:t>
            </a:r>
          </a:p>
        </p:txBody>
      </p:sp>
    </p:spTree>
    <p:extLst>
      <p:ext uri="{BB962C8B-B14F-4D97-AF65-F5344CB8AC3E}">
        <p14:creationId xmlns:p14="http://schemas.microsoft.com/office/powerpoint/2010/main" val="318206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1703389" y="1674814"/>
            <a:ext cx="878522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نامناسب بودن جهت حرکت سفره های آبی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از دست رس خارج شدن آب های زیر سطحی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یکسان بودن زمان تمرکز زیر حوزه های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یک حوزه آبخیز و رسیدن هم زمان سیل به خروجی حوضه </a:t>
            </a:r>
          </a:p>
        </p:txBody>
      </p:sp>
    </p:spTree>
    <p:extLst>
      <p:ext uri="{BB962C8B-B14F-4D97-AF65-F5344CB8AC3E}">
        <p14:creationId xmlns:p14="http://schemas.microsoft.com/office/powerpoint/2010/main" val="172595175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3537</Words>
  <Application>Microsoft Office PowerPoint</Application>
  <PresentationFormat>Widescreen</PresentationFormat>
  <Paragraphs>219</Paragraphs>
  <Slides>89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89</vt:i4>
      </vt:variant>
    </vt:vector>
  </HeadingPairs>
  <TitlesOfParts>
    <vt:vector size="96" baseType="lpstr">
      <vt:lpstr>Arial</vt:lpstr>
      <vt:lpstr>B Titr</vt:lpstr>
      <vt:lpstr>Times New Roman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2022-01-17T09:41:35Z</dcterms:created>
  <dcterms:modified xsi:type="dcterms:W3CDTF">2022-01-17T09:42:02Z</dcterms:modified>
</cp:coreProperties>
</file>