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9" r:id="rId2"/>
    <p:sldId id="256" r:id="rId3"/>
    <p:sldId id="277" r:id="rId4"/>
    <p:sldId id="261" r:id="rId5"/>
    <p:sldId id="279" r:id="rId6"/>
    <p:sldId id="281" r:id="rId7"/>
    <p:sldId id="282" r:id="rId8"/>
    <p:sldId id="283" r:id="rId9"/>
    <p:sldId id="287" r:id="rId10"/>
    <p:sldId id="290" r:id="rId11"/>
    <p:sldId id="292" r:id="rId12"/>
    <p:sldId id="293" r:id="rId13"/>
    <p:sldId id="263" r:id="rId14"/>
    <p:sldId id="264" r:id="rId15"/>
    <p:sldId id="284" r:id="rId16"/>
    <p:sldId id="288" r:id="rId17"/>
    <p:sldId id="285" r:id="rId18"/>
    <p:sldId id="286" r:id="rId19"/>
    <p:sldId id="278" r:id="rId20"/>
    <p:sldId id="271" r:id="rId21"/>
    <p:sldId id="289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638DAAE-CE9C-4E0F-88E2-A24A1FECA2E5}" type="datetimeFigureOut">
              <a:rPr lang="fa-IR" smtClean="0"/>
              <a:pPr/>
              <a:t>23/01/1435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ECB097F-957C-4FF4-A3ED-7DD1854C0EB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\Pictures\autumn-3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56977" y="0"/>
            <a:ext cx="9400977" cy="75207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534400" cy="3048000"/>
          </a:xfrm>
        </p:spPr>
        <p:txBody>
          <a:bodyPr>
            <a:normAutofit/>
          </a:bodyPr>
          <a:lstStyle/>
          <a:p>
            <a:r>
              <a:rPr lang="fa-IR" b="1" i="1" dirty="0" smtClean="0">
                <a:solidFill>
                  <a:schemeClr val="bg1"/>
                </a:solidFill>
              </a:rPr>
              <a:t>قسم به قلم وآنچه که می نویسد...</a:t>
            </a:r>
            <a:br>
              <a:rPr lang="fa-IR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 </a:t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/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fa-IR" sz="3100" b="1" i="1" dirty="0" smtClean="0">
                <a:solidFill>
                  <a:schemeClr val="bg1"/>
                </a:solidFill>
              </a:rPr>
              <a:t>(سوره ی قلم، آیه 1)</a:t>
            </a:r>
            <a:br>
              <a:rPr lang="fa-IR" sz="3100" b="1" i="1" dirty="0" smtClean="0">
                <a:solidFill>
                  <a:schemeClr val="bg1"/>
                </a:solidFill>
              </a:rPr>
            </a:br>
            <a:endParaRPr lang="fa-IR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rgbClr val="C00000"/>
                </a:solidFill>
              </a:rPr>
              <a:t>عوامل زمینه ساز</a:t>
            </a:r>
            <a:endParaRPr lang="fa-IR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a-IR" sz="2400" dirty="0" smtClean="0">
                <a:solidFill>
                  <a:srgbClr val="C00000"/>
                </a:solidFill>
                <a:cs typeface="+mj-cs"/>
              </a:rPr>
              <a:t>1-همسر آسیب دیده: </a:t>
            </a:r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بی توجهی به رابطه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، ناکامی در ارضاء نیاز ها، وابستگی و عدم جسارت، نادیده گرفتن نشانه ها و علائم، سوء ظن های بی مورد.</a:t>
            </a:r>
          </a:p>
          <a:p>
            <a:pPr>
              <a:buNone/>
            </a:pPr>
            <a:endParaRPr lang="fa-IR" sz="24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r>
              <a:rPr lang="fa-IR" sz="2400" dirty="0" smtClean="0">
                <a:solidFill>
                  <a:srgbClr val="C00000"/>
                </a:solidFill>
                <a:cs typeface="+mj-cs"/>
              </a:rPr>
              <a:t>2-همسر عهد شکن: ناکامی در برآورده شدن نیاز های عاطفی، احساس نا امنی در مورد خویشتن جنسی، </a:t>
            </a:r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تنوع طلب و لذت طلب بودن 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و الگو سازی از اطرافیان.</a:t>
            </a:r>
          </a:p>
          <a:p>
            <a:pPr>
              <a:buNone/>
            </a:pPr>
            <a:endParaRPr lang="fa-IR" sz="24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r>
              <a:rPr lang="fa-IR" sz="2400" dirty="0" smtClean="0">
                <a:solidFill>
                  <a:srgbClr val="C00000"/>
                </a:solidFill>
                <a:cs typeface="+mj-cs"/>
              </a:rPr>
              <a:t>3-رابطه: تعارض های قدیمی و حل نشده و </a:t>
            </a:r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عدم صمیمیت در رابطه 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(جسمی، جنسی، عاطفی و...).</a:t>
            </a:r>
          </a:p>
          <a:p>
            <a:pPr>
              <a:buNone/>
            </a:pPr>
            <a:endParaRPr lang="fa-IR" sz="24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r>
              <a:rPr lang="fa-IR" sz="2400" dirty="0" smtClean="0">
                <a:solidFill>
                  <a:srgbClr val="C00000"/>
                </a:solidFill>
                <a:cs typeface="+mj-cs"/>
              </a:rPr>
              <a:t>4-عوامل اجتماعی: </a:t>
            </a:r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نوع شغل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، استرس های شغلی،  دوستان ناباب که قبح مسأله را کم می کند، وسایل ارتباط جمعی، قانون حمایت از خانواده.</a:t>
            </a:r>
          </a:p>
          <a:p>
            <a:pPr>
              <a:buNone/>
            </a:pPr>
            <a:endParaRPr lang="fa-IR" sz="24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r>
              <a:rPr lang="fa-IR" sz="2400" dirty="0" smtClean="0">
                <a:solidFill>
                  <a:srgbClr val="C00000"/>
                </a:solidFill>
                <a:cs typeface="+mj-cs"/>
              </a:rPr>
              <a:t>5-نفر سوم: ناکامی در ارضاء نیاز ها، </a:t>
            </a:r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مطلقه بودن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، در دسترس بودن.</a:t>
            </a:r>
          </a:p>
          <a:p>
            <a:pPr>
              <a:buNone/>
            </a:pPr>
            <a:endParaRPr lang="fa-IR" sz="24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rgbClr val="C00000"/>
                </a:solidFill>
              </a:rPr>
              <a:t>عوامل آشکار ساز</a:t>
            </a:r>
            <a:endParaRPr lang="fa-IR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همسر آسیب دیده: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شیوه برخورد نامناسب برای حل تعارضات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، تهدید به جدایی، به سادگی از کنار موضاعات رد شدن و...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همسر عهد شکن: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افزایش باور های تسهیل گر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و کاهش باور های مانع ساز و ...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رابطه: تشدید  تعارض ها،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لذت نبردن از رابطه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و ...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اجتماعی: افزایش فشار های شغلی،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سهولت در ارتباط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، تشویق دوستان و...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نفر سوم: تهدید به آبرو ریزی، ایجاد احساس گناه،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زیبایی و جذابیت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و...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rgbClr val="C00000"/>
                </a:solidFill>
              </a:rPr>
              <a:t>عوامل تداوم دهنده</a:t>
            </a:r>
            <a:endParaRPr lang="fa-IR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همسر آسیب دیده: اصرار به قطع فوری رابطه، باج خواهی و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انتقام.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همسر عهد شکن: دریافت تقویت مثبت و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تقویت منفی.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رابطه: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حل نشدن مشکلات ارتباطی.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اجتماعی: فیلم ها،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از بین رفتن قبح موضوع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، تشدید فشار های شغلی تشویق دوستان.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نفر سوم: اصرار برای ادامه رابطه و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 ناتوانی در قطع ارتباط.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5-Classification of clients                       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  </a:t>
            </a:r>
            <a:endParaRPr lang="fa-IR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هر دو نفر می آیند و با یک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مشارکت خوب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به درمان ادامه می دهند.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فرد آسیب دیده می آید و فرد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آسیب زده نمی آید.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هردو می آیند و همسر آسیب زده سعی می کند از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قدرت روانشناس سوءاستفاده کند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( 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به همسرم بگو من کاری نکردم، همه این کار را انجام می دهند، اتفاق خاصی نیافتاده است).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400" dirty="0" smtClean="0">
                <a:solidFill>
                  <a:srgbClr val="C00000"/>
                </a:solidFill>
                <a:cs typeface="+mj-cs"/>
              </a:rPr>
              <a:t>کسانی که با احساس </a:t>
            </a:r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پشیمانی، ندامت و عذاب وجدان 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می آیند(بیشتر خانم ها هستند).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400" dirty="0" smtClean="0">
                <a:solidFill>
                  <a:srgbClr val="C00000"/>
                </a:solidFill>
                <a:cs typeface="+mj-cs"/>
              </a:rPr>
              <a:t>کسانی که مطمئن نیستند و با </a:t>
            </a:r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شک و تردید 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می آیند.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400" dirty="0" smtClean="0">
                <a:solidFill>
                  <a:srgbClr val="C00000"/>
                </a:solidFill>
                <a:cs typeface="+mj-cs"/>
              </a:rPr>
              <a:t>فرد عهدشکن همراه با </a:t>
            </a:r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نفر سوم 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می آید.</a:t>
            </a: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endParaRPr lang="fa-IR" sz="28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39624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طرز تفکر</a:t>
            </a:r>
            <a:endParaRPr lang="fa-IR" dirty="0"/>
          </a:p>
        </p:txBody>
      </p:sp>
      <p:sp>
        <p:nvSpPr>
          <p:cNvPr id="12" name="Rectangle 11"/>
          <p:cNvSpPr/>
          <p:nvPr/>
        </p:nvSpPr>
        <p:spPr>
          <a:xfrm>
            <a:off x="3276600" y="39624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انتظارات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5029200" y="3962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ترس و نگرانی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524000" y="5638800"/>
            <a:ext cx="2438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نیاز های عاطفی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4953000" y="56388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تجارب: قبل و بعد از ازدواج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fa-I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6-Therapeutic models</a:t>
            </a:r>
            <a:endParaRPr lang="fa-I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514600" y="4724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953000" y="48006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81200" y="32004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295900" y="31623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658394" y="35044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62400" y="21336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باور های تسهیل گر</a:t>
            </a:r>
            <a:endParaRPr lang="fa-IR" dirty="0"/>
          </a:p>
        </p:txBody>
      </p:sp>
      <p:sp>
        <p:nvSpPr>
          <p:cNvPr id="23" name="Rectangle 22"/>
          <p:cNvSpPr/>
          <p:nvPr/>
        </p:nvSpPr>
        <p:spPr>
          <a:xfrm>
            <a:off x="1447800" y="2133600"/>
            <a:ext cx="2286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باور های مانع ساز</a:t>
            </a:r>
            <a:endParaRPr lang="fa-IR" dirty="0"/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rot="5400000" flipH="1" flipV="1">
            <a:off x="2667000" y="1447800"/>
            <a:ext cx="609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</p:cNvCxnSpPr>
          <p:nvPr/>
        </p:nvCxnSpPr>
        <p:spPr>
          <a:xfrm rot="16200000" flipV="1">
            <a:off x="4591050" y="1504950"/>
            <a:ext cx="6096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43200" y="838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رفتار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rgbClr val="C00000"/>
                </a:solidFill>
              </a:rPr>
              <a:t>نیازهای عاطفی</a:t>
            </a:r>
            <a:endParaRPr lang="fa-IR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نیاز به امنیت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نیاز به استقلال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نیاز به محبت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نیاز به ارزش گذاری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نیاز به جسارت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نیاز یه تفریح و بازیگوشی</a:t>
            </a:r>
          </a:p>
          <a:p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نیاز به پذیرش محدودیت                                       </a:t>
            </a:r>
            <a:endParaRPr lang="fa-IR" sz="2800" b="1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1027" name="Picture 3" descr="C:\Users\Me\Picture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3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تجارب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: والدین و همسر چگونه با این نیازها برخورد کرده اند.</a:t>
            </a:r>
          </a:p>
          <a:p>
            <a:pPr algn="just"/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ترس و نگرانی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: یکی از شایعترین ترس ها، ترس از دست دادن و تنهایی، آبرو ریزی.</a:t>
            </a:r>
          </a:p>
          <a:p>
            <a:pPr algn="just"/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انتظارات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: انتظارات در مورد خود، همسر، رابطه( باید و نباید ها).</a:t>
            </a:r>
          </a:p>
          <a:p>
            <a:pPr algn="just"/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طرز تفکر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: باور های مرکزی، و تفکراتی که در مورد </a:t>
            </a:r>
            <a:r>
              <a:rPr lang="en-US" sz="2800" dirty="0" smtClean="0">
                <a:solidFill>
                  <a:srgbClr val="C00000"/>
                </a:solidFill>
                <a:cs typeface="+mj-cs"/>
              </a:rPr>
              <a:t> Affair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مؤثر است ( تفکراتی که به رفتار سالم منجر نمی شود).</a:t>
            </a:r>
          </a:p>
          <a:p>
            <a:pPr algn="just"/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باورهای  تسهیل گر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: مجوز </a:t>
            </a:r>
            <a:r>
              <a:rPr lang="en-US" sz="2800" dirty="0" smtClean="0">
                <a:solidFill>
                  <a:srgbClr val="C00000"/>
                </a:solidFill>
                <a:cs typeface="+mj-cs"/>
              </a:rPr>
              <a:t> Affair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را می دهد و پیامد های منفی آن را کم ارزش جلوه می دهد.</a:t>
            </a:r>
          </a:p>
          <a:p>
            <a:pPr algn="just"/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باور های مانع ساز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: مانع رفتار </a:t>
            </a:r>
            <a:r>
              <a:rPr lang="en-US" sz="2800" dirty="0" smtClean="0">
                <a:solidFill>
                  <a:srgbClr val="C00000"/>
                </a:solidFill>
                <a:cs typeface="+mj-cs"/>
              </a:rPr>
              <a:t>Affair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 می شود.</a:t>
            </a:r>
            <a:endParaRPr lang="fa-IR" sz="28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a-IR" sz="3200" b="1" dirty="0" smtClean="0">
                <a:solidFill>
                  <a:srgbClr val="C00000"/>
                </a:solidFill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</a:rPr>
              <a:t>7-Assessment(Cognitive- behavioral interview)</a:t>
            </a:r>
            <a:r>
              <a:rPr lang="fa-IR" sz="3200" b="1" dirty="0" smtClean="0">
                <a:solidFill>
                  <a:srgbClr val="C00000"/>
                </a:solidFill>
              </a:rPr>
              <a:t/>
            </a:r>
            <a:br>
              <a:rPr lang="fa-IR" sz="3200" b="1" dirty="0" smtClean="0">
                <a:solidFill>
                  <a:srgbClr val="C00000"/>
                </a:solidFill>
              </a:rPr>
            </a:b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dirty="0" smtClean="0">
                <a:solidFill>
                  <a:srgbClr val="C00000"/>
                </a:solidFill>
                <a:cs typeface="+mj-cs"/>
              </a:rPr>
              <a:t>کی برملا شده است؟</a:t>
            </a:r>
          </a:p>
          <a:p>
            <a:r>
              <a:rPr lang="fa-IR" dirty="0" smtClean="0">
                <a:solidFill>
                  <a:srgbClr val="C00000"/>
                </a:solidFill>
                <a:cs typeface="+mj-cs"/>
              </a:rPr>
              <a:t>واکنش شما چگونه بوده است؟</a:t>
            </a:r>
          </a:p>
          <a:p>
            <a:r>
              <a:rPr lang="fa-IR" dirty="0" smtClean="0">
                <a:solidFill>
                  <a:srgbClr val="C00000"/>
                </a:solidFill>
                <a:cs typeface="+mj-cs"/>
              </a:rPr>
              <a:t>راه حل ها( تا الان چه کار هایی کرده اید؟).</a:t>
            </a:r>
          </a:p>
          <a:p>
            <a:r>
              <a:rPr lang="fa-IR" dirty="0" smtClean="0">
                <a:solidFill>
                  <a:srgbClr val="C00000"/>
                </a:solidFill>
                <a:cs typeface="+mj-cs"/>
              </a:rPr>
              <a:t>سیر رابطه بعد از خیانت</a:t>
            </a:r>
          </a:p>
          <a:p>
            <a:r>
              <a:rPr lang="fa-IR" b="1" dirty="0" smtClean="0">
                <a:solidFill>
                  <a:srgbClr val="C00000"/>
                </a:solidFill>
                <a:cs typeface="+mj-cs"/>
              </a:rPr>
              <a:t>آیا رابطه با فرد سوم هنوز ادامه دارد یا خیر؟</a:t>
            </a:r>
          </a:p>
          <a:p>
            <a:r>
              <a:rPr lang="fa-IR" b="1" dirty="0" smtClean="0">
                <a:solidFill>
                  <a:srgbClr val="C00000"/>
                </a:solidFill>
                <a:cs typeface="+mj-cs"/>
              </a:rPr>
              <a:t>هدف گزینی مراجع</a:t>
            </a:r>
          </a:p>
          <a:p>
            <a:r>
              <a:rPr lang="fa-IR" dirty="0" smtClean="0">
                <a:solidFill>
                  <a:srgbClr val="C00000"/>
                </a:solidFill>
                <a:cs typeface="+mj-cs"/>
              </a:rPr>
              <a:t>نوع نگرش به مشکل</a:t>
            </a:r>
          </a:p>
          <a:p>
            <a:r>
              <a:rPr lang="fa-IR" dirty="0" smtClean="0">
                <a:solidFill>
                  <a:srgbClr val="C00000"/>
                </a:solidFill>
                <a:cs typeface="+mj-cs"/>
              </a:rPr>
              <a:t>تفکر در مورد ادامه زندگی</a:t>
            </a:r>
          </a:p>
          <a:p>
            <a:r>
              <a:rPr lang="fa-IR" dirty="0" smtClean="0">
                <a:solidFill>
                  <a:srgbClr val="C00000"/>
                </a:solidFill>
                <a:cs typeface="+mj-cs"/>
              </a:rPr>
              <a:t>چه کسانی از موضوع خبر دارند؟</a:t>
            </a:r>
          </a:p>
          <a:p>
            <a:r>
              <a:rPr lang="fa-IR" dirty="0" smtClean="0">
                <a:solidFill>
                  <a:srgbClr val="C00000"/>
                </a:solidFill>
                <a:cs typeface="+mj-cs"/>
              </a:rPr>
              <a:t>توصیه و راه حل آنها چیست؟</a:t>
            </a:r>
          </a:p>
          <a:p>
            <a:r>
              <a:rPr lang="fa-IR" dirty="0" smtClean="0">
                <a:solidFill>
                  <a:srgbClr val="C00000"/>
                </a:solidFill>
                <a:cs typeface="+mj-cs"/>
              </a:rPr>
              <a:t>چقدر به روانشناس اعتقاد دارید؟</a:t>
            </a:r>
          </a:p>
          <a:p>
            <a:r>
              <a:rPr lang="fa-IR" b="1" dirty="0" smtClean="0">
                <a:solidFill>
                  <a:srgbClr val="C00000"/>
                </a:solidFill>
                <a:cs typeface="+mj-cs"/>
              </a:rPr>
              <a:t>تشخیص اهداف پنهانی مراجع                                                                   </a:t>
            </a:r>
            <a:endParaRPr lang="fa-IR" b="1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rgbClr val="C00000"/>
                </a:solidFill>
              </a:rPr>
              <a:t/>
            </a:r>
            <a:br>
              <a:rPr lang="en-US" sz="3100" b="1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dirty="0" smtClean="0">
                <a:solidFill>
                  <a:srgbClr val="C00000"/>
                </a:solidFill>
              </a:rPr>
              <a:t> 1-Formulation</a:t>
            </a:r>
            <a:r>
              <a:rPr lang="fa-IR" sz="3100" dirty="0" smtClean="0">
                <a:solidFill>
                  <a:srgbClr val="C00000"/>
                </a:solidFill>
              </a:rPr>
              <a:t> </a:t>
            </a:r>
            <a:r>
              <a:rPr lang="fa-IR" sz="3100" b="1" dirty="0" smtClean="0">
                <a:solidFill>
                  <a:srgbClr val="C00000"/>
                </a:solidFill>
              </a:rPr>
              <a:t> :</a:t>
            </a:r>
            <a:r>
              <a:rPr lang="en-US" sz="3100" b="1" dirty="0" smtClean="0">
                <a:solidFill>
                  <a:srgbClr val="C00000"/>
                </a:solidFill>
              </a:rPr>
              <a:t>8-Education</a:t>
            </a:r>
            <a:r>
              <a:rPr lang="fa-IR" sz="3100" b="1" dirty="0" smtClean="0">
                <a:solidFill>
                  <a:srgbClr val="C00000"/>
                </a:solidFill>
              </a:rPr>
              <a:t>  </a:t>
            </a: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                </a:t>
            </a:r>
            <a:r>
              <a:rPr lang="en-US" sz="3100" dirty="0" smtClean="0">
                <a:solidFill>
                  <a:srgbClr val="C00000"/>
                </a:solidFill>
              </a:rPr>
              <a:t>2</a:t>
            </a:r>
            <a:r>
              <a:rPr lang="en-US" sz="3100" b="1" dirty="0" smtClean="0">
                <a:solidFill>
                  <a:srgbClr val="C00000"/>
                </a:solidFill>
              </a:rPr>
              <a:t>-</a:t>
            </a:r>
            <a:r>
              <a:rPr lang="en-US" sz="3100" dirty="0" smtClean="0">
                <a:solidFill>
                  <a:srgbClr val="C00000"/>
                </a:solidFill>
              </a:rPr>
              <a:t>Working principles   </a:t>
            </a:r>
            <a:br>
              <a:rPr lang="en-US" sz="3100" dirty="0" smtClean="0">
                <a:solidFill>
                  <a:srgbClr val="C00000"/>
                </a:solidFill>
              </a:rPr>
            </a:br>
            <a:endParaRPr lang="fa-I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1-آموزش خام مدل </a:t>
            </a:r>
            <a:r>
              <a:rPr lang="en-US" sz="2800" dirty="0" smtClean="0">
                <a:solidFill>
                  <a:srgbClr val="C00000"/>
                </a:solidFill>
                <a:cs typeface="+mj-cs"/>
              </a:rPr>
              <a:t>CBT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                                                                    </a:t>
            </a:r>
          </a:p>
          <a:p>
            <a:pPr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2-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ترسیم مدل شناختی- رفتاری خیانت زناشویی، برای مراجع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و بیان ساده و قابل فهم آن</a:t>
            </a:r>
          </a:p>
          <a:p>
            <a:pPr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2- آموزش اصول و قواعد کار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دیر آمدن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کنسل کردن نوبت</a:t>
            </a:r>
          </a:p>
          <a:p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2 نوع جلسه: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     مشترک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     انفرادی                                                                                          </a:t>
            </a:r>
            <a:endParaRPr lang="fa-IR" sz="28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rgbClr val="C00000"/>
                </a:solidFill>
              </a:rPr>
              <a:t>جمع بندی</a:t>
            </a:r>
            <a:endParaRPr lang="fa-IR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1-مشکل: خیانت زناشویی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2-مدل درمانی: شناختی –رفتاری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3-سنجش(مصاحبه شناختی- رفتاری، تکمیل مدل درمانی).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4-آموزش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مدل شناختی- رفتاری و اصول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کار.</a:t>
            </a:r>
          </a:p>
          <a:p>
            <a:pPr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4" name="Picture 3" descr="خيانت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خيانت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5814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Marital infidelity is based on cognitive- behavioral therapy approach</a:t>
            </a:r>
            <a:endParaRPr lang="fa-I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1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Marital infidelity</a:t>
            </a:r>
          </a:p>
          <a:p>
            <a:pPr algn="l" rtl="1">
              <a:buNone/>
            </a:pPr>
            <a:endParaRPr lang="fa-IR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1">
              <a:buNone/>
            </a:pPr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 of Therapy Models</a:t>
            </a:r>
          </a:p>
          <a:p>
            <a:pPr algn="l" rtl="1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Cognitive-behavioral therapy</a:t>
            </a:r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endParaRPr lang="fa-IR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1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-Forgiveness therapy</a:t>
            </a:r>
          </a:p>
          <a:p>
            <a:pPr algn="l" rtl="1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-Emotionally focused therapy</a:t>
            </a:r>
          </a:p>
          <a:p>
            <a:pPr algn="l" rtl="1">
              <a:buNone/>
            </a:pPr>
            <a:endParaRPr lang="fa-IR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rgbClr val="C00000"/>
                </a:solidFill>
              </a:rPr>
              <a:t>واکنش های احتمالی همسر آسیب دیده</a:t>
            </a:r>
            <a:endParaRPr lang="fa-IR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بروز نشانه هایی شبیه به اختلال </a:t>
            </a:r>
            <a:r>
              <a:rPr lang="en-US" sz="2800" dirty="0" smtClean="0">
                <a:solidFill>
                  <a:srgbClr val="C00000"/>
                </a:solidFill>
                <a:cs typeface="+mj-cs"/>
              </a:rPr>
              <a:t>PTSD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افسردگی، ناامیدی و عدم اعتماد به نفس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از دست دادن هویت و احساس بی ارزشی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نشخوارفکری شدید درباره این رویداد</a:t>
            </a:r>
          </a:p>
          <a:p>
            <a:r>
              <a:rPr lang="fa-IR" sz="2800" dirty="0" smtClean="0">
                <a:solidFill>
                  <a:srgbClr val="C00000"/>
                </a:solidFill>
                <a:cs typeface="+mj-cs"/>
              </a:rPr>
              <a:t>تغییر در باورهای وی نسبت به همسر و از بین رفتن اعتماد</a:t>
            </a:r>
            <a:endParaRPr lang="fa-IR" sz="28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C00000"/>
                </a:solidFill>
              </a:rPr>
              <a:t>واکنش های احتمالی همسر عهد شکن:</a:t>
            </a:r>
            <a:endParaRPr lang="fa-IR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آرامش موقت</a:t>
            </a:r>
          </a:p>
          <a:p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خشم</a:t>
            </a:r>
          </a:p>
          <a:p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عدم احساس گناه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     1-انتقام از همسر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     2- اختلال شخصیت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     3- دلخوشی به نفر سوم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     4- تفکری که </a:t>
            </a:r>
            <a:r>
              <a:rPr lang="en-US" sz="2800" dirty="0" smtClean="0">
                <a:solidFill>
                  <a:srgbClr val="C00000"/>
                </a:solidFill>
                <a:cs typeface="+mj-cs"/>
              </a:rPr>
              <a:t>Affair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 را مشروع جلوه می دهد.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\Pictures\autumn-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0909" y="0"/>
            <a:ext cx="921490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743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Owe much appreciation to my classmates and my professor and many thanks to you for valuable attention…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Goals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1-Therapeutic</a:t>
            </a:r>
            <a:endParaRPr lang="fa-IR" sz="2800" b="1" dirty="0" smtClean="0">
              <a:solidFill>
                <a:srgbClr val="C00000"/>
              </a:solidFill>
              <a:cs typeface="+mj-cs"/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2-Definition of marital infidelity</a:t>
            </a:r>
            <a:endParaRPr lang="fa-IR" sz="2800" b="1" dirty="0" smtClean="0">
              <a:solidFill>
                <a:srgbClr val="C00000"/>
              </a:solidFill>
              <a:cs typeface="+mj-cs"/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3-prevalence</a:t>
            </a:r>
            <a:endParaRPr lang="fa-IR" sz="2800" b="1" dirty="0" smtClean="0">
              <a:solidFill>
                <a:srgbClr val="C00000"/>
              </a:solidFill>
              <a:cs typeface="+mj-cs"/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4-Etiology</a:t>
            </a:r>
            <a:endParaRPr lang="fa-IR" sz="2800" b="1" dirty="0" smtClean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5-Classification of clients</a:t>
            </a:r>
            <a:endParaRPr lang="fa-IR" sz="2800" b="1" dirty="0" smtClean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6-Therapeutic models</a:t>
            </a:r>
            <a:endParaRPr lang="fa-IR" sz="2800" b="1" dirty="0" smtClean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fa-IR" sz="2800" b="1" dirty="0" smtClean="0">
                <a:solidFill>
                  <a:srgbClr val="C00000"/>
                </a:solidFill>
              </a:rPr>
              <a:t>.</a:t>
            </a:r>
            <a:r>
              <a:rPr lang="en-US" sz="2800" b="1" dirty="0" smtClean="0">
                <a:solidFill>
                  <a:srgbClr val="C00000"/>
                </a:solidFill>
              </a:rPr>
              <a:t>7-Assessment</a:t>
            </a:r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(Cognitive- behavioral interview)</a:t>
            </a:r>
            <a:endParaRPr lang="fa-IR" sz="2800" b="1" dirty="0" smtClean="0">
              <a:solidFill>
                <a:srgbClr val="C00000"/>
              </a:solidFill>
              <a:cs typeface="+mj-cs"/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8-Education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-Formulation 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r>
              <a:rPr lang="en-US" sz="2400" dirty="0" smtClean="0">
                <a:solidFill>
                  <a:srgbClr val="C00000"/>
                </a:solidFill>
              </a:rPr>
              <a:t>Working principles   </a:t>
            </a:r>
            <a:endParaRPr lang="en-US" sz="2400" dirty="0" smtClean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2050" name="Picture 2" descr="C:\Users\Me\Picture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2576" y="0"/>
            <a:ext cx="3321424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b="1" dirty="0" smtClean="0">
                <a:solidFill>
                  <a:srgbClr val="C00000"/>
                </a:solidFill>
                <a:cs typeface="+mj-cs"/>
              </a:rPr>
              <a:t>1-اهداف درمانی</a:t>
            </a:r>
          </a:p>
          <a:p>
            <a:pPr algn="r" rtl="1">
              <a:buNone/>
            </a:pPr>
            <a:endParaRPr lang="fa-IR" b="1" dirty="0" smtClean="0">
              <a:solidFill>
                <a:srgbClr val="C00000"/>
              </a:solidFill>
              <a:cs typeface="+mj-cs"/>
            </a:endParaRPr>
          </a:p>
          <a:p>
            <a:pPr algn="r" rtl="1">
              <a:lnSpc>
                <a:spcPct val="130000"/>
              </a:lnSpc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-کنترل آسیب و بازگشت به روال قبلی زندگی</a:t>
            </a:r>
          </a:p>
          <a:p>
            <a:pPr algn="r" rtl="1">
              <a:lnSpc>
                <a:spcPct val="130000"/>
              </a:lnSpc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-سبب شناسی (درک عواملی که منجر به خیانت شده است).</a:t>
            </a:r>
          </a:p>
          <a:p>
            <a:pPr algn="r" rtl="1">
              <a:lnSpc>
                <a:spcPct val="130000"/>
              </a:lnSpc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-بخشش و تصمیم گیری</a:t>
            </a:r>
          </a:p>
          <a:p>
            <a:pPr algn="r" rtl="1"/>
            <a:endParaRPr lang="fa-IR" b="1" dirty="0" smtClean="0">
              <a:solidFill>
                <a:srgbClr val="C00000"/>
              </a:solidFill>
              <a:cs typeface="+mj-cs"/>
            </a:endParaRPr>
          </a:p>
          <a:p>
            <a:pPr algn="r" rtl="1">
              <a:buNone/>
            </a:pPr>
            <a:endParaRPr lang="fa-IR" dirty="0" smtClean="0">
              <a:solidFill>
                <a:srgbClr val="C00000"/>
              </a:solidFill>
              <a:cs typeface="+mj-cs"/>
            </a:endParaRPr>
          </a:p>
          <a:p>
            <a:endParaRPr lang="fa-IR" dirty="0">
              <a:cs typeface="+mj-cs"/>
            </a:endParaRPr>
          </a:p>
        </p:txBody>
      </p:sp>
      <p:pic>
        <p:nvPicPr>
          <p:cNvPr id="4" name="Picture 3" descr="خيانت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4800600"/>
            <a:ext cx="1600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واکنش نامطلوب همسر</a:t>
            </a:r>
            <a:endParaRPr lang="fa-IR" dirty="0"/>
          </a:p>
        </p:txBody>
      </p:sp>
      <p:sp>
        <p:nvSpPr>
          <p:cNvPr id="12" name="Rectangle 11"/>
          <p:cNvSpPr/>
          <p:nvPr/>
        </p:nvSpPr>
        <p:spPr>
          <a:xfrm>
            <a:off x="838200" y="32766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مدام به دنبال پاسخگویی به سؤالات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3505200" y="3200400"/>
            <a:ext cx="2057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ذهن آشفته</a:t>
            </a:r>
          </a:p>
          <a:p>
            <a:pPr algn="ctr"/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6629400" y="3733800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زندگی فعلی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6629400" y="23622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زندگی مطلوب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endParaRPr lang="fa-IR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638800" y="3505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667000" y="3581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409700" y="4381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2-Definition of marital infidelity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/>
            </a:r>
            <a:br>
              <a:rPr lang="fa-IR" sz="2800" b="1" dirty="0" smtClean="0">
                <a:solidFill>
                  <a:srgbClr val="C00000"/>
                </a:solidFill>
                <a:cs typeface="+mj-cs"/>
              </a:rPr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Affair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Marital infidelity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Extra marital</a:t>
            </a:r>
          </a:p>
          <a:p>
            <a:pPr algn="l"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Failur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commitment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Emotional triangulation</a:t>
            </a:r>
          </a:p>
          <a:p>
            <a:pPr algn="l">
              <a:buNone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a-I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a-I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/>
          <a:lstStyle/>
          <a:p>
            <a:pPr algn="just"/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خیانت زناشویی: نوعی درگیری </a:t>
            </a:r>
            <a:r>
              <a:rPr lang="fa-I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عاطفی</a:t>
            </a:r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fa-I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جنسی</a:t>
            </a:r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یا </a:t>
            </a:r>
            <a:r>
              <a:rPr lang="fa-I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عاطفی-جنسی</a:t>
            </a:r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با فردی غیر از همسراست که از او پنهان می شود و ویژگی اصلی آن رازگونه بودن آن می </a:t>
            </a:r>
            <a:r>
              <a:rPr lang="fa-I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باشد.</a:t>
            </a: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a-IR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solidFill>
                  <a:srgbClr val="C00000"/>
                </a:solidFill>
              </a:rPr>
              <a:t>1-Affair emotional</a:t>
            </a:r>
          </a:p>
          <a:p>
            <a:pPr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2-Affair </a:t>
            </a:r>
            <a:r>
              <a:rPr lang="en-US" dirty="0">
                <a:solidFill>
                  <a:srgbClr val="C00000"/>
                </a:solidFill>
              </a:rPr>
              <a:t>sexual</a:t>
            </a:r>
          </a:p>
          <a:p>
            <a:pPr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3-Affair emotional-sexual </a:t>
            </a:r>
            <a:endParaRPr lang="fa-I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احساسی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 که قاعدتا باید با همسر در میان گذاشته شود،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رفتاری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 که باید با همسر انجام شود و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 فکری </a:t>
            </a:r>
            <a:r>
              <a:rPr lang="fa-IR" sz="2800" dirty="0" smtClean="0">
                <a:solidFill>
                  <a:srgbClr val="C00000"/>
                </a:solidFill>
                <a:cs typeface="+mj-cs"/>
              </a:rPr>
              <a:t>که باید با همسر در میان گذاشته شود با نفر سومی انجام می گیرد و تمام تلاش فرد پنهان نگه داشتن این موضوع است.</a:t>
            </a:r>
          </a:p>
          <a:p>
            <a:pPr algn="just">
              <a:buNone/>
            </a:pPr>
            <a:endParaRPr lang="fa-IR" sz="2800" dirty="0">
              <a:solidFill>
                <a:srgbClr val="C00000"/>
              </a:solidFill>
              <a:cs typeface="+mj-cs"/>
            </a:endParaRPr>
          </a:p>
          <a:p>
            <a:pPr algn="just"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 algn="just"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 algn="just">
              <a:buNone/>
            </a:pPr>
            <a:endParaRPr lang="fa-IR" sz="2800" dirty="0">
              <a:solidFill>
                <a:srgbClr val="C00000"/>
              </a:solidFill>
              <a:cs typeface="+mj-cs"/>
            </a:endParaRPr>
          </a:p>
          <a:p>
            <a:pPr algn="just"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 algn="just">
              <a:buNone/>
            </a:pPr>
            <a:endParaRPr lang="fa-IR" sz="28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35842" name="Picture 2" descr="C:\Users\Me\Picture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72110"/>
            <a:ext cx="3733799" cy="338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cs typeface="+mj-cs"/>
              </a:rPr>
              <a:t>3-prevalence</a:t>
            </a:r>
            <a:r>
              <a:rPr lang="fa-IR" b="1" dirty="0" smtClean="0">
                <a:solidFill>
                  <a:srgbClr val="C00000"/>
                </a:solidFill>
                <a:cs typeface="+mj-cs"/>
              </a:rPr>
              <a:t/>
            </a:r>
            <a:br>
              <a:rPr lang="fa-IR" b="1" dirty="0" smtClean="0">
                <a:solidFill>
                  <a:srgbClr val="C00000"/>
                </a:solidFill>
                <a:cs typeface="+mj-cs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بر اساس یکی از معتبرترین مطالعات انجام شده در ایالات متحده 44% مردان و 25% زنان در طول زندگی مرتکب خیانت زناشویی می شوند. اما در ایران آمار رسمی  و دقیقی در دسترس نیست.</a:t>
            </a:r>
          </a:p>
          <a:p>
            <a:pPr algn="just">
              <a:buNone/>
            </a:pPr>
            <a:endParaRPr lang="fa-IR" sz="2800" dirty="0">
              <a:solidFill>
                <a:srgbClr val="C00000"/>
              </a:solidFill>
              <a:cs typeface="+mj-cs"/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Male: 44%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Female:25%</a:t>
            </a:r>
            <a:endParaRPr lang="fa-IR" sz="2800" b="1" dirty="0" smtClean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4" name="Picture 3" descr="خيانت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4-Etiology</a:t>
            </a:r>
            <a:endParaRPr lang="fa-IR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1-عوامل زمینه ساز(عوامل قبل از حادثه).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2- عوامل آشکار ساز(عوامل منجر شدن به حادثه).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3- عوامل تدوام دهنده (عوامل استمرار دهنده این حادثه).</a:t>
            </a:r>
          </a:p>
          <a:p>
            <a:pPr>
              <a:buNone/>
            </a:pPr>
            <a:endParaRPr lang="fa-IR" sz="2800" dirty="0" smtClean="0">
              <a:solidFill>
                <a:srgbClr val="C00000"/>
              </a:solidFill>
              <a:cs typeface="+mj-cs"/>
            </a:endParaRP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عوامل مربوط به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همسر آسیب دیده</a:t>
            </a:r>
          </a:p>
          <a:p>
            <a:pPr>
              <a:buNone/>
            </a:pPr>
            <a:r>
              <a:rPr lang="fa-IR" sz="2800" dirty="0" smtClean="0">
                <a:solidFill>
                  <a:srgbClr val="C00000"/>
                </a:solidFill>
                <a:cs typeface="+mj-cs"/>
              </a:rPr>
              <a:t>همسر 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عهد شکن</a:t>
            </a:r>
          </a:p>
          <a:p>
            <a:pPr>
              <a:buNone/>
            </a:pP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رابطه زناشویی</a:t>
            </a:r>
          </a:p>
          <a:p>
            <a:pPr>
              <a:buNone/>
            </a:pP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اجتماعی</a:t>
            </a:r>
          </a:p>
          <a:p>
            <a:pPr>
              <a:buNone/>
            </a:pP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نفر سوم</a:t>
            </a:r>
          </a:p>
          <a:p>
            <a:pPr algn="l">
              <a:buNone/>
            </a:pPr>
            <a:endParaRPr lang="fa-IR" sz="28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4098" name="Picture 2" descr="C:\Users\Me\Pictures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31242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1093</Words>
  <Application>Microsoft Office PowerPoint</Application>
  <PresentationFormat>On-screen Show (4:3)</PresentationFormat>
  <Paragraphs>163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قسم به قلم وآنچه که می نویسد...    (سوره ی قلم، آیه 1) </vt:lpstr>
      <vt:lpstr>Marital infidelity is based on cognitive- behavioral therapy approach</vt:lpstr>
      <vt:lpstr>Slide 3</vt:lpstr>
      <vt:lpstr>Slide 4</vt:lpstr>
      <vt:lpstr>Slide 5</vt:lpstr>
      <vt:lpstr>2-Definition of marital infidelity </vt:lpstr>
      <vt:lpstr>Slide 7</vt:lpstr>
      <vt:lpstr>3-prevalence </vt:lpstr>
      <vt:lpstr>4-Etiology</vt:lpstr>
      <vt:lpstr>عوامل زمینه ساز</vt:lpstr>
      <vt:lpstr>عوامل آشکار ساز</vt:lpstr>
      <vt:lpstr>عوامل تداوم دهنده</vt:lpstr>
      <vt:lpstr>5-Classification of clients                          </vt:lpstr>
      <vt:lpstr>     6-Therapeutic models</vt:lpstr>
      <vt:lpstr>نیازهای عاطفی</vt:lpstr>
      <vt:lpstr>Slide 16</vt:lpstr>
      <vt:lpstr>.7-Assessment(Cognitive- behavioral interview) </vt:lpstr>
      <vt:lpstr>   1-Formulation  :8-Education                      2-Working principles    </vt:lpstr>
      <vt:lpstr>جمع بندی</vt:lpstr>
      <vt:lpstr>واکنش های احتمالی همسر آسیب دیده</vt:lpstr>
      <vt:lpstr>واکنش های احتمالی همسر عهد شکن:</vt:lpstr>
      <vt:lpstr>Slide 22</vt:lpstr>
      <vt:lpstr>I Owe much appreciation to my classmates and my professor and many thanks to you for valuable attention…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Me</cp:lastModifiedBy>
  <cp:revision>98</cp:revision>
  <dcterms:created xsi:type="dcterms:W3CDTF">2006-08-16T00:00:00Z</dcterms:created>
  <dcterms:modified xsi:type="dcterms:W3CDTF">2013-11-26T04:52:16Z</dcterms:modified>
</cp:coreProperties>
</file>