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5"/>
  </p:notesMasterIdLst>
  <p:sldIdLst>
    <p:sldId id="259" r:id="rId2"/>
    <p:sldId id="258" r:id="rId3"/>
    <p:sldId id="362" r:id="rId4"/>
    <p:sldId id="256" r:id="rId5"/>
    <p:sldId id="270" r:id="rId6"/>
    <p:sldId id="271" r:id="rId7"/>
    <p:sldId id="262" r:id="rId8"/>
    <p:sldId id="263" r:id="rId9"/>
    <p:sldId id="373" r:id="rId10"/>
    <p:sldId id="350" r:id="rId11"/>
    <p:sldId id="266" r:id="rId12"/>
    <p:sldId id="267" r:id="rId13"/>
    <p:sldId id="264" r:id="rId14"/>
    <p:sldId id="265" r:id="rId15"/>
    <p:sldId id="304" r:id="rId16"/>
    <p:sldId id="305" r:id="rId17"/>
    <p:sldId id="314" r:id="rId18"/>
    <p:sldId id="307" r:id="rId19"/>
    <p:sldId id="272" r:id="rId20"/>
    <p:sldId id="280" r:id="rId21"/>
    <p:sldId id="281" r:id="rId22"/>
    <p:sldId id="282" r:id="rId23"/>
    <p:sldId id="273" r:id="rId24"/>
    <p:sldId id="343" r:id="rId25"/>
    <p:sldId id="344" r:id="rId26"/>
    <p:sldId id="346" r:id="rId27"/>
    <p:sldId id="347" r:id="rId28"/>
    <p:sldId id="348" r:id="rId29"/>
    <p:sldId id="274" r:id="rId30"/>
    <p:sldId id="312" r:id="rId31"/>
    <p:sldId id="275" r:id="rId32"/>
    <p:sldId id="276" r:id="rId33"/>
    <p:sldId id="277" r:id="rId34"/>
    <p:sldId id="313" r:id="rId35"/>
    <p:sldId id="283" r:id="rId36"/>
    <p:sldId id="284" r:id="rId37"/>
    <p:sldId id="288" r:id="rId38"/>
    <p:sldId id="289" r:id="rId39"/>
    <p:sldId id="290" r:id="rId40"/>
    <p:sldId id="291" r:id="rId41"/>
    <p:sldId id="363" r:id="rId42"/>
    <p:sldId id="369" r:id="rId43"/>
    <p:sldId id="370" r:id="rId44"/>
    <p:sldId id="371" r:id="rId45"/>
    <p:sldId id="366" r:id="rId46"/>
    <p:sldId id="367" r:id="rId47"/>
    <p:sldId id="368" r:id="rId48"/>
    <p:sldId id="339" r:id="rId49"/>
    <p:sldId id="340" r:id="rId50"/>
    <p:sldId id="351" r:id="rId51"/>
    <p:sldId id="349" r:id="rId52"/>
    <p:sldId id="322" r:id="rId53"/>
    <p:sldId id="352" r:id="rId54"/>
    <p:sldId id="328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338" r:id="rId63"/>
    <p:sldId id="292" r:id="rId64"/>
    <p:sldId id="293" r:id="rId65"/>
    <p:sldId id="294" r:id="rId66"/>
    <p:sldId id="297" r:id="rId67"/>
    <p:sldId id="300" r:id="rId68"/>
    <p:sldId id="301" r:id="rId69"/>
    <p:sldId id="318" r:id="rId70"/>
    <p:sldId id="355" r:id="rId71"/>
    <p:sldId id="356" r:id="rId72"/>
    <p:sldId id="354" r:id="rId73"/>
    <p:sldId id="357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EBD5F"/>
    <a:srgbClr val="669900"/>
    <a:srgbClr val="77943C"/>
    <a:srgbClr val="3B4A1E"/>
    <a:srgbClr val="789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/>
    <p:restoredTop sz="86410"/>
  </p:normalViewPr>
  <p:slideViewPr>
    <p:cSldViewPr>
      <p:cViewPr>
        <p:scale>
          <a:sx n="70" d="100"/>
          <a:sy n="70" d="100"/>
        </p:scale>
        <p:origin x="-5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02B87-CE8F-4C3F-BC7C-51FE95C27EEA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509E7-4698-4EC5-9BAB-EAF6C51E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4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49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E0BD23-F96E-48A3-8C8A-3373FEF5202F}" type="slidenum">
              <a:rPr lang="zh-TW" altLang="en-US" smtClean="0">
                <a:ea typeface="新細明體" pitchFamily="18" charset="-120"/>
              </a:rPr>
              <a:pPr/>
              <a:t>53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49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E0BD23-F96E-48A3-8C8A-3373FEF5202F}" type="slidenum">
              <a:rPr lang="zh-TW" altLang="en-US" smtClean="0">
                <a:ea typeface="新細明體" pitchFamily="18" charset="-120"/>
              </a:rPr>
              <a:pPr/>
              <a:t>62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49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E0BD23-F96E-48A3-8C8A-3373FEF5202F}" type="slidenum">
              <a:rPr lang="zh-TW" altLang="en-US" smtClean="0">
                <a:ea typeface="新細明體" pitchFamily="18" charset="-120"/>
              </a:rPr>
              <a:pPr/>
              <a:t>63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49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E0BD23-F96E-48A3-8C8A-3373FEF5202F}" type="slidenum">
              <a:rPr lang="zh-TW" altLang="en-US" smtClean="0">
                <a:ea typeface="新細明體" pitchFamily="18" charset="-120"/>
              </a:rPr>
              <a:pPr/>
              <a:t>64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49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E0BD23-F96E-48A3-8C8A-3373FEF5202F}" type="slidenum">
              <a:rPr lang="zh-TW" altLang="en-US" smtClean="0">
                <a:ea typeface="新細明體" pitchFamily="18" charset="-120"/>
              </a:rPr>
              <a:pPr/>
              <a:t>65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49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E0BD23-F96E-48A3-8C8A-3373FEF5202F}" type="slidenum">
              <a:rPr lang="zh-TW" altLang="en-US" smtClean="0">
                <a:ea typeface="新細明體" pitchFamily="18" charset="-120"/>
              </a:rPr>
              <a:pPr/>
              <a:t>66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49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E0BD23-F96E-48A3-8C8A-3373FEF5202F}" type="slidenum">
              <a:rPr lang="zh-TW" altLang="en-US" smtClean="0">
                <a:ea typeface="新細明體" pitchFamily="18" charset="-120"/>
              </a:rPr>
              <a:pPr/>
              <a:t>67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49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E0BD23-F96E-48A3-8C8A-3373FEF5202F}" type="slidenum">
              <a:rPr lang="zh-TW" altLang="en-US" smtClean="0">
                <a:ea typeface="新細明體" pitchFamily="18" charset="-120"/>
              </a:rPr>
              <a:pPr/>
              <a:t>68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49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E0BD23-F96E-48A3-8C8A-3373FEF5202F}" type="slidenum">
              <a:rPr lang="zh-TW" altLang="en-US" smtClean="0">
                <a:ea typeface="新細明體" pitchFamily="18" charset="-120"/>
              </a:rPr>
              <a:pPr/>
              <a:t>69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49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E0BD23-F96E-48A3-8C8A-3373FEF5202F}" type="slidenum">
              <a:rPr lang="zh-TW" altLang="en-US" smtClean="0">
                <a:ea typeface="新細明體" pitchFamily="18" charset="-120"/>
              </a:rPr>
              <a:pPr/>
              <a:t>70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49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E0BD23-F96E-48A3-8C8A-3373FEF5202F}" type="slidenum">
              <a:rPr lang="zh-TW" altLang="en-US" smtClean="0">
                <a:ea typeface="新細明體" pitchFamily="18" charset="-120"/>
              </a:rPr>
              <a:pPr/>
              <a:t>71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49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E0BD23-F96E-48A3-8C8A-3373FEF5202F}" type="slidenum">
              <a:rPr lang="zh-TW" altLang="en-US" smtClean="0">
                <a:ea typeface="新細明體" pitchFamily="18" charset="-120"/>
              </a:rPr>
              <a:pPr/>
              <a:t>54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49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E0BD23-F96E-48A3-8C8A-3373FEF5202F}" type="slidenum">
              <a:rPr lang="zh-TW" altLang="en-US" smtClean="0">
                <a:ea typeface="新細明體" pitchFamily="18" charset="-120"/>
              </a:rPr>
              <a:pPr/>
              <a:t>55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49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E0BD23-F96E-48A3-8C8A-3373FEF5202F}" type="slidenum">
              <a:rPr lang="zh-TW" altLang="en-US" smtClean="0">
                <a:ea typeface="新細明體" pitchFamily="18" charset="-120"/>
              </a:rPr>
              <a:pPr/>
              <a:t>56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49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E0BD23-F96E-48A3-8C8A-3373FEF5202F}" type="slidenum">
              <a:rPr lang="zh-TW" altLang="en-US" smtClean="0">
                <a:ea typeface="新細明體" pitchFamily="18" charset="-120"/>
              </a:rPr>
              <a:pPr/>
              <a:t>57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49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E0BD23-F96E-48A3-8C8A-3373FEF5202F}" type="slidenum">
              <a:rPr lang="zh-TW" altLang="en-US" smtClean="0">
                <a:ea typeface="新細明體" pitchFamily="18" charset="-120"/>
              </a:rPr>
              <a:pPr/>
              <a:t>58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49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E0BD23-F96E-48A3-8C8A-3373FEF5202F}" type="slidenum">
              <a:rPr lang="zh-TW" altLang="en-US" smtClean="0">
                <a:ea typeface="新細明體" pitchFamily="18" charset="-120"/>
              </a:rPr>
              <a:pPr/>
              <a:t>59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49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E0BD23-F96E-48A3-8C8A-3373FEF5202F}" type="slidenum">
              <a:rPr lang="zh-TW" altLang="en-US" smtClean="0">
                <a:ea typeface="新細明體" pitchFamily="18" charset="-120"/>
              </a:rPr>
              <a:pPr/>
              <a:t>60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49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E0BD23-F96E-48A3-8C8A-3373FEF5202F}" type="slidenum">
              <a:rPr lang="zh-TW" altLang="en-US" smtClean="0">
                <a:ea typeface="新細明體" pitchFamily="18" charset="-120"/>
              </a:rPr>
              <a:pPr/>
              <a:t>61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698E-5DF6-493E-9931-39FAE9154D0F}" type="datetime1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953B-6E9B-4DE6-B894-297ACB6EBC5C}" type="datetime1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00C9-E7EC-4D8C-A694-D4B2FB07739C}" type="datetime1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4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065C0-8F7F-4D2F-AFA8-82E305B1A67C}" type="datetime1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0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D2EE-263B-4063-82AD-5F0129644C0C}" type="datetime1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4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0EC5-512C-44EC-BB4F-B54544D51B7E}" type="datetime1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7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6E39-4FD7-4206-84F9-51104F0D2937}" type="datetime1">
              <a:rPr lang="en-US" smtClean="0"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0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19A1-436A-440B-B88D-4578EF785EC0}" type="datetime1">
              <a:rPr lang="en-US" smtClean="0"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4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687-891A-4435-A2F2-E844298BE731}" type="datetime1">
              <a:rPr lang="en-US" smtClean="0"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8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DDBC-DC5F-46B6-8A6E-632114398F09}" type="datetime1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9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8729-A067-426D-9CBB-969FB5124ACC}" type="datetime1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6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EC80A-9508-472D-8E84-6590104436D9}" type="datetime1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99152-EF2B-4CAC-BB3B-54B16C0D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4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vidia.com/content/cuda/cuda-downloads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vidia.com/object/cuda_gpus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3.wdp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3.wdp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3.wdp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3.wdp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3.wdp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3.wdp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3.wdp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microsoft.com/office/2007/relationships/hdphoto" Target="../media/hdphoto3.wdp"/><Relationship Id="rId7" Type="http://schemas.openxmlformats.org/officeDocument/2006/relationships/image" Target="../media/image15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6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5" Type="http://schemas.openxmlformats.org/officeDocument/2006/relationships/image" Target="../media/image40.png"/><Relationship Id="rId10" Type="http://schemas.openxmlformats.org/officeDocument/2006/relationships/image" Target="../media/image18.png"/><Relationship Id="rId19" Type="http://schemas.openxmlformats.org/officeDocument/2006/relationships/image" Target="../media/image4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3.wdp"/><Relationship Id="rId7" Type="http://schemas.openxmlformats.org/officeDocument/2006/relationships/image" Target="../media/image40.png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5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4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9EBD5F"/>
                </a:solidFill>
              </a:rPr>
              <a:t>When to Use CUDA?</a:t>
            </a:r>
            <a:endParaRPr lang="en-US" sz="4000" b="1" dirty="0">
              <a:solidFill>
                <a:srgbClr val="9EBD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EBD5F"/>
                </a:solidFill>
              </a:rPr>
              <a:t>If </a:t>
            </a:r>
            <a:r>
              <a:rPr lang="en-US" dirty="0">
                <a:solidFill>
                  <a:srgbClr val="9EBD5F"/>
                </a:solidFill>
              </a:rPr>
              <a:t>you're going to move a lot of data and do only a little bit of computation on that </a:t>
            </a:r>
            <a:r>
              <a:rPr lang="en-US" dirty="0" smtClean="0">
                <a:solidFill>
                  <a:srgbClr val="9EBD5F"/>
                </a:solidFill>
              </a:rPr>
              <a:t>data, CUDA </a:t>
            </a:r>
            <a:r>
              <a:rPr lang="en-US" dirty="0">
                <a:solidFill>
                  <a:srgbClr val="9EBD5F"/>
                </a:solidFill>
              </a:rPr>
              <a:t>or GPU computing probably isn't </a:t>
            </a:r>
            <a:r>
              <a:rPr lang="en-US" dirty="0" smtClean="0">
                <a:solidFill>
                  <a:srgbClr val="9EBD5F"/>
                </a:solidFill>
              </a:rPr>
              <a:t>a   </a:t>
            </a:r>
            <a:r>
              <a:rPr lang="en-US" dirty="0">
                <a:solidFill>
                  <a:srgbClr val="9EBD5F"/>
                </a:solidFill>
              </a:rPr>
              <a:t>great fit for your problem</a:t>
            </a:r>
            <a:r>
              <a:rPr lang="en-US" dirty="0" smtClean="0">
                <a:solidFill>
                  <a:srgbClr val="9EBD5F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rgbClr val="9EBD5F"/>
              </a:solidFill>
            </a:endParaRPr>
          </a:p>
          <a:p>
            <a:r>
              <a:rPr lang="en-US" dirty="0" smtClean="0">
                <a:solidFill>
                  <a:srgbClr val="9EBD5F"/>
                </a:solidFill>
              </a:rPr>
              <a:t> </a:t>
            </a:r>
            <a:r>
              <a:rPr lang="en-US" dirty="0">
                <a:solidFill>
                  <a:srgbClr val="9EBD5F"/>
                </a:solidFill>
              </a:rPr>
              <a:t>Generally, </a:t>
            </a:r>
            <a:r>
              <a:rPr lang="en-US" dirty="0" smtClean="0">
                <a:solidFill>
                  <a:srgbClr val="9EBD5F"/>
                </a:solidFill>
              </a:rPr>
              <a:t>the </a:t>
            </a:r>
            <a:r>
              <a:rPr lang="en-US" dirty="0">
                <a:solidFill>
                  <a:srgbClr val="9EBD5F"/>
                </a:solidFill>
              </a:rPr>
              <a:t>most successful GPU computing </a:t>
            </a:r>
            <a:r>
              <a:rPr lang="en-US" dirty="0" smtClean="0">
                <a:solidFill>
                  <a:srgbClr val="9EBD5F"/>
                </a:solidFill>
              </a:rPr>
              <a:t>have </a:t>
            </a:r>
            <a:r>
              <a:rPr lang="en-US" dirty="0">
                <a:solidFill>
                  <a:srgbClr val="9EBD5F"/>
                </a:solidFill>
              </a:rPr>
              <a:t>a high ratio of computation </a:t>
            </a:r>
            <a:r>
              <a:rPr lang="en-US" dirty="0" smtClean="0">
                <a:solidFill>
                  <a:srgbClr val="9EBD5F"/>
                </a:solidFill>
              </a:rPr>
              <a:t>   </a:t>
            </a:r>
          </a:p>
          <a:p>
            <a:pPr marL="0" indent="0">
              <a:buNone/>
            </a:pPr>
            <a:r>
              <a:rPr lang="en-US" dirty="0">
                <a:solidFill>
                  <a:srgbClr val="9EBD5F"/>
                </a:solidFill>
              </a:rPr>
              <a:t> </a:t>
            </a:r>
            <a:r>
              <a:rPr lang="en-US" dirty="0" smtClean="0">
                <a:solidFill>
                  <a:srgbClr val="9EBD5F"/>
                </a:solidFill>
              </a:rPr>
              <a:t>   to </a:t>
            </a:r>
            <a:r>
              <a:rPr lang="en-US" dirty="0">
                <a:solidFill>
                  <a:srgbClr val="9EBD5F"/>
                </a:solidFill>
              </a:rPr>
              <a:t>communication.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0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0" y="-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9EBD5F"/>
                </a:solidFill>
              </a:rPr>
              <a:t>GPUs vs. CPUs</a:t>
            </a:r>
            <a:endParaRPr lang="en-US" sz="3200" b="1" dirty="0">
              <a:solidFill>
                <a:srgbClr val="9EBD5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83" b="50000"/>
          <a:stretch/>
        </p:blipFill>
        <p:spPr>
          <a:xfrm>
            <a:off x="1682350" y="1085544"/>
            <a:ext cx="6547250" cy="2191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32004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EBD5F"/>
                </a:solidFill>
              </a:rPr>
              <a:t>CPU                                                                GPU</a:t>
            </a:r>
            <a:endParaRPr lang="en-US" b="1" dirty="0">
              <a:solidFill>
                <a:srgbClr val="9EBD5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429000"/>
            <a:ext cx="4572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7943C"/>
                </a:solidFill>
              </a:rPr>
              <a:t>well-suited for problems that can be expressed as data-parallel computations</a:t>
            </a:r>
          </a:p>
          <a:p>
            <a:endParaRPr lang="en-US" sz="2000" dirty="0">
              <a:solidFill>
                <a:srgbClr val="77943C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77943C"/>
                </a:solidFill>
              </a:rPr>
              <a:t>designed such that </a:t>
            </a:r>
            <a:r>
              <a:rPr lang="en-US" sz="2000" dirty="0" smtClean="0">
                <a:solidFill>
                  <a:srgbClr val="77943C"/>
                </a:solidFill>
              </a:rPr>
              <a:t>more transistors </a:t>
            </a:r>
          </a:p>
          <a:p>
            <a:r>
              <a:rPr lang="en-US" sz="2000" dirty="0" smtClean="0">
                <a:solidFill>
                  <a:srgbClr val="77943C"/>
                </a:solidFill>
              </a:rPr>
              <a:t>are </a:t>
            </a:r>
            <a:r>
              <a:rPr lang="en-US" sz="2000" dirty="0">
                <a:solidFill>
                  <a:srgbClr val="77943C"/>
                </a:solidFill>
              </a:rPr>
              <a:t>devoted </a:t>
            </a:r>
            <a:r>
              <a:rPr lang="en-US" sz="2000" dirty="0" smtClean="0">
                <a:solidFill>
                  <a:srgbClr val="77943C"/>
                </a:solidFill>
              </a:rPr>
              <a:t>to data </a:t>
            </a:r>
            <a:r>
              <a:rPr lang="en-US" sz="2000" dirty="0">
                <a:solidFill>
                  <a:srgbClr val="77943C"/>
                </a:solidFill>
              </a:rPr>
              <a:t>processing rather </a:t>
            </a:r>
            <a:r>
              <a:rPr lang="en-US" sz="2000" dirty="0" smtClean="0">
                <a:solidFill>
                  <a:srgbClr val="77943C"/>
                </a:solidFill>
              </a:rPr>
              <a:t>than </a:t>
            </a:r>
            <a:r>
              <a:rPr lang="en-US" sz="2000" dirty="0">
                <a:solidFill>
                  <a:srgbClr val="77943C"/>
                </a:solidFill>
              </a:rPr>
              <a:t>data caching and flow control</a:t>
            </a:r>
            <a:r>
              <a:rPr lang="en-US" sz="2000" dirty="0" smtClean="0">
                <a:solidFill>
                  <a:srgbClr val="77943C"/>
                </a:solidFill>
              </a:rPr>
              <a:t>.</a:t>
            </a:r>
          </a:p>
          <a:p>
            <a:endParaRPr lang="en-US" sz="2000" dirty="0">
              <a:solidFill>
                <a:srgbClr val="77943C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7943C"/>
                </a:solidFill>
              </a:rPr>
              <a:t>optimize </a:t>
            </a:r>
            <a:r>
              <a:rPr lang="en-US" sz="2000" dirty="0">
                <a:solidFill>
                  <a:srgbClr val="77943C"/>
                </a:solidFill>
              </a:rPr>
              <a:t>for </a:t>
            </a:r>
            <a:r>
              <a:rPr lang="en-US" sz="2000" dirty="0" smtClean="0">
                <a:solidFill>
                  <a:srgbClr val="77943C"/>
                </a:solidFill>
              </a:rPr>
              <a:t>throughput</a:t>
            </a:r>
          </a:p>
          <a:p>
            <a:r>
              <a:rPr lang="en-US" sz="2000" dirty="0">
                <a:solidFill>
                  <a:srgbClr val="77943C"/>
                </a:solidFill>
              </a:rPr>
              <a:t> </a:t>
            </a:r>
            <a:r>
              <a:rPr lang="en-US" sz="2000" dirty="0" smtClean="0">
                <a:solidFill>
                  <a:srgbClr val="77943C"/>
                </a:solidFill>
              </a:rPr>
              <a:t>  </a:t>
            </a:r>
            <a:r>
              <a:rPr lang="en-US" dirty="0" smtClean="0">
                <a:solidFill>
                  <a:srgbClr val="77943C"/>
                </a:solidFill>
              </a:rPr>
              <a:t>for </a:t>
            </a:r>
            <a:r>
              <a:rPr lang="en-US" dirty="0">
                <a:solidFill>
                  <a:srgbClr val="77943C"/>
                </a:solidFill>
              </a:rPr>
              <a:t>more computation being performed per second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3541455"/>
            <a:ext cx="32736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sz="20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serial or modestly parallel parts in host C </a:t>
            </a:r>
            <a:r>
              <a:rPr lang="en-US" altLang="zh-TW" sz="20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code to run on CPU.</a:t>
            </a:r>
          </a:p>
          <a:p>
            <a:endParaRPr lang="en-US" altLang="zh-TW" sz="2000" kern="0" dirty="0" smtClean="0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rgbClr val="9EBD5F"/>
                </a:solidFill>
              </a:rPr>
              <a:t>optimize for </a:t>
            </a:r>
            <a:r>
              <a:rPr lang="en-US" sz="2000" dirty="0" smtClean="0">
                <a:solidFill>
                  <a:srgbClr val="9EBD5F"/>
                </a:solidFill>
              </a:rPr>
              <a:t>latency</a:t>
            </a:r>
          </a:p>
          <a:p>
            <a:r>
              <a:rPr lang="en-US" dirty="0" smtClean="0">
                <a:solidFill>
                  <a:srgbClr val="9EBD5F"/>
                </a:solidFill>
              </a:rPr>
              <a:t>      - Try to minimize the time     elapsed of one particular task.</a:t>
            </a:r>
          </a:p>
          <a:p>
            <a:endParaRPr lang="en-US" dirty="0" smtClean="0">
              <a:solidFill>
                <a:srgbClr val="9EBD5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9EBD5F"/>
                </a:solidFill>
              </a:rPr>
              <a:t>Sophisticated control </a:t>
            </a:r>
            <a:endParaRPr lang="en-US" altLang="zh-TW" kern="0" dirty="0" smtClean="0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rgbClr val="9EBD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2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52400"/>
            <a:ext cx="9372600" cy="1143000"/>
          </a:xfrm>
        </p:spPr>
        <p:txBody>
          <a:bodyPr>
            <a:noAutofit/>
          </a:bodyPr>
          <a:lstStyle/>
          <a:p>
            <a:pPr marL="787400" algn="l">
              <a:spcBef>
                <a:spcPts val="300"/>
              </a:spcBef>
              <a:defRPr/>
            </a:pPr>
            <a:r>
              <a:rPr lang="en-US" altLang="zh-TW" sz="40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The </a:t>
            </a:r>
            <a:r>
              <a:rPr lang="en-US" altLang="zh-TW" sz="4000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difference between CPU and </a:t>
            </a:r>
            <a:r>
              <a:rPr lang="en-US" altLang="zh-TW" sz="40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GPU threads</a:t>
            </a:r>
            <a:r>
              <a:rPr lang="en-US" altLang="zh-TW" sz="4000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583" y="838200"/>
            <a:ext cx="7620000" cy="542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87400">
              <a:spcBef>
                <a:spcPts val="300"/>
              </a:spcBef>
              <a:defRPr/>
            </a:pPr>
            <a:endParaRPr lang="en-US" altLang="zh-TW" sz="3200" kern="0" dirty="0" smtClean="0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  <a:p>
            <a:pPr marL="1244600" indent="-4572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altLang="zh-TW" sz="32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GPU threads are extremely lightweight.</a:t>
            </a:r>
          </a:p>
          <a:p>
            <a:pPr marL="787400">
              <a:spcBef>
                <a:spcPts val="300"/>
              </a:spcBef>
              <a:defRPr/>
            </a:pPr>
            <a:endParaRPr lang="en-US" altLang="zh-TW" sz="3200" kern="0" dirty="0" smtClean="0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  <a:p>
            <a:pPr marL="1244600" indent="-457200">
              <a:spcBef>
                <a:spcPts val="500"/>
              </a:spcBef>
              <a:buFont typeface="Arial" pitchFamily="34" charset="0"/>
              <a:buChar char="•"/>
              <a:defRPr/>
            </a:pPr>
            <a:r>
              <a:rPr lang="en-US" altLang="zh-TW" sz="32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GPU </a:t>
            </a:r>
            <a:r>
              <a:rPr lang="en-US" altLang="zh-TW" sz="32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threads have almost no creating </a:t>
            </a:r>
            <a:r>
              <a:rPr lang="en-US" altLang="zh-TW" sz="32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overhead.</a:t>
            </a:r>
          </a:p>
          <a:p>
            <a:pPr marL="787400">
              <a:spcBef>
                <a:spcPts val="500"/>
              </a:spcBef>
              <a:defRPr/>
            </a:pPr>
            <a:endParaRPr lang="en-US" altLang="zh-TW" sz="900" kern="0" dirty="0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  <a:p>
            <a:pPr marL="1244600" indent="-457200">
              <a:spcBef>
                <a:spcPts val="500"/>
              </a:spcBef>
              <a:buFont typeface="Arial" pitchFamily="34" charset="0"/>
              <a:buChar char="•"/>
              <a:defRPr/>
            </a:pPr>
            <a:r>
              <a:rPr lang="en-US" altLang="zh-TW" sz="32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GPU </a:t>
            </a:r>
            <a:r>
              <a:rPr lang="en-US" altLang="zh-TW" sz="32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needs more than 1000 threads for full occupancy</a:t>
            </a:r>
          </a:p>
          <a:p>
            <a:pPr marL="787400">
              <a:spcBef>
                <a:spcPts val="500"/>
              </a:spcBef>
              <a:defRPr/>
            </a:pPr>
            <a:r>
              <a:rPr lang="en-US" altLang="zh-TW" sz="32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   </a:t>
            </a:r>
            <a:r>
              <a:rPr lang="en-US" altLang="zh-TW" sz="28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- multiple core CPU can execute or create only a little </a:t>
            </a:r>
            <a:r>
              <a:rPr lang="en-US" altLang="zh-TW" sz="28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threads.</a:t>
            </a:r>
            <a:endParaRPr lang="en-US" altLang="zh-TW" sz="2800" kern="0" dirty="0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732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9EBD5F"/>
                </a:solidFill>
              </a:rPr>
              <a:t>System Requirements</a:t>
            </a:r>
            <a:endParaRPr lang="en-US" sz="2800" b="1" dirty="0">
              <a:solidFill>
                <a:srgbClr val="9EBD5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143000"/>
            <a:ext cx="86868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200" dirty="0">
                <a:solidFill>
                  <a:srgbClr val="9EBD5F"/>
                </a:solidFill>
              </a:rPr>
              <a:t>CUDA-capable </a:t>
            </a:r>
            <a:r>
              <a:rPr lang="en-US" sz="3200" dirty="0" smtClean="0">
                <a:solidFill>
                  <a:srgbClr val="9EBD5F"/>
                </a:solidFill>
              </a:rPr>
              <a:t>GPU.</a:t>
            </a:r>
          </a:p>
          <a:p>
            <a:endParaRPr lang="en-US" sz="3200" dirty="0" smtClean="0">
              <a:solidFill>
                <a:srgbClr val="9EBD5F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>
                <a:solidFill>
                  <a:srgbClr val="9EBD5F"/>
                </a:solidFill>
              </a:rPr>
              <a:t>NVIDIA CUDA </a:t>
            </a:r>
            <a:r>
              <a:rPr lang="en-US" sz="3200" dirty="0" smtClean="0">
                <a:solidFill>
                  <a:srgbClr val="9EBD5F"/>
                </a:solidFill>
              </a:rPr>
              <a:t>Toolkit.</a:t>
            </a:r>
          </a:p>
          <a:p>
            <a:r>
              <a:rPr lang="en-US" sz="2400" dirty="0">
                <a:solidFill>
                  <a:srgbClr val="9EBD5F"/>
                </a:solidFill>
              </a:rPr>
              <a:t> </a:t>
            </a:r>
            <a:r>
              <a:rPr lang="en-US" sz="2400" dirty="0" smtClean="0">
                <a:solidFill>
                  <a:srgbClr val="9EBD5F"/>
                </a:solidFill>
              </a:rPr>
              <a:t>  </a:t>
            </a:r>
            <a:r>
              <a:rPr lang="en-US" sz="2400" dirty="0">
                <a:solidFill>
                  <a:srgbClr val="9EBD5F"/>
                </a:solidFill>
              </a:rPr>
              <a:t> </a:t>
            </a:r>
            <a:r>
              <a:rPr lang="en-US" sz="2400" dirty="0" smtClean="0">
                <a:solidFill>
                  <a:srgbClr val="9EBD5F"/>
                </a:solidFill>
              </a:rPr>
              <a:t>available at :</a:t>
            </a:r>
          </a:p>
          <a:p>
            <a:pPr algn="ctr"/>
            <a:r>
              <a:rPr lang="en-US" dirty="0" smtClean="0">
                <a:solidFill>
                  <a:srgbClr val="9EBD5F"/>
                </a:solidFill>
                <a:hlinkClick r:id="rId4"/>
              </a:rPr>
              <a:t>http</a:t>
            </a:r>
            <a:r>
              <a:rPr lang="en-US" dirty="0">
                <a:solidFill>
                  <a:srgbClr val="9EBD5F"/>
                </a:solidFill>
                <a:hlinkClick r:id="rId4"/>
              </a:rPr>
              <a:t>://</a:t>
            </a:r>
            <a:r>
              <a:rPr lang="en-US" dirty="0" smtClean="0">
                <a:solidFill>
                  <a:srgbClr val="9EBD5F"/>
                </a:solidFill>
                <a:hlinkClick r:id="rId4"/>
              </a:rPr>
              <a:t>www.nvidia.com/content/cuda/cuda-downloads.html</a:t>
            </a:r>
            <a:r>
              <a:rPr lang="en-US" dirty="0" smtClean="0">
                <a:solidFill>
                  <a:srgbClr val="9EBD5F"/>
                </a:solidFill>
              </a:rPr>
              <a:t> </a:t>
            </a:r>
          </a:p>
          <a:p>
            <a:pPr algn="ctr"/>
            <a:endParaRPr lang="en-US" dirty="0">
              <a:solidFill>
                <a:srgbClr val="9EBD5F"/>
              </a:solidFill>
            </a:endParaRPr>
          </a:p>
          <a:p>
            <a:r>
              <a:rPr lang="en-US" sz="2400" dirty="0">
                <a:solidFill>
                  <a:srgbClr val="9EBD5F"/>
                </a:solidFill>
              </a:rPr>
              <a:t>contains the driver and tools needed to create, build and</a:t>
            </a:r>
          </a:p>
          <a:p>
            <a:r>
              <a:rPr lang="en-US" sz="2400" dirty="0">
                <a:solidFill>
                  <a:srgbClr val="9EBD5F"/>
                </a:solidFill>
              </a:rPr>
              <a:t>run a CUDA application as well as libraries, header files, </a:t>
            </a:r>
            <a:endParaRPr lang="en-US" sz="2400" dirty="0" smtClean="0">
              <a:solidFill>
                <a:srgbClr val="9EBD5F"/>
              </a:solidFill>
            </a:endParaRPr>
          </a:p>
          <a:p>
            <a:r>
              <a:rPr lang="en-US" sz="2400" dirty="0" smtClean="0">
                <a:solidFill>
                  <a:srgbClr val="9EBD5F"/>
                </a:solidFill>
              </a:rPr>
              <a:t>CUDA </a:t>
            </a:r>
            <a:r>
              <a:rPr lang="en-US" sz="2400" dirty="0">
                <a:solidFill>
                  <a:srgbClr val="9EBD5F"/>
                </a:solidFill>
              </a:rPr>
              <a:t>samples source </a:t>
            </a:r>
            <a:r>
              <a:rPr lang="en-US" sz="2400" dirty="0" smtClean="0">
                <a:solidFill>
                  <a:srgbClr val="9EBD5F"/>
                </a:solidFill>
              </a:rPr>
              <a:t>code, and </a:t>
            </a:r>
            <a:r>
              <a:rPr lang="en-US" sz="2400" dirty="0">
                <a:solidFill>
                  <a:srgbClr val="9EBD5F"/>
                </a:solidFill>
              </a:rPr>
              <a:t>other resources.</a:t>
            </a:r>
            <a:endParaRPr lang="en-US" sz="2400" dirty="0" smtClean="0">
              <a:solidFill>
                <a:srgbClr val="9EBD5F"/>
              </a:solidFill>
            </a:endParaRPr>
          </a:p>
          <a:p>
            <a:pPr algn="ctr"/>
            <a:endParaRPr lang="en-US" dirty="0">
              <a:solidFill>
                <a:srgbClr val="9EBD5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9EBD5F"/>
                </a:solidFill>
              </a:rPr>
              <a:t>An IDE such as </a:t>
            </a:r>
            <a:r>
              <a:rPr lang="en-US" sz="3200" dirty="0">
                <a:solidFill>
                  <a:srgbClr val="9EBD5F"/>
                </a:solidFill>
              </a:rPr>
              <a:t>Microsoft Visual Studio </a:t>
            </a:r>
            <a:endParaRPr lang="en-US" sz="3200" dirty="0" smtClean="0">
              <a:solidFill>
                <a:srgbClr val="9EBD5F"/>
              </a:solidFill>
            </a:endParaRPr>
          </a:p>
          <a:p>
            <a:r>
              <a:rPr lang="en-US" sz="3200" dirty="0" smtClean="0">
                <a:solidFill>
                  <a:srgbClr val="9EBD5F"/>
                </a:solidFill>
              </a:rPr>
              <a:t>2008 </a:t>
            </a:r>
            <a:r>
              <a:rPr lang="en-US" sz="3200" dirty="0">
                <a:solidFill>
                  <a:srgbClr val="9EBD5F"/>
                </a:solidFill>
              </a:rPr>
              <a:t>or </a:t>
            </a:r>
            <a:r>
              <a:rPr lang="en-US" sz="3200" dirty="0" smtClean="0">
                <a:solidFill>
                  <a:srgbClr val="9EBD5F"/>
                </a:solidFill>
              </a:rPr>
              <a:t>2010.</a:t>
            </a:r>
            <a:endParaRPr lang="en-US" sz="3200" dirty="0">
              <a:solidFill>
                <a:srgbClr val="9EBD5F"/>
              </a:solidFill>
            </a:endParaRPr>
          </a:p>
          <a:p>
            <a:endParaRPr lang="en-US" sz="2800" dirty="0">
              <a:solidFill>
                <a:srgbClr val="9EBD5F"/>
              </a:solidFill>
            </a:endParaRPr>
          </a:p>
          <a:p>
            <a:r>
              <a:rPr lang="en-US" sz="2400" dirty="0" smtClean="0">
                <a:solidFill>
                  <a:srgbClr val="9EBD5F"/>
                </a:solidFill>
              </a:rPr>
              <a:t>    </a:t>
            </a:r>
            <a:endParaRPr lang="en-US" sz="2400" dirty="0">
              <a:solidFill>
                <a:srgbClr val="9EBD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2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0" y="-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9EBD5F"/>
                </a:solidFill>
              </a:rPr>
              <a:t>Verify Having a </a:t>
            </a:r>
            <a:r>
              <a:rPr lang="en-US" sz="4000" b="1" dirty="0">
                <a:solidFill>
                  <a:srgbClr val="9EBD5F"/>
                </a:solidFill>
              </a:rPr>
              <a:t>CUDA-Capable GPU</a:t>
            </a:r>
            <a:endParaRPr lang="en-US" sz="2400" b="1" dirty="0">
              <a:solidFill>
                <a:srgbClr val="9EBD5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143000"/>
            <a:ext cx="762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9EBD5F"/>
                </a:solidFill>
              </a:rPr>
              <a:t>Find </a:t>
            </a:r>
            <a:r>
              <a:rPr lang="en-US" sz="3200" dirty="0">
                <a:solidFill>
                  <a:srgbClr val="9EBD5F"/>
                </a:solidFill>
              </a:rPr>
              <a:t>the vendor name and model of your graphics card</a:t>
            </a:r>
            <a:r>
              <a:rPr lang="en-US" sz="3200" dirty="0" smtClean="0">
                <a:solidFill>
                  <a:srgbClr val="9EBD5F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>
              <a:solidFill>
                <a:srgbClr val="9EBD5F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9EBD5F"/>
                </a:solidFill>
              </a:rPr>
              <a:t> </a:t>
            </a:r>
            <a:r>
              <a:rPr lang="en-US" sz="3200" dirty="0">
                <a:solidFill>
                  <a:srgbClr val="9EBD5F"/>
                </a:solidFill>
              </a:rPr>
              <a:t>If it is an NVIDIA card </a:t>
            </a:r>
            <a:r>
              <a:rPr lang="en-US" sz="3200" dirty="0" smtClean="0">
                <a:solidFill>
                  <a:srgbClr val="9EBD5F"/>
                </a:solidFill>
              </a:rPr>
              <a:t>that is </a:t>
            </a:r>
            <a:r>
              <a:rPr lang="en-US" sz="3200" dirty="0">
                <a:solidFill>
                  <a:srgbClr val="9EBD5F"/>
                </a:solidFill>
              </a:rPr>
              <a:t>listed </a:t>
            </a:r>
            <a:r>
              <a:rPr lang="en-US" sz="3200" dirty="0" smtClean="0">
                <a:solidFill>
                  <a:srgbClr val="9EBD5F"/>
                </a:solidFill>
              </a:rPr>
              <a:t>in the link below, </a:t>
            </a:r>
            <a:r>
              <a:rPr lang="en-US" sz="3200" dirty="0">
                <a:solidFill>
                  <a:srgbClr val="9EBD5F"/>
                </a:solidFill>
              </a:rPr>
              <a:t>your GPU is CUDA-capable.</a:t>
            </a:r>
          </a:p>
          <a:p>
            <a:pPr algn="ctr"/>
            <a:r>
              <a:rPr lang="en-US" sz="3200" dirty="0" smtClean="0">
                <a:solidFill>
                  <a:srgbClr val="9EBD5F"/>
                </a:solidFill>
              </a:rPr>
              <a:t> </a:t>
            </a:r>
            <a:r>
              <a:rPr lang="en-US" sz="2400" dirty="0" smtClean="0">
                <a:solidFill>
                  <a:srgbClr val="9EBD5F"/>
                </a:solidFill>
                <a:hlinkClick r:id="rId4"/>
              </a:rPr>
              <a:t>http</a:t>
            </a:r>
            <a:r>
              <a:rPr lang="en-US" sz="2400" dirty="0">
                <a:solidFill>
                  <a:srgbClr val="9EBD5F"/>
                </a:solidFill>
                <a:hlinkClick r:id="rId4"/>
              </a:rPr>
              <a:t>://</a:t>
            </a:r>
            <a:r>
              <a:rPr lang="en-US" sz="2400" dirty="0" smtClean="0">
                <a:solidFill>
                  <a:srgbClr val="9EBD5F"/>
                </a:solidFill>
                <a:hlinkClick r:id="rId4"/>
              </a:rPr>
              <a:t>www.nvidia.com/object/cuda_gpus.html</a:t>
            </a:r>
            <a:r>
              <a:rPr lang="en-US" sz="2400" dirty="0" smtClean="0">
                <a:solidFill>
                  <a:srgbClr val="9EBD5F"/>
                </a:solidFill>
              </a:rPr>
              <a:t> </a:t>
            </a:r>
          </a:p>
          <a:p>
            <a:pPr algn="ctr"/>
            <a:endParaRPr lang="en-US" sz="2400" dirty="0">
              <a:solidFill>
                <a:srgbClr val="9EBD5F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endParaRPr lang="en-US" sz="3600" dirty="0">
              <a:solidFill>
                <a:srgbClr val="9EBD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2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9EBD5F"/>
                </a:solidFill>
              </a:rPr>
              <a:t> </a:t>
            </a:r>
            <a:r>
              <a:rPr lang="en-US" sz="4000" b="1" dirty="0" smtClean="0">
                <a:solidFill>
                  <a:srgbClr val="9EBD5F"/>
                </a:solidFill>
              </a:rPr>
              <a:t>Compute Capability</a:t>
            </a:r>
            <a:endParaRPr lang="en-US" sz="4000" b="1" dirty="0">
              <a:solidFill>
                <a:srgbClr val="9EBD5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143000"/>
            <a:ext cx="7620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srgbClr val="9EBD5F"/>
                </a:solidFill>
              </a:rPr>
              <a:t>The </a:t>
            </a:r>
            <a:r>
              <a:rPr lang="en-US" sz="2800" i="1" dirty="0">
                <a:solidFill>
                  <a:srgbClr val="9EBD5F"/>
                </a:solidFill>
              </a:rPr>
              <a:t>compute capability of a device is defined by a major revision number and a </a:t>
            </a:r>
            <a:r>
              <a:rPr lang="en-US" sz="2800" i="1" dirty="0" smtClean="0">
                <a:solidFill>
                  <a:srgbClr val="9EBD5F"/>
                </a:solidFill>
              </a:rPr>
              <a:t>minor </a:t>
            </a:r>
            <a:r>
              <a:rPr lang="en-US" sz="2800" dirty="0" smtClean="0">
                <a:solidFill>
                  <a:srgbClr val="9EBD5F"/>
                </a:solidFill>
              </a:rPr>
              <a:t>revision </a:t>
            </a:r>
            <a:r>
              <a:rPr lang="en-US" sz="2800" dirty="0">
                <a:solidFill>
                  <a:srgbClr val="9EBD5F"/>
                </a:solidFill>
              </a:rPr>
              <a:t>number</a:t>
            </a:r>
            <a:r>
              <a:rPr lang="en-US" sz="2800" dirty="0" smtClean="0">
                <a:solidFill>
                  <a:srgbClr val="9EBD5F"/>
                </a:solidFill>
              </a:rPr>
              <a:t>.</a:t>
            </a:r>
          </a:p>
          <a:p>
            <a:endParaRPr lang="en-US" sz="2800" dirty="0">
              <a:solidFill>
                <a:srgbClr val="9EBD5F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srgbClr val="9EBD5F"/>
                </a:solidFill>
              </a:rPr>
              <a:t>Devices with the same major revision number are of the same core architecture. </a:t>
            </a:r>
            <a:endParaRPr lang="en-US" sz="2800" dirty="0" smtClean="0">
              <a:solidFill>
                <a:srgbClr val="9EBD5F"/>
              </a:solidFill>
            </a:endParaRPr>
          </a:p>
          <a:p>
            <a:endParaRPr lang="en-US" sz="2800" dirty="0">
              <a:solidFill>
                <a:srgbClr val="9EBD5F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9EBD5F"/>
                </a:solidFill>
              </a:rPr>
              <a:t>The major </a:t>
            </a:r>
            <a:r>
              <a:rPr lang="en-US" sz="2800" dirty="0">
                <a:solidFill>
                  <a:srgbClr val="9EBD5F"/>
                </a:solidFill>
              </a:rPr>
              <a:t>revision number </a:t>
            </a:r>
            <a:r>
              <a:rPr lang="en-US" sz="2800" dirty="0" smtClean="0">
                <a:solidFill>
                  <a:srgbClr val="9EBD5F"/>
                </a:solidFill>
              </a:rPr>
              <a:t>is:</a:t>
            </a:r>
          </a:p>
          <a:p>
            <a:r>
              <a:rPr lang="en-US" sz="2400" dirty="0" smtClean="0">
                <a:solidFill>
                  <a:srgbClr val="9EBD5F"/>
                </a:solidFill>
              </a:rPr>
              <a:t>-    3 </a:t>
            </a:r>
            <a:r>
              <a:rPr lang="en-US" sz="2400" dirty="0">
                <a:solidFill>
                  <a:srgbClr val="9EBD5F"/>
                </a:solidFill>
              </a:rPr>
              <a:t>for devices based on the </a:t>
            </a:r>
            <a:r>
              <a:rPr lang="en-US" sz="2400" i="1" dirty="0" err="1">
                <a:solidFill>
                  <a:srgbClr val="9EBD5F"/>
                </a:solidFill>
              </a:rPr>
              <a:t>Kepler</a:t>
            </a:r>
            <a:r>
              <a:rPr lang="en-US" sz="2400" i="1" dirty="0">
                <a:solidFill>
                  <a:srgbClr val="9EBD5F"/>
                </a:solidFill>
              </a:rPr>
              <a:t> </a:t>
            </a:r>
            <a:r>
              <a:rPr lang="en-US" sz="2400" i="1" dirty="0" smtClean="0">
                <a:solidFill>
                  <a:srgbClr val="9EBD5F"/>
                </a:solidFill>
              </a:rPr>
              <a:t>architecture.</a:t>
            </a:r>
          </a:p>
          <a:p>
            <a:pPr marL="342900" indent="-342900">
              <a:buFontTx/>
              <a:buChar char="-"/>
            </a:pPr>
            <a:r>
              <a:rPr lang="en-US" sz="2400" i="1" dirty="0" smtClean="0">
                <a:solidFill>
                  <a:srgbClr val="9EBD5F"/>
                </a:solidFill>
              </a:rPr>
              <a:t>2 </a:t>
            </a:r>
            <a:r>
              <a:rPr lang="en-US" sz="2400" i="1" dirty="0">
                <a:solidFill>
                  <a:srgbClr val="9EBD5F"/>
                </a:solidFill>
              </a:rPr>
              <a:t>for </a:t>
            </a:r>
            <a:r>
              <a:rPr lang="en-US" sz="2400" i="1" dirty="0" smtClean="0">
                <a:solidFill>
                  <a:srgbClr val="9EBD5F"/>
                </a:solidFill>
              </a:rPr>
              <a:t>devices </a:t>
            </a:r>
            <a:r>
              <a:rPr lang="en-US" sz="2400" dirty="0" smtClean="0">
                <a:solidFill>
                  <a:srgbClr val="9EBD5F"/>
                </a:solidFill>
              </a:rPr>
              <a:t>based </a:t>
            </a:r>
            <a:r>
              <a:rPr lang="en-US" sz="2400" dirty="0">
                <a:solidFill>
                  <a:srgbClr val="9EBD5F"/>
                </a:solidFill>
              </a:rPr>
              <a:t>on the </a:t>
            </a:r>
            <a:r>
              <a:rPr lang="en-US" sz="2400" i="1" dirty="0">
                <a:solidFill>
                  <a:srgbClr val="9EBD5F"/>
                </a:solidFill>
              </a:rPr>
              <a:t>Fermi architecture</a:t>
            </a:r>
            <a:r>
              <a:rPr lang="en-US" sz="2400" i="1" dirty="0" smtClean="0">
                <a:solidFill>
                  <a:srgbClr val="9EBD5F"/>
                </a:solidFill>
              </a:rPr>
              <a:t>, and</a:t>
            </a:r>
          </a:p>
          <a:p>
            <a:r>
              <a:rPr lang="en-US" sz="2400" i="1" dirty="0" smtClean="0">
                <a:solidFill>
                  <a:srgbClr val="9EBD5F"/>
                </a:solidFill>
              </a:rPr>
              <a:t> -  1 </a:t>
            </a:r>
            <a:r>
              <a:rPr lang="en-US" sz="2400" i="1" dirty="0">
                <a:solidFill>
                  <a:srgbClr val="9EBD5F"/>
                </a:solidFill>
              </a:rPr>
              <a:t>for devices based on the Tesla architecture.</a:t>
            </a:r>
            <a:endParaRPr lang="en-US" sz="2400" dirty="0">
              <a:solidFill>
                <a:srgbClr val="9EBD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6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11430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solidFill>
                  <a:srgbClr val="9EBD5F"/>
                </a:solidFill>
              </a:rPr>
              <a:t>The minor revision number corresponds to an incremental improvement to the </a:t>
            </a:r>
            <a:r>
              <a:rPr lang="en-US" sz="2800" dirty="0" smtClean="0">
                <a:solidFill>
                  <a:srgbClr val="9EBD5F"/>
                </a:solidFill>
              </a:rPr>
              <a:t>core architecture</a:t>
            </a:r>
            <a:r>
              <a:rPr lang="en-US" sz="2800" dirty="0">
                <a:solidFill>
                  <a:srgbClr val="9EBD5F"/>
                </a:solidFill>
              </a:rPr>
              <a:t>, possibly including new features.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990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smtClean="0">
                <a:solidFill>
                  <a:srgbClr val="9EBD5F"/>
                </a:solidFill>
              </a:rPr>
              <a:t> Compute Capability</a:t>
            </a:r>
            <a:endParaRPr lang="en-US" sz="4000" b="1" dirty="0">
              <a:solidFill>
                <a:srgbClr val="9EBD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7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9EBD5F"/>
                </a:solidFill>
              </a:rPr>
              <a:t>Throughput of Native Arithmetic Instructions</a:t>
            </a:r>
            <a:br>
              <a:rPr lang="en-US" sz="3200" b="1" dirty="0">
                <a:solidFill>
                  <a:srgbClr val="9EBD5F"/>
                </a:solidFill>
              </a:rPr>
            </a:br>
            <a:endParaRPr lang="en-US" sz="3200" b="1" dirty="0">
              <a:solidFill>
                <a:srgbClr val="9EBD5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6400800" cy="57817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6200000">
            <a:off x="5191714" y="3495086"/>
            <a:ext cx="5104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9EBD5F"/>
                </a:solidFill>
              </a:rPr>
              <a:t>Operations per Clock Cycle per Multiprocessor</a:t>
            </a:r>
          </a:p>
        </p:txBody>
      </p:sp>
    </p:spTree>
    <p:extLst>
      <p:ext uri="{BB962C8B-B14F-4D97-AF65-F5344CB8AC3E}">
        <p14:creationId xmlns:p14="http://schemas.microsoft.com/office/powerpoint/2010/main" val="119157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229600" cy="45259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altLang="zh-TW" sz="5400" b="1" kern="0" dirty="0">
                <a:solidFill>
                  <a:srgbClr val="008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新細明體" charset="-120"/>
              </a:rPr>
              <a:t>CUDA Programming Model</a:t>
            </a:r>
            <a:endParaRPr lang="en-US" sz="5400" dirty="0">
              <a:solidFill>
                <a:srgbClr val="008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8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34636"/>
            <a:ext cx="8402782" cy="1143000"/>
          </a:xfrm>
        </p:spPr>
        <p:txBody>
          <a:bodyPr>
            <a:normAutofit/>
          </a:bodyPr>
          <a:lstStyle/>
          <a:p>
            <a:pPr marL="1193800" indent="-762000" algn="l">
              <a:tabLst>
                <a:tab pos="12179300" algn="r"/>
              </a:tabLst>
              <a:defRPr/>
            </a:pPr>
            <a:r>
              <a:rPr lang="en-US" altLang="zh-TW" sz="4000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CUDA Thread Hierarchy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143000"/>
            <a:ext cx="8610600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44600" indent="-4572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altLang="zh-TW" sz="28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GPU </a:t>
            </a:r>
            <a:r>
              <a:rPr lang="en-US" altLang="zh-TW" sz="28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can create numerous threads concurrently</a:t>
            </a:r>
          </a:p>
          <a:p>
            <a:pPr marL="1244600" indent="-457200">
              <a:spcBef>
                <a:spcPts val="30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srgbClr val="9EBD5F"/>
              </a:solidFill>
            </a:endParaRPr>
          </a:p>
        </p:txBody>
      </p:sp>
      <p:grpSp>
        <p:nvGrpSpPr>
          <p:cNvPr id="8" name="群組 154"/>
          <p:cNvGrpSpPr/>
          <p:nvPr/>
        </p:nvGrpSpPr>
        <p:grpSpPr>
          <a:xfrm>
            <a:off x="5410200" y="3429000"/>
            <a:ext cx="1664091" cy="2128115"/>
            <a:chOff x="5073640" y="4401937"/>
            <a:chExt cx="2643206" cy="2975193"/>
          </a:xfrm>
        </p:grpSpPr>
        <p:pic>
          <p:nvPicPr>
            <p:cNvPr id="9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4" cstate="screen"/>
            <a:stretch>
              <a:fillRect/>
            </a:stretch>
          </p:blipFill>
          <p:spPr bwMode="auto">
            <a:xfrm>
              <a:off x="5073640" y="4673398"/>
              <a:ext cx="535854" cy="2703732"/>
            </a:xfrm>
            <a:prstGeom prst="rect">
              <a:avLst/>
            </a:prstGeom>
            <a:noFill/>
          </p:spPr>
        </p:pic>
        <p:pic>
          <p:nvPicPr>
            <p:cNvPr id="11" name="Picture 2" descr="C:\Users\tbradley\Depot\sw\devrel\Playpen\tbradley\Fermi\MonteCarlo1dim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102233" y="4401937"/>
              <a:ext cx="2614613" cy="557213"/>
            </a:xfrm>
            <a:prstGeom prst="rect">
              <a:avLst/>
            </a:prstGeom>
            <a:noFill/>
          </p:spPr>
        </p:pic>
        <p:pic>
          <p:nvPicPr>
            <p:cNvPr id="12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6" cstate="screen"/>
            <a:stretch>
              <a:fillRect/>
            </a:stretch>
          </p:blipFill>
          <p:spPr bwMode="auto">
            <a:xfrm>
              <a:off x="5412982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13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7" cstate="screen"/>
            <a:stretch>
              <a:fillRect/>
            </a:stretch>
          </p:blipFill>
          <p:spPr bwMode="auto">
            <a:xfrm>
              <a:off x="5752324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14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8" cstate="screen"/>
            <a:stretch>
              <a:fillRect/>
            </a:stretch>
          </p:blipFill>
          <p:spPr bwMode="auto">
            <a:xfrm>
              <a:off x="6431008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15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9" cstate="screen"/>
            <a:stretch>
              <a:fillRect/>
            </a:stretch>
          </p:blipFill>
          <p:spPr bwMode="auto">
            <a:xfrm>
              <a:off x="6091666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16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10" cstate="screen"/>
            <a:stretch>
              <a:fillRect/>
            </a:stretch>
          </p:blipFill>
          <p:spPr bwMode="auto">
            <a:xfrm>
              <a:off x="6770350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17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11" cstate="screen"/>
            <a:stretch>
              <a:fillRect/>
            </a:stretch>
          </p:blipFill>
          <p:spPr bwMode="auto">
            <a:xfrm>
              <a:off x="7109692" y="4673399"/>
              <a:ext cx="535854" cy="2703730"/>
            </a:xfrm>
            <a:prstGeom prst="rect">
              <a:avLst/>
            </a:prstGeom>
            <a:noFill/>
          </p:spPr>
        </p:pic>
      </p:grpSp>
      <p:grpSp>
        <p:nvGrpSpPr>
          <p:cNvPr id="18" name="群組 136"/>
          <p:cNvGrpSpPr/>
          <p:nvPr/>
        </p:nvGrpSpPr>
        <p:grpSpPr>
          <a:xfrm>
            <a:off x="3886200" y="3434485"/>
            <a:ext cx="1664091" cy="2128115"/>
            <a:chOff x="5073640" y="4401937"/>
            <a:chExt cx="2643206" cy="2975193"/>
          </a:xfrm>
        </p:grpSpPr>
        <p:pic>
          <p:nvPicPr>
            <p:cNvPr id="19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4" cstate="screen"/>
            <a:stretch>
              <a:fillRect/>
            </a:stretch>
          </p:blipFill>
          <p:spPr bwMode="auto">
            <a:xfrm>
              <a:off x="5073640" y="4673398"/>
              <a:ext cx="535854" cy="2703732"/>
            </a:xfrm>
            <a:prstGeom prst="rect">
              <a:avLst/>
            </a:prstGeom>
            <a:noFill/>
          </p:spPr>
        </p:pic>
        <p:pic>
          <p:nvPicPr>
            <p:cNvPr id="20" name="Picture 2" descr="C:\Users\tbradley\Depot\sw\devrel\Playpen\tbradley\Fermi\MonteCarlo1dim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102233" y="4401937"/>
              <a:ext cx="2614613" cy="557213"/>
            </a:xfrm>
            <a:prstGeom prst="rect">
              <a:avLst/>
            </a:prstGeom>
            <a:noFill/>
          </p:spPr>
        </p:pic>
        <p:pic>
          <p:nvPicPr>
            <p:cNvPr id="21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6" cstate="screen"/>
            <a:stretch>
              <a:fillRect/>
            </a:stretch>
          </p:blipFill>
          <p:spPr bwMode="auto">
            <a:xfrm>
              <a:off x="5412982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22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7" cstate="screen"/>
            <a:stretch>
              <a:fillRect/>
            </a:stretch>
          </p:blipFill>
          <p:spPr bwMode="auto">
            <a:xfrm>
              <a:off x="5752324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23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8" cstate="screen"/>
            <a:stretch>
              <a:fillRect/>
            </a:stretch>
          </p:blipFill>
          <p:spPr bwMode="auto">
            <a:xfrm>
              <a:off x="6431008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24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9" cstate="screen"/>
            <a:stretch>
              <a:fillRect/>
            </a:stretch>
          </p:blipFill>
          <p:spPr bwMode="auto">
            <a:xfrm>
              <a:off x="6091666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25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10" cstate="screen"/>
            <a:stretch>
              <a:fillRect/>
            </a:stretch>
          </p:blipFill>
          <p:spPr bwMode="auto">
            <a:xfrm>
              <a:off x="6770350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26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11" cstate="screen"/>
            <a:stretch>
              <a:fillRect/>
            </a:stretch>
          </p:blipFill>
          <p:spPr bwMode="auto">
            <a:xfrm>
              <a:off x="7109692" y="4673399"/>
              <a:ext cx="535854" cy="2703730"/>
            </a:xfrm>
            <a:prstGeom prst="rect">
              <a:avLst/>
            </a:prstGeom>
            <a:noFill/>
          </p:spPr>
        </p:pic>
      </p:grpSp>
      <p:grpSp>
        <p:nvGrpSpPr>
          <p:cNvPr id="27" name="群組 163"/>
          <p:cNvGrpSpPr/>
          <p:nvPr/>
        </p:nvGrpSpPr>
        <p:grpSpPr>
          <a:xfrm>
            <a:off x="2374509" y="3429000"/>
            <a:ext cx="1664091" cy="2128115"/>
            <a:chOff x="5073640" y="4401937"/>
            <a:chExt cx="2643206" cy="2975193"/>
          </a:xfrm>
        </p:grpSpPr>
        <p:pic>
          <p:nvPicPr>
            <p:cNvPr id="28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4" cstate="screen"/>
            <a:stretch>
              <a:fillRect/>
            </a:stretch>
          </p:blipFill>
          <p:spPr bwMode="auto">
            <a:xfrm>
              <a:off x="5073640" y="4673398"/>
              <a:ext cx="535854" cy="2703732"/>
            </a:xfrm>
            <a:prstGeom prst="rect">
              <a:avLst/>
            </a:prstGeom>
            <a:noFill/>
          </p:spPr>
        </p:pic>
        <p:pic>
          <p:nvPicPr>
            <p:cNvPr id="29" name="Picture 2" descr="C:\Users\tbradley\Depot\sw\devrel\Playpen\tbradley\Fermi\MonteCarlo1dim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102233" y="4401937"/>
              <a:ext cx="2614613" cy="557213"/>
            </a:xfrm>
            <a:prstGeom prst="rect">
              <a:avLst/>
            </a:prstGeom>
            <a:noFill/>
          </p:spPr>
        </p:pic>
        <p:pic>
          <p:nvPicPr>
            <p:cNvPr id="30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6" cstate="screen"/>
            <a:stretch>
              <a:fillRect/>
            </a:stretch>
          </p:blipFill>
          <p:spPr bwMode="auto">
            <a:xfrm>
              <a:off x="5412982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31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7" cstate="screen"/>
            <a:stretch>
              <a:fillRect/>
            </a:stretch>
          </p:blipFill>
          <p:spPr bwMode="auto">
            <a:xfrm>
              <a:off x="5752324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32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8" cstate="screen"/>
            <a:stretch>
              <a:fillRect/>
            </a:stretch>
          </p:blipFill>
          <p:spPr bwMode="auto">
            <a:xfrm>
              <a:off x="6431008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33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9" cstate="screen"/>
            <a:stretch>
              <a:fillRect/>
            </a:stretch>
          </p:blipFill>
          <p:spPr bwMode="auto">
            <a:xfrm>
              <a:off x="6091666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34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10" cstate="screen"/>
            <a:stretch>
              <a:fillRect/>
            </a:stretch>
          </p:blipFill>
          <p:spPr bwMode="auto">
            <a:xfrm>
              <a:off x="6770350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35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11" cstate="screen"/>
            <a:stretch>
              <a:fillRect/>
            </a:stretch>
          </p:blipFill>
          <p:spPr bwMode="auto">
            <a:xfrm>
              <a:off x="7109692" y="4673399"/>
              <a:ext cx="535854" cy="270373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211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85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7399" y="5750004"/>
            <a:ext cx="35675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7943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Presented By:</a:t>
            </a:r>
          </a:p>
          <a:p>
            <a:r>
              <a:rPr lang="en-US" sz="2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7943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Maryam </a:t>
            </a:r>
            <a:r>
              <a:rPr lang="en-US" sz="28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7943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Haghani</a:t>
            </a:r>
            <a:endParaRPr lang="en-US" sz="280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7943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280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7943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1742" y="6304002"/>
            <a:ext cx="262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oper Std Black" pitchFamily="18" charset="0"/>
                <a:cs typeface="Aharoni" pitchFamily="2" charset="-79"/>
              </a:rPr>
              <a:t>Spring 2013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3352800" y="533400"/>
            <a:ext cx="10210800" cy="4525962"/>
          </a:xfrm>
        </p:spPr>
        <p:txBody>
          <a:bodyPr>
            <a:normAutofit fontScale="90000"/>
          </a:bodyPr>
          <a:lstStyle/>
          <a:p>
            <a:r>
              <a:rPr lang="en-US" sz="8900" b="1" dirty="0" smtClean="0">
                <a:solidFill>
                  <a:schemeClr val="accent3"/>
                </a:solidFill>
                <a:latin typeface="Berlin Sans FB" pitchFamily="34" charset="0"/>
              </a:rPr>
              <a:t>                      </a:t>
            </a:r>
            <a:r>
              <a:rPr lang="en-US" sz="8900" b="1" dirty="0">
                <a:solidFill>
                  <a:srgbClr val="3B4A1E"/>
                </a:solidFill>
                <a:latin typeface="Berlin Sans FB" pitchFamily="34" charset="0"/>
              </a:rPr>
              <a:t/>
            </a:r>
            <a:br>
              <a:rPr lang="en-US" sz="8900" b="1" dirty="0">
                <a:solidFill>
                  <a:srgbClr val="3B4A1E"/>
                </a:solidFill>
                <a:latin typeface="Berlin Sans FB" pitchFamily="34" charset="0"/>
              </a:rPr>
            </a:br>
            <a:r>
              <a:rPr lang="en-US" sz="8900" b="1" dirty="0" smtClean="0">
                <a:solidFill>
                  <a:schemeClr val="accent3"/>
                </a:solidFill>
                <a:latin typeface="Berlin Sans FB" pitchFamily="34" charset="0"/>
              </a:rPr>
              <a:t>  </a:t>
            </a:r>
            <a:r>
              <a:rPr lang="en-US" sz="107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B4A1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itchFamily="34" charset="0"/>
              </a:rPr>
              <a:t>C</a:t>
            </a:r>
            <a:r>
              <a:rPr lang="en-US" sz="4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itchFamily="34" charset="0"/>
              </a:rPr>
              <a:t/>
            </a:r>
            <a:br>
              <a:rPr lang="en-US" sz="4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itchFamily="34" charset="0"/>
              </a:rPr>
            </a:br>
            <a:r>
              <a:rPr lang="en-US" sz="4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itchFamily="34" charset="0"/>
              </a:rPr>
              <a:t>   </a:t>
            </a:r>
            <a:r>
              <a:rPr lang="en-US" sz="8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B4A1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itchFamily="34" charset="0"/>
              </a:rPr>
              <a:t>U</a:t>
            </a:r>
            <a:r>
              <a:rPr lang="en-US" sz="4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itchFamily="34" charset="0"/>
              </a:rPr>
              <a:t/>
            </a:r>
            <a:br>
              <a:rPr lang="en-US" sz="4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itchFamily="34" charset="0"/>
              </a:rPr>
            </a:br>
            <a:r>
              <a:rPr lang="en-US" sz="4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itchFamily="34" charset="0"/>
              </a:rPr>
              <a:t>   </a:t>
            </a:r>
            <a:r>
              <a:rPr lang="en-US" sz="9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B4A1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itchFamily="34" charset="0"/>
              </a:rPr>
              <a:t>D</a:t>
            </a:r>
            <a:r>
              <a:rPr lang="en-US" sz="4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itchFamily="34" charset="0"/>
              </a:rPr>
              <a:t/>
            </a:r>
            <a:br>
              <a:rPr lang="en-US" sz="4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itchFamily="34" charset="0"/>
              </a:rPr>
            </a:br>
            <a:r>
              <a:rPr lang="en-US" sz="49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4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itchFamily="34" charset="0"/>
              </a:rPr>
              <a:t>  </a:t>
            </a:r>
            <a:r>
              <a:rPr lang="en-US" sz="8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B4A1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itchFamily="34" charset="0"/>
              </a:rPr>
              <a:t>A</a:t>
            </a:r>
            <a:endParaRPr lang="en-US" sz="4900" b="1" dirty="0">
              <a:solidFill>
                <a:schemeClr val="accent3"/>
              </a:solidFill>
              <a:latin typeface="Berlin Sans FB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1" y="1219200"/>
            <a:ext cx="2743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itchFamily="34" charset="0"/>
              </a:rPr>
              <a:t>ompute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2505670"/>
            <a:ext cx="2743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itchFamily="34" charset="0"/>
              </a:rPr>
              <a:t>nified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3801070"/>
            <a:ext cx="2743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itchFamily="34" charset="0"/>
              </a:rPr>
              <a:t>evice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5105400"/>
            <a:ext cx="5212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itchFamily="34" charset="0"/>
              </a:rPr>
              <a:t>rchitecture</a:t>
            </a:r>
            <a:endParaRPr lang="en-US" sz="54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2" descr="C:\Users\MarYam\Desktop\SB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849842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69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34636"/>
            <a:ext cx="8402782" cy="1143000"/>
          </a:xfrm>
        </p:spPr>
        <p:txBody>
          <a:bodyPr>
            <a:normAutofit/>
          </a:bodyPr>
          <a:lstStyle/>
          <a:p>
            <a:pPr marL="1193800" indent="-762000" algn="l">
              <a:tabLst>
                <a:tab pos="12179300" algn="r"/>
              </a:tabLst>
              <a:defRPr/>
            </a:pPr>
            <a:r>
              <a:rPr lang="en-US" altLang="zh-TW" sz="4000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CUDA Thread </a:t>
            </a:r>
            <a:r>
              <a:rPr lang="en-US" altLang="zh-TW" sz="40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Hierarchy</a:t>
            </a:r>
            <a:r>
              <a:rPr lang="en-US" altLang="zh-TW" sz="32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(Cont.)</a:t>
            </a:r>
            <a:endParaRPr lang="en-US" altLang="zh-TW" sz="3200" b="1" kern="0" dirty="0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143000"/>
            <a:ext cx="8610600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44600" indent="-4572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altLang="zh-TW" sz="28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GPU </a:t>
            </a:r>
            <a:r>
              <a:rPr lang="en-US" altLang="zh-TW" sz="28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can create numerous threads concurrently</a:t>
            </a:r>
          </a:p>
          <a:p>
            <a:pPr marL="787400">
              <a:spcBef>
                <a:spcPts val="300"/>
              </a:spcBef>
              <a:defRPr/>
            </a:pPr>
            <a:r>
              <a:rPr lang="en-US" altLang="zh-TW" sz="28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- all threads are divided into some blocks</a:t>
            </a:r>
            <a:endParaRPr lang="en-US" sz="2800" dirty="0">
              <a:solidFill>
                <a:srgbClr val="9EBD5F"/>
              </a:solidFill>
            </a:endParaRPr>
          </a:p>
        </p:txBody>
      </p:sp>
      <p:grpSp>
        <p:nvGrpSpPr>
          <p:cNvPr id="8" name="群組 154"/>
          <p:cNvGrpSpPr/>
          <p:nvPr/>
        </p:nvGrpSpPr>
        <p:grpSpPr>
          <a:xfrm>
            <a:off x="5410200" y="3429000"/>
            <a:ext cx="1664091" cy="2128115"/>
            <a:chOff x="5073640" y="4401937"/>
            <a:chExt cx="2643206" cy="2975193"/>
          </a:xfrm>
        </p:grpSpPr>
        <p:pic>
          <p:nvPicPr>
            <p:cNvPr id="9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4" cstate="screen"/>
            <a:stretch>
              <a:fillRect/>
            </a:stretch>
          </p:blipFill>
          <p:spPr bwMode="auto">
            <a:xfrm>
              <a:off x="5073640" y="4673398"/>
              <a:ext cx="535854" cy="2703732"/>
            </a:xfrm>
            <a:prstGeom prst="rect">
              <a:avLst/>
            </a:prstGeom>
            <a:noFill/>
          </p:spPr>
        </p:pic>
        <p:pic>
          <p:nvPicPr>
            <p:cNvPr id="11" name="Picture 2" descr="C:\Users\tbradley\Depot\sw\devrel\Playpen\tbradley\Fermi\MonteCarlo1dim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102233" y="4401937"/>
              <a:ext cx="2614613" cy="557213"/>
            </a:xfrm>
            <a:prstGeom prst="rect">
              <a:avLst/>
            </a:prstGeom>
            <a:noFill/>
          </p:spPr>
        </p:pic>
        <p:pic>
          <p:nvPicPr>
            <p:cNvPr id="12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6" cstate="screen"/>
            <a:stretch>
              <a:fillRect/>
            </a:stretch>
          </p:blipFill>
          <p:spPr bwMode="auto">
            <a:xfrm>
              <a:off x="5412982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13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7" cstate="screen"/>
            <a:stretch>
              <a:fillRect/>
            </a:stretch>
          </p:blipFill>
          <p:spPr bwMode="auto">
            <a:xfrm>
              <a:off x="5752324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14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8" cstate="screen"/>
            <a:stretch>
              <a:fillRect/>
            </a:stretch>
          </p:blipFill>
          <p:spPr bwMode="auto">
            <a:xfrm>
              <a:off x="6431008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15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9" cstate="screen"/>
            <a:stretch>
              <a:fillRect/>
            </a:stretch>
          </p:blipFill>
          <p:spPr bwMode="auto">
            <a:xfrm>
              <a:off x="6091666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16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10" cstate="screen"/>
            <a:stretch>
              <a:fillRect/>
            </a:stretch>
          </p:blipFill>
          <p:spPr bwMode="auto">
            <a:xfrm>
              <a:off x="6770350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17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11" cstate="screen"/>
            <a:stretch>
              <a:fillRect/>
            </a:stretch>
          </p:blipFill>
          <p:spPr bwMode="auto">
            <a:xfrm>
              <a:off x="7109692" y="4673399"/>
              <a:ext cx="535854" cy="2703730"/>
            </a:xfrm>
            <a:prstGeom prst="rect">
              <a:avLst/>
            </a:prstGeom>
            <a:noFill/>
          </p:spPr>
        </p:pic>
      </p:grpSp>
      <p:grpSp>
        <p:nvGrpSpPr>
          <p:cNvPr id="18" name="群組 136"/>
          <p:cNvGrpSpPr/>
          <p:nvPr/>
        </p:nvGrpSpPr>
        <p:grpSpPr>
          <a:xfrm>
            <a:off x="3733800" y="3434485"/>
            <a:ext cx="1664091" cy="2128115"/>
            <a:chOff x="5073640" y="4401937"/>
            <a:chExt cx="2643206" cy="2975193"/>
          </a:xfrm>
        </p:grpSpPr>
        <p:pic>
          <p:nvPicPr>
            <p:cNvPr id="19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4" cstate="screen"/>
            <a:stretch>
              <a:fillRect/>
            </a:stretch>
          </p:blipFill>
          <p:spPr bwMode="auto">
            <a:xfrm>
              <a:off x="5073640" y="4673398"/>
              <a:ext cx="535854" cy="2703732"/>
            </a:xfrm>
            <a:prstGeom prst="rect">
              <a:avLst/>
            </a:prstGeom>
            <a:noFill/>
          </p:spPr>
        </p:pic>
        <p:pic>
          <p:nvPicPr>
            <p:cNvPr id="20" name="Picture 2" descr="C:\Users\tbradley\Depot\sw\devrel\Playpen\tbradley\Fermi\MonteCarlo1dim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102233" y="4401937"/>
              <a:ext cx="2614613" cy="557213"/>
            </a:xfrm>
            <a:prstGeom prst="rect">
              <a:avLst/>
            </a:prstGeom>
            <a:noFill/>
          </p:spPr>
        </p:pic>
        <p:pic>
          <p:nvPicPr>
            <p:cNvPr id="21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6" cstate="screen"/>
            <a:stretch>
              <a:fillRect/>
            </a:stretch>
          </p:blipFill>
          <p:spPr bwMode="auto">
            <a:xfrm>
              <a:off x="5412982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22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7" cstate="screen"/>
            <a:stretch>
              <a:fillRect/>
            </a:stretch>
          </p:blipFill>
          <p:spPr bwMode="auto">
            <a:xfrm>
              <a:off x="5752324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23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8" cstate="screen"/>
            <a:stretch>
              <a:fillRect/>
            </a:stretch>
          </p:blipFill>
          <p:spPr bwMode="auto">
            <a:xfrm>
              <a:off x="6431008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24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9" cstate="screen"/>
            <a:stretch>
              <a:fillRect/>
            </a:stretch>
          </p:blipFill>
          <p:spPr bwMode="auto">
            <a:xfrm>
              <a:off x="6091666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25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10" cstate="screen"/>
            <a:stretch>
              <a:fillRect/>
            </a:stretch>
          </p:blipFill>
          <p:spPr bwMode="auto">
            <a:xfrm>
              <a:off x="6770350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26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11" cstate="screen"/>
            <a:stretch>
              <a:fillRect/>
            </a:stretch>
          </p:blipFill>
          <p:spPr bwMode="auto">
            <a:xfrm>
              <a:off x="7109692" y="4673399"/>
              <a:ext cx="535854" cy="2703730"/>
            </a:xfrm>
            <a:prstGeom prst="rect">
              <a:avLst/>
            </a:prstGeom>
            <a:noFill/>
          </p:spPr>
        </p:pic>
      </p:grpSp>
      <p:grpSp>
        <p:nvGrpSpPr>
          <p:cNvPr id="27" name="群組 163"/>
          <p:cNvGrpSpPr/>
          <p:nvPr/>
        </p:nvGrpSpPr>
        <p:grpSpPr>
          <a:xfrm>
            <a:off x="2057400" y="3429000"/>
            <a:ext cx="1664091" cy="2128115"/>
            <a:chOff x="5073640" y="4401937"/>
            <a:chExt cx="2643206" cy="2975193"/>
          </a:xfrm>
        </p:grpSpPr>
        <p:pic>
          <p:nvPicPr>
            <p:cNvPr id="28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4" cstate="screen"/>
            <a:stretch>
              <a:fillRect/>
            </a:stretch>
          </p:blipFill>
          <p:spPr bwMode="auto">
            <a:xfrm>
              <a:off x="5073640" y="4673398"/>
              <a:ext cx="535854" cy="2703732"/>
            </a:xfrm>
            <a:prstGeom prst="rect">
              <a:avLst/>
            </a:prstGeom>
            <a:noFill/>
          </p:spPr>
        </p:pic>
        <p:pic>
          <p:nvPicPr>
            <p:cNvPr id="29" name="Picture 2" descr="C:\Users\tbradley\Depot\sw\devrel\Playpen\tbradley\Fermi\MonteCarlo1dim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102233" y="4401937"/>
              <a:ext cx="2614613" cy="557213"/>
            </a:xfrm>
            <a:prstGeom prst="rect">
              <a:avLst/>
            </a:prstGeom>
            <a:noFill/>
          </p:spPr>
        </p:pic>
        <p:pic>
          <p:nvPicPr>
            <p:cNvPr id="30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6" cstate="screen"/>
            <a:stretch>
              <a:fillRect/>
            </a:stretch>
          </p:blipFill>
          <p:spPr bwMode="auto">
            <a:xfrm>
              <a:off x="5412982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31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7" cstate="screen"/>
            <a:stretch>
              <a:fillRect/>
            </a:stretch>
          </p:blipFill>
          <p:spPr bwMode="auto">
            <a:xfrm>
              <a:off x="5752324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32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8" cstate="screen"/>
            <a:stretch>
              <a:fillRect/>
            </a:stretch>
          </p:blipFill>
          <p:spPr bwMode="auto">
            <a:xfrm>
              <a:off x="6431008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33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9" cstate="screen"/>
            <a:stretch>
              <a:fillRect/>
            </a:stretch>
          </p:blipFill>
          <p:spPr bwMode="auto">
            <a:xfrm>
              <a:off x="6091666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34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10" cstate="screen"/>
            <a:stretch>
              <a:fillRect/>
            </a:stretch>
          </p:blipFill>
          <p:spPr bwMode="auto">
            <a:xfrm>
              <a:off x="6770350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35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11" cstate="screen"/>
            <a:stretch>
              <a:fillRect/>
            </a:stretch>
          </p:blipFill>
          <p:spPr bwMode="auto">
            <a:xfrm>
              <a:off x="7109692" y="4673399"/>
              <a:ext cx="535854" cy="2703730"/>
            </a:xfrm>
            <a:prstGeom prst="rect">
              <a:avLst/>
            </a:prstGeom>
            <a:noFill/>
          </p:spPr>
        </p:pic>
      </p:grpSp>
      <p:sp>
        <p:nvSpPr>
          <p:cNvPr id="36" name="Rounded Rectangle 27"/>
          <p:cNvSpPr/>
          <p:nvPr/>
        </p:nvSpPr>
        <p:spPr>
          <a:xfrm>
            <a:off x="2057400" y="3434485"/>
            <a:ext cx="1601201" cy="2122629"/>
          </a:xfrm>
          <a:prstGeom prst="roundRect">
            <a:avLst>
              <a:gd name="adj" fmla="val 4073"/>
            </a:avLst>
          </a:prstGeom>
          <a:solidFill>
            <a:schemeClr val="lt1">
              <a:alpha val="10000"/>
            </a:schemeClr>
          </a:solidFill>
          <a:ln>
            <a:solidFill>
              <a:srgbClr val="73B9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27"/>
          <p:cNvSpPr/>
          <p:nvPr/>
        </p:nvSpPr>
        <p:spPr>
          <a:xfrm>
            <a:off x="3703489" y="3434485"/>
            <a:ext cx="1694401" cy="2115911"/>
          </a:xfrm>
          <a:prstGeom prst="roundRect">
            <a:avLst>
              <a:gd name="adj" fmla="val 4073"/>
            </a:avLst>
          </a:prstGeom>
          <a:solidFill>
            <a:schemeClr val="lt1">
              <a:alpha val="10000"/>
            </a:schemeClr>
          </a:solidFill>
          <a:ln>
            <a:solidFill>
              <a:srgbClr val="73B9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27"/>
          <p:cNvSpPr/>
          <p:nvPr/>
        </p:nvSpPr>
        <p:spPr>
          <a:xfrm>
            <a:off x="5410200" y="3406899"/>
            <a:ext cx="1677616" cy="2155701"/>
          </a:xfrm>
          <a:prstGeom prst="roundRect">
            <a:avLst>
              <a:gd name="adj" fmla="val 4073"/>
            </a:avLst>
          </a:prstGeom>
          <a:solidFill>
            <a:schemeClr val="lt1">
              <a:alpha val="10000"/>
            </a:schemeClr>
          </a:solidFill>
          <a:ln>
            <a:solidFill>
              <a:srgbClr val="73B9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8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34636"/>
            <a:ext cx="8402782" cy="1143000"/>
          </a:xfrm>
        </p:spPr>
        <p:txBody>
          <a:bodyPr>
            <a:normAutofit/>
          </a:bodyPr>
          <a:lstStyle/>
          <a:p>
            <a:pPr marL="1193800" indent="-762000" algn="l">
              <a:tabLst>
                <a:tab pos="12179300" algn="r"/>
              </a:tabLst>
              <a:defRPr/>
            </a:pPr>
            <a:r>
              <a:rPr lang="en-US" altLang="zh-TW" sz="4000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CUDA Thread Hierarchy</a:t>
            </a:r>
            <a:r>
              <a:rPr lang="en-US" altLang="zh-TW" sz="3200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(Cont.)</a:t>
            </a:r>
            <a:endParaRPr lang="en-US" altLang="zh-TW" sz="4000" b="1" kern="0" dirty="0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143000"/>
            <a:ext cx="8610600" cy="193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44600" indent="-4572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altLang="zh-TW" sz="28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GPU </a:t>
            </a:r>
            <a:r>
              <a:rPr lang="en-US" altLang="zh-TW" sz="28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can create numerous threads concurrently</a:t>
            </a:r>
          </a:p>
          <a:p>
            <a:pPr marL="787400">
              <a:spcBef>
                <a:spcPts val="300"/>
              </a:spcBef>
              <a:defRPr/>
            </a:pPr>
            <a:r>
              <a:rPr lang="en-US" altLang="zh-TW" sz="28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- all threads are divided into some </a:t>
            </a:r>
            <a:r>
              <a:rPr lang="en-US" altLang="zh-TW" sz="28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blocks</a:t>
            </a:r>
          </a:p>
          <a:p>
            <a:pPr marL="787400">
              <a:spcBef>
                <a:spcPts val="300"/>
              </a:spcBef>
              <a:defRPr/>
            </a:pPr>
            <a:r>
              <a:rPr lang="en-US" altLang="zh-TW" sz="28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- </a:t>
            </a:r>
            <a:r>
              <a:rPr lang="en-US" altLang="zh-TW" sz="28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all blocks are grouped into one grid </a:t>
            </a:r>
          </a:p>
          <a:p>
            <a:pPr marL="787400">
              <a:spcBef>
                <a:spcPts val="300"/>
              </a:spcBef>
              <a:defRPr/>
            </a:pPr>
            <a:endParaRPr lang="en-US" sz="2800" dirty="0">
              <a:solidFill>
                <a:srgbClr val="9EBD5F"/>
              </a:solidFill>
            </a:endParaRPr>
          </a:p>
        </p:txBody>
      </p:sp>
      <p:grpSp>
        <p:nvGrpSpPr>
          <p:cNvPr id="8" name="群組 154"/>
          <p:cNvGrpSpPr/>
          <p:nvPr/>
        </p:nvGrpSpPr>
        <p:grpSpPr>
          <a:xfrm>
            <a:off x="5410200" y="3429000"/>
            <a:ext cx="1664091" cy="2128115"/>
            <a:chOff x="5073640" y="4401937"/>
            <a:chExt cx="2643206" cy="2975193"/>
          </a:xfrm>
        </p:grpSpPr>
        <p:pic>
          <p:nvPicPr>
            <p:cNvPr id="9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4" cstate="screen"/>
            <a:stretch>
              <a:fillRect/>
            </a:stretch>
          </p:blipFill>
          <p:spPr bwMode="auto">
            <a:xfrm>
              <a:off x="5073640" y="4673398"/>
              <a:ext cx="535854" cy="2703732"/>
            </a:xfrm>
            <a:prstGeom prst="rect">
              <a:avLst/>
            </a:prstGeom>
            <a:noFill/>
          </p:spPr>
        </p:pic>
        <p:pic>
          <p:nvPicPr>
            <p:cNvPr id="11" name="Picture 2" descr="C:\Users\tbradley\Depot\sw\devrel\Playpen\tbradley\Fermi\MonteCarlo1dim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102233" y="4401937"/>
              <a:ext cx="2614613" cy="557213"/>
            </a:xfrm>
            <a:prstGeom prst="rect">
              <a:avLst/>
            </a:prstGeom>
            <a:noFill/>
          </p:spPr>
        </p:pic>
        <p:pic>
          <p:nvPicPr>
            <p:cNvPr id="12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6" cstate="screen"/>
            <a:stretch>
              <a:fillRect/>
            </a:stretch>
          </p:blipFill>
          <p:spPr bwMode="auto">
            <a:xfrm>
              <a:off x="5412982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13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7" cstate="screen"/>
            <a:stretch>
              <a:fillRect/>
            </a:stretch>
          </p:blipFill>
          <p:spPr bwMode="auto">
            <a:xfrm>
              <a:off x="5752324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14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8" cstate="screen"/>
            <a:stretch>
              <a:fillRect/>
            </a:stretch>
          </p:blipFill>
          <p:spPr bwMode="auto">
            <a:xfrm>
              <a:off x="6431008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15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9" cstate="screen"/>
            <a:stretch>
              <a:fillRect/>
            </a:stretch>
          </p:blipFill>
          <p:spPr bwMode="auto">
            <a:xfrm>
              <a:off x="6091666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16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10" cstate="screen"/>
            <a:stretch>
              <a:fillRect/>
            </a:stretch>
          </p:blipFill>
          <p:spPr bwMode="auto">
            <a:xfrm>
              <a:off x="6770350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17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11" cstate="screen"/>
            <a:stretch>
              <a:fillRect/>
            </a:stretch>
          </p:blipFill>
          <p:spPr bwMode="auto">
            <a:xfrm>
              <a:off x="7109692" y="4673399"/>
              <a:ext cx="535854" cy="2703730"/>
            </a:xfrm>
            <a:prstGeom prst="rect">
              <a:avLst/>
            </a:prstGeom>
            <a:noFill/>
          </p:spPr>
        </p:pic>
      </p:grpSp>
      <p:grpSp>
        <p:nvGrpSpPr>
          <p:cNvPr id="18" name="群組 136"/>
          <p:cNvGrpSpPr/>
          <p:nvPr/>
        </p:nvGrpSpPr>
        <p:grpSpPr>
          <a:xfrm>
            <a:off x="3733800" y="3434485"/>
            <a:ext cx="1664091" cy="2128115"/>
            <a:chOff x="5073640" y="4401937"/>
            <a:chExt cx="2643206" cy="2975193"/>
          </a:xfrm>
        </p:grpSpPr>
        <p:pic>
          <p:nvPicPr>
            <p:cNvPr id="19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4" cstate="screen"/>
            <a:stretch>
              <a:fillRect/>
            </a:stretch>
          </p:blipFill>
          <p:spPr bwMode="auto">
            <a:xfrm>
              <a:off x="5073640" y="4673398"/>
              <a:ext cx="535854" cy="2703732"/>
            </a:xfrm>
            <a:prstGeom prst="rect">
              <a:avLst/>
            </a:prstGeom>
            <a:noFill/>
          </p:spPr>
        </p:pic>
        <p:pic>
          <p:nvPicPr>
            <p:cNvPr id="20" name="Picture 2" descr="C:\Users\tbradley\Depot\sw\devrel\Playpen\tbradley\Fermi\MonteCarlo1dim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102233" y="4401937"/>
              <a:ext cx="2614613" cy="557213"/>
            </a:xfrm>
            <a:prstGeom prst="rect">
              <a:avLst/>
            </a:prstGeom>
            <a:noFill/>
          </p:spPr>
        </p:pic>
        <p:pic>
          <p:nvPicPr>
            <p:cNvPr id="21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6" cstate="screen"/>
            <a:stretch>
              <a:fillRect/>
            </a:stretch>
          </p:blipFill>
          <p:spPr bwMode="auto">
            <a:xfrm>
              <a:off x="5412982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22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7" cstate="screen"/>
            <a:stretch>
              <a:fillRect/>
            </a:stretch>
          </p:blipFill>
          <p:spPr bwMode="auto">
            <a:xfrm>
              <a:off x="5752324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23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8" cstate="screen"/>
            <a:stretch>
              <a:fillRect/>
            </a:stretch>
          </p:blipFill>
          <p:spPr bwMode="auto">
            <a:xfrm>
              <a:off x="6431008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24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9" cstate="screen"/>
            <a:stretch>
              <a:fillRect/>
            </a:stretch>
          </p:blipFill>
          <p:spPr bwMode="auto">
            <a:xfrm>
              <a:off x="6091666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25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10" cstate="screen"/>
            <a:stretch>
              <a:fillRect/>
            </a:stretch>
          </p:blipFill>
          <p:spPr bwMode="auto">
            <a:xfrm>
              <a:off x="6770350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26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11" cstate="screen"/>
            <a:stretch>
              <a:fillRect/>
            </a:stretch>
          </p:blipFill>
          <p:spPr bwMode="auto">
            <a:xfrm>
              <a:off x="7109692" y="4673399"/>
              <a:ext cx="535854" cy="2703730"/>
            </a:xfrm>
            <a:prstGeom prst="rect">
              <a:avLst/>
            </a:prstGeom>
            <a:noFill/>
          </p:spPr>
        </p:pic>
      </p:grpSp>
      <p:grpSp>
        <p:nvGrpSpPr>
          <p:cNvPr id="27" name="群組 163"/>
          <p:cNvGrpSpPr/>
          <p:nvPr/>
        </p:nvGrpSpPr>
        <p:grpSpPr>
          <a:xfrm>
            <a:off x="2057400" y="3429000"/>
            <a:ext cx="1664091" cy="2128115"/>
            <a:chOff x="5073640" y="4401937"/>
            <a:chExt cx="2643206" cy="2975193"/>
          </a:xfrm>
        </p:grpSpPr>
        <p:pic>
          <p:nvPicPr>
            <p:cNvPr id="28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4" cstate="screen"/>
            <a:stretch>
              <a:fillRect/>
            </a:stretch>
          </p:blipFill>
          <p:spPr bwMode="auto">
            <a:xfrm>
              <a:off x="5073640" y="4673398"/>
              <a:ext cx="535854" cy="2703732"/>
            </a:xfrm>
            <a:prstGeom prst="rect">
              <a:avLst/>
            </a:prstGeom>
            <a:noFill/>
          </p:spPr>
        </p:pic>
        <p:pic>
          <p:nvPicPr>
            <p:cNvPr id="29" name="Picture 2" descr="C:\Users\tbradley\Depot\sw\devrel\Playpen\tbradley\Fermi\MonteCarlo1dim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102233" y="4401937"/>
              <a:ext cx="2614613" cy="557213"/>
            </a:xfrm>
            <a:prstGeom prst="rect">
              <a:avLst/>
            </a:prstGeom>
            <a:noFill/>
          </p:spPr>
        </p:pic>
        <p:pic>
          <p:nvPicPr>
            <p:cNvPr id="30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6" cstate="screen"/>
            <a:stretch>
              <a:fillRect/>
            </a:stretch>
          </p:blipFill>
          <p:spPr bwMode="auto">
            <a:xfrm>
              <a:off x="5412982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31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7" cstate="screen"/>
            <a:stretch>
              <a:fillRect/>
            </a:stretch>
          </p:blipFill>
          <p:spPr bwMode="auto">
            <a:xfrm>
              <a:off x="5752324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32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8" cstate="screen"/>
            <a:stretch>
              <a:fillRect/>
            </a:stretch>
          </p:blipFill>
          <p:spPr bwMode="auto">
            <a:xfrm>
              <a:off x="6431008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33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9" cstate="screen"/>
            <a:stretch>
              <a:fillRect/>
            </a:stretch>
          </p:blipFill>
          <p:spPr bwMode="auto">
            <a:xfrm>
              <a:off x="6091666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34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10" cstate="screen"/>
            <a:stretch>
              <a:fillRect/>
            </a:stretch>
          </p:blipFill>
          <p:spPr bwMode="auto">
            <a:xfrm>
              <a:off x="6770350" y="4673399"/>
              <a:ext cx="535854" cy="2703730"/>
            </a:xfrm>
            <a:prstGeom prst="rect">
              <a:avLst/>
            </a:prstGeom>
            <a:noFill/>
          </p:spPr>
        </p:pic>
        <p:pic>
          <p:nvPicPr>
            <p:cNvPr id="35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11" cstate="screen"/>
            <a:stretch>
              <a:fillRect/>
            </a:stretch>
          </p:blipFill>
          <p:spPr bwMode="auto">
            <a:xfrm>
              <a:off x="7109692" y="4673399"/>
              <a:ext cx="535854" cy="2703730"/>
            </a:xfrm>
            <a:prstGeom prst="rect">
              <a:avLst/>
            </a:prstGeom>
            <a:noFill/>
          </p:spPr>
        </p:pic>
      </p:grpSp>
      <p:sp>
        <p:nvSpPr>
          <p:cNvPr id="36" name="Rounded Rectangle 27"/>
          <p:cNvSpPr/>
          <p:nvPr/>
        </p:nvSpPr>
        <p:spPr>
          <a:xfrm>
            <a:off x="2057400" y="3434485"/>
            <a:ext cx="1601201" cy="2122629"/>
          </a:xfrm>
          <a:prstGeom prst="roundRect">
            <a:avLst>
              <a:gd name="adj" fmla="val 4073"/>
            </a:avLst>
          </a:prstGeom>
          <a:solidFill>
            <a:schemeClr val="lt1">
              <a:alpha val="10000"/>
            </a:schemeClr>
          </a:solidFill>
          <a:ln>
            <a:solidFill>
              <a:srgbClr val="73B9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27"/>
          <p:cNvSpPr/>
          <p:nvPr/>
        </p:nvSpPr>
        <p:spPr>
          <a:xfrm>
            <a:off x="3703489" y="3434485"/>
            <a:ext cx="1694401" cy="2115911"/>
          </a:xfrm>
          <a:prstGeom prst="roundRect">
            <a:avLst>
              <a:gd name="adj" fmla="val 4073"/>
            </a:avLst>
          </a:prstGeom>
          <a:solidFill>
            <a:schemeClr val="lt1">
              <a:alpha val="10000"/>
            </a:schemeClr>
          </a:solidFill>
          <a:ln>
            <a:solidFill>
              <a:srgbClr val="73B9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27"/>
          <p:cNvSpPr/>
          <p:nvPr/>
        </p:nvSpPr>
        <p:spPr>
          <a:xfrm>
            <a:off x="5410200" y="3406899"/>
            <a:ext cx="1677616" cy="2155701"/>
          </a:xfrm>
          <a:prstGeom prst="roundRect">
            <a:avLst>
              <a:gd name="adj" fmla="val 4073"/>
            </a:avLst>
          </a:prstGeom>
          <a:solidFill>
            <a:schemeClr val="lt1">
              <a:alpha val="10000"/>
            </a:schemeClr>
          </a:solidFill>
          <a:ln>
            <a:solidFill>
              <a:srgbClr val="73B9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2"/>
          <p:cNvSpPr/>
          <p:nvPr/>
        </p:nvSpPr>
        <p:spPr>
          <a:xfrm>
            <a:off x="1979983" y="3352800"/>
            <a:ext cx="5182817" cy="2286000"/>
          </a:xfrm>
          <a:prstGeom prst="roundRect">
            <a:avLst>
              <a:gd name="adj" fmla="val 4073"/>
            </a:avLst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3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34636"/>
            <a:ext cx="8402782" cy="1143000"/>
          </a:xfrm>
        </p:spPr>
        <p:txBody>
          <a:bodyPr>
            <a:normAutofit/>
          </a:bodyPr>
          <a:lstStyle/>
          <a:p>
            <a:pPr marL="1193800" indent="-762000" algn="l">
              <a:tabLst>
                <a:tab pos="12179300" algn="r"/>
              </a:tabLst>
              <a:defRPr/>
            </a:pPr>
            <a:r>
              <a:rPr lang="en-US" altLang="zh-TW" sz="4000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CUDA Thread Hierarchy</a:t>
            </a:r>
            <a:r>
              <a:rPr lang="en-US" altLang="zh-TW" sz="3200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(Cont.)</a:t>
            </a:r>
            <a:endParaRPr lang="en-US" altLang="zh-TW" sz="4000" b="1" kern="0" dirty="0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143000"/>
            <a:ext cx="8610600" cy="193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44600" indent="-4572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altLang="zh-TW" sz="28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GPU </a:t>
            </a:r>
            <a:r>
              <a:rPr lang="en-US" altLang="zh-TW" sz="28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can create numerous threads concurrently</a:t>
            </a:r>
          </a:p>
          <a:p>
            <a:pPr marL="787400">
              <a:spcBef>
                <a:spcPts val="300"/>
              </a:spcBef>
              <a:defRPr/>
            </a:pPr>
            <a:r>
              <a:rPr lang="en-US" altLang="zh-TW" sz="28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- all threads are divided into some </a:t>
            </a:r>
            <a:r>
              <a:rPr lang="en-US" altLang="zh-TW" sz="28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blocks</a:t>
            </a:r>
          </a:p>
          <a:p>
            <a:pPr marL="787400">
              <a:spcBef>
                <a:spcPts val="300"/>
              </a:spcBef>
              <a:defRPr/>
            </a:pPr>
            <a:r>
              <a:rPr lang="en-US" altLang="zh-TW" sz="28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- </a:t>
            </a:r>
            <a:r>
              <a:rPr lang="en-US" altLang="zh-TW" sz="28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all blocks are grouped into one grid </a:t>
            </a:r>
          </a:p>
          <a:p>
            <a:pPr marL="787400">
              <a:spcBef>
                <a:spcPts val="300"/>
              </a:spcBef>
              <a:defRPr/>
            </a:pPr>
            <a:endParaRPr lang="en-US" sz="2800" dirty="0">
              <a:solidFill>
                <a:srgbClr val="9EBD5F"/>
              </a:solidFill>
            </a:endParaRPr>
          </a:p>
        </p:txBody>
      </p:sp>
      <p:grpSp>
        <p:nvGrpSpPr>
          <p:cNvPr id="40" name="群組 36"/>
          <p:cNvGrpSpPr/>
          <p:nvPr/>
        </p:nvGrpSpPr>
        <p:grpSpPr>
          <a:xfrm>
            <a:off x="1905856" y="3352800"/>
            <a:ext cx="5409343" cy="2262697"/>
            <a:chOff x="2501872" y="3733792"/>
            <a:chExt cx="7786742" cy="3071834"/>
          </a:xfrm>
        </p:grpSpPr>
        <p:sp>
          <p:nvSpPr>
            <p:cNvPr id="41" name="Rounded Rectangle 32"/>
            <p:cNvSpPr/>
            <p:nvPr/>
          </p:nvSpPr>
          <p:spPr>
            <a:xfrm>
              <a:off x="2501872" y="3733792"/>
              <a:ext cx="7786742" cy="3071834"/>
            </a:xfrm>
            <a:prstGeom prst="roundRect">
              <a:avLst>
                <a:gd name="adj" fmla="val 4073"/>
              </a:avLst>
            </a:prstGeom>
            <a:noFill/>
            <a:ln>
              <a:solidFill>
                <a:srgbClr val="9EBD5F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群組 136"/>
            <p:cNvGrpSpPr/>
            <p:nvPr/>
          </p:nvGrpSpPr>
          <p:grpSpPr>
            <a:xfrm>
              <a:off x="5216516" y="3876668"/>
              <a:ext cx="2500330" cy="2786082"/>
              <a:chOff x="5073640" y="4401937"/>
              <a:chExt cx="2643206" cy="2975193"/>
            </a:xfrm>
          </p:grpSpPr>
          <p:pic>
            <p:nvPicPr>
              <p:cNvPr id="64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 bwMode="auto">
              <a:xfrm>
                <a:off x="5073640" y="4673398"/>
                <a:ext cx="535854" cy="2703732"/>
              </a:xfrm>
              <a:prstGeom prst="rect">
                <a:avLst/>
              </a:prstGeom>
              <a:noFill/>
            </p:spPr>
          </p:pic>
          <p:pic>
            <p:nvPicPr>
              <p:cNvPr id="65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5102233" y="4401937"/>
                <a:ext cx="2614613" cy="557213"/>
              </a:xfrm>
              <a:prstGeom prst="rect">
                <a:avLst/>
              </a:prstGeom>
              <a:noFill/>
            </p:spPr>
          </p:pic>
          <p:pic>
            <p:nvPicPr>
              <p:cNvPr id="66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 bwMode="auto">
              <a:xfrm>
                <a:off x="5412982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67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 bwMode="auto">
              <a:xfrm>
                <a:off x="5752324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68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 bwMode="auto">
              <a:xfrm>
                <a:off x="6431008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69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 bwMode="auto">
              <a:xfrm>
                <a:off x="6091666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70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 bwMode="auto">
              <a:xfrm>
                <a:off x="6770350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71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11" cstate="screen"/>
              <a:stretch>
                <a:fillRect/>
              </a:stretch>
            </p:blipFill>
            <p:spPr bwMode="auto">
              <a:xfrm>
                <a:off x="7109692" y="4673399"/>
                <a:ext cx="535854" cy="2703730"/>
              </a:xfrm>
              <a:prstGeom prst="rect">
                <a:avLst/>
              </a:prstGeom>
              <a:noFill/>
            </p:spPr>
          </p:pic>
        </p:grpSp>
        <p:sp>
          <p:nvSpPr>
            <p:cNvPr id="43" name="Rounded Rectangle 27"/>
            <p:cNvSpPr/>
            <p:nvPr/>
          </p:nvSpPr>
          <p:spPr>
            <a:xfrm>
              <a:off x="5216516" y="3805230"/>
              <a:ext cx="2428892" cy="2928958"/>
            </a:xfrm>
            <a:prstGeom prst="roundRect">
              <a:avLst>
                <a:gd name="adj" fmla="val 4073"/>
              </a:avLst>
            </a:prstGeom>
            <a:solidFill>
              <a:schemeClr val="lt1">
                <a:alpha val="10000"/>
              </a:schemeClr>
            </a:solidFill>
            <a:ln>
              <a:solidFill>
                <a:srgbClr val="73B9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群組 136"/>
            <p:cNvGrpSpPr/>
            <p:nvPr/>
          </p:nvGrpSpPr>
          <p:grpSpPr>
            <a:xfrm>
              <a:off x="7716846" y="3876668"/>
              <a:ext cx="2500330" cy="2786082"/>
              <a:chOff x="5073640" y="4401937"/>
              <a:chExt cx="2643206" cy="2975193"/>
            </a:xfrm>
          </p:grpSpPr>
          <p:pic>
            <p:nvPicPr>
              <p:cNvPr id="56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 bwMode="auto">
              <a:xfrm>
                <a:off x="5073640" y="4673398"/>
                <a:ext cx="535854" cy="2703732"/>
              </a:xfrm>
              <a:prstGeom prst="rect">
                <a:avLst/>
              </a:prstGeom>
              <a:noFill/>
            </p:spPr>
          </p:pic>
          <p:pic>
            <p:nvPicPr>
              <p:cNvPr id="57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5102233" y="4401937"/>
                <a:ext cx="2614613" cy="557213"/>
              </a:xfrm>
              <a:prstGeom prst="rect">
                <a:avLst/>
              </a:prstGeom>
              <a:noFill/>
            </p:spPr>
          </p:pic>
          <p:pic>
            <p:nvPicPr>
              <p:cNvPr id="58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 bwMode="auto">
              <a:xfrm>
                <a:off x="5412982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59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 bwMode="auto">
              <a:xfrm>
                <a:off x="5752324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60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 bwMode="auto">
              <a:xfrm>
                <a:off x="6431008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61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 bwMode="auto">
              <a:xfrm>
                <a:off x="6091666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62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 bwMode="auto">
              <a:xfrm>
                <a:off x="6770350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63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11" cstate="screen"/>
              <a:stretch>
                <a:fillRect/>
              </a:stretch>
            </p:blipFill>
            <p:spPr bwMode="auto">
              <a:xfrm>
                <a:off x="7109692" y="4673399"/>
                <a:ext cx="535854" cy="2703730"/>
              </a:xfrm>
              <a:prstGeom prst="rect">
                <a:avLst/>
              </a:prstGeom>
              <a:noFill/>
            </p:spPr>
          </p:pic>
        </p:grpSp>
        <p:sp>
          <p:nvSpPr>
            <p:cNvPr id="45" name="Rounded Rectangle 27"/>
            <p:cNvSpPr/>
            <p:nvPr/>
          </p:nvSpPr>
          <p:spPr>
            <a:xfrm>
              <a:off x="7716846" y="3805230"/>
              <a:ext cx="2428892" cy="2928958"/>
            </a:xfrm>
            <a:prstGeom prst="roundRect">
              <a:avLst>
                <a:gd name="adj" fmla="val 4073"/>
              </a:avLst>
            </a:prstGeom>
            <a:solidFill>
              <a:schemeClr val="lt1">
                <a:alpha val="10000"/>
              </a:schemeClr>
            </a:solidFill>
            <a:ln>
              <a:solidFill>
                <a:srgbClr val="73B9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群組 136"/>
            <p:cNvGrpSpPr/>
            <p:nvPr/>
          </p:nvGrpSpPr>
          <p:grpSpPr>
            <a:xfrm>
              <a:off x="2644748" y="3876668"/>
              <a:ext cx="2500330" cy="2786082"/>
              <a:chOff x="5073640" y="4401937"/>
              <a:chExt cx="2643206" cy="2975193"/>
            </a:xfrm>
          </p:grpSpPr>
          <p:pic>
            <p:nvPicPr>
              <p:cNvPr id="48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 bwMode="auto">
              <a:xfrm>
                <a:off x="5073640" y="4673398"/>
                <a:ext cx="535854" cy="2703732"/>
              </a:xfrm>
              <a:prstGeom prst="rect">
                <a:avLst/>
              </a:prstGeom>
              <a:noFill/>
            </p:spPr>
          </p:pic>
          <p:pic>
            <p:nvPicPr>
              <p:cNvPr id="49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5102233" y="4401937"/>
                <a:ext cx="2614613" cy="557213"/>
              </a:xfrm>
              <a:prstGeom prst="rect">
                <a:avLst/>
              </a:prstGeom>
              <a:noFill/>
            </p:spPr>
          </p:pic>
          <p:pic>
            <p:nvPicPr>
              <p:cNvPr id="50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 bwMode="auto">
              <a:xfrm>
                <a:off x="5412982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51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 bwMode="auto">
              <a:xfrm>
                <a:off x="5752324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52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 bwMode="auto">
              <a:xfrm>
                <a:off x="6431008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53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 bwMode="auto">
              <a:xfrm>
                <a:off x="6091666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54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 bwMode="auto">
              <a:xfrm>
                <a:off x="6770350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55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11" cstate="screen"/>
              <a:stretch>
                <a:fillRect/>
              </a:stretch>
            </p:blipFill>
            <p:spPr bwMode="auto">
              <a:xfrm>
                <a:off x="7109692" y="4673399"/>
                <a:ext cx="535854" cy="2703730"/>
              </a:xfrm>
              <a:prstGeom prst="rect">
                <a:avLst/>
              </a:prstGeom>
              <a:noFill/>
            </p:spPr>
          </p:pic>
        </p:grpSp>
        <p:sp>
          <p:nvSpPr>
            <p:cNvPr id="47" name="Rounded Rectangle 27"/>
            <p:cNvSpPr/>
            <p:nvPr/>
          </p:nvSpPr>
          <p:spPr>
            <a:xfrm>
              <a:off x="2644748" y="3805230"/>
              <a:ext cx="2500330" cy="2928958"/>
            </a:xfrm>
            <a:prstGeom prst="roundRect">
              <a:avLst>
                <a:gd name="adj" fmla="val 4073"/>
              </a:avLst>
            </a:prstGeom>
            <a:solidFill>
              <a:schemeClr val="lt1">
                <a:alpha val="10000"/>
              </a:schemeClr>
            </a:solidFill>
            <a:ln>
              <a:solidFill>
                <a:srgbClr val="73B9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341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0.00186 L 0.22569 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0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62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F699152-EF2B-4CAC-BB3B-54B16C0DB941}" type="slidenum">
              <a:rPr lang="en-US" smtClean="0"/>
              <a:t>23</a:t>
            </a:fld>
            <a:endParaRPr lang="en-US"/>
          </a:p>
        </p:txBody>
      </p:sp>
      <p:sp>
        <p:nvSpPr>
          <p:cNvPr id="630" name="Title 5"/>
          <p:cNvSpPr>
            <a:spLocks noGrp="1"/>
          </p:cNvSpPr>
          <p:nvPr>
            <p:ph type="title"/>
          </p:nvPr>
        </p:nvSpPr>
        <p:spPr>
          <a:xfrm>
            <a:off x="228600" y="34636"/>
            <a:ext cx="8402782" cy="1143000"/>
          </a:xfrm>
        </p:spPr>
        <p:txBody>
          <a:bodyPr>
            <a:normAutofit/>
          </a:bodyPr>
          <a:lstStyle/>
          <a:p>
            <a:pPr marL="1193800" indent="-762000" algn="l">
              <a:tabLst>
                <a:tab pos="12179300" algn="r"/>
              </a:tabLst>
              <a:defRPr/>
            </a:pPr>
            <a:r>
              <a:rPr lang="en-US" altLang="zh-TW" sz="4000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CUDA Thread Hierarchy</a:t>
            </a:r>
            <a:r>
              <a:rPr lang="en-US" altLang="zh-TW" sz="3200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(Cont.)</a:t>
            </a:r>
            <a:endParaRPr lang="en-US" altLang="zh-TW" sz="4000" b="1" kern="0" dirty="0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631" name="TextBox 630"/>
          <p:cNvSpPr txBox="1"/>
          <p:nvPr/>
        </p:nvSpPr>
        <p:spPr>
          <a:xfrm>
            <a:off x="533400" y="1143000"/>
            <a:ext cx="8610600" cy="193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44600" indent="-4572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altLang="zh-TW" sz="28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GPU </a:t>
            </a:r>
            <a:r>
              <a:rPr lang="en-US" altLang="zh-TW" sz="28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can create numerous threads concurrently</a:t>
            </a:r>
          </a:p>
          <a:p>
            <a:pPr marL="787400">
              <a:spcBef>
                <a:spcPts val="300"/>
              </a:spcBef>
              <a:defRPr/>
            </a:pPr>
            <a:r>
              <a:rPr lang="en-US" altLang="zh-TW" sz="28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- all threads are divided into some </a:t>
            </a:r>
            <a:r>
              <a:rPr lang="en-US" altLang="zh-TW" sz="28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blocks</a:t>
            </a:r>
          </a:p>
          <a:p>
            <a:pPr marL="787400">
              <a:spcBef>
                <a:spcPts val="300"/>
              </a:spcBef>
              <a:defRPr/>
            </a:pPr>
            <a:r>
              <a:rPr lang="en-US" altLang="zh-TW" sz="28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- </a:t>
            </a:r>
            <a:r>
              <a:rPr lang="en-US" altLang="zh-TW" sz="28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all blocks are grouped into one grid </a:t>
            </a:r>
          </a:p>
          <a:p>
            <a:pPr marL="787400">
              <a:spcBef>
                <a:spcPts val="300"/>
              </a:spcBef>
              <a:defRPr/>
            </a:pPr>
            <a:endParaRPr lang="en-US" sz="2800" dirty="0">
              <a:solidFill>
                <a:srgbClr val="9EBD5F"/>
              </a:solidFill>
            </a:endParaRPr>
          </a:p>
        </p:txBody>
      </p:sp>
      <p:grpSp>
        <p:nvGrpSpPr>
          <p:cNvPr id="664" name="Group 1306"/>
          <p:cNvGrpSpPr>
            <a:grpSpLocks/>
          </p:cNvGrpSpPr>
          <p:nvPr/>
        </p:nvGrpSpPr>
        <p:grpSpPr bwMode="auto">
          <a:xfrm>
            <a:off x="1732204" y="3505200"/>
            <a:ext cx="2077796" cy="1988209"/>
            <a:chOff x="588497" y="1591580"/>
            <a:chExt cx="2208463" cy="2349804"/>
          </a:xfrm>
        </p:grpSpPr>
        <p:pic>
          <p:nvPicPr>
            <p:cNvPr id="665" name="Picture 627" descr="Thinner_block_chip.pn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88497" y="1591580"/>
              <a:ext cx="2208463" cy="2349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66" name="Group 1305"/>
            <p:cNvGrpSpPr/>
            <p:nvPr/>
          </p:nvGrpSpPr>
          <p:grpSpPr>
            <a:xfrm>
              <a:off x="707286" y="1693789"/>
              <a:ext cx="1969371" cy="2134126"/>
              <a:chOff x="707286" y="1693789"/>
              <a:chExt cx="1969371" cy="2134126"/>
            </a:xfrm>
            <a:gradFill>
              <a:gsLst>
                <a:gs pos="0">
                  <a:srgbClr val="69E515"/>
                </a:gs>
                <a:gs pos="68000">
                  <a:srgbClr val="3A761C"/>
                </a:gs>
                <a:gs pos="100000">
                  <a:srgbClr val="388A22"/>
                </a:gs>
              </a:gsLst>
              <a:lin ang="5400000" scaled="1"/>
            </a:gradFill>
          </p:grpSpPr>
          <p:grpSp>
            <p:nvGrpSpPr>
              <p:cNvPr id="667" name="Group 1043"/>
              <p:cNvGrpSpPr/>
              <p:nvPr/>
            </p:nvGrpSpPr>
            <p:grpSpPr>
              <a:xfrm>
                <a:off x="707286" y="1693789"/>
                <a:ext cx="939689" cy="103689"/>
                <a:chOff x="703378" y="1693789"/>
                <a:chExt cx="939689" cy="103689"/>
              </a:xfrm>
              <a:grpFill/>
            </p:grpSpPr>
            <p:sp>
              <p:nvSpPr>
                <p:cNvPr id="929" name="Rounded Rectangle 312"/>
                <p:cNvSpPr/>
                <p:nvPr/>
              </p:nvSpPr>
              <p:spPr bwMode="auto">
                <a:xfrm rot="5400000">
                  <a:off x="699788" y="1697379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30" name="Rounded Rectangle 313"/>
                <p:cNvSpPr/>
                <p:nvPr/>
              </p:nvSpPr>
              <p:spPr bwMode="auto">
                <a:xfrm rot="5400000">
                  <a:off x="820243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31" name="Rounded Rectangle 314"/>
                <p:cNvSpPr/>
                <p:nvPr/>
              </p:nvSpPr>
              <p:spPr bwMode="auto">
                <a:xfrm rot="5400000">
                  <a:off x="940698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32" name="Rounded Rectangle 315"/>
                <p:cNvSpPr/>
                <p:nvPr/>
              </p:nvSpPr>
              <p:spPr bwMode="auto">
                <a:xfrm rot="5400000">
                  <a:off x="118160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33" name="Rounded Rectangle 316"/>
                <p:cNvSpPr/>
                <p:nvPr/>
              </p:nvSpPr>
              <p:spPr bwMode="auto">
                <a:xfrm rot="5400000">
                  <a:off x="1302063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34" name="Rounded Rectangle 317"/>
                <p:cNvSpPr/>
                <p:nvPr/>
              </p:nvSpPr>
              <p:spPr bwMode="auto">
                <a:xfrm rot="5400000">
                  <a:off x="142251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35" name="Rounded Rectangle 318"/>
                <p:cNvSpPr/>
                <p:nvPr/>
              </p:nvSpPr>
              <p:spPr bwMode="auto">
                <a:xfrm rot="5400000">
                  <a:off x="1061153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36" name="Rounded Rectangle 319"/>
                <p:cNvSpPr/>
                <p:nvPr/>
              </p:nvSpPr>
              <p:spPr bwMode="auto">
                <a:xfrm rot="5400000">
                  <a:off x="1542971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</p:grpSp>
          <p:grpSp>
            <p:nvGrpSpPr>
              <p:cNvPr id="668" name="Group 1044"/>
              <p:cNvGrpSpPr/>
              <p:nvPr/>
            </p:nvGrpSpPr>
            <p:grpSpPr>
              <a:xfrm>
                <a:off x="707286" y="1838820"/>
                <a:ext cx="939689" cy="103689"/>
                <a:chOff x="703378" y="1693789"/>
                <a:chExt cx="939689" cy="103689"/>
              </a:xfrm>
              <a:grpFill/>
            </p:grpSpPr>
            <p:sp>
              <p:nvSpPr>
                <p:cNvPr id="921" name="Rounded Rectangle 304"/>
                <p:cNvSpPr/>
                <p:nvPr/>
              </p:nvSpPr>
              <p:spPr bwMode="auto">
                <a:xfrm rot="5400000">
                  <a:off x="699788" y="1697379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22" name="Rounded Rectangle 305"/>
                <p:cNvSpPr/>
                <p:nvPr/>
              </p:nvSpPr>
              <p:spPr bwMode="auto">
                <a:xfrm rot="5400000">
                  <a:off x="820243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23" name="Rounded Rectangle 306"/>
                <p:cNvSpPr/>
                <p:nvPr/>
              </p:nvSpPr>
              <p:spPr bwMode="auto">
                <a:xfrm rot="5400000">
                  <a:off x="940698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24" name="Rounded Rectangle 307"/>
                <p:cNvSpPr/>
                <p:nvPr/>
              </p:nvSpPr>
              <p:spPr bwMode="auto">
                <a:xfrm rot="5400000">
                  <a:off x="118160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25" name="Rounded Rectangle 308"/>
                <p:cNvSpPr/>
                <p:nvPr/>
              </p:nvSpPr>
              <p:spPr bwMode="auto">
                <a:xfrm rot="5400000">
                  <a:off x="1302063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26" name="Rounded Rectangle 309"/>
                <p:cNvSpPr/>
                <p:nvPr/>
              </p:nvSpPr>
              <p:spPr bwMode="auto">
                <a:xfrm rot="5400000">
                  <a:off x="142251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27" name="Rounded Rectangle 310"/>
                <p:cNvSpPr/>
                <p:nvPr/>
              </p:nvSpPr>
              <p:spPr bwMode="auto">
                <a:xfrm rot="5400000">
                  <a:off x="1061153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28" name="Rounded Rectangle 311"/>
                <p:cNvSpPr/>
                <p:nvPr/>
              </p:nvSpPr>
              <p:spPr bwMode="auto">
                <a:xfrm rot="5400000">
                  <a:off x="1542971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</p:grpSp>
          <p:grpSp>
            <p:nvGrpSpPr>
              <p:cNvPr id="669" name="Group 1053"/>
              <p:cNvGrpSpPr/>
              <p:nvPr/>
            </p:nvGrpSpPr>
            <p:grpSpPr>
              <a:xfrm>
                <a:off x="707286" y="1983851"/>
                <a:ext cx="939689" cy="103689"/>
                <a:chOff x="703378" y="1693789"/>
                <a:chExt cx="939689" cy="103689"/>
              </a:xfrm>
              <a:grpFill/>
            </p:grpSpPr>
            <p:sp>
              <p:nvSpPr>
                <p:cNvPr id="913" name="Rounded Rectangle 296"/>
                <p:cNvSpPr/>
                <p:nvPr/>
              </p:nvSpPr>
              <p:spPr bwMode="auto">
                <a:xfrm rot="5400000">
                  <a:off x="699788" y="1697379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14" name="Rounded Rectangle 297"/>
                <p:cNvSpPr/>
                <p:nvPr/>
              </p:nvSpPr>
              <p:spPr bwMode="auto">
                <a:xfrm rot="5400000">
                  <a:off x="820243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15" name="Rounded Rectangle 298"/>
                <p:cNvSpPr/>
                <p:nvPr/>
              </p:nvSpPr>
              <p:spPr bwMode="auto">
                <a:xfrm rot="5400000">
                  <a:off x="940698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16" name="Rounded Rectangle 299"/>
                <p:cNvSpPr/>
                <p:nvPr/>
              </p:nvSpPr>
              <p:spPr bwMode="auto">
                <a:xfrm rot="5400000">
                  <a:off x="118160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17" name="Rounded Rectangle 300"/>
                <p:cNvSpPr/>
                <p:nvPr/>
              </p:nvSpPr>
              <p:spPr bwMode="auto">
                <a:xfrm rot="5400000">
                  <a:off x="1302063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18" name="Rounded Rectangle 301"/>
                <p:cNvSpPr/>
                <p:nvPr/>
              </p:nvSpPr>
              <p:spPr bwMode="auto">
                <a:xfrm rot="5400000">
                  <a:off x="142251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19" name="Rounded Rectangle 302"/>
                <p:cNvSpPr/>
                <p:nvPr/>
              </p:nvSpPr>
              <p:spPr bwMode="auto">
                <a:xfrm rot="5400000">
                  <a:off x="1061153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20" name="Rounded Rectangle 303"/>
                <p:cNvSpPr/>
                <p:nvPr/>
              </p:nvSpPr>
              <p:spPr bwMode="auto">
                <a:xfrm rot="5400000">
                  <a:off x="1542971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</p:grpSp>
          <p:grpSp>
            <p:nvGrpSpPr>
              <p:cNvPr id="670" name="Group 1062"/>
              <p:cNvGrpSpPr/>
              <p:nvPr/>
            </p:nvGrpSpPr>
            <p:grpSpPr>
              <a:xfrm>
                <a:off x="707286" y="2128882"/>
                <a:ext cx="939689" cy="103689"/>
                <a:chOff x="703378" y="1693789"/>
                <a:chExt cx="939689" cy="103689"/>
              </a:xfrm>
              <a:grpFill/>
            </p:grpSpPr>
            <p:sp>
              <p:nvSpPr>
                <p:cNvPr id="905" name="Rounded Rectangle 288"/>
                <p:cNvSpPr/>
                <p:nvPr/>
              </p:nvSpPr>
              <p:spPr bwMode="auto">
                <a:xfrm rot="5400000">
                  <a:off x="699788" y="1697379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06" name="Rounded Rectangle 289"/>
                <p:cNvSpPr/>
                <p:nvPr/>
              </p:nvSpPr>
              <p:spPr bwMode="auto">
                <a:xfrm rot="5400000">
                  <a:off x="820243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07" name="Rounded Rectangle 290"/>
                <p:cNvSpPr/>
                <p:nvPr/>
              </p:nvSpPr>
              <p:spPr bwMode="auto">
                <a:xfrm rot="5400000">
                  <a:off x="940698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08" name="Rounded Rectangle 291"/>
                <p:cNvSpPr/>
                <p:nvPr/>
              </p:nvSpPr>
              <p:spPr bwMode="auto">
                <a:xfrm rot="5400000">
                  <a:off x="118160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09" name="Rounded Rectangle 292"/>
                <p:cNvSpPr/>
                <p:nvPr/>
              </p:nvSpPr>
              <p:spPr bwMode="auto">
                <a:xfrm rot="5400000">
                  <a:off x="1302063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10" name="Rounded Rectangle 293"/>
                <p:cNvSpPr/>
                <p:nvPr/>
              </p:nvSpPr>
              <p:spPr bwMode="auto">
                <a:xfrm rot="5400000">
                  <a:off x="142251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11" name="Rounded Rectangle 294"/>
                <p:cNvSpPr/>
                <p:nvPr/>
              </p:nvSpPr>
              <p:spPr bwMode="auto">
                <a:xfrm rot="5400000">
                  <a:off x="1061153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12" name="Rounded Rectangle 295"/>
                <p:cNvSpPr/>
                <p:nvPr/>
              </p:nvSpPr>
              <p:spPr bwMode="auto">
                <a:xfrm rot="5400000">
                  <a:off x="1542971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</p:grpSp>
          <p:grpSp>
            <p:nvGrpSpPr>
              <p:cNvPr id="671" name="Group 1071"/>
              <p:cNvGrpSpPr/>
              <p:nvPr/>
            </p:nvGrpSpPr>
            <p:grpSpPr>
              <a:xfrm>
                <a:off x="707286" y="2273913"/>
                <a:ext cx="939689" cy="103689"/>
                <a:chOff x="703378" y="1693789"/>
                <a:chExt cx="939689" cy="103689"/>
              </a:xfrm>
              <a:grpFill/>
            </p:grpSpPr>
            <p:sp>
              <p:nvSpPr>
                <p:cNvPr id="897" name="Rounded Rectangle 280"/>
                <p:cNvSpPr/>
                <p:nvPr/>
              </p:nvSpPr>
              <p:spPr bwMode="auto">
                <a:xfrm rot="5400000">
                  <a:off x="699788" y="1697379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98" name="Rounded Rectangle 281"/>
                <p:cNvSpPr/>
                <p:nvPr/>
              </p:nvSpPr>
              <p:spPr bwMode="auto">
                <a:xfrm rot="5400000">
                  <a:off x="820243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99" name="Rounded Rectangle 282"/>
                <p:cNvSpPr/>
                <p:nvPr/>
              </p:nvSpPr>
              <p:spPr bwMode="auto">
                <a:xfrm rot="5400000">
                  <a:off x="940698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00" name="Rounded Rectangle 283"/>
                <p:cNvSpPr/>
                <p:nvPr/>
              </p:nvSpPr>
              <p:spPr bwMode="auto">
                <a:xfrm rot="5400000">
                  <a:off x="118160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01" name="Rounded Rectangle 284"/>
                <p:cNvSpPr/>
                <p:nvPr/>
              </p:nvSpPr>
              <p:spPr bwMode="auto">
                <a:xfrm rot="5400000">
                  <a:off x="1302063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02" name="Rounded Rectangle 285"/>
                <p:cNvSpPr/>
                <p:nvPr/>
              </p:nvSpPr>
              <p:spPr bwMode="auto">
                <a:xfrm rot="5400000">
                  <a:off x="142251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03" name="Rounded Rectangle 286"/>
                <p:cNvSpPr/>
                <p:nvPr/>
              </p:nvSpPr>
              <p:spPr bwMode="auto">
                <a:xfrm rot="5400000">
                  <a:off x="1061153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904" name="Rounded Rectangle 287"/>
                <p:cNvSpPr/>
                <p:nvPr/>
              </p:nvSpPr>
              <p:spPr bwMode="auto">
                <a:xfrm rot="5400000">
                  <a:off x="1542971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</p:grpSp>
          <p:grpSp>
            <p:nvGrpSpPr>
              <p:cNvPr id="672" name="Group 1080"/>
              <p:cNvGrpSpPr/>
              <p:nvPr/>
            </p:nvGrpSpPr>
            <p:grpSpPr>
              <a:xfrm>
                <a:off x="707286" y="2418944"/>
                <a:ext cx="939689" cy="103689"/>
                <a:chOff x="703378" y="1693789"/>
                <a:chExt cx="939689" cy="103689"/>
              </a:xfrm>
              <a:grpFill/>
            </p:grpSpPr>
            <p:sp>
              <p:nvSpPr>
                <p:cNvPr id="889" name="Rounded Rectangle 272"/>
                <p:cNvSpPr/>
                <p:nvPr/>
              </p:nvSpPr>
              <p:spPr bwMode="auto">
                <a:xfrm rot="5400000">
                  <a:off x="699788" y="1697379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90" name="Rounded Rectangle 273"/>
                <p:cNvSpPr/>
                <p:nvPr/>
              </p:nvSpPr>
              <p:spPr bwMode="auto">
                <a:xfrm rot="5400000">
                  <a:off x="820243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91" name="Rounded Rectangle 274"/>
                <p:cNvSpPr/>
                <p:nvPr/>
              </p:nvSpPr>
              <p:spPr bwMode="auto">
                <a:xfrm rot="5400000">
                  <a:off x="940698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92" name="Rounded Rectangle 275"/>
                <p:cNvSpPr/>
                <p:nvPr/>
              </p:nvSpPr>
              <p:spPr bwMode="auto">
                <a:xfrm rot="5400000">
                  <a:off x="118160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93" name="Rounded Rectangle 276"/>
                <p:cNvSpPr/>
                <p:nvPr/>
              </p:nvSpPr>
              <p:spPr bwMode="auto">
                <a:xfrm rot="5400000">
                  <a:off x="1302063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94" name="Rounded Rectangle 277"/>
                <p:cNvSpPr/>
                <p:nvPr/>
              </p:nvSpPr>
              <p:spPr bwMode="auto">
                <a:xfrm rot="5400000">
                  <a:off x="142251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95" name="Rounded Rectangle 278"/>
                <p:cNvSpPr/>
                <p:nvPr/>
              </p:nvSpPr>
              <p:spPr bwMode="auto">
                <a:xfrm rot="5400000">
                  <a:off x="1061153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96" name="Rounded Rectangle 279"/>
                <p:cNvSpPr/>
                <p:nvPr/>
              </p:nvSpPr>
              <p:spPr bwMode="auto">
                <a:xfrm rot="5400000">
                  <a:off x="1542971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</p:grpSp>
          <p:grpSp>
            <p:nvGrpSpPr>
              <p:cNvPr id="673" name="Group 1089"/>
              <p:cNvGrpSpPr/>
              <p:nvPr/>
            </p:nvGrpSpPr>
            <p:grpSpPr>
              <a:xfrm>
                <a:off x="707286" y="2563975"/>
                <a:ext cx="939689" cy="103689"/>
                <a:chOff x="703378" y="1693789"/>
                <a:chExt cx="939689" cy="103689"/>
              </a:xfrm>
              <a:grpFill/>
            </p:grpSpPr>
            <p:sp>
              <p:nvSpPr>
                <p:cNvPr id="881" name="Rounded Rectangle 264"/>
                <p:cNvSpPr/>
                <p:nvPr/>
              </p:nvSpPr>
              <p:spPr bwMode="auto">
                <a:xfrm rot="5400000">
                  <a:off x="699788" y="1697379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82" name="Rounded Rectangle 265"/>
                <p:cNvSpPr/>
                <p:nvPr/>
              </p:nvSpPr>
              <p:spPr bwMode="auto">
                <a:xfrm rot="5400000">
                  <a:off x="820243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83" name="Rounded Rectangle 266"/>
                <p:cNvSpPr/>
                <p:nvPr/>
              </p:nvSpPr>
              <p:spPr bwMode="auto">
                <a:xfrm rot="5400000">
                  <a:off x="940698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84" name="Rounded Rectangle 267"/>
                <p:cNvSpPr/>
                <p:nvPr/>
              </p:nvSpPr>
              <p:spPr bwMode="auto">
                <a:xfrm rot="5400000">
                  <a:off x="118160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85" name="Rounded Rectangle 268"/>
                <p:cNvSpPr/>
                <p:nvPr/>
              </p:nvSpPr>
              <p:spPr bwMode="auto">
                <a:xfrm rot="5400000">
                  <a:off x="1302063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86" name="Rounded Rectangle 269"/>
                <p:cNvSpPr/>
                <p:nvPr/>
              </p:nvSpPr>
              <p:spPr bwMode="auto">
                <a:xfrm rot="5400000">
                  <a:off x="142251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87" name="Rounded Rectangle 270"/>
                <p:cNvSpPr/>
                <p:nvPr/>
              </p:nvSpPr>
              <p:spPr bwMode="auto">
                <a:xfrm rot="5400000">
                  <a:off x="1061153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88" name="Rounded Rectangle 271"/>
                <p:cNvSpPr/>
                <p:nvPr/>
              </p:nvSpPr>
              <p:spPr bwMode="auto">
                <a:xfrm rot="5400000">
                  <a:off x="1542971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</p:grpSp>
          <p:grpSp>
            <p:nvGrpSpPr>
              <p:cNvPr id="674" name="Group 1098"/>
              <p:cNvGrpSpPr/>
              <p:nvPr/>
            </p:nvGrpSpPr>
            <p:grpSpPr>
              <a:xfrm>
                <a:off x="707286" y="2709006"/>
                <a:ext cx="939689" cy="103689"/>
                <a:chOff x="703378" y="1693789"/>
                <a:chExt cx="939689" cy="103689"/>
              </a:xfrm>
              <a:grpFill/>
            </p:grpSpPr>
            <p:sp>
              <p:nvSpPr>
                <p:cNvPr id="873" name="Rounded Rectangle 256"/>
                <p:cNvSpPr/>
                <p:nvPr/>
              </p:nvSpPr>
              <p:spPr bwMode="auto">
                <a:xfrm rot="5400000">
                  <a:off x="699788" y="1697379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74" name="Rounded Rectangle 257"/>
                <p:cNvSpPr/>
                <p:nvPr/>
              </p:nvSpPr>
              <p:spPr bwMode="auto">
                <a:xfrm rot="5400000">
                  <a:off x="820243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75" name="Rounded Rectangle 258"/>
                <p:cNvSpPr/>
                <p:nvPr/>
              </p:nvSpPr>
              <p:spPr bwMode="auto">
                <a:xfrm rot="5400000">
                  <a:off x="940698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76" name="Rounded Rectangle 259"/>
                <p:cNvSpPr/>
                <p:nvPr/>
              </p:nvSpPr>
              <p:spPr bwMode="auto">
                <a:xfrm rot="5400000">
                  <a:off x="118160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77" name="Rounded Rectangle 260"/>
                <p:cNvSpPr/>
                <p:nvPr/>
              </p:nvSpPr>
              <p:spPr bwMode="auto">
                <a:xfrm rot="5400000">
                  <a:off x="1302063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78" name="Rounded Rectangle 261"/>
                <p:cNvSpPr/>
                <p:nvPr/>
              </p:nvSpPr>
              <p:spPr bwMode="auto">
                <a:xfrm rot="5400000">
                  <a:off x="142251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79" name="Rounded Rectangle 262"/>
                <p:cNvSpPr/>
                <p:nvPr/>
              </p:nvSpPr>
              <p:spPr bwMode="auto">
                <a:xfrm rot="5400000">
                  <a:off x="1061153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80" name="Rounded Rectangle 263"/>
                <p:cNvSpPr/>
                <p:nvPr/>
              </p:nvSpPr>
              <p:spPr bwMode="auto">
                <a:xfrm rot="5400000">
                  <a:off x="1542971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</p:grpSp>
          <p:grpSp>
            <p:nvGrpSpPr>
              <p:cNvPr id="675" name="Group 1107"/>
              <p:cNvGrpSpPr/>
              <p:nvPr/>
            </p:nvGrpSpPr>
            <p:grpSpPr>
              <a:xfrm>
                <a:off x="707286" y="2854037"/>
                <a:ext cx="939689" cy="103689"/>
                <a:chOff x="703378" y="1693789"/>
                <a:chExt cx="939689" cy="103689"/>
              </a:xfrm>
              <a:grpFill/>
            </p:grpSpPr>
            <p:sp>
              <p:nvSpPr>
                <p:cNvPr id="865" name="Rounded Rectangle 248"/>
                <p:cNvSpPr/>
                <p:nvPr/>
              </p:nvSpPr>
              <p:spPr bwMode="auto">
                <a:xfrm rot="5400000">
                  <a:off x="699788" y="1697379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66" name="Rounded Rectangle 249"/>
                <p:cNvSpPr/>
                <p:nvPr/>
              </p:nvSpPr>
              <p:spPr bwMode="auto">
                <a:xfrm rot="5400000">
                  <a:off x="820243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67" name="Rounded Rectangle 250"/>
                <p:cNvSpPr/>
                <p:nvPr/>
              </p:nvSpPr>
              <p:spPr bwMode="auto">
                <a:xfrm rot="5400000">
                  <a:off x="940698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68" name="Rounded Rectangle 251"/>
                <p:cNvSpPr/>
                <p:nvPr/>
              </p:nvSpPr>
              <p:spPr bwMode="auto">
                <a:xfrm rot="5400000">
                  <a:off x="118160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69" name="Rounded Rectangle 252"/>
                <p:cNvSpPr/>
                <p:nvPr/>
              </p:nvSpPr>
              <p:spPr bwMode="auto">
                <a:xfrm rot="5400000">
                  <a:off x="1302063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70" name="Rounded Rectangle 253"/>
                <p:cNvSpPr/>
                <p:nvPr/>
              </p:nvSpPr>
              <p:spPr bwMode="auto">
                <a:xfrm rot="5400000">
                  <a:off x="142251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71" name="Rounded Rectangle 254"/>
                <p:cNvSpPr/>
                <p:nvPr/>
              </p:nvSpPr>
              <p:spPr bwMode="auto">
                <a:xfrm rot="5400000">
                  <a:off x="1061153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72" name="Rounded Rectangle 255"/>
                <p:cNvSpPr/>
                <p:nvPr/>
              </p:nvSpPr>
              <p:spPr bwMode="auto">
                <a:xfrm rot="5400000">
                  <a:off x="1542971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</p:grpSp>
          <p:grpSp>
            <p:nvGrpSpPr>
              <p:cNvPr id="676" name="Group 1116"/>
              <p:cNvGrpSpPr/>
              <p:nvPr/>
            </p:nvGrpSpPr>
            <p:grpSpPr>
              <a:xfrm>
                <a:off x="707286" y="2999068"/>
                <a:ext cx="939689" cy="103689"/>
                <a:chOff x="703378" y="1693789"/>
                <a:chExt cx="939689" cy="103689"/>
              </a:xfrm>
              <a:grpFill/>
            </p:grpSpPr>
            <p:sp>
              <p:nvSpPr>
                <p:cNvPr id="857" name="Rounded Rectangle 240"/>
                <p:cNvSpPr/>
                <p:nvPr/>
              </p:nvSpPr>
              <p:spPr bwMode="auto">
                <a:xfrm rot="5400000">
                  <a:off x="699788" y="1697379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58" name="Rounded Rectangle 241"/>
                <p:cNvSpPr/>
                <p:nvPr/>
              </p:nvSpPr>
              <p:spPr bwMode="auto">
                <a:xfrm rot="5400000">
                  <a:off x="820243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59" name="Rounded Rectangle 242"/>
                <p:cNvSpPr/>
                <p:nvPr/>
              </p:nvSpPr>
              <p:spPr bwMode="auto">
                <a:xfrm rot="5400000">
                  <a:off x="940698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60" name="Rounded Rectangle 243"/>
                <p:cNvSpPr/>
                <p:nvPr/>
              </p:nvSpPr>
              <p:spPr bwMode="auto">
                <a:xfrm rot="5400000">
                  <a:off x="118160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61" name="Rounded Rectangle 244"/>
                <p:cNvSpPr/>
                <p:nvPr/>
              </p:nvSpPr>
              <p:spPr bwMode="auto">
                <a:xfrm rot="5400000">
                  <a:off x="1302063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62" name="Rounded Rectangle 245"/>
                <p:cNvSpPr/>
                <p:nvPr/>
              </p:nvSpPr>
              <p:spPr bwMode="auto">
                <a:xfrm rot="5400000">
                  <a:off x="142251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63" name="Rounded Rectangle 246"/>
                <p:cNvSpPr/>
                <p:nvPr/>
              </p:nvSpPr>
              <p:spPr bwMode="auto">
                <a:xfrm rot="5400000">
                  <a:off x="1061153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64" name="Rounded Rectangle 247"/>
                <p:cNvSpPr/>
                <p:nvPr/>
              </p:nvSpPr>
              <p:spPr bwMode="auto">
                <a:xfrm rot="5400000">
                  <a:off x="1542971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</p:grpSp>
          <p:grpSp>
            <p:nvGrpSpPr>
              <p:cNvPr id="677" name="Group 1125"/>
              <p:cNvGrpSpPr/>
              <p:nvPr/>
            </p:nvGrpSpPr>
            <p:grpSpPr>
              <a:xfrm>
                <a:off x="707286" y="3144099"/>
                <a:ext cx="939689" cy="103689"/>
                <a:chOff x="703378" y="1693789"/>
                <a:chExt cx="939689" cy="103689"/>
              </a:xfrm>
              <a:grpFill/>
            </p:grpSpPr>
            <p:sp>
              <p:nvSpPr>
                <p:cNvPr id="849" name="Rounded Rectangle 232"/>
                <p:cNvSpPr/>
                <p:nvPr/>
              </p:nvSpPr>
              <p:spPr bwMode="auto">
                <a:xfrm rot="5400000">
                  <a:off x="699788" y="1697379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50" name="Rounded Rectangle 233"/>
                <p:cNvSpPr/>
                <p:nvPr/>
              </p:nvSpPr>
              <p:spPr bwMode="auto">
                <a:xfrm rot="5400000">
                  <a:off x="820243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51" name="Rounded Rectangle 234"/>
                <p:cNvSpPr/>
                <p:nvPr/>
              </p:nvSpPr>
              <p:spPr bwMode="auto">
                <a:xfrm rot="5400000">
                  <a:off x="940698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52" name="Rounded Rectangle 235"/>
                <p:cNvSpPr/>
                <p:nvPr/>
              </p:nvSpPr>
              <p:spPr bwMode="auto">
                <a:xfrm rot="5400000">
                  <a:off x="118160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53" name="Rounded Rectangle 236"/>
                <p:cNvSpPr/>
                <p:nvPr/>
              </p:nvSpPr>
              <p:spPr bwMode="auto">
                <a:xfrm rot="5400000">
                  <a:off x="1302063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54" name="Rounded Rectangle 237"/>
                <p:cNvSpPr/>
                <p:nvPr/>
              </p:nvSpPr>
              <p:spPr bwMode="auto">
                <a:xfrm rot="5400000">
                  <a:off x="142251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55" name="Rounded Rectangle 238"/>
                <p:cNvSpPr/>
                <p:nvPr/>
              </p:nvSpPr>
              <p:spPr bwMode="auto">
                <a:xfrm rot="5400000">
                  <a:off x="1061153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56" name="Rounded Rectangle 239"/>
                <p:cNvSpPr/>
                <p:nvPr/>
              </p:nvSpPr>
              <p:spPr bwMode="auto">
                <a:xfrm rot="5400000">
                  <a:off x="1542971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</p:grpSp>
          <p:grpSp>
            <p:nvGrpSpPr>
              <p:cNvPr id="678" name="Group 1134"/>
              <p:cNvGrpSpPr/>
              <p:nvPr/>
            </p:nvGrpSpPr>
            <p:grpSpPr>
              <a:xfrm>
                <a:off x="707286" y="3289130"/>
                <a:ext cx="939689" cy="103689"/>
                <a:chOff x="703378" y="1693789"/>
                <a:chExt cx="939689" cy="103689"/>
              </a:xfrm>
              <a:grpFill/>
            </p:grpSpPr>
            <p:sp>
              <p:nvSpPr>
                <p:cNvPr id="841" name="Rounded Rectangle 224"/>
                <p:cNvSpPr/>
                <p:nvPr/>
              </p:nvSpPr>
              <p:spPr bwMode="auto">
                <a:xfrm rot="5400000">
                  <a:off x="699788" y="1697379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42" name="Rounded Rectangle 225"/>
                <p:cNvSpPr/>
                <p:nvPr/>
              </p:nvSpPr>
              <p:spPr bwMode="auto">
                <a:xfrm rot="5400000">
                  <a:off x="820243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43" name="Rounded Rectangle 226"/>
                <p:cNvSpPr/>
                <p:nvPr/>
              </p:nvSpPr>
              <p:spPr bwMode="auto">
                <a:xfrm rot="5400000">
                  <a:off x="940698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44" name="Rounded Rectangle 227"/>
                <p:cNvSpPr/>
                <p:nvPr/>
              </p:nvSpPr>
              <p:spPr bwMode="auto">
                <a:xfrm rot="5400000">
                  <a:off x="118160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45" name="Rounded Rectangle 228"/>
                <p:cNvSpPr/>
                <p:nvPr/>
              </p:nvSpPr>
              <p:spPr bwMode="auto">
                <a:xfrm rot="5400000">
                  <a:off x="1302063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46" name="Rounded Rectangle 229"/>
                <p:cNvSpPr/>
                <p:nvPr/>
              </p:nvSpPr>
              <p:spPr bwMode="auto">
                <a:xfrm rot="5400000">
                  <a:off x="142251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47" name="Rounded Rectangle 230"/>
                <p:cNvSpPr/>
                <p:nvPr/>
              </p:nvSpPr>
              <p:spPr bwMode="auto">
                <a:xfrm rot="5400000">
                  <a:off x="1061153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48" name="Rounded Rectangle 231"/>
                <p:cNvSpPr/>
                <p:nvPr/>
              </p:nvSpPr>
              <p:spPr bwMode="auto">
                <a:xfrm rot="5400000">
                  <a:off x="1542971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</p:grpSp>
          <p:grpSp>
            <p:nvGrpSpPr>
              <p:cNvPr id="679" name="Group 1143"/>
              <p:cNvGrpSpPr/>
              <p:nvPr/>
            </p:nvGrpSpPr>
            <p:grpSpPr>
              <a:xfrm>
                <a:off x="707286" y="3434161"/>
                <a:ext cx="939689" cy="103689"/>
                <a:chOff x="703378" y="1693789"/>
                <a:chExt cx="939689" cy="103689"/>
              </a:xfrm>
              <a:grpFill/>
            </p:grpSpPr>
            <p:sp>
              <p:nvSpPr>
                <p:cNvPr id="833" name="Rounded Rectangle 216"/>
                <p:cNvSpPr/>
                <p:nvPr/>
              </p:nvSpPr>
              <p:spPr bwMode="auto">
                <a:xfrm rot="5400000">
                  <a:off x="699788" y="1697379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34" name="Rounded Rectangle 217"/>
                <p:cNvSpPr/>
                <p:nvPr/>
              </p:nvSpPr>
              <p:spPr bwMode="auto">
                <a:xfrm rot="5400000">
                  <a:off x="820243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35" name="Rounded Rectangle 218"/>
                <p:cNvSpPr/>
                <p:nvPr/>
              </p:nvSpPr>
              <p:spPr bwMode="auto">
                <a:xfrm rot="5400000">
                  <a:off x="940698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36" name="Rounded Rectangle 219"/>
                <p:cNvSpPr/>
                <p:nvPr/>
              </p:nvSpPr>
              <p:spPr bwMode="auto">
                <a:xfrm rot="5400000">
                  <a:off x="118160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37" name="Rounded Rectangle 220"/>
                <p:cNvSpPr/>
                <p:nvPr/>
              </p:nvSpPr>
              <p:spPr bwMode="auto">
                <a:xfrm rot="5400000">
                  <a:off x="1302063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38" name="Rounded Rectangle 221"/>
                <p:cNvSpPr/>
                <p:nvPr/>
              </p:nvSpPr>
              <p:spPr bwMode="auto">
                <a:xfrm rot="5400000">
                  <a:off x="142251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39" name="Rounded Rectangle 222"/>
                <p:cNvSpPr/>
                <p:nvPr/>
              </p:nvSpPr>
              <p:spPr bwMode="auto">
                <a:xfrm rot="5400000">
                  <a:off x="1061153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40" name="Rounded Rectangle 223"/>
                <p:cNvSpPr/>
                <p:nvPr/>
              </p:nvSpPr>
              <p:spPr bwMode="auto">
                <a:xfrm rot="5400000">
                  <a:off x="1542971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</p:grpSp>
          <p:grpSp>
            <p:nvGrpSpPr>
              <p:cNvPr id="680" name="Group 1152"/>
              <p:cNvGrpSpPr/>
              <p:nvPr/>
            </p:nvGrpSpPr>
            <p:grpSpPr>
              <a:xfrm>
                <a:off x="707286" y="3579192"/>
                <a:ext cx="939689" cy="103689"/>
                <a:chOff x="703378" y="1693789"/>
                <a:chExt cx="939689" cy="103689"/>
              </a:xfrm>
              <a:grpFill/>
            </p:grpSpPr>
            <p:sp>
              <p:nvSpPr>
                <p:cNvPr id="825" name="Rounded Rectangle 208"/>
                <p:cNvSpPr/>
                <p:nvPr/>
              </p:nvSpPr>
              <p:spPr bwMode="auto">
                <a:xfrm rot="5400000">
                  <a:off x="699788" y="1697379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26" name="Rounded Rectangle 209"/>
                <p:cNvSpPr/>
                <p:nvPr/>
              </p:nvSpPr>
              <p:spPr bwMode="auto">
                <a:xfrm rot="5400000">
                  <a:off x="820243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27" name="Rounded Rectangle 210"/>
                <p:cNvSpPr/>
                <p:nvPr/>
              </p:nvSpPr>
              <p:spPr bwMode="auto">
                <a:xfrm rot="5400000">
                  <a:off x="940698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28" name="Rounded Rectangle 211"/>
                <p:cNvSpPr/>
                <p:nvPr/>
              </p:nvSpPr>
              <p:spPr bwMode="auto">
                <a:xfrm rot="5400000">
                  <a:off x="118160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29" name="Rounded Rectangle 212"/>
                <p:cNvSpPr/>
                <p:nvPr/>
              </p:nvSpPr>
              <p:spPr bwMode="auto">
                <a:xfrm rot="5400000">
                  <a:off x="1302063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30" name="Rounded Rectangle 213"/>
                <p:cNvSpPr/>
                <p:nvPr/>
              </p:nvSpPr>
              <p:spPr bwMode="auto">
                <a:xfrm rot="5400000">
                  <a:off x="142251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31" name="Rounded Rectangle 214"/>
                <p:cNvSpPr/>
                <p:nvPr/>
              </p:nvSpPr>
              <p:spPr bwMode="auto">
                <a:xfrm rot="5400000">
                  <a:off x="1061153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32" name="Rounded Rectangle 215"/>
                <p:cNvSpPr/>
                <p:nvPr/>
              </p:nvSpPr>
              <p:spPr bwMode="auto">
                <a:xfrm rot="5400000">
                  <a:off x="1542971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</p:grpSp>
          <p:grpSp>
            <p:nvGrpSpPr>
              <p:cNvPr id="681" name="Group 1161"/>
              <p:cNvGrpSpPr/>
              <p:nvPr/>
            </p:nvGrpSpPr>
            <p:grpSpPr>
              <a:xfrm>
                <a:off x="707286" y="3724226"/>
                <a:ext cx="939689" cy="103689"/>
                <a:chOff x="703378" y="1693789"/>
                <a:chExt cx="939689" cy="103689"/>
              </a:xfrm>
              <a:grpFill/>
            </p:grpSpPr>
            <p:sp>
              <p:nvSpPr>
                <p:cNvPr id="817" name="Rounded Rectangle 200"/>
                <p:cNvSpPr/>
                <p:nvPr/>
              </p:nvSpPr>
              <p:spPr bwMode="auto">
                <a:xfrm rot="5400000">
                  <a:off x="699788" y="1697379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18" name="Rounded Rectangle 201"/>
                <p:cNvSpPr/>
                <p:nvPr/>
              </p:nvSpPr>
              <p:spPr bwMode="auto">
                <a:xfrm rot="5400000">
                  <a:off x="820243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19" name="Rounded Rectangle 202"/>
                <p:cNvSpPr/>
                <p:nvPr/>
              </p:nvSpPr>
              <p:spPr bwMode="auto">
                <a:xfrm rot="5400000">
                  <a:off x="940698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20" name="Rounded Rectangle 203"/>
                <p:cNvSpPr/>
                <p:nvPr/>
              </p:nvSpPr>
              <p:spPr bwMode="auto">
                <a:xfrm rot="5400000">
                  <a:off x="118160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21" name="Rounded Rectangle 204"/>
                <p:cNvSpPr/>
                <p:nvPr/>
              </p:nvSpPr>
              <p:spPr bwMode="auto">
                <a:xfrm rot="5400000">
                  <a:off x="1302063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22" name="Rounded Rectangle 205"/>
                <p:cNvSpPr/>
                <p:nvPr/>
              </p:nvSpPr>
              <p:spPr bwMode="auto">
                <a:xfrm rot="5400000">
                  <a:off x="142251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23" name="Rounded Rectangle 206"/>
                <p:cNvSpPr/>
                <p:nvPr/>
              </p:nvSpPr>
              <p:spPr bwMode="auto">
                <a:xfrm rot="5400000">
                  <a:off x="1061153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24" name="Rounded Rectangle 207"/>
                <p:cNvSpPr/>
                <p:nvPr/>
              </p:nvSpPr>
              <p:spPr bwMode="auto">
                <a:xfrm rot="5400000">
                  <a:off x="1542971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</p:grpSp>
          <p:grpSp>
            <p:nvGrpSpPr>
              <p:cNvPr id="682" name="Group 1170"/>
              <p:cNvGrpSpPr/>
              <p:nvPr/>
            </p:nvGrpSpPr>
            <p:grpSpPr>
              <a:xfrm>
                <a:off x="1736968" y="1693789"/>
                <a:ext cx="939689" cy="103689"/>
                <a:chOff x="703378" y="1693789"/>
                <a:chExt cx="939689" cy="103689"/>
              </a:xfrm>
              <a:grpFill/>
            </p:grpSpPr>
            <p:sp>
              <p:nvSpPr>
                <p:cNvPr id="809" name="Rounded Rectangle 192"/>
                <p:cNvSpPr/>
                <p:nvPr/>
              </p:nvSpPr>
              <p:spPr bwMode="auto">
                <a:xfrm rot="5400000">
                  <a:off x="699788" y="1697379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10" name="Rounded Rectangle 193"/>
                <p:cNvSpPr/>
                <p:nvPr/>
              </p:nvSpPr>
              <p:spPr bwMode="auto">
                <a:xfrm rot="5400000">
                  <a:off x="820243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11" name="Rounded Rectangle 194"/>
                <p:cNvSpPr/>
                <p:nvPr/>
              </p:nvSpPr>
              <p:spPr bwMode="auto">
                <a:xfrm rot="5400000">
                  <a:off x="940698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12" name="Rounded Rectangle 195"/>
                <p:cNvSpPr/>
                <p:nvPr/>
              </p:nvSpPr>
              <p:spPr bwMode="auto">
                <a:xfrm rot="5400000">
                  <a:off x="118160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13" name="Rounded Rectangle 196"/>
                <p:cNvSpPr/>
                <p:nvPr/>
              </p:nvSpPr>
              <p:spPr bwMode="auto">
                <a:xfrm rot="5400000">
                  <a:off x="1302063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14" name="Rounded Rectangle 197"/>
                <p:cNvSpPr/>
                <p:nvPr/>
              </p:nvSpPr>
              <p:spPr bwMode="auto">
                <a:xfrm rot="5400000">
                  <a:off x="142251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15" name="Rounded Rectangle 198"/>
                <p:cNvSpPr/>
                <p:nvPr/>
              </p:nvSpPr>
              <p:spPr bwMode="auto">
                <a:xfrm rot="5400000">
                  <a:off x="1061153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16" name="Rounded Rectangle 199"/>
                <p:cNvSpPr/>
                <p:nvPr/>
              </p:nvSpPr>
              <p:spPr bwMode="auto">
                <a:xfrm rot="5400000">
                  <a:off x="1542971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</p:grpSp>
          <p:grpSp>
            <p:nvGrpSpPr>
              <p:cNvPr id="683" name="Group 1179"/>
              <p:cNvGrpSpPr/>
              <p:nvPr/>
            </p:nvGrpSpPr>
            <p:grpSpPr>
              <a:xfrm>
                <a:off x="1736968" y="1838820"/>
                <a:ext cx="939689" cy="103689"/>
                <a:chOff x="703378" y="1693789"/>
                <a:chExt cx="939689" cy="103689"/>
              </a:xfrm>
              <a:grpFill/>
            </p:grpSpPr>
            <p:sp>
              <p:nvSpPr>
                <p:cNvPr id="801" name="Rounded Rectangle 184"/>
                <p:cNvSpPr/>
                <p:nvPr/>
              </p:nvSpPr>
              <p:spPr bwMode="auto">
                <a:xfrm rot="5400000">
                  <a:off x="699788" y="1697379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02" name="Rounded Rectangle 185"/>
                <p:cNvSpPr/>
                <p:nvPr/>
              </p:nvSpPr>
              <p:spPr bwMode="auto">
                <a:xfrm rot="5400000">
                  <a:off x="820243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03" name="Rounded Rectangle 186"/>
                <p:cNvSpPr/>
                <p:nvPr/>
              </p:nvSpPr>
              <p:spPr bwMode="auto">
                <a:xfrm rot="5400000">
                  <a:off x="940698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04" name="Rounded Rectangle 187"/>
                <p:cNvSpPr/>
                <p:nvPr/>
              </p:nvSpPr>
              <p:spPr bwMode="auto">
                <a:xfrm rot="5400000">
                  <a:off x="118160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05" name="Rounded Rectangle 188"/>
                <p:cNvSpPr/>
                <p:nvPr/>
              </p:nvSpPr>
              <p:spPr bwMode="auto">
                <a:xfrm rot="5400000">
                  <a:off x="1302063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06" name="Rounded Rectangle 189"/>
                <p:cNvSpPr/>
                <p:nvPr/>
              </p:nvSpPr>
              <p:spPr bwMode="auto">
                <a:xfrm rot="5400000">
                  <a:off x="142251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07" name="Rounded Rectangle 190"/>
                <p:cNvSpPr/>
                <p:nvPr/>
              </p:nvSpPr>
              <p:spPr bwMode="auto">
                <a:xfrm rot="5400000">
                  <a:off x="1061153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08" name="Rounded Rectangle 191"/>
                <p:cNvSpPr/>
                <p:nvPr/>
              </p:nvSpPr>
              <p:spPr bwMode="auto">
                <a:xfrm rot="5400000">
                  <a:off x="1542971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</p:grpSp>
          <p:grpSp>
            <p:nvGrpSpPr>
              <p:cNvPr id="684" name="Group 1188"/>
              <p:cNvGrpSpPr/>
              <p:nvPr/>
            </p:nvGrpSpPr>
            <p:grpSpPr>
              <a:xfrm>
                <a:off x="1736968" y="1983851"/>
                <a:ext cx="939689" cy="103689"/>
                <a:chOff x="703378" y="1693789"/>
                <a:chExt cx="939689" cy="103689"/>
              </a:xfrm>
              <a:grpFill/>
            </p:grpSpPr>
            <p:sp>
              <p:nvSpPr>
                <p:cNvPr id="793" name="Rounded Rectangle 176"/>
                <p:cNvSpPr/>
                <p:nvPr/>
              </p:nvSpPr>
              <p:spPr bwMode="auto">
                <a:xfrm rot="5400000">
                  <a:off x="699788" y="1697379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94" name="Rounded Rectangle 177"/>
                <p:cNvSpPr/>
                <p:nvPr/>
              </p:nvSpPr>
              <p:spPr bwMode="auto">
                <a:xfrm rot="5400000">
                  <a:off x="820243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95" name="Rounded Rectangle 178"/>
                <p:cNvSpPr/>
                <p:nvPr/>
              </p:nvSpPr>
              <p:spPr bwMode="auto">
                <a:xfrm rot="5400000">
                  <a:off x="940698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96" name="Rounded Rectangle 179"/>
                <p:cNvSpPr/>
                <p:nvPr/>
              </p:nvSpPr>
              <p:spPr bwMode="auto">
                <a:xfrm rot="5400000">
                  <a:off x="118160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97" name="Rounded Rectangle 180"/>
                <p:cNvSpPr/>
                <p:nvPr/>
              </p:nvSpPr>
              <p:spPr bwMode="auto">
                <a:xfrm rot="5400000">
                  <a:off x="1302063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98" name="Rounded Rectangle 181"/>
                <p:cNvSpPr/>
                <p:nvPr/>
              </p:nvSpPr>
              <p:spPr bwMode="auto">
                <a:xfrm rot="5400000">
                  <a:off x="142251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99" name="Rounded Rectangle 182"/>
                <p:cNvSpPr/>
                <p:nvPr/>
              </p:nvSpPr>
              <p:spPr bwMode="auto">
                <a:xfrm rot="5400000">
                  <a:off x="1061153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800" name="Rounded Rectangle 183"/>
                <p:cNvSpPr/>
                <p:nvPr/>
              </p:nvSpPr>
              <p:spPr bwMode="auto">
                <a:xfrm rot="5400000">
                  <a:off x="1542971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</p:grpSp>
          <p:grpSp>
            <p:nvGrpSpPr>
              <p:cNvPr id="685" name="Group 1197"/>
              <p:cNvGrpSpPr/>
              <p:nvPr/>
            </p:nvGrpSpPr>
            <p:grpSpPr>
              <a:xfrm>
                <a:off x="1736968" y="2128882"/>
                <a:ext cx="939689" cy="103689"/>
                <a:chOff x="703378" y="1693789"/>
                <a:chExt cx="939689" cy="103689"/>
              </a:xfrm>
              <a:grpFill/>
            </p:grpSpPr>
            <p:sp>
              <p:nvSpPr>
                <p:cNvPr id="785" name="Rounded Rectangle 168"/>
                <p:cNvSpPr/>
                <p:nvPr/>
              </p:nvSpPr>
              <p:spPr bwMode="auto">
                <a:xfrm rot="5400000">
                  <a:off x="699788" y="1697379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86" name="Rounded Rectangle 169"/>
                <p:cNvSpPr/>
                <p:nvPr/>
              </p:nvSpPr>
              <p:spPr bwMode="auto">
                <a:xfrm rot="5400000">
                  <a:off x="820243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87" name="Rounded Rectangle 170"/>
                <p:cNvSpPr/>
                <p:nvPr/>
              </p:nvSpPr>
              <p:spPr bwMode="auto">
                <a:xfrm rot="5400000">
                  <a:off x="940698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88" name="Rounded Rectangle 171"/>
                <p:cNvSpPr/>
                <p:nvPr/>
              </p:nvSpPr>
              <p:spPr bwMode="auto">
                <a:xfrm rot="5400000">
                  <a:off x="118160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89" name="Rounded Rectangle 172"/>
                <p:cNvSpPr/>
                <p:nvPr/>
              </p:nvSpPr>
              <p:spPr bwMode="auto">
                <a:xfrm rot="5400000">
                  <a:off x="1302063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90" name="Rounded Rectangle 173"/>
                <p:cNvSpPr/>
                <p:nvPr/>
              </p:nvSpPr>
              <p:spPr bwMode="auto">
                <a:xfrm rot="5400000">
                  <a:off x="142251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91" name="Rounded Rectangle 174"/>
                <p:cNvSpPr/>
                <p:nvPr/>
              </p:nvSpPr>
              <p:spPr bwMode="auto">
                <a:xfrm rot="5400000">
                  <a:off x="1061153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92" name="Rounded Rectangle 175"/>
                <p:cNvSpPr/>
                <p:nvPr/>
              </p:nvSpPr>
              <p:spPr bwMode="auto">
                <a:xfrm rot="5400000">
                  <a:off x="1542971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</p:grpSp>
          <p:grpSp>
            <p:nvGrpSpPr>
              <p:cNvPr id="686" name="Group 1206"/>
              <p:cNvGrpSpPr/>
              <p:nvPr/>
            </p:nvGrpSpPr>
            <p:grpSpPr>
              <a:xfrm>
                <a:off x="1736968" y="2273913"/>
                <a:ext cx="939689" cy="103689"/>
                <a:chOff x="703378" y="1693789"/>
                <a:chExt cx="939689" cy="103689"/>
              </a:xfrm>
              <a:grpFill/>
            </p:grpSpPr>
            <p:sp>
              <p:nvSpPr>
                <p:cNvPr id="777" name="Rounded Rectangle 160"/>
                <p:cNvSpPr/>
                <p:nvPr/>
              </p:nvSpPr>
              <p:spPr bwMode="auto">
                <a:xfrm rot="5400000">
                  <a:off x="699788" y="1697379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78" name="Rounded Rectangle 161"/>
                <p:cNvSpPr/>
                <p:nvPr/>
              </p:nvSpPr>
              <p:spPr bwMode="auto">
                <a:xfrm rot="5400000">
                  <a:off x="820243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79" name="Rounded Rectangle 162"/>
                <p:cNvSpPr/>
                <p:nvPr/>
              </p:nvSpPr>
              <p:spPr bwMode="auto">
                <a:xfrm rot="5400000">
                  <a:off x="940698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80" name="Rounded Rectangle 163"/>
                <p:cNvSpPr/>
                <p:nvPr/>
              </p:nvSpPr>
              <p:spPr bwMode="auto">
                <a:xfrm rot="5400000">
                  <a:off x="118160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81" name="Rounded Rectangle 164"/>
                <p:cNvSpPr/>
                <p:nvPr/>
              </p:nvSpPr>
              <p:spPr bwMode="auto">
                <a:xfrm rot="5400000">
                  <a:off x="1302063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82" name="Rounded Rectangle 165"/>
                <p:cNvSpPr/>
                <p:nvPr/>
              </p:nvSpPr>
              <p:spPr bwMode="auto">
                <a:xfrm rot="5400000">
                  <a:off x="142251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83" name="Rounded Rectangle 166"/>
                <p:cNvSpPr/>
                <p:nvPr/>
              </p:nvSpPr>
              <p:spPr bwMode="auto">
                <a:xfrm rot="5400000">
                  <a:off x="1061153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84" name="Rounded Rectangle 167"/>
                <p:cNvSpPr/>
                <p:nvPr/>
              </p:nvSpPr>
              <p:spPr bwMode="auto">
                <a:xfrm rot="5400000">
                  <a:off x="1542971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</p:grpSp>
          <p:grpSp>
            <p:nvGrpSpPr>
              <p:cNvPr id="687" name="Group 1215"/>
              <p:cNvGrpSpPr/>
              <p:nvPr/>
            </p:nvGrpSpPr>
            <p:grpSpPr>
              <a:xfrm>
                <a:off x="1736968" y="2418944"/>
                <a:ext cx="939689" cy="103689"/>
                <a:chOff x="703378" y="1693789"/>
                <a:chExt cx="939689" cy="103689"/>
              </a:xfrm>
              <a:grpFill/>
            </p:grpSpPr>
            <p:sp>
              <p:nvSpPr>
                <p:cNvPr id="769" name="Rounded Rectangle 152"/>
                <p:cNvSpPr/>
                <p:nvPr/>
              </p:nvSpPr>
              <p:spPr bwMode="auto">
                <a:xfrm rot="5400000">
                  <a:off x="699788" y="1697379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70" name="Rounded Rectangle 153"/>
                <p:cNvSpPr/>
                <p:nvPr/>
              </p:nvSpPr>
              <p:spPr bwMode="auto">
                <a:xfrm rot="5400000">
                  <a:off x="820243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71" name="Rounded Rectangle 154"/>
                <p:cNvSpPr/>
                <p:nvPr/>
              </p:nvSpPr>
              <p:spPr bwMode="auto">
                <a:xfrm rot="5400000">
                  <a:off x="940698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72" name="Rounded Rectangle 155"/>
                <p:cNvSpPr/>
                <p:nvPr/>
              </p:nvSpPr>
              <p:spPr bwMode="auto">
                <a:xfrm rot="5400000">
                  <a:off x="118160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73" name="Rounded Rectangle 156"/>
                <p:cNvSpPr/>
                <p:nvPr/>
              </p:nvSpPr>
              <p:spPr bwMode="auto">
                <a:xfrm rot="5400000">
                  <a:off x="1302063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74" name="Rounded Rectangle 157"/>
                <p:cNvSpPr/>
                <p:nvPr/>
              </p:nvSpPr>
              <p:spPr bwMode="auto">
                <a:xfrm rot="5400000">
                  <a:off x="142251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75" name="Rounded Rectangle 158"/>
                <p:cNvSpPr/>
                <p:nvPr/>
              </p:nvSpPr>
              <p:spPr bwMode="auto">
                <a:xfrm rot="5400000">
                  <a:off x="1061153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76" name="Rounded Rectangle 159"/>
                <p:cNvSpPr/>
                <p:nvPr/>
              </p:nvSpPr>
              <p:spPr bwMode="auto">
                <a:xfrm rot="5400000">
                  <a:off x="1542971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</p:grpSp>
          <p:grpSp>
            <p:nvGrpSpPr>
              <p:cNvPr id="688" name="Group 1224"/>
              <p:cNvGrpSpPr/>
              <p:nvPr/>
            </p:nvGrpSpPr>
            <p:grpSpPr>
              <a:xfrm>
                <a:off x="1736968" y="2563975"/>
                <a:ext cx="939689" cy="103689"/>
                <a:chOff x="703378" y="1693789"/>
                <a:chExt cx="939689" cy="103689"/>
              </a:xfrm>
              <a:grpFill/>
            </p:grpSpPr>
            <p:sp>
              <p:nvSpPr>
                <p:cNvPr id="761" name="Rounded Rectangle 144"/>
                <p:cNvSpPr/>
                <p:nvPr/>
              </p:nvSpPr>
              <p:spPr bwMode="auto">
                <a:xfrm rot="5400000">
                  <a:off x="699788" y="1697379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62" name="Rounded Rectangle 145"/>
                <p:cNvSpPr/>
                <p:nvPr/>
              </p:nvSpPr>
              <p:spPr bwMode="auto">
                <a:xfrm rot="5400000">
                  <a:off x="820243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63" name="Rounded Rectangle 146"/>
                <p:cNvSpPr/>
                <p:nvPr/>
              </p:nvSpPr>
              <p:spPr bwMode="auto">
                <a:xfrm rot="5400000">
                  <a:off x="940698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64" name="Rounded Rectangle 147"/>
                <p:cNvSpPr/>
                <p:nvPr/>
              </p:nvSpPr>
              <p:spPr bwMode="auto">
                <a:xfrm rot="5400000">
                  <a:off x="118160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65" name="Rounded Rectangle 148"/>
                <p:cNvSpPr/>
                <p:nvPr/>
              </p:nvSpPr>
              <p:spPr bwMode="auto">
                <a:xfrm rot="5400000">
                  <a:off x="1302063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66" name="Rounded Rectangle 149"/>
                <p:cNvSpPr/>
                <p:nvPr/>
              </p:nvSpPr>
              <p:spPr bwMode="auto">
                <a:xfrm rot="5400000">
                  <a:off x="142251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67" name="Rounded Rectangle 150"/>
                <p:cNvSpPr/>
                <p:nvPr/>
              </p:nvSpPr>
              <p:spPr bwMode="auto">
                <a:xfrm rot="5400000">
                  <a:off x="1061153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68" name="Rounded Rectangle 151"/>
                <p:cNvSpPr/>
                <p:nvPr/>
              </p:nvSpPr>
              <p:spPr bwMode="auto">
                <a:xfrm rot="5400000">
                  <a:off x="1542971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</p:grpSp>
          <p:grpSp>
            <p:nvGrpSpPr>
              <p:cNvPr id="689" name="Group 1233"/>
              <p:cNvGrpSpPr/>
              <p:nvPr/>
            </p:nvGrpSpPr>
            <p:grpSpPr>
              <a:xfrm>
                <a:off x="1736968" y="2709006"/>
                <a:ext cx="939689" cy="103689"/>
                <a:chOff x="703378" y="1693789"/>
                <a:chExt cx="939689" cy="103689"/>
              </a:xfrm>
              <a:grpFill/>
            </p:grpSpPr>
            <p:sp>
              <p:nvSpPr>
                <p:cNvPr id="753" name="Rounded Rectangle 136"/>
                <p:cNvSpPr/>
                <p:nvPr/>
              </p:nvSpPr>
              <p:spPr bwMode="auto">
                <a:xfrm rot="5400000">
                  <a:off x="699788" y="1697379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54" name="Rounded Rectangle 137"/>
                <p:cNvSpPr/>
                <p:nvPr/>
              </p:nvSpPr>
              <p:spPr bwMode="auto">
                <a:xfrm rot="5400000">
                  <a:off x="820243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55" name="Rounded Rectangle 138"/>
                <p:cNvSpPr/>
                <p:nvPr/>
              </p:nvSpPr>
              <p:spPr bwMode="auto">
                <a:xfrm rot="5400000">
                  <a:off x="940698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56" name="Rounded Rectangle 139"/>
                <p:cNvSpPr/>
                <p:nvPr/>
              </p:nvSpPr>
              <p:spPr bwMode="auto">
                <a:xfrm rot="5400000">
                  <a:off x="118160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57" name="Rounded Rectangle 140"/>
                <p:cNvSpPr/>
                <p:nvPr/>
              </p:nvSpPr>
              <p:spPr bwMode="auto">
                <a:xfrm rot="5400000">
                  <a:off x="1302063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58" name="Rounded Rectangle 141"/>
                <p:cNvSpPr/>
                <p:nvPr/>
              </p:nvSpPr>
              <p:spPr bwMode="auto">
                <a:xfrm rot="5400000">
                  <a:off x="142251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59" name="Rounded Rectangle 142"/>
                <p:cNvSpPr/>
                <p:nvPr/>
              </p:nvSpPr>
              <p:spPr bwMode="auto">
                <a:xfrm rot="5400000">
                  <a:off x="1061153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60" name="Rounded Rectangle 143"/>
                <p:cNvSpPr/>
                <p:nvPr/>
              </p:nvSpPr>
              <p:spPr bwMode="auto">
                <a:xfrm rot="5400000">
                  <a:off x="1542971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</p:grpSp>
          <p:grpSp>
            <p:nvGrpSpPr>
              <p:cNvPr id="690" name="Group 1242"/>
              <p:cNvGrpSpPr/>
              <p:nvPr/>
            </p:nvGrpSpPr>
            <p:grpSpPr>
              <a:xfrm>
                <a:off x="1736968" y="2854037"/>
                <a:ext cx="939689" cy="103689"/>
                <a:chOff x="703378" y="1693789"/>
                <a:chExt cx="939689" cy="103689"/>
              </a:xfrm>
              <a:grpFill/>
            </p:grpSpPr>
            <p:sp>
              <p:nvSpPr>
                <p:cNvPr id="745" name="Rounded Rectangle 128"/>
                <p:cNvSpPr/>
                <p:nvPr/>
              </p:nvSpPr>
              <p:spPr bwMode="auto">
                <a:xfrm rot="5400000">
                  <a:off x="699788" y="1697379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46" name="Rounded Rectangle 129"/>
                <p:cNvSpPr/>
                <p:nvPr/>
              </p:nvSpPr>
              <p:spPr bwMode="auto">
                <a:xfrm rot="5400000">
                  <a:off x="820243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47" name="Rounded Rectangle 130"/>
                <p:cNvSpPr/>
                <p:nvPr/>
              </p:nvSpPr>
              <p:spPr bwMode="auto">
                <a:xfrm rot="5400000">
                  <a:off x="940698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48" name="Rounded Rectangle 131"/>
                <p:cNvSpPr/>
                <p:nvPr/>
              </p:nvSpPr>
              <p:spPr bwMode="auto">
                <a:xfrm rot="5400000">
                  <a:off x="118160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49" name="Rounded Rectangle 132"/>
                <p:cNvSpPr/>
                <p:nvPr/>
              </p:nvSpPr>
              <p:spPr bwMode="auto">
                <a:xfrm rot="5400000">
                  <a:off x="1302063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50" name="Rounded Rectangle 133"/>
                <p:cNvSpPr/>
                <p:nvPr/>
              </p:nvSpPr>
              <p:spPr bwMode="auto">
                <a:xfrm rot="5400000">
                  <a:off x="142251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51" name="Rounded Rectangle 134"/>
                <p:cNvSpPr/>
                <p:nvPr/>
              </p:nvSpPr>
              <p:spPr bwMode="auto">
                <a:xfrm rot="5400000">
                  <a:off x="1061153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52" name="Rounded Rectangle 135"/>
                <p:cNvSpPr/>
                <p:nvPr/>
              </p:nvSpPr>
              <p:spPr bwMode="auto">
                <a:xfrm rot="5400000">
                  <a:off x="1542971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</p:grpSp>
          <p:grpSp>
            <p:nvGrpSpPr>
              <p:cNvPr id="691" name="Group 1251"/>
              <p:cNvGrpSpPr/>
              <p:nvPr/>
            </p:nvGrpSpPr>
            <p:grpSpPr>
              <a:xfrm>
                <a:off x="1736968" y="2999068"/>
                <a:ext cx="939689" cy="103689"/>
                <a:chOff x="703378" y="1693789"/>
                <a:chExt cx="939689" cy="103689"/>
              </a:xfrm>
              <a:grpFill/>
            </p:grpSpPr>
            <p:sp>
              <p:nvSpPr>
                <p:cNvPr id="737" name="Rounded Rectangle 120"/>
                <p:cNvSpPr/>
                <p:nvPr/>
              </p:nvSpPr>
              <p:spPr bwMode="auto">
                <a:xfrm rot="5400000">
                  <a:off x="699788" y="1697379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38" name="Rounded Rectangle 121"/>
                <p:cNvSpPr/>
                <p:nvPr/>
              </p:nvSpPr>
              <p:spPr bwMode="auto">
                <a:xfrm rot="5400000">
                  <a:off x="820243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39" name="Rounded Rectangle 122"/>
                <p:cNvSpPr/>
                <p:nvPr/>
              </p:nvSpPr>
              <p:spPr bwMode="auto">
                <a:xfrm rot="5400000">
                  <a:off x="940698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40" name="Rounded Rectangle 123"/>
                <p:cNvSpPr/>
                <p:nvPr/>
              </p:nvSpPr>
              <p:spPr bwMode="auto">
                <a:xfrm rot="5400000">
                  <a:off x="118160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41" name="Rounded Rectangle 124"/>
                <p:cNvSpPr/>
                <p:nvPr/>
              </p:nvSpPr>
              <p:spPr bwMode="auto">
                <a:xfrm rot="5400000">
                  <a:off x="1302063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42" name="Rounded Rectangle 125"/>
                <p:cNvSpPr/>
                <p:nvPr/>
              </p:nvSpPr>
              <p:spPr bwMode="auto">
                <a:xfrm rot="5400000">
                  <a:off x="142251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43" name="Rounded Rectangle 126"/>
                <p:cNvSpPr/>
                <p:nvPr/>
              </p:nvSpPr>
              <p:spPr bwMode="auto">
                <a:xfrm rot="5400000">
                  <a:off x="1061153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44" name="Rounded Rectangle 127"/>
                <p:cNvSpPr/>
                <p:nvPr/>
              </p:nvSpPr>
              <p:spPr bwMode="auto">
                <a:xfrm rot="5400000">
                  <a:off x="1542971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</p:grpSp>
          <p:grpSp>
            <p:nvGrpSpPr>
              <p:cNvPr id="692" name="Group 1260"/>
              <p:cNvGrpSpPr/>
              <p:nvPr/>
            </p:nvGrpSpPr>
            <p:grpSpPr>
              <a:xfrm>
                <a:off x="1736968" y="3144099"/>
                <a:ext cx="939689" cy="103689"/>
                <a:chOff x="703378" y="1693789"/>
                <a:chExt cx="939689" cy="103689"/>
              </a:xfrm>
              <a:grpFill/>
            </p:grpSpPr>
            <p:sp>
              <p:nvSpPr>
                <p:cNvPr id="729" name="Rounded Rectangle 112"/>
                <p:cNvSpPr/>
                <p:nvPr/>
              </p:nvSpPr>
              <p:spPr bwMode="auto">
                <a:xfrm rot="5400000">
                  <a:off x="699788" y="1697379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30" name="Rounded Rectangle 113"/>
                <p:cNvSpPr/>
                <p:nvPr/>
              </p:nvSpPr>
              <p:spPr bwMode="auto">
                <a:xfrm rot="5400000">
                  <a:off x="820243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31" name="Rounded Rectangle 114"/>
                <p:cNvSpPr/>
                <p:nvPr/>
              </p:nvSpPr>
              <p:spPr bwMode="auto">
                <a:xfrm rot="5400000">
                  <a:off x="940698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32" name="Rounded Rectangle 115"/>
                <p:cNvSpPr/>
                <p:nvPr/>
              </p:nvSpPr>
              <p:spPr bwMode="auto">
                <a:xfrm rot="5400000">
                  <a:off x="118160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33" name="Rounded Rectangle 116"/>
                <p:cNvSpPr/>
                <p:nvPr/>
              </p:nvSpPr>
              <p:spPr bwMode="auto">
                <a:xfrm rot="5400000">
                  <a:off x="1302063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34" name="Rounded Rectangle 117"/>
                <p:cNvSpPr/>
                <p:nvPr/>
              </p:nvSpPr>
              <p:spPr bwMode="auto">
                <a:xfrm rot="5400000">
                  <a:off x="142251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35" name="Rounded Rectangle 118"/>
                <p:cNvSpPr/>
                <p:nvPr/>
              </p:nvSpPr>
              <p:spPr bwMode="auto">
                <a:xfrm rot="5400000">
                  <a:off x="1061153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36" name="Rounded Rectangle 119"/>
                <p:cNvSpPr/>
                <p:nvPr/>
              </p:nvSpPr>
              <p:spPr bwMode="auto">
                <a:xfrm rot="5400000">
                  <a:off x="1542971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</p:grpSp>
          <p:grpSp>
            <p:nvGrpSpPr>
              <p:cNvPr id="693" name="Group 1269"/>
              <p:cNvGrpSpPr/>
              <p:nvPr/>
            </p:nvGrpSpPr>
            <p:grpSpPr>
              <a:xfrm>
                <a:off x="1736968" y="3289130"/>
                <a:ext cx="939689" cy="103689"/>
                <a:chOff x="703378" y="1693789"/>
                <a:chExt cx="939689" cy="103689"/>
              </a:xfrm>
              <a:grpFill/>
            </p:grpSpPr>
            <p:sp>
              <p:nvSpPr>
                <p:cNvPr id="721" name="Rounded Rectangle 104"/>
                <p:cNvSpPr/>
                <p:nvPr/>
              </p:nvSpPr>
              <p:spPr bwMode="auto">
                <a:xfrm rot="5400000">
                  <a:off x="699788" y="1697379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22" name="Rounded Rectangle 105"/>
                <p:cNvSpPr/>
                <p:nvPr/>
              </p:nvSpPr>
              <p:spPr bwMode="auto">
                <a:xfrm rot="5400000">
                  <a:off x="820243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23" name="Rounded Rectangle 106"/>
                <p:cNvSpPr/>
                <p:nvPr/>
              </p:nvSpPr>
              <p:spPr bwMode="auto">
                <a:xfrm rot="5400000">
                  <a:off x="940698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24" name="Rounded Rectangle 107"/>
                <p:cNvSpPr/>
                <p:nvPr/>
              </p:nvSpPr>
              <p:spPr bwMode="auto">
                <a:xfrm rot="5400000">
                  <a:off x="118160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25" name="Rounded Rectangle 108"/>
                <p:cNvSpPr/>
                <p:nvPr/>
              </p:nvSpPr>
              <p:spPr bwMode="auto">
                <a:xfrm rot="5400000">
                  <a:off x="1302063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26" name="Rounded Rectangle 109"/>
                <p:cNvSpPr/>
                <p:nvPr/>
              </p:nvSpPr>
              <p:spPr bwMode="auto">
                <a:xfrm rot="5400000">
                  <a:off x="142251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27" name="Rounded Rectangle 110"/>
                <p:cNvSpPr/>
                <p:nvPr/>
              </p:nvSpPr>
              <p:spPr bwMode="auto">
                <a:xfrm rot="5400000">
                  <a:off x="1061153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28" name="Rounded Rectangle 111"/>
                <p:cNvSpPr/>
                <p:nvPr/>
              </p:nvSpPr>
              <p:spPr bwMode="auto">
                <a:xfrm rot="5400000">
                  <a:off x="1542971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</p:grpSp>
          <p:grpSp>
            <p:nvGrpSpPr>
              <p:cNvPr id="694" name="Group 1278"/>
              <p:cNvGrpSpPr/>
              <p:nvPr/>
            </p:nvGrpSpPr>
            <p:grpSpPr>
              <a:xfrm>
                <a:off x="1736968" y="3434161"/>
                <a:ext cx="939689" cy="103689"/>
                <a:chOff x="703378" y="1693789"/>
                <a:chExt cx="939689" cy="103689"/>
              </a:xfrm>
              <a:grpFill/>
            </p:grpSpPr>
            <p:sp>
              <p:nvSpPr>
                <p:cNvPr id="713" name="Rounded Rectangle 96"/>
                <p:cNvSpPr/>
                <p:nvPr/>
              </p:nvSpPr>
              <p:spPr bwMode="auto">
                <a:xfrm rot="5400000">
                  <a:off x="699788" y="1697379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14" name="Rounded Rectangle 97"/>
                <p:cNvSpPr/>
                <p:nvPr/>
              </p:nvSpPr>
              <p:spPr bwMode="auto">
                <a:xfrm rot="5400000">
                  <a:off x="820243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15" name="Rounded Rectangle 98"/>
                <p:cNvSpPr/>
                <p:nvPr/>
              </p:nvSpPr>
              <p:spPr bwMode="auto">
                <a:xfrm rot="5400000">
                  <a:off x="940698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16" name="Rounded Rectangle 99"/>
                <p:cNvSpPr/>
                <p:nvPr/>
              </p:nvSpPr>
              <p:spPr bwMode="auto">
                <a:xfrm rot="5400000">
                  <a:off x="118160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17" name="Rounded Rectangle 100"/>
                <p:cNvSpPr/>
                <p:nvPr/>
              </p:nvSpPr>
              <p:spPr bwMode="auto">
                <a:xfrm rot="5400000">
                  <a:off x="1302063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18" name="Rounded Rectangle 101"/>
                <p:cNvSpPr/>
                <p:nvPr/>
              </p:nvSpPr>
              <p:spPr bwMode="auto">
                <a:xfrm rot="5400000">
                  <a:off x="142251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19" name="Rounded Rectangle 102"/>
                <p:cNvSpPr/>
                <p:nvPr/>
              </p:nvSpPr>
              <p:spPr bwMode="auto">
                <a:xfrm rot="5400000">
                  <a:off x="1061153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20" name="Rounded Rectangle 103"/>
                <p:cNvSpPr/>
                <p:nvPr/>
              </p:nvSpPr>
              <p:spPr bwMode="auto">
                <a:xfrm rot="5400000">
                  <a:off x="1542971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</p:grpSp>
          <p:grpSp>
            <p:nvGrpSpPr>
              <p:cNvPr id="695" name="Group 1287"/>
              <p:cNvGrpSpPr/>
              <p:nvPr/>
            </p:nvGrpSpPr>
            <p:grpSpPr>
              <a:xfrm>
                <a:off x="1736968" y="3579192"/>
                <a:ext cx="939689" cy="103689"/>
                <a:chOff x="703378" y="1693789"/>
                <a:chExt cx="939689" cy="103689"/>
              </a:xfrm>
              <a:grpFill/>
            </p:grpSpPr>
            <p:sp>
              <p:nvSpPr>
                <p:cNvPr id="705" name="Rounded Rectangle 88"/>
                <p:cNvSpPr/>
                <p:nvPr/>
              </p:nvSpPr>
              <p:spPr bwMode="auto">
                <a:xfrm rot="5400000">
                  <a:off x="699788" y="1697379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06" name="Rounded Rectangle 89"/>
                <p:cNvSpPr/>
                <p:nvPr/>
              </p:nvSpPr>
              <p:spPr bwMode="auto">
                <a:xfrm rot="5400000">
                  <a:off x="820243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07" name="Rounded Rectangle 90"/>
                <p:cNvSpPr/>
                <p:nvPr/>
              </p:nvSpPr>
              <p:spPr bwMode="auto">
                <a:xfrm rot="5400000">
                  <a:off x="940698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08" name="Rounded Rectangle 91"/>
                <p:cNvSpPr/>
                <p:nvPr/>
              </p:nvSpPr>
              <p:spPr bwMode="auto">
                <a:xfrm rot="5400000">
                  <a:off x="118160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09" name="Rounded Rectangle 92"/>
                <p:cNvSpPr/>
                <p:nvPr/>
              </p:nvSpPr>
              <p:spPr bwMode="auto">
                <a:xfrm rot="5400000">
                  <a:off x="1302063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10" name="Rounded Rectangle 93"/>
                <p:cNvSpPr/>
                <p:nvPr/>
              </p:nvSpPr>
              <p:spPr bwMode="auto">
                <a:xfrm rot="5400000">
                  <a:off x="142251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11" name="Rounded Rectangle 94"/>
                <p:cNvSpPr/>
                <p:nvPr/>
              </p:nvSpPr>
              <p:spPr bwMode="auto">
                <a:xfrm rot="5400000">
                  <a:off x="1061153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12" name="Rounded Rectangle 95"/>
                <p:cNvSpPr/>
                <p:nvPr/>
              </p:nvSpPr>
              <p:spPr bwMode="auto">
                <a:xfrm rot="5400000">
                  <a:off x="1542971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</p:grpSp>
          <p:grpSp>
            <p:nvGrpSpPr>
              <p:cNvPr id="696" name="Group 1296"/>
              <p:cNvGrpSpPr/>
              <p:nvPr/>
            </p:nvGrpSpPr>
            <p:grpSpPr>
              <a:xfrm>
                <a:off x="1736968" y="3724226"/>
                <a:ext cx="939689" cy="103689"/>
                <a:chOff x="703378" y="1693789"/>
                <a:chExt cx="939689" cy="103689"/>
              </a:xfrm>
              <a:grpFill/>
            </p:grpSpPr>
            <p:sp>
              <p:nvSpPr>
                <p:cNvPr id="697" name="Rounded Rectangle 80"/>
                <p:cNvSpPr/>
                <p:nvPr/>
              </p:nvSpPr>
              <p:spPr bwMode="auto">
                <a:xfrm rot="5400000">
                  <a:off x="699788" y="1697379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698" name="Rounded Rectangle 81"/>
                <p:cNvSpPr/>
                <p:nvPr/>
              </p:nvSpPr>
              <p:spPr bwMode="auto">
                <a:xfrm rot="5400000">
                  <a:off x="820243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699" name="Rounded Rectangle 82"/>
                <p:cNvSpPr/>
                <p:nvPr/>
              </p:nvSpPr>
              <p:spPr bwMode="auto">
                <a:xfrm rot="5400000">
                  <a:off x="940698" y="1697380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00" name="Rounded Rectangle 83"/>
                <p:cNvSpPr/>
                <p:nvPr/>
              </p:nvSpPr>
              <p:spPr bwMode="auto">
                <a:xfrm rot="5400000">
                  <a:off x="118160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01" name="Rounded Rectangle 84"/>
                <p:cNvSpPr/>
                <p:nvPr/>
              </p:nvSpPr>
              <p:spPr bwMode="auto">
                <a:xfrm rot="5400000">
                  <a:off x="1302063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02" name="Rounded Rectangle 85"/>
                <p:cNvSpPr/>
                <p:nvPr/>
              </p:nvSpPr>
              <p:spPr bwMode="auto">
                <a:xfrm rot="5400000">
                  <a:off x="1422518" y="1697381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03" name="Rounded Rectangle 86"/>
                <p:cNvSpPr/>
                <p:nvPr/>
              </p:nvSpPr>
              <p:spPr bwMode="auto">
                <a:xfrm rot="5400000">
                  <a:off x="1061153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  <p:sp>
              <p:nvSpPr>
                <p:cNvPr id="704" name="Rounded Rectangle 87"/>
                <p:cNvSpPr/>
                <p:nvPr/>
              </p:nvSpPr>
              <p:spPr bwMode="auto">
                <a:xfrm rot="5400000">
                  <a:off x="1542971" y="1697382"/>
                  <a:ext cx="103686" cy="96506"/>
                </a:xfrm>
                <a:prstGeom prst="roundRect">
                  <a:avLst>
                    <a:gd name="adj" fmla="val 5203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brightRoom" dir="t"/>
                </a:scene3d>
                <a:sp3d extrusionH="76200" prstMaterial="powder">
                  <a:bevelT w="12700" h="6350" prst="coolSlant"/>
                </a:sp3d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baseline="-25000" smtClean="0">
                    <a:latin typeface="+mj-lt"/>
                  </a:endParaRPr>
                </a:p>
              </p:txBody>
            </p:sp>
          </p:grpSp>
        </p:grpSp>
      </p:grpSp>
      <p:grpSp>
        <p:nvGrpSpPr>
          <p:cNvPr id="937" name="群組 372"/>
          <p:cNvGrpSpPr>
            <a:grpSpLocks noChangeAspect="1"/>
          </p:cNvGrpSpPr>
          <p:nvPr/>
        </p:nvGrpSpPr>
        <p:grpSpPr>
          <a:xfrm>
            <a:off x="5272199" y="3924836"/>
            <a:ext cx="3020125" cy="1219133"/>
            <a:chOff x="2501872" y="3733792"/>
            <a:chExt cx="7786742" cy="3143272"/>
          </a:xfrm>
        </p:grpSpPr>
        <p:sp>
          <p:nvSpPr>
            <p:cNvPr id="938" name="Rounded Rectangle 32"/>
            <p:cNvSpPr/>
            <p:nvPr/>
          </p:nvSpPr>
          <p:spPr>
            <a:xfrm>
              <a:off x="2501872" y="3733792"/>
              <a:ext cx="7786742" cy="3143272"/>
            </a:xfrm>
            <a:prstGeom prst="roundRect">
              <a:avLst>
                <a:gd name="adj" fmla="val 4073"/>
              </a:avLst>
            </a:prstGeom>
            <a:noFill/>
            <a:ln>
              <a:solidFill>
                <a:srgbClr val="9EBD5F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9" name="群組 136"/>
            <p:cNvGrpSpPr/>
            <p:nvPr/>
          </p:nvGrpSpPr>
          <p:grpSpPr>
            <a:xfrm>
              <a:off x="5216516" y="3876668"/>
              <a:ext cx="2500330" cy="2786082"/>
              <a:chOff x="5073640" y="4401937"/>
              <a:chExt cx="2643206" cy="2975193"/>
            </a:xfrm>
          </p:grpSpPr>
          <p:pic>
            <p:nvPicPr>
              <p:cNvPr id="961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 bwMode="auto">
              <a:xfrm>
                <a:off x="5073640" y="4673398"/>
                <a:ext cx="535854" cy="2703732"/>
              </a:xfrm>
              <a:prstGeom prst="rect">
                <a:avLst/>
              </a:prstGeom>
              <a:noFill/>
            </p:spPr>
          </p:pic>
          <p:pic>
            <p:nvPicPr>
              <p:cNvPr id="962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5102233" y="4401937"/>
                <a:ext cx="2614613" cy="557213"/>
              </a:xfrm>
              <a:prstGeom prst="rect">
                <a:avLst/>
              </a:prstGeom>
              <a:noFill/>
            </p:spPr>
          </p:pic>
          <p:pic>
            <p:nvPicPr>
              <p:cNvPr id="963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 bwMode="auto">
              <a:xfrm>
                <a:off x="5412982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964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 bwMode="auto">
              <a:xfrm>
                <a:off x="5752324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965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 bwMode="auto">
              <a:xfrm>
                <a:off x="6431008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966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 bwMode="auto">
              <a:xfrm>
                <a:off x="6091666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967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11" cstate="screen"/>
              <a:stretch>
                <a:fillRect/>
              </a:stretch>
            </p:blipFill>
            <p:spPr bwMode="auto">
              <a:xfrm>
                <a:off x="6770350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968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tretch>
                <a:fillRect/>
              </a:stretch>
            </p:blipFill>
            <p:spPr bwMode="auto">
              <a:xfrm>
                <a:off x="7109692" y="4673399"/>
                <a:ext cx="535854" cy="2703730"/>
              </a:xfrm>
              <a:prstGeom prst="rect">
                <a:avLst/>
              </a:prstGeom>
              <a:noFill/>
            </p:spPr>
          </p:pic>
        </p:grpSp>
        <p:sp>
          <p:nvSpPr>
            <p:cNvPr id="940" name="Rounded Rectangle 27"/>
            <p:cNvSpPr/>
            <p:nvPr/>
          </p:nvSpPr>
          <p:spPr>
            <a:xfrm>
              <a:off x="5216516" y="3805230"/>
              <a:ext cx="2428892" cy="2928958"/>
            </a:xfrm>
            <a:prstGeom prst="roundRect">
              <a:avLst>
                <a:gd name="adj" fmla="val 4073"/>
              </a:avLst>
            </a:prstGeom>
            <a:solidFill>
              <a:schemeClr val="lt1">
                <a:alpha val="10000"/>
              </a:schemeClr>
            </a:solidFill>
            <a:ln>
              <a:solidFill>
                <a:srgbClr val="73B9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1" name="群組 136"/>
            <p:cNvGrpSpPr/>
            <p:nvPr/>
          </p:nvGrpSpPr>
          <p:grpSpPr>
            <a:xfrm>
              <a:off x="7716846" y="3876668"/>
              <a:ext cx="2500330" cy="2786082"/>
              <a:chOff x="5073640" y="4401937"/>
              <a:chExt cx="2643206" cy="2975193"/>
            </a:xfrm>
          </p:grpSpPr>
          <p:pic>
            <p:nvPicPr>
              <p:cNvPr id="953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 bwMode="auto">
              <a:xfrm>
                <a:off x="5073640" y="4673398"/>
                <a:ext cx="535854" cy="2703732"/>
              </a:xfrm>
              <a:prstGeom prst="rect">
                <a:avLst/>
              </a:prstGeom>
              <a:noFill/>
            </p:spPr>
          </p:pic>
          <p:pic>
            <p:nvPicPr>
              <p:cNvPr id="954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5102233" y="4401937"/>
                <a:ext cx="2614613" cy="557213"/>
              </a:xfrm>
              <a:prstGeom prst="rect">
                <a:avLst/>
              </a:prstGeom>
              <a:noFill/>
            </p:spPr>
          </p:pic>
          <p:pic>
            <p:nvPicPr>
              <p:cNvPr id="955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 bwMode="auto">
              <a:xfrm>
                <a:off x="5412982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956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 bwMode="auto">
              <a:xfrm>
                <a:off x="5752324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957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 bwMode="auto">
              <a:xfrm>
                <a:off x="6431008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958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 bwMode="auto">
              <a:xfrm>
                <a:off x="6091666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959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11" cstate="screen"/>
              <a:stretch>
                <a:fillRect/>
              </a:stretch>
            </p:blipFill>
            <p:spPr bwMode="auto">
              <a:xfrm>
                <a:off x="6770350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960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tretch>
                <a:fillRect/>
              </a:stretch>
            </p:blipFill>
            <p:spPr bwMode="auto">
              <a:xfrm>
                <a:off x="7109692" y="4673399"/>
                <a:ext cx="535854" cy="2703730"/>
              </a:xfrm>
              <a:prstGeom prst="rect">
                <a:avLst/>
              </a:prstGeom>
              <a:noFill/>
            </p:spPr>
          </p:pic>
        </p:grpSp>
        <p:sp>
          <p:nvSpPr>
            <p:cNvPr id="942" name="Rounded Rectangle 27"/>
            <p:cNvSpPr/>
            <p:nvPr/>
          </p:nvSpPr>
          <p:spPr>
            <a:xfrm>
              <a:off x="7716846" y="3805230"/>
              <a:ext cx="2428892" cy="2928958"/>
            </a:xfrm>
            <a:prstGeom prst="roundRect">
              <a:avLst>
                <a:gd name="adj" fmla="val 4073"/>
              </a:avLst>
            </a:prstGeom>
            <a:solidFill>
              <a:schemeClr val="lt1">
                <a:alpha val="10000"/>
              </a:schemeClr>
            </a:solidFill>
            <a:ln>
              <a:solidFill>
                <a:srgbClr val="73B9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3" name="群組 136"/>
            <p:cNvGrpSpPr/>
            <p:nvPr/>
          </p:nvGrpSpPr>
          <p:grpSpPr>
            <a:xfrm>
              <a:off x="2644748" y="3876668"/>
              <a:ext cx="2500330" cy="2786082"/>
              <a:chOff x="5073640" y="4401937"/>
              <a:chExt cx="2643206" cy="2975193"/>
            </a:xfrm>
          </p:grpSpPr>
          <p:pic>
            <p:nvPicPr>
              <p:cNvPr id="945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 bwMode="auto">
              <a:xfrm>
                <a:off x="5073640" y="4673398"/>
                <a:ext cx="535854" cy="2703732"/>
              </a:xfrm>
              <a:prstGeom prst="rect">
                <a:avLst/>
              </a:prstGeom>
              <a:noFill/>
            </p:spPr>
          </p:pic>
          <p:pic>
            <p:nvPicPr>
              <p:cNvPr id="946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5102233" y="4401937"/>
                <a:ext cx="2614613" cy="557213"/>
              </a:xfrm>
              <a:prstGeom prst="rect">
                <a:avLst/>
              </a:prstGeom>
              <a:noFill/>
            </p:spPr>
          </p:pic>
          <p:pic>
            <p:nvPicPr>
              <p:cNvPr id="947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 bwMode="auto">
              <a:xfrm>
                <a:off x="5412982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948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 bwMode="auto">
              <a:xfrm>
                <a:off x="5752324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949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 bwMode="auto">
              <a:xfrm>
                <a:off x="6431008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950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 bwMode="auto">
              <a:xfrm>
                <a:off x="6091666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951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11" cstate="screen"/>
              <a:stretch>
                <a:fillRect/>
              </a:stretch>
            </p:blipFill>
            <p:spPr bwMode="auto">
              <a:xfrm>
                <a:off x="6770350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952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tretch>
                <a:fillRect/>
              </a:stretch>
            </p:blipFill>
            <p:spPr bwMode="auto">
              <a:xfrm>
                <a:off x="7109692" y="4673399"/>
                <a:ext cx="535854" cy="2703730"/>
              </a:xfrm>
              <a:prstGeom prst="rect">
                <a:avLst/>
              </a:prstGeom>
              <a:noFill/>
            </p:spPr>
          </p:pic>
        </p:grpSp>
        <p:sp>
          <p:nvSpPr>
            <p:cNvPr id="944" name="Rounded Rectangle 27"/>
            <p:cNvSpPr/>
            <p:nvPr/>
          </p:nvSpPr>
          <p:spPr>
            <a:xfrm>
              <a:off x="2644748" y="3805230"/>
              <a:ext cx="2500330" cy="2928958"/>
            </a:xfrm>
            <a:prstGeom prst="roundRect">
              <a:avLst>
                <a:gd name="adj" fmla="val 4073"/>
              </a:avLst>
            </a:prstGeom>
            <a:solidFill>
              <a:schemeClr val="lt1">
                <a:alpha val="10000"/>
              </a:schemeClr>
            </a:solidFill>
            <a:ln>
              <a:solidFill>
                <a:srgbClr val="73B9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69" name="Straight Arrow Connector 321"/>
          <p:cNvCxnSpPr/>
          <p:nvPr/>
        </p:nvCxnSpPr>
        <p:spPr>
          <a:xfrm flipH="1">
            <a:off x="4095750" y="4419600"/>
            <a:ext cx="704850" cy="14862"/>
          </a:xfrm>
          <a:prstGeom prst="straightConnector1">
            <a:avLst/>
          </a:prstGeom>
          <a:ln w="76200" cap="flat" cmpd="sng" algn="ctr">
            <a:solidFill>
              <a:srgbClr val="9EBD5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18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000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CUDA Thread Hierarchy</a:t>
            </a:r>
            <a:r>
              <a:rPr lang="en-US" altLang="zh-TW" sz="3200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(Cont.)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>
                <a:solidFill>
                  <a:srgbClr val="9EBD5F"/>
                </a:solidFill>
              </a:rPr>
              <a:t>Each thread identified with a </a:t>
            </a:r>
            <a:r>
              <a:rPr lang="en-US" sz="3600" dirty="0" err="1" smtClean="0">
                <a:solidFill>
                  <a:srgbClr val="9EBD5F"/>
                </a:solidFill>
              </a:rPr>
              <a:t>threadIdx</a:t>
            </a:r>
            <a:endParaRPr lang="en-US" sz="3600" dirty="0" smtClean="0">
              <a:solidFill>
                <a:srgbClr val="9EBD5F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9EBD5F"/>
                </a:solidFill>
              </a:rPr>
              <a:t> which is </a:t>
            </a:r>
            <a:r>
              <a:rPr lang="en-US" sz="3600" dirty="0">
                <a:solidFill>
                  <a:srgbClr val="9EBD5F"/>
                </a:solidFill>
              </a:rPr>
              <a:t>a 3-component </a:t>
            </a:r>
            <a:r>
              <a:rPr lang="en-US" sz="3600" dirty="0" smtClean="0">
                <a:solidFill>
                  <a:srgbClr val="9EBD5F"/>
                </a:solidFill>
              </a:rPr>
              <a:t>vector</a:t>
            </a:r>
            <a:r>
              <a:rPr lang="en-US" sz="3600" dirty="0">
                <a:solidFill>
                  <a:srgbClr val="9EBD5F"/>
                </a:solidFill>
              </a:rPr>
              <a:t>.</a:t>
            </a:r>
            <a:endParaRPr lang="en-US" sz="3600" dirty="0" smtClean="0">
              <a:solidFill>
                <a:srgbClr val="9EBD5F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9EBD5F"/>
              </a:solidFill>
            </a:endParaRPr>
          </a:p>
          <a:p>
            <a:r>
              <a:rPr lang="en-US" sz="2800" dirty="0" smtClean="0">
                <a:solidFill>
                  <a:srgbClr val="9EBD5F"/>
                </a:solidFill>
              </a:rPr>
              <a:t>so </a:t>
            </a:r>
            <a:r>
              <a:rPr lang="en-US" sz="2800" dirty="0">
                <a:solidFill>
                  <a:srgbClr val="9EBD5F"/>
                </a:solidFill>
              </a:rPr>
              <a:t>that threads can be </a:t>
            </a:r>
            <a:r>
              <a:rPr lang="en-US" sz="2800" dirty="0" smtClean="0">
                <a:solidFill>
                  <a:srgbClr val="9EBD5F"/>
                </a:solidFill>
              </a:rPr>
              <a:t>identified using a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9EBD5F"/>
                </a:solidFill>
              </a:rPr>
              <a:t>       </a:t>
            </a:r>
            <a:r>
              <a:rPr lang="en-US" sz="2800" dirty="0">
                <a:solidFill>
                  <a:srgbClr val="9EBD5F"/>
                </a:solidFill>
              </a:rPr>
              <a:t>one-dimensional</a:t>
            </a:r>
            <a:r>
              <a:rPr lang="en-US" sz="2800" dirty="0" smtClean="0">
                <a:solidFill>
                  <a:srgbClr val="9EBD5F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9EBD5F"/>
                </a:solidFill>
              </a:rPr>
              <a:t>       </a:t>
            </a:r>
            <a:r>
              <a:rPr lang="en-US" sz="2800" dirty="0">
                <a:solidFill>
                  <a:srgbClr val="9EBD5F"/>
                </a:solidFill>
              </a:rPr>
              <a:t>two-dimensional, </a:t>
            </a:r>
            <a:r>
              <a:rPr lang="en-US" sz="2800" dirty="0" smtClean="0">
                <a:solidFill>
                  <a:srgbClr val="9EBD5F"/>
                </a:solidFill>
              </a:rPr>
              <a:t>or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9EBD5F"/>
                </a:solidFill>
              </a:rPr>
              <a:t>       three-dimensional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9EBD5F"/>
                </a:solidFill>
              </a:rPr>
              <a:t> </a:t>
            </a:r>
            <a:r>
              <a:rPr lang="en-US" sz="2800" i="1" dirty="0">
                <a:solidFill>
                  <a:srgbClr val="9EBD5F"/>
                </a:solidFill>
              </a:rPr>
              <a:t>thread index</a:t>
            </a:r>
            <a:r>
              <a:rPr lang="en-US" sz="2800" i="1" dirty="0" smtClean="0">
                <a:solidFill>
                  <a:srgbClr val="9EBD5F"/>
                </a:solidFill>
              </a:rPr>
              <a:t>,</a:t>
            </a:r>
          </a:p>
          <a:p>
            <a:pPr marL="0" indent="0">
              <a:buNone/>
            </a:pPr>
            <a:endParaRPr lang="en-US" sz="2800" i="1" dirty="0" smtClean="0">
              <a:solidFill>
                <a:srgbClr val="9EBD5F"/>
              </a:solidFill>
            </a:endParaRPr>
          </a:p>
          <a:p>
            <a:r>
              <a:rPr lang="en-US" sz="2800" i="1" dirty="0" smtClean="0">
                <a:solidFill>
                  <a:srgbClr val="9EBD5F"/>
                </a:solidFill>
              </a:rPr>
              <a:t> forming </a:t>
            </a:r>
            <a:r>
              <a:rPr lang="en-US" sz="2800" dirty="0" smtClean="0">
                <a:solidFill>
                  <a:srgbClr val="9EBD5F"/>
                </a:solidFill>
              </a:rPr>
              <a:t>a </a:t>
            </a:r>
            <a:r>
              <a:rPr lang="en-US" sz="2800" dirty="0">
                <a:solidFill>
                  <a:srgbClr val="9EBD5F"/>
                </a:solidFill>
              </a:rPr>
              <a:t>one-dimensional, two-dimensional, or three-dimensional thread block.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9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9EBD5F"/>
                </a:solidFill>
              </a:rPr>
              <a:t>Blocks are organized into a </a:t>
            </a:r>
            <a:endParaRPr lang="en-US" dirty="0" smtClean="0">
              <a:solidFill>
                <a:srgbClr val="9EBD5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9EBD5F"/>
                </a:solidFill>
              </a:rPr>
              <a:t> </a:t>
            </a:r>
            <a:r>
              <a:rPr lang="en-US" dirty="0" smtClean="0">
                <a:solidFill>
                  <a:srgbClr val="9EBD5F"/>
                </a:solidFill>
              </a:rPr>
              <a:t>       one-dimensional</a:t>
            </a:r>
            <a:r>
              <a:rPr lang="en-US" dirty="0">
                <a:solidFill>
                  <a:srgbClr val="9EBD5F"/>
                </a:solidFill>
              </a:rPr>
              <a:t>, </a:t>
            </a:r>
            <a:endParaRPr lang="en-US" dirty="0" smtClean="0">
              <a:solidFill>
                <a:srgbClr val="9EBD5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9EBD5F"/>
                </a:solidFill>
              </a:rPr>
              <a:t> </a:t>
            </a:r>
            <a:r>
              <a:rPr lang="en-US" dirty="0" smtClean="0">
                <a:solidFill>
                  <a:srgbClr val="9EBD5F"/>
                </a:solidFill>
              </a:rPr>
              <a:t>       two-dimensional</a:t>
            </a:r>
            <a:r>
              <a:rPr lang="en-US" dirty="0">
                <a:solidFill>
                  <a:srgbClr val="9EBD5F"/>
                </a:solidFill>
              </a:rPr>
              <a:t>, or </a:t>
            </a:r>
            <a:endParaRPr lang="en-US" dirty="0" smtClean="0">
              <a:solidFill>
                <a:srgbClr val="9EBD5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9EBD5F"/>
                </a:solidFill>
              </a:rPr>
              <a:t> </a:t>
            </a:r>
            <a:r>
              <a:rPr lang="en-US" dirty="0" smtClean="0">
                <a:solidFill>
                  <a:srgbClr val="9EBD5F"/>
                </a:solidFill>
              </a:rPr>
              <a:t>       three-dimensional </a:t>
            </a:r>
          </a:p>
          <a:p>
            <a:pPr marL="0" indent="0">
              <a:buNone/>
            </a:pPr>
            <a:r>
              <a:rPr lang="en-US" i="1" dirty="0">
                <a:solidFill>
                  <a:srgbClr val="9EBD5F"/>
                </a:solidFill>
              </a:rPr>
              <a:t> </a:t>
            </a:r>
            <a:r>
              <a:rPr lang="en-US" i="1" dirty="0" smtClean="0">
                <a:solidFill>
                  <a:srgbClr val="9EBD5F"/>
                </a:solidFill>
              </a:rPr>
              <a:t>   grid </a:t>
            </a:r>
            <a:r>
              <a:rPr lang="en-US" i="1" dirty="0">
                <a:solidFill>
                  <a:srgbClr val="9EBD5F"/>
                </a:solidFill>
              </a:rPr>
              <a:t>of thread </a:t>
            </a:r>
            <a:r>
              <a:rPr lang="en-US" i="1" dirty="0" smtClean="0">
                <a:solidFill>
                  <a:srgbClr val="9EBD5F"/>
                </a:solidFill>
              </a:rPr>
              <a:t>blocks.</a:t>
            </a:r>
          </a:p>
          <a:p>
            <a:pPr marL="0" indent="0">
              <a:buNone/>
            </a:pPr>
            <a:endParaRPr lang="en-US" i="1" dirty="0" smtClean="0">
              <a:solidFill>
                <a:srgbClr val="9EBD5F"/>
              </a:solidFill>
            </a:endParaRPr>
          </a:p>
          <a:p>
            <a:r>
              <a:rPr lang="en-US" i="1" dirty="0" smtClean="0">
                <a:solidFill>
                  <a:srgbClr val="9EBD5F"/>
                </a:solidFill>
              </a:rPr>
              <a:t>The </a:t>
            </a:r>
            <a:r>
              <a:rPr lang="en-US" i="1" dirty="0">
                <a:solidFill>
                  <a:srgbClr val="9EBD5F"/>
                </a:solidFill>
              </a:rPr>
              <a:t>number </a:t>
            </a:r>
            <a:r>
              <a:rPr lang="en-US" i="1" dirty="0" smtClean="0">
                <a:solidFill>
                  <a:srgbClr val="9EBD5F"/>
                </a:solidFill>
              </a:rPr>
              <a:t>of </a:t>
            </a:r>
            <a:r>
              <a:rPr lang="en-US" dirty="0" smtClean="0">
                <a:solidFill>
                  <a:srgbClr val="9EBD5F"/>
                </a:solidFill>
              </a:rPr>
              <a:t>thread </a:t>
            </a:r>
            <a:r>
              <a:rPr lang="en-US" dirty="0">
                <a:solidFill>
                  <a:srgbClr val="9EBD5F"/>
                </a:solidFill>
              </a:rPr>
              <a:t>blocks in a grid is usually dictated by the size of the data being processed or </a:t>
            </a:r>
            <a:r>
              <a:rPr lang="en-US" dirty="0" smtClean="0">
                <a:solidFill>
                  <a:srgbClr val="9EBD5F"/>
                </a:solidFill>
              </a:rPr>
              <a:t>the number </a:t>
            </a:r>
            <a:r>
              <a:rPr lang="en-US" dirty="0">
                <a:solidFill>
                  <a:srgbClr val="9EBD5F"/>
                </a:solidFill>
              </a:rPr>
              <a:t>of processors in the system</a:t>
            </a:r>
            <a:r>
              <a:rPr lang="en-US" dirty="0" smtClean="0">
                <a:solidFill>
                  <a:srgbClr val="9EBD5F"/>
                </a:solidFill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9EBD5F"/>
                </a:solidFill>
              </a:rPr>
              <a:t> </a:t>
            </a:r>
            <a:r>
              <a:rPr lang="en-US" dirty="0">
                <a:solidFill>
                  <a:srgbClr val="9EBD5F"/>
                </a:solidFill>
              </a:rPr>
              <a:t>which it can greatly exceed.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25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b="1" kern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CUDA Thread Hierarchy</a:t>
            </a:r>
            <a:r>
              <a:rPr lang="en-US" altLang="zh-TW" sz="3200" b="1" kern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(Cont.)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5047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EBD5F"/>
                </a:solidFill>
              </a:rPr>
              <a:t>E</a:t>
            </a:r>
            <a:r>
              <a:rPr lang="en-US" dirty="0" smtClean="0">
                <a:solidFill>
                  <a:srgbClr val="9EBD5F"/>
                </a:solidFill>
              </a:rPr>
              <a:t>ach </a:t>
            </a:r>
            <a:r>
              <a:rPr lang="en-US" dirty="0">
                <a:solidFill>
                  <a:srgbClr val="9EBD5F"/>
                </a:solidFill>
              </a:rPr>
              <a:t>block has a maximum number of </a:t>
            </a:r>
            <a:endParaRPr lang="en-US" dirty="0" smtClean="0">
              <a:solidFill>
                <a:srgbClr val="9EBD5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9EBD5F"/>
                </a:solidFill>
              </a:rPr>
              <a:t>threads </a:t>
            </a:r>
            <a:r>
              <a:rPr lang="en-US" dirty="0">
                <a:solidFill>
                  <a:srgbClr val="9EBD5F"/>
                </a:solidFill>
              </a:rPr>
              <a:t>that it can support</a:t>
            </a:r>
            <a:r>
              <a:rPr lang="en-US" dirty="0" smtClean="0">
                <a:solidFill>
                  <a:srgbClr val="9EBD5F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rgbClr val="9EBD5F"/>
              </a:solidFill>
            </a:endParaRPr>
          </a:p>
          <a:p>
            <a:r>
              <a:rPr lang="en-US" dirty="0" smtClean="0">
                <a:solidFill>
                  <a:srgbClr val="9EBD5F"/>
                </a:solidFill>
              </a:rPr>
              <a:t> </a:t>
            </a:r>
            <a:r>
              <a:rPr lang="en-US" dirty="0">
                <a:solidFill>
                  <a:srgbClr val="9EBD5F"/>
                </a:solidFill>
              </a:rPr>
              <a:t>Newer GPUs can support 1024 threads </a:t>
            </a:r>
            <a:r>
              <a:rPr lang="en-US" dirty="0" smtClean="0">
                <a:solidFill>
                  <a:srgbClr val="9EBD5F"/>
                </a:solidFill>
              </a:rPr>
              <a:t>per block.</a:t>
            </a:r>
            <a:endParaRPr lang="en-US" sz="2800" dirty="0">
              <a:solidFill>
                <a:srgbClr val="9EBD5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26</a:t>
            </a:fld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000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CUDA Thread Hierarchy</a:t>
            </a:r>
            <a:r>
              <a:rPr lang="en-US" altLang="zh-TW" sz="3200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(Cont.)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907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EBD5F"/>
                </a:solidFill>
              </a:rPr>
              <a:t>Compute Unified Device architecture</a:t>
            </a:r>
            <a:endParaRPr lang="en-US">
              <a:solidFill>
                <a:srgbClr val="9EBD5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>
                <a:solidFill>
                  <a:srgbClr val="9EBD5F"/>
                </a:solidFill>
              </a:rPr>
              <a:t>27</a:t>
            </a:fld>
            <a:endParaRPr lang="en-US">
              <a:solidFill>
                <a:srgbClr val="9EBD5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782174"/>
            <a:ext cx="7620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30300" indent="-3429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altLang="zh-TW" sz="28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Identify local and global thread index</a:t>
            </a:r>
          </a:p>
          <a:p>
            <a:pPr marL="787400">
              <a:spcBef>
                <a:spcPts val="300"/>
              </a:spcBef>
              <a:defRPr/>
            </a:pPr>
            <a:r>
              <a:rPr lang="en-US" altLang="zh-TW" sz="24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   - each block has its own local </a:t>
            </a:r>
            <a:r>
              <a:rPr lang="en-US" altLang="zh-TW" sz="2400" kern="0" dirty="0" err="1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blockID</a:t>
            </a:r>
            <a:r>
              <a:rPr lang="en-US" altLang="zh-TW" sz="24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in the same </a:t>
            </a:r>
            <a:r>
              <a:rPr lang="en-US" altLang="zh-TW" sz="24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grid.</a:t>
            </a:r>
            <a:endParaRPr lang="en-US" altLang="zh-TW" sz="2400" kern="0" dirty="0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  <a:p>
            <a:pPr marL="787400">
              <a:spcBef>
                <a:spcPts val="300"/>
              </a:spcBef>
              <a:defRPr/>
            </a:pPr>
            <a:r>
              <a:rPr lang="en-US" altLang="zh-TW" sz="24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   - each thread has its own local </a:t>
            </a:r>
            <a:r>
              <a:rPr lang="en-US" altLang="zh-TW" sz="2400" kern="0" dirty="0" err="1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threadID</a:t>
            </a:r>
            <a:r>
              <a:rPr lang="en-US" altLang="zh-TW" sz="24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in the same block </a:t>
            </a:r>
            <a:r>
              <a:rPr lang="en-US" altLang="zh-TW" sz="24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.</a:t>
            </a:r>
            <a:endParaRPr lang="en-US" altLang="zh-TW" sz="2400" kern="0" dirty="0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  <a:p>
            <a:pPr marL="787400">
              <a:spcBef>
                <a:spcPts val="300"/>
              </a:spcBef>
              <a:defRPr/>
            </a:pPr>
            <a:r>
              <a:rPr lang="en-US" altLang="zh-TW" sz="24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   - global thread index is evaluated by </a:t>
            </a:r>
            <a:r>
              <a:rPr lang="en-US" altLang="zh-TW" sz="2400" kern="0" dirty="0" err="1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blockID</a:t>
            </a:r>
            <a:r>
              <a:rPr lang="en-US" altLang="zh-TW" sz="24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and </a:t>
            </a:r>
            <a:r>
              <a:rPr lang="en-US" altLang="zh-TW" sz="2400" kern="0" dirty="0" err="1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threadID</a:t>
            </a:r>
            <a:r>
              <a:rPr lang="en-US" altLang="zh-TW" sz="24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.</a:t>
            </a:r>
            <a:endParaRPr lang="en-US" altLang="zh-TW" sz="2400" kern="0" dirty="0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  <a:p>
            <a:pPr marL="1244600" indent="-457200">
              <a:spcBef>
                <a:spcPts val="3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srgbClr val="9EBD5F"/>
              </a:solidFill>
            </a:endParaRPr>
          </a:p>
        </p:txBody>
      </p:sp>
      <p:sp>
        <p:nvSpPr>
          <p:cNvPr id="56" name="文字方塊 7"/>
          <p:cNvSpPr txBox="1">
            <a:spLocks noChangeArrowheads="1"/>
          </p:cNvSpPr>
          <p:nvPr/>
        </p:nvSpPr>
        <p:spPr bwMode="auto">
          <a:xfrm>
            <a:off x="210985" y="3728940"/>
            <a:ext cx="3071834" cy="46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9EBD5F"/>
                </a:solidFill>
                <a:latin typeface="Calibri" pitchFamily="34" charset="0"/>
                <a:ea typeface="新細明體" pitchFamily="18" charset="-120"/>
                <a:cs typeface="Calibri" pitchFamily="34" charset="0"/>
              </a:rPr>
              <a:t>block index 0</a:t>
            </a:r>
            <a:endParaRPr lang="zh-TW" altLang="en-US" sz="2400" dirty="0">
              <a:solidFill>
                <a:srgbClr val="9EBD5F"/>
              </a:solidFill>
              <a:latin typeface="Calibri" pitchFamily="34" charset="0"/>
              <a:ea typeface="新細明體" pitchFamily="18" charset="-120"/>
              <a:cs typeface="Calibri" pitchFamily="34" charset="0"/>
            </a:endParaRPr>
          </a:p>
        </p:txBody>
      </p:sp>
      <p:sp>
        <p:nvSpPr>
          <p:cNvPr id="57" name="文字方塊 7"/>
          <p:cNvSpPr txBox="1">
            <a:spLocks noChangeArrowheads="1"/>
          </p:cNvSpPr>
          <p:nvPr/>
        </p:nvSpPr>
        <p:spPr bwMode="auto">
          <a:xfrm>
            <a:off x="3139943" y="3728940"/>
            <a:ext cx="30718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9EBD5F"/>
                </a:solidFill>
                <a:latin typeface="Calibri" pitchFamily="34" charset="0"/>
                <a:ea typeface="新細明體" pitchFamily="18" charset="-120"/>
                <a:cs typeface="Calibri" pitchFamily="34" charset="0"/>
              </a:rPr>
              <a:t>block index 1</a:t>
            </a:r>
            <a:endParaRPr lang="zh-TW" altLang="en-US" sz="2400" dirty="0">
              <a:solidFill>
                <a:srgbClr val="9EBD5F"/>
              </a:solidFill>
              <a:latin typeface="Calibri" pitchFamily="34" charset="0"/>
              <a:ea typeface="新細明體" pitchFamily="18" charset="-120"/>
              <a:cs typeface="Calibri" pitchFamily="34" charset="0"/>
            </a:endParaRPr>
          </a:p>
        </p:txBody>
      </p:sp>
      <p:sp>
        <p:nvSpPr>
          <p:cNvPr id="58" name="文字方塊 7"/>
          <p:cNvSpPr txBox="1">
            <a:spLocks noChangeArrowheads="1"/>
          </p:cNvSpPr>
          <p:nvPr/>
        </p:nvSpPr>
        <p:spPr bwMode="auto">
          <a:xfrm>
            <a:off x="6068900" y="3767341"/>
            <a:ext cx="30718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9EBD5F"/>
                </a:solidFill>
                <a:latin typeface="Calibri" pitchFamily="34" charset="0"/>
                <a:ea typeface="新細明體" pitchFamily="18" charset="-120"/>
                <a:cs typeface="Calibri" pitchFamily="34" charset="0"/>
              </a:rPr>
              <a:t>block index 2</a:t>
            </a:r>
            <a:endParaRPr lang="zh-TW" altLang="en-US" sz="2400" dirty="0">
              <a:solidFill>
                <a:srgbClr val="9EBD5F"/>
              </a:solidFill>
              <a:latin typeface="Calibri" pitchFamily="34" charset="0"/>
              <a:ea typeface="新細明體" pitchFamily="18" charset="-120"/>
              <a:cs typeface="Calibri" pitchFamily="34" charset="0"/>
            </a:endParaRPr>
          </a:p>
        </p:txBody>
      </p:sp>
      <p:graphicFrame>
        <p:nvGraphicFramePr>
          <p:cNvPr id="59" name="表格 2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988260"/>
              </p:ext>
            </p:extLst>
          </p:nvPr>
        </p:nvGraphicFramePr>
        <p:xfrm>
          <a:off x="2997067" y="6041331"/>
          <a:ext cx="3143273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rgbClr val="9EBD5F"/>
                          </a:solidFill>
                          <a:latin typeface="Calibri" pitchFamily="34" charset="0"/>
                        </a:rPr>
                        <a:t>7</a:t>
                      </a:r>
                      <a:endParaRPr lang="zh-TW" altLang="en-US" sz="2000" b="0" dirty="0">
                        <a:solidFill>
                          <a:srgbClr val="9EBD5F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rgbClr val="9EBD5F"/>
                          </a:solidFill>
                          <a:latin typeface="Calibri" pitchFamily="34" charset="0"/>
                        </a:rPr>
                        <a:t>8</a:t>
                      </a:r>
                      <a:endParaRPr lang="zh-TW" altLang="en-US" sz="2000" b="0" dirty="0">
                        <a:solidFill>
                          <a:srgbClr val="9EBD5F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rgbClr val="9EBD5F"/>
                          </a:solidFill>
                          <a:latin typeface="Calibri" pitchFamily="34" charset="0"/>
                        </a:rPr>
                        <a:t>9</a:t>
                      </a:r>
                      <a:endParaRPr lang="zh-TW" altLang="en-US" sz="2000" b="0" dirty="0">
                        <a:solidFill>
                          <a:srgbClr val="9EBD5F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rgbClr val="9EBD5F"/>
                          </a:solidFill>
                          <a:latin typeface="Calibri" pitchFamily="34" charset="0"/>
                        </a:rPr>
                        <a:t>10</a:t>
                      </a:r>
                      <a:endParaRPr lang="zh-TW" altLang="en-US" sz="2000" b="0" dirty="0">
                        <a:solidFill>
                          <a:srgbClr val="9EBD5F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rgbClr val="9EBD5F"/>
                          </a:solidFill>
                          <a:latin typeface="Calibri" pitchFamily="34" charset="0"/>
                        </a:rPr>
                        <a:t>11</a:t>
                      </a:r>
                      <a:endParaRPr lang="zh-TW" altLang="en-US" sz="2000" b="0" dirty="0">
                        <a:solidFill>
                          <a:srgbClr val="9EBD5F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rgbClr val="9EBD5F"/>
                          </a:solidFill>
                          <a:latin typeface="Calibri" pitchFamily="34" charset="0"/>
                        </a:rPr>
                        <a:t>12</a:t>
                      </a:r>
                      <a:endParaRPr lang="zh-TW" altLang="en-US" sz="2000" b="0" dirty="0">
                        <a:solidFill>
                          <a:srgbClr val="9EBD5F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rgbClr val="9EBD5F"/>
                          </a:solidFill>
                          <a:latin typeface="Calibri" pitchFamily="34" charset="0"/>
                        </a:rPr>
                        <a:t>13</a:t>
                      </a:r>
                      <a:endParaRPr lang="zh-TW" altLang="en-US" sz="2000" b="0" dirty="0">
                        <a:solidFill>
                          <a:srgbClr val="9EBD5F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0" name="表格 2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438269"/>
              </p:ext>
            </p:extLst>
          </p:nvPr>
        </p:nvGraphicFramePr>
        <p:xfrm>
          <a:off x="6068900" y="6047344"/>
          <a:ext cx="3143273" cy="539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5391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rgbClr val="9EBD5F"/>
                          </a:solidFill>
                          <a:latin typeface="Calibri" pitchFamily="34" charset="0"/>
                        </a:rPr>
                        <a:t>14</a:t>
                      </a:r>
                      <a:endParaRPr lang="zh-TW" altLang="en-US" sz="2000" b="0" dirty="0">
                        <a:solidFill>
                          <a:srgbClr val="9EBD5F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rgbClr val="9EBD5F"/>
                          </a:solidFill>
                          <a:latin typeface="Calibri" pitchFamily="34" charset="0"/>
                        </a:rPr>
                        <a:t>15</a:t>
                      </a:r>
                      <a:endParaRPr lang="zh-TW" altLang="en-US" sz="2000" b="0" dirty="0">
                        <a:solidFill>
                          <a:srgbClr val="9EBD5F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rgbClr val="9EBD5F"/>
                          </a:solidFill>
                          <a:latin typeface="Calibri" pitchFamily="34" charset="0"/>
                        </a:rPr>
                        <a:t>16</a:t>
                      </a:r>
                      <a:endParaRPr lang="zh-TW" altLang="en-US" sz="2000" b="0" dirty="0">
                        <a:solidFill>
                          <a:srgbClr val="9EBD5F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rgbClr val="9EBD5F"/>
                          </a:solidFill>
                          <a:latin typeface="Calibri" pitchFamily="34" charset="0"/>
                        </a:rPr>
                        <a:t>17</a:t>
                      </a:r>
                      <a:endParaRPr lang="zh-TW" altLang="en-US" sz="2000" b="0" dirty="0">
                        <a:solidFill>
                          <a:srgbClr val="9EBD5F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rgbClr val="9EBD5F"/>
                          </a:solidFill>
                          <a:latin typeface="Calibri" pitchFamily="34" charset="0"/>
                        </a:rPr>
                        <a:t>18</a:t>
                      </a:r>
                      <a:endParaRPr lang="zh-TW" altLang="en-US" sz="2000" b="0" dirty="0">
                        <a:solidFill>
                          <a:srgbClr val="9EBD5F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rgbClr val="9EBD5F"/>
                          </a:solidFill>
                          <a:latin typeface="Calibri" pitchFamily="34" charset="0"/>
                        </a:rPr>
                        <a:t>19</a:t>
                      </a:r>
                      <a:endParaRPr lang="zh-TW" altLang="en-US" sz="2000" b="0" dirty="0">
                        <a:solidFill>
                          <a:srgbClr val="9EBD5F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rgbClr val="9EBD5F"/>
                          </a:solidFill>
                          <a:latin typeface="Calibri" pitchFamily="34" charset="0"/>
                        </a:rPr>
                        <a:t>20</a:t>
                      </a:r>
                      <a:endParaRPr lang="zh-TW" altLang="en-US" sz="2000" b="0" dirty="0">
                        <a:solidFill>
                          <a:srgbClr val="9EBD5F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1" name="表格 2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943739"/>
              </p:ext>
            </p:extLst>
          </p:nvPr>
        </p:nvGraphicFramePr>
        <p:xfrm>
          <a:off x="139547" y="6041331"/>
          <a:ext cx="3000396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rgbClr val="9EBD5F"/>
                          </a:solidFill>
                          <a:latin typeface="Calibri" pitchFamily="34" charset="0"/>
                        </a:rPr>
                        <a:t>0</a:t>
                      </a:r>
                      <a:endParaRPr lang="zh-TW" altLang="en-US" sz="2000" b="0" dirty="0">
                        <a:solidFill>
                          <a:srgbClr val="9EBD5F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rgbClr val="9EBD5F"/>
                          </a:solidFill>
                          <a:latin typeface="Calibri" pitchFamily="34" charset="0"/>
                        </a:rPr>
                        <a:t>1</a:t>
                      </a:r>
                      <a:endParaRPr lang="zh-TW" altLang="en-US" sz="2000" b="0" dirty="0">
                        <a:solidFill>
                          <a:srgbClr val="9EBD5F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rgbClr val="9EBD5F"/>
                          </a:solidFill>
                          <a:latin typeface="Calibri" pitchFamily="34" charset="0"/>
                        </a:rPr>
                        <a:t>2</a:t>
                      </a:r>
                      <a:endParaRPr lang="zh-TW" altLang="en-US" sz="2000" b="0" dirty="0">
                        <a:solidFill>
                          <a:srgbClr val="9EBD5F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rgbClr val="9EBD5F"/>
                          </a:solidFill>
                          <a:latin typeface="Calibri" pitchFamily="34" charset="0"/>
                        </a:rPr>
                        <a:t>3</a:t>
                      </a:r>
                      <a:endParaRPr lang="zh-TW" altLang="en-US" sz="2000" b="0" dirty="0">
                        <a:solidFill>
                          <a:srgbClr val="9EBD5F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rgbClr val="9EBD5F"/>
                          </a:solidFill>
                          <a:latin typeface="Calibri" pitchFamily="34" charset="0"/>
                        </a:rPr>
                        <a:t>4</a:t>
                      </a:r>
                      <a:endParaRPr lang="zh-TW" altLang="en-US" sz="2000" b="0" dirty="0">
                        <a:solidFill>
                          <a:srgbClr val="9EBD5F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rgbClr val="9EBD5F"/>
                          </a:solidFill>
                          <a:latin typeface="Calibri" pitchFamily="34" charset="0"/>
                        </a:rPr>
                        <a:t>5</a:t>
                      </a:r>
                      <a:endParaRPr lang="zh-TW" altLang="en-US" sz="2000" b="0" dirty="0">
                        <a:solidFill>
                          <a:srgbClr val="9EBD5F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rgbClr val="9EBD5F"/>
                          </a:solidFill>
                          <a:latin typeface="Calibri" pitchFamily="34" charset="0"/>
                        </a:rPr>
                        <a:t>6</a:t>
                      </a:r>
                      <a:endParaRPr lang="zh-TW" altLang="en-US" sz="2000" b="0" dirty="0">
                        <a:solidFill>
                          <a:srgbClr val="9EBD5F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2" name="群組 48"/>
          <p:cNvGrpSpPr/>
          <p:nvPr/>
        </p:nvGrpSpPr>
        <p:grpSpPr>
          <a:xfrm>
            <a:off x="3211382" y="4157568"/>
            <a:ext cx="2857520" cy="1896438"/>
            <a:chOff x="1430302" y="3662354"/>
            <a:chExt cx="3357586" cy="2071702"/>
          </a:xfrm>
        </p:grpSpPr>
        <p:pic>
          <p:nvPicPr>
            <p:cNvPr id="63" name="Picture 2" descr="C:\Users\tbradley\Depot\sw\devrel\Playpen\tbradley\Fermi\MonteCarlo1dim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501741" y="3662356"/>
              <a:ext cx="3286147" cy="693288"/>
            </a:xfrm>
            <a:prstGeom prst="rect">
              <a:avLst/>
            </a:prstGeom>
            <a:noFill/>
          </p:spPr>
        </p:pic>
        <p:sp>
          <p:nvSpPr>
            <p:cNvPr id="64" name="Rounded Rectangle 27"/>
            <p:cNvSpPr/>
            <p:nvPr/>
          </p:nvSpPr>
          <p:spPr>
            <a:xfrm>
              <a:off x="1430302" y="3662354"/>
              <a:ext cx="3286148" cy="2071702"/>
            </a:xfrm>
            <a:prstGeom prst="roundRect">
              <a:avLst>
                <a:gd name="adj" fmla="val 4073"/>
              </a:avLst>
            </a:prstGeom>
            <a:solidFill>
              <a:schemeClr val="lt1">
                <a:alpha val="10000"/>
              </a:schemeClr>
            </a:solidFill>
            <a:ln>
              <a:solidFill>
                <a:srgbClr val="73B9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9EBD5F"/>
                </a:solidFill>
              </a:endParaRPr>
            </a:p>
          </p:txBody>
        </p:sp>
        <p:grpSp>
          <p:nvGrpSpPr>
            <p:cNvPr id="65" name="群組 114"/>
            <p:cNvGrpSpPr/>
            <p:nvPr/>
          </p:nvGrpSpPr>
          <p:grpSpPr>
            <a:xfrm>
              <a:off x="1430306" y="4090982"/>
              <a:ext cx="3214712" cy="1571636"/>
              <a:chOff x="5073640" y="4673398"/>
              <a:chExt cx="2571906" cy="2703732"/>
            </a:xfrm>
          </p:grpSpPr>
          <p:pic>
            <p:nvPicPr>
              <p:cNvPr id="66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 bwMode="auto">
              <a:xfrm>
                <a:off x="5073640" y="4673398"/>
                <a:ext cx="535854" cy="2703732"/>
              </a:xfrm>
              <a:prstGeom prst="rect">
                <a:avLst/>
              </a:prstGeom>
              <a:noFill/>
            </p:spPr>
          </p:pic>
          <p:pic>
            <p:nvPicPr>
              <p:cNvPr id="67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 bwMode="auto">
              <a:xfrm>
                <a:off x="5412982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68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 bwMode="auto">
              <a:xfrm>
                <a:off x="5752324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69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 bwMode="auto">
              <a:xfrm>
                <a:off x="6431008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70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 bwMode="auto">
              <a:xfrm>
                <a:off x="6091666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71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 bwMode="auto">
              <a:xfrm>
                <a:off x="6770350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72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11" cstate="screen"/>
              <a:stretch>
                <a:fillRect/>
              </a:stretch>
            </p:blipFill>
            <p:spPr bwMode="auto">
              <a:xfrm>
                <a:off x="7109692" y="4673399"/>
                <a:ext cx="535854" cy="270373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73" name="表格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671487"/>
              </p:ext>
            </p:extLst>
          </p:nvPr>
        </p:nvGraphicFramePr>
        <p:xfrm>
          <a:off x="3425692" y="4200434"/>
          <a:ext cx="2500337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191"/>
                <a:gridCol w="357191"/>
                <a:gridCol w="357191"/>
                <a:gridCol w="357191"/>
                <a:gridCol w="357191"/>
                <a:gridCol w="357191"/>
                <a:gridCol w="3571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4" name="群組 61"/>
          <p:cNvGrpSpPr/>
          <p:nvPr/>
        </p:nvGrpSpPr>
        <p:grpSpPr>
          <a:xfrm>
            <a:off x="6140339" y="4157568"/>
            <a:ext cx="2857520" cy="1896438"/>
            <a:chOff x="1430302" y="3662354"/>
            <a:chExt cx="3357586" cy="2071702"/>
          </a:xfrm>
        </p:grpSpPr>
        <p:pic>
          <p:nvPicPr>
            <p:cNvPr id="75" name="Picture 2" descr="C:\Users\tbradley\Depot\sw\devrel\Playpen\tbradley\Fermi\MonteCarlo1dim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501741" y="3662356"/>
              <a:ext cx="3286147" cy="693288"/>
            </a:xfrm>
            <a:prstGeom prst="rect">
              <a:avLst/>
            </a:prstGeom>
            <a:noFill/>
          </p:spPr>
        </p:pic>
        <p:sp>
          <p:nvSpPr>
            <p:cNvPr id="76" name="Rounded Rectangle 27"/>
            <p:cNvSpPr/>
            <p:nvPr/>
          </p:nvSpPr>
          <p:spPr>
            <a:xfrm>
              <a:off x="1430302" y="3662354"/>
              <a:ext cx="3286148" cy="2071702"/>
            </a:xfrm>
            <a:prstGeom prst="roundRect">
              <a:avLst>
                <a:gd name="adj" fmla="val 4073"/>
              </a:avLst>
            </a:prstGeom>
            <a:solidFill>
              <a:schemeClr val="lt1">
                <a:alpha val="10000"/>
              </a:schemeClr>
            </a:solidFill>
            <a:ln>
              <a:solidFill>
                <a:srgbClr val="73B9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9EBD5F"/>
                </a:solidFill>
              </a:endParaRPr>
            </a:p>
          </p:txBody>
        </p:sp>
        <p:grpSp>
          <p:nvGrpSpPr>
            <p:cNvPr id="77" name="群組 114"/>
            <p:cNvGrpSpPr/>
            <p:nvPr/>
          </p:nvGrpSpPr>
          <p:grpSpPr>
            <a:xfrm>
              <a:off x="1430306" y="4090982"/>
              <a:ext cx="3214712" cy="1571636"/>
              <a:chOff x="5073640" y="4673398"/>
              <a:chExt cx="2571906" cy="2703732"/>
            </a:xfrm>
          </p:grpSpPr>
          <p:pic>
            <p:nvPicPr>
              <p:cNvPr id="78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 bwMode="auto">
              <a:xfrm>
                <a:off x="5073640" y="4673398"/>
                <a:ext cx="535854" cy="2703732"/>
              </a:xfrm>
              <a:prstGeom prst="rect">
                <a:avLst/>
              </a:prstGeom>
              <a:noFill/>
            </p:spPr>
          </p:pic>
          <p:pic>
            <p:nvPicPr>
              <p:cNvPr id="79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 bwMode="auto">
              <a:xfrm>
                <a:off x="5412982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80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 bwMode="auto">
              <a:xfrm>
                <a:off x="5752324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81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 bwMode="auto">
              <a:xfrm>
                <a:off x="6431008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82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 bwMode="auto">
              <a:xfrm>
                <a:off x="6091666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83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 bwMode="auto">
              <a:xfrm>
                <a:off x="6770350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84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11" cstate="screen"/>
              <a:stretch>
                <a:fillRect/>
              </a:stretch>
            </p:blipFill>
            <p:spPr bwMode="auto">
              <a:xfrm>
                <a:off x="7109692" y="4673399"/>
                <a:ext cx="535854" cy="270373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85" name="表格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196979"/>
              </p:ext>
            </p:extLst>
          </p:nvPr>
        </p:nvGraphicFramePr>
        <p:xfrm>
          <a:off x="6354649" y="4200434"/>
          <a:ext cx="2500337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191"/>
                <a:gridCol w="357191"/>
                <a:gridCol w="357191"/>
                <a:gridCol w="357191"/>
                <a:gridCol w="357191"/>
                <a:gridCol w="357191"/>
                <a:gridCol w="3571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6" name="群組 73"/>
          <p:cNvGrpSpPr/>
          <p:nvPr/>
        </p:nvGrpSpPr>
        <p:grpSpPr>
          <a:xfrm>
            <a:off x="282424" y="4157568"/>
            <a:ext cx="2857520" cy="1896438"/>
            <a:chOff x="1430302" y="3662354"/>
            <a:chExt cx="3357586" cy="2071702"/>
          </a:xfrm>
        </p:grpSpPr>
        <p:pic>
          <p:nvPicPr>
            <p:cNvPr id="87" name="Picture 2" descr="C:\Users\tbradley\Depot\sw\devrel\Playpen\tbradley\Fermi\MonteCarlo1dim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501741" y="3662356"/>
              <a:ext cx="3286147" cy="693288"/>
            </a:xfrm>
            <a:prstGeom prst="rect">
              <a:avLst/>
            </a:prstGeom>
            <a:noFill/>
          </p:spPr>
        </p:pic>
        <p:sp>
          <p:nvSpPr>
            <p:cNvPr id="88" name="Rounded Rectangle 27"/>
            <p:cNvSpPr/>
            <p:nvPr/>
          </p:nvSpPr>
          <p:spPr>
            <a:xfrm>
              <a:off x="1430302" y="3662354"/>
              <a:ext cx="3286148" cy="2071702"/>
            </a:xfrm>
            <a:prstGeom prst="roundRect">
              <a:avLst>
                <a:gd name="adj" fmla="val 4073"/>
              </a:avLst>
            </a:prstGeom>
            <a:solidFill>
              <a:schemeClr val="lt1">
                <a:alpha val="10000"/>
              </a:schemeClr>
            </a:solidFill>
            <a:ln>
              <a:solidFill>
                <a:srgbClr val="73B9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9EBD5F"/>
                </a:solidFill>
              </a:endParaRPr>
            </a:p>
          </p:txBody>
        </p:sp>
        <p:grpSp>
          <p:nvGrpSpPr>
            <p:cNvPr id="89" name="群組 114"/>
            <p:cNvGrpSpPr/>
            <p:nvPr/>
          </p:nvGrpSpPr>
          <p:grpSpPr>
            <a:xfrm>
              <a:off x="1430306" y="4090982"/>
              <a:ext cx="3214712" cy="1571636"/>
              <a:chOff x="5073640" y="4673398"/>
              <a:chExt cx="2571906" cy="2703732"/>
            </a:xfrm>
          </p:grpSpPr>
          <p:pic>
            <p:nvPicPr>
              <p:cNvPr id="90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 bwMode="auto">
              <a:xfrm>
                <a:off x="5073640" y="4673398"/>
                <a:ext cx="535854" cy="2703732"/>
              </a:xfrm>
              <a:prstGeom prst="rect">
                <a:avLst/>
              </a:prstGeom>
              <a:noFill/>
            </p:spPr>
          </p:pic>
          <p:pic>
            <p:nvPicPr>
              <p:cNvPr id="91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 bwMode="auto">
              <a:xfrm>
                <a:off x="5412982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92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 bwMode="auto">
              <a:xfrm>
                <a:off x="5752324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93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 bwMode="auto">
              <a:xfrm>
                <a:off x="6431008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94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 bwMode="auto">
              <a:xfrm>
                <a:off x="6091666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95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 bwMode="auto">
              <a:xfrm>
                <a:off x="6770350" y="4673399"/>
                <a:ext cx="535854" cy="2703730"/>
              </a:xfrm>
              <a:prstGeom prst="rect">
                <a:avLst/>
              </a:prstGeom>
              <a:noFill/>
            </p:spPr>
          </p:pic>
          <p:pic>
            <p:nvPicPr>
              <p:cNvPr id="96" name="Picture 5" descr="\\192.168.254.1\USB_Storage\Threada.png"/>
              <p:cNvPicPr>
                <a:picLocks noChangeAspect="1" noChangeArrowheads="1"/>
              </p:cNvPicPr>
              <p:nvPr/>
            </p:nvPicPr>
            <p:blipFill>
              <a:blip r:embed="rId11" cstate="screen"/>
              <a:stretch>
                <a:fillRect/>
              </a:stretch>
            </p:blipFill>
            <p:spPr bwMode="auto">
              <a:xfrm>
                <a:off x="7109692" y="4673399"/>
                <a:ext cx="535854" cy="270373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97" name="表格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2849"/>
              </p:ext>
            </p:extLst>
          </p:nvPr>
        </p:nvGraphicFramePr>
        <p:xfrm>
          <a:off x="496734" y="4200434"/>
          <a:ext cx="2500337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191"/>
                <a:gridCol w="357191"/>
                <a:gridCol w="357191"/>
                <a:gridCol w="357191"/>
                <a:gridCol w="357191"/>
                <a:gridCol w="357191"/>
                <a:gridCol w="3571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000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CUDA Thread Hierarchy</a:t>
            </a:r>
            <a:r>
              <a:rPr lang="en-US" altLang="zh-TW" sz="3200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(Cont.)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4326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28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44500" y="1590675"/>
            <a:ext cx="7882082" cy="4657725"/>
          </a:xfrm>
          <a:prstGeom prst="rect">
            <a:avLst/>
          </a:prstGeom>
          <a:ln/>
        </p:spPr>
        <p:txBody>
          <a:bodyPr/>
          <a:lstStyle/>
          <a:p>
            <a:pPr marL="787400">
              <a:spcBef>
                <a:spcPts val="300"/>
              </a:spcBef>
              <a:defRPr/>
            </a:pPr>
            <a:endParaRPr kumimoji="0" lang="en-US" altLang="zh-TW" sz="2000" kern="0" dirty="0" smtClean="0">
              <a:solidFill>
                <a:srgbClr val="9EBD5F"/>
              </a:solidFill>
              <a:latin typeface="Calibri" pitchFamily="34" charset="0"/>
              <a:ea typeface="新細明體" charset="-120"/>
              <a:cs typeface="+mn-cs"/>
            </a:endParaRPr>
          </a:p>
          <a:p>
            <a:pPr marL="1244600" indent="-4572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kumimoji="0" lang="en-US" altLang="zh-TW" sz="28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+mn-cs"/>
              </a:rPr>
              <a:t> CUDA thread hierarchy summary </a:t>
            </a:r>
            <a:endParaRPr kumimoji="0" lang="en-US" altLang="zh-TW" sz="2800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n-cs"/>
            </a:endParaRPr>
          </a:p>
          <a:p>
            <a:pPr marL="787400">
              <a:spcBef>
                <a:spcPts val="600"/>
              </a:spcBef>
              <a:defRPr/>
            </a:pPr>
            <a:r>
              <a:rPr kumimoji="0" lang="en-US" altLang="zh-TW" sz="28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+mn-cs"/>
              </a:rPr>
              <a:t>    </a:t>
            </a:r>
            <a:r>
              <a:rPr kumimoji="0" lang="en-US" altLang="zh-TW" sz="28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+mn-cs"/>
              </a:rPr>
              <a:t>      </a:t>
            </a:r>
            <a:endParaRPr kumimoji="0" lang="en-US" altLang="zh-TW" sz="2800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n-cs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2332" y="3141414"/>
            <a:ext cx="6134528" cy="30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33191" y="3141415"/>
            <a:ext cx="614366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字方塊 7"/>
          <p:cNvSpPr txBox="1">
            <a:spLocks noChangeArrowheads="1"/>
          </p:cNvSpPr>
          <p:nvPr/>
        </p:nvSpPr>
        <p:spPr bwMode="auto">
          <a:xfrm>
            <a:off x="2018944" y="2641349"/>
            <a:ext cx="2786082" cy="46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9EBD5F"/>
                </a:solidFill>
                <a:latin typeface="Calibri" pitchFamily="34" charset="0"/>
                <a:ea typeface="新細明體" pitchFamily="18" charset="-120"/>
                <a:cs typeface="Calibri" pitchFamily="34" charset="0"/>
              </a:rPr>
              <a:t>grid</a:t>
            </a:r>
            <a:endParaRPr lang="zh-TW" altLang="en-US" sz="2400" dirty="0">
              <a:solidFill>
                <a:srgbClr val="9EBD5F"/>
              </a:solidFill>
              <a:latin typeface="Calibri" pitchFamily="34" charset="0"/>
              <a:ea typeface="新細明體" pitchFamily="18" charset="-120"/>
              <a:cs typeface="Calibri" pitchFamily="34" charset="0"/>
            </a:endParaRPr>
          </a:p>
        </p:txBody>
      </p:sp>
      <p:sp>
        <p:nvSpPr>
          <p:cNvPr id="20" name="文字方塊 7"/>
          <p:cNvSpPr txBox="1">
            <a:spLocks noChangeArrowheads="1"/>
          </p:cNvSpPr>
          <p:nvPr/>
        </p:nvSpPr>
        <p:spPr bwMode="auto">
          <a:xfrm>
            <a:off x="2014518" y="2657171"/>
            <a:ext cx="2786082" cy="46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9EBD5F"/>
                </a:solidFill>
                <a:latin typeface="Calibri" pitchFamily="34" charset="0"/>
                <a:ea typeface="新細明體" pitchFamily="18" charset="-120"/>
                <a:cs typeface="Calibri" pitchFamily="34" charset="0"/>
              </a:rPr>
              <a:t>grid of blocks</a:t>
            </a:r>
            <a:endParaRPr lang="zh-TW" altLang="en-US" sz="2400" dirty="0">
              <a:solidFill>
                <a:srgbClr val="9EBD5F"/>
              </a:solidFill>
              <a:latin typeface="Calibri" pitchFamily="34" charset="0"/>
              <a:ea typeface="新細明體" pitchFamily="18" charset="-120"/>
              <a:cs typeface="Calibri" pitchFamily="34" charset="0"/>
            </a:endParaRP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752600" y="2855663"/>
            <a:ext cx="6895210" cy="339273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文字方塊 7"/>
          <p:cNvSpPr txBox="1">
            <a:spLocks noChangeArrowheads="1"/>
          </p:cNvSpPr>
          <p:nvPr/>
        </p:nvSpPr>
        <p:spPr bwMode="auto">
          <a:xfrm>
            <a:off x="2031454" y="2662535"/>
            <a:ext cx="3429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9EBD5F"/>
                </a:solidFill>
                <a:latin typeface="Calibri" pitchFamily="34" charset="0"/>
                <a:ea typeface="新細明體" pitchFamily="18" charset="-120"/>
                <a:cs typeface="Calibri" pitchFamily="34" charset="0"/>
              </a:rPr>
              <a:t>grid of blocks of threads</a:t>
            </a:r>
            <a:endParaRPr lang="zh-TW" altLang="en-US" sz="2400" dirty="0">
              <a:solidFill>
                <a:srgbClr val="9EBD5F"/>
              </a:solidFill>
              <a:latin typeface="Calibri" pitchFamily="34" charset="0"/>
              <a:ea typeface="新細明體" pitchFamily="18" charset="-120"/>
              <a:cs typeface="Calibri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000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CUDA Thread Hierarchy</a:t>
            </a:r>
            <a:r>
              <a:rPr lang="en-US" altLang="zh-TW" sz="3200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(Cont.)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6006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03795" y="6485120"/>
            <a:ext cx="2895600" cy="365125"/>
          </a:xfrm>
        </p:spPr>
        <p:txBody>
          <a:bodyPr/>
          <a:lstStyle/>
          <a:p>
            <a:r>
              <a:rPr lang="en-US" dirty="0" smtClean="0"/>
              <a:t>Compute Unified Device architecture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9520" y="6492875"/>
            <a:ext cx="2133600" cy="365125"/>
          </a:xfrm>
        </p:spPr>
        <p:txBody>
          <a:bodyPr/>
          <a:lstStyle/>
          <a:p>
            <a:fld id="{0F699152-EF2B-4CAC-BB3B-54B16C0DB941}" type="slidenum">
              <a:rPr lang="en-US" smtClean="0"/>
              <a:t>29</a:t>
            </a:fld>
            <a:endParaRPr lang="en-US"/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-1574083" y="-174539"/>
            <a:ext cx="13004800" cy="25400"/>
          </a:xfrm>
          <a:prstGeom prst="rect">
            <a:avLst/>
          </a:prstGeom>
          <a:gradFill rotWithShape="0">
            <a:gsLst>
              <a:gs pos="0">
                <a:srgbClr val="5181C4"/>
              </a:gs>
              <a:gs pos="100000">
                <a:srgbClr val="6481C7">
                  <a:alpha val="0"/>
                </a:srgbClr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300"/>
              </a:spcBef>
            </a:pPr>
            <a:endParaRPr kumimoji="0" lang="zh-TW" altLang="en-US">
              <a:ea typeface="新細明體" pitchFamily="18" charset="-12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736230" y="7889961"/>
            <a:ext cx="369887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60959564-2D16-48A6-BC47-8741FDDA2BD9}" type="slidenum">
              <a:rPr kumimoji="0" lang="en-US" altLang="zh-TW" sz="1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rPr>
              <a:pPr algn="ctr"/>
              <a:t>29</a:t>
            </a:fld>
            <a:endParaRPr kumimoji="0" lang="en-US" altLang="zh-TW" sz="1800">
              <a:solidFill>
                <a:schemeClr val="tx1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838200"/>
            <a:ext cx="7086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rgbClr val="9EBD5F"/>
                </a:solidFill>
              </a:rPr>
              <a:t>The same application runs efficiently on new </a:t>
            </a:r>
            <a:r>
              <a:rPr lang="en-US" sz="3200" dirty="0" smtClean="0">
                <a:solidFill>
                  <a:srgbClr val="9EBD5F"/>
                </a:solidFill>
              </a:rPr>
              <a:t>generations of cores.</a:t>
            </a:r>
          </a:p>
          <a:p>
            <a:endParaRPr lang="en-US" sz="3200" dirty="0" smtClean="0">
              <a:solidFill>
                <a:srgbClr val="9EBD5F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9EBD5F"/>
                </a:solidFill>
              </a:rPr>
              <a:t>Thread </a:t>
            </a:r>
            <a:r>
              <a:rPr lang="en-US" sz="3200" dirty="0">
                <a:solidFill>
                  <a:srgbClr val="9EBD5F"/>
                </a:solidFill>
              </a:rPr>
              <a:t>blocks are required to execute </a:t>
            </a:r>
            <a:r>
              <a:rPr lang="en-US" sz="3200" dirty="0" smtClean="0">
                <a:solidFill>
                  <a:srgbClr val="9EBD5F"/>
                </a:solidFill>
              </a:rPr>
              <a:t>independently.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>
              <a:solidFill>
                <a:srgbClr val="9EBD5F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9EBD5F"/>
                </a:solidFill>
              </a:rPr>
              <a:t>It </a:t>
            </a:r>
            <a:r>
              <a:rPr lang="en-US" sz="3200" dirty="0">
                <a:solidFill>
                  <a:srgbClr val="9EBD5F"/>
                </a:solidFill>
              </a:rPr>
              <a:t>must be possible to </a:t>
            </a:r>
            <a:r>
              <a:rPr lang="en-US" sz="3200" dirty="0" smtClean="0">
                <a:solidFill>
                  <a:srgbClr val="9EBD5F"/>
                </a:solidFill>
              </a:rPr>
              <a:t>execute them </a:t>
            </a:r>
            <a:r>
              <a:rPr lang="en-US" sz="3200" dirty="0">
                <a:solidFill>
                  <a:srgbClr val="9EBD5F"/>
                </a:solidFill>
              </a:rPr>
              <a:t>in any order, in parallel or in series. </a:t>
            </a:r>
            <a:endParaRPr lang="en-US" sz="3200" dirty="0" smtClean="0">
              <a:solidFill>
                <a:srgbClr val="9EBD5F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>
              <a:solidFill>
                <a:srgbClr val="9EBD5F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9EBD5F"/>
                </a:solidFill>
              </a:rPr>
              <a:t>This </a:t>
            </a:r>
            <a:r>
              <a:rPr lang="en-US" sz="3200" dirty="0">
                <a:solidFill>
                  <a:srgbClr val="9EBD5F"/>
                </a:solidFill>
              </a:rPr>
              <a:t>independence requirement allows </a:t>
            </a:r>
            <a:r>
              <a:rPr lang="en-US" sz="3200" dirty="0" smtClean="0">
                <a:solidFill>
                  <a:srgbClr val="9EBD5F"/>
                </a:solidFill>
              </a:rPr>
              <a:t>thread blocks </a:t>
            </a:r>
            <a:r>
              <a:rPr lang="en-US" sz="3200" dirty="0">
                <a:solidFill>
                  <a:srgbClr val="9EBD5F"/>
                </a:solidFill>
              </a:rPr>
              <a:t>to be scheduled in any order across any number of </a:t>
            </a:r>
            <a:r>
              <a:rPr lang="en-US" sz="3200" dirty="0" smtClean="0">
                <a:solidFill>
                  <a:srgbClr val="9EBD5F"/>
                </a:solidFill>
              </a:rPr>
              <a:t>cores.</a:t>
            </a:r>
            <a:endParaRPr lang="en-US" sz="3200" dirty="0">
              <a:solidFill>
                <a:srgbClr val="9EBD5F"/>
              </a:solidFill>
            </a:endParaRPr>
          </a:p>
        </p:txBody>
      </p:sp>
      <p:sp>
        <p:nvSpPr>
          <p:cNvPr id="11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62000" y="-76200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>
            <a:normAutofit/>
          </a:bodyPr>
          <a:lstStyle/>
          <a:p>
            <a:pPr marL="1193800" indent="-762000" algn="l">
              <a:tabLst>
                <a:tab pos="12179300" algn="r"/>
              </a:tabLst>
              <a:defRPr/>
            </a:pPr>
            <a:r>
              <a:rPr kumimoji="0" lang="en-US" altLang="zh-TW" sz="40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+mj-cs"/>
              </a:rPr>
              <a:t>CUDA Transparent Scalability</a:t>
            </a:r>
            <a:r>
              <a:rPr kumimoji="0" lang="en-US" altLang="zh-TW" sz="32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+mj-cs"/>
              </a:rPr>
              <a:t>(Cont.)</a:t>
            </a:r>
            <a:endParaRPr kumimoji="0" lang="en-US" altLang="zh-TW" sz="4000" b="1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118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229600" cy="45259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altLang="zh-TW" sz="5400" b="1" kern="0" dirty="0">
                <a:solidFill>
                  <a:srgbClr val="008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新細明體" charset="-120"/>
              </a:rPr>
              <a:t>CUDA </a:t>
            </a:r>
            <a:r>
              <a:rPr lang="en-US" altLang="zh-TW" sz="5400" b="1" kern="0" dirty="0" smtClean="0">
                <a:solidFill>
                  <a:srgbClr val="008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新細明體" charset="-120"/>
              </a:rPr>
              <a:t>&amp; CUDA-Capable Systems</a:t>
            </a:r>
            <a:endParaRPr lang="en-US" sz="5400" dirty="0">
              <a:solidFill>
                <a:srgbClr val="008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1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03795" y="6485120"/>
            <a:ext cx="2895600" cy="365125"/>
          </a:xfrm>
        </p:spPr>
        <p:txBody>
          <a:bodyPr/>
          <a:lstStyle/>
          <a:p>
            <a:r>
              <a:rPr lang="en-US" dirty="0" smtClean="0"/>
              <a:t>Compute Unified Device architecture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9520" y="6492875"/>
            <a:ext cx="2133600" cy="365125"/>
          </a:xfrm>
        </p:spPr>
        <p:txBody>
          <a:bodyPr/>
          <a:lstStyle/>
          <a:p>
            <a:fld id="{0F699152-EF2B-4CAC-BB3B-54B16C0DB941}" type="slidenum">
              <a:rPr lang="en-US" smtClean="0"/>
              <a:t>30</a:t>
            </a:fld>
            <a:endParaRPr lang="en-US"/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-1574083" y="-174539"/>
            <a:ext cx="13004800" cy="25400"/>
          </a:xfrm>
          <a:prstGeom prst="rect">
            <a:avLst/>
          </a:prstGeom>
          <a:gradFill rotWithShape="0">
            <a:gsLst>
              <a:gs pos="0">
                <a:srgbClr val="5181C4"/>
              </a:gs>
              <a:gs pos="100000">
                <a:srgbClr val="6481C7">
                  <a:alpha val="0"/>
                </a:srgbClr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300"/>
              </a:spcBef>
            </a:pPr>
            <a:endParaRPr kumimoji="0" lang="zh-TW" altLang="en-US">
              <a:ea typeface="新細明體" pitchFamily="18" charset="-12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736230" y="7889961"/>
            <a:ext cx="369887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60959564-2D16-48A6-BC47-8741FDDA2BD9}" type="slidenum">
              <a:rPr kumimoji="0" lang="en-US" altLang="zh-TW" sz="1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rPr>
              <a:pPr algn="ctr"/>
              <a:t>30</a:t>
            </a:fld>
            <a:endParaRPr kumimoji="0" lang="en-US" altLang="zh-TW" sz="1800">
              <a:solidFill>
                <a:schemeClr val="tx1"/>
              </a:solidFill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13" name="Picture 2" descr="C:\Users\tbradley\Depot\sw\devrel\Playpen\tbradley\Fermi\G8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31214" y="2307286"/>
            <a:ext cx="2039913" cy="3643338"/>
          </a:xfrm>
          <a:prstGeom prst="rect">
            <a:avLst/>
          </a:prstGeom>
          <a:noFill/>
        </p:spPr>
      </p:pic>
      <p:grpSp>
        <p:nvGrpSpPr>
          <p:cNvPr id="14" name="Group 59"/>
          <p:cNvGrpSpPr/>
          <p:nvPr/>
        </p:nvGrpSpPr>
        <p:grpSpPr>
          <a:xfrm>
            <a:off x="5214069" y="5436082"/>
            <a:ext cx="571504" cy="657418"/>
            <a:chOff x="1771624" y="1085836"/>
            <a:chExt cx="571504" cy="657418"/>
          </a:xfrm>
        </p:grpSpPr>
        <p:pic>
          <p:nvPicPr>
            <p:cNvPr id="15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771624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16" name="TextBox 61"/>
            <p:cNvSpPr txBox="1"/>
            <p:nvPr/>
          </p:nvSpPr>
          <p:spPr>
            <a:xfrm>
              <a:off x="1771624" y="1158479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latin typeface="Calibri" pitchFamily="34" charset="0"/>
                </a:rPr>
                <a:t>1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17" name="Group 63"/>
          <p:cNvGrpSpPr/>
          <p:nvPr/>
        </p:nvGrpSpPr>
        <p:grpSpPr>
          <a:xfrm>
            <a:off x="6142763" y="5436082"/>
            <a:ext cx="571504" cy="657418"/>
            <a:chOff x="2414566" y="1085836"/>
            <a:chExt cx="571504" cy="657418"/>
          </a:xfrm>
        </p:grpSpPr>
        <p:pic>
          <p:nvPicPr>
            <p:cNvPr id="18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414566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19" name="TextBox 65"/>
            <p:cNvSpPr txBox="1"/>
            <p:nvPr/>
          </p:nvSpPr>
          <p:spPr>
            <a:xfrm>
              <a:off x="2414566" y="1158479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latin typeface="Calibri" pitchFamily="34" charset="0"/>
                </a:rPr>
                <a:t>2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20" name="Group 66"/>
          <p:cNvGrpSpPr/>
          <p:nvPr/>
        </p:nvGrpSpPr>
        <p:grpSpPr>
          <a:xfrm>
            <a:off x="5214069" y="4793140"/>
            <a:ext cx="571504" cy="657418"/>
            <a:chOff x="3057508" y="1085836"/>
            <a:chExt cx="571504" cy="657418"/>
          </a:xfrm>
        </p:grpSpPr>
        <p:pic>
          <p:nvPicPr>
            <p:cNvPr id="21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057508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22" name="TextBox 68"/>
            <p:cNvSpPr txBox="1"/>
            <p:nvPr/>
          </p:nvSpPr>
          <p:spPr>
            <a:xfrm>
              <a:off x="3057508" y="1158479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latin typeface="Calibri" pitchFamily="34" charset="0"/>
                </a:rPr>
                <a:t>3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23" name="Group 69"/>
          <p:cNvGrpSpPr/>
          <p:nvPr/>
        </p:nvGrpSpPr>
        <p:grpSpPr>
          <a:xfrm>
            <a:off x="6142763" y="4793140"/>
            <a:ext cx="571504" cy="657418"/>
            <a:chOff x="3700450" y="1085836"/>
            <a:chExt cx="571504" cy="657418"/>
          </a:xfrm>
        </p:grpSpPr>
        <p:pic>
          <p:nvPicPr>
            <p:cNvPr id="24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700450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25" name="TextBox 71"/>
            <p:cNvSpPr txBox="1"/>
            <p:nvPr/>
          </p:nvSpPr>
          <p:spPr>
            <a:xfrm>
              <a:off x="3700450" y="1158479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latin typeface="Calibri" pitchFamily="34" charset="0"/>
                </a:rPr>
                <a:t>4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26" name="Group 72"/>
          <p:cNvGrpSpPr/>
          <p:nvPr/>
        </p:nvGrpSpPr>
        <p:grpSpPr>
          <a:xfrm>
            <a:off x="5214069" y="4150198"/>
            <a:ext cx="571504" cy="657418"/>
            <a:chOff x="4343392" y="1085836"/>
            <a:chExt cx="571504" cy="657418"/>
          </a:xfrm>
        </p:grpSpPr>
        <p:pic>
          <p:nvPicPr>
            <p:cNvPr id="27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343392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28" name="TextBox 74"/>
            <p:cNvSpPr txBox="1"/>
            <p:nvPr/>
          </p:nvSpPr>
          <p:spPr>
            <a:xfrm>
              <a:off x="4343392" y="1158479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latin typeface="Calibri" pitchFamily="34" charset="0"/>
                </a:rPr>
                <a:t>5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29" name="Group 75"/>
          <p:cNvGrpSpPr/>
          <p:nvPr/>
        </p:nvGrpSpPr>
        <p:grpSpPr>
          <a:xfrm>
            <a:off x="6142763" y="4150198"/>
            <a:ext cx="571504" cy="657418"/>
            <a:chOff x="4986334" y="1085836"/>
            <a:chExt cx="571504" cy="657418"/>
          </a:xfrm>
        </p:grpSpPr>
        <p:pic>
          <p:nvPicPr>
            <p:cNvPr id="30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986334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31" name="TextBox 77"/>
            <p:cNvSpPr txBox="1"/>
            <p:nvPr/>
          </p:nvSpPr>
          <p:spPr>
            <a:xfrm>
              <a:off x="4986334" y="1158479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latin typeface="Calibri" pitchFamily="34" charset="0"/>
                </a:rPr>
                <a:t>6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32" name="Group 78"/>
          <p:cNvGrpSpPr/>
          <p:nvPr/>
        </p:nvGrpSpPr>
        <p:grpSpPr>
          <a:xfrm>
            <a:off x="5214069" y="3507256"/>
            <a:ext cx="571504" cy="657418"/>
            <a:chOff x="5629276" y="1085836"/>
            <a:chExt cx="571504" cy="657418"/>
          </a:xfrm>
        </p:grpSpPr>
        <p:pic>
          <p:nvPicPr>
            <p:cNvPr id="33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629276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34" name="TextBox 80"/>
            <p:cNvSpPr txBox="1"/>
            <p:nvPr/>
          </p:nvSpPr>
          <p:spPr>
            <a:xfrm>
              <a:off x="5629276" y="1158479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latin typeface="Calibri" pitchFamily="34" charset="0"/>
                </a:rPr>
                <a:t>7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35" name="Group 81"/>
          <p:cNvGrpSpPr/>
          <p:nvPr/>
        </p:nvGrpSpPr>
        <p:grpSpPr>
          <a:xfrm>
            <a:off x="6142763" y="3507256"/>
            <a:ext cx="571504" cy="657418"/>
            <a:chOff x="6272218" y="1085836"/>
            <a:chExt cx="571504" cy="657418"/>
          </a:xfrm>
        </p:grpSpPr>
        <p:pic>
          <p:nvPicPr>
            <p:cNvPr id="36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272218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37" name="TextBox 83"/>
            <p:cNvSpPr txBox="1"/>
            <p:nvPr/>
          </p:nvSpPr>
          <p:spPr>
            <a:xfrm>
              <a:off x="6272218" y="1158479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latin typeface="Calibri" pitchFamily="34" charset="0"/>
                </a:rPr>
                <a:t>8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38" name="Group 84"/>
          <p:cNvGrpSpPr/>
          <p:nvPr/>
        </p:nvGrpSpPr>
        <p:grpSpPr>
          <a:xfrm>
            <a:off x="5214069" y="2865519"/>
            <a:ext cx="571504" cy="656213"/>
            <a:chOff x="6915160" y="1085836"/>
            <a:chExt cx="571504" cy="656213"/>
          </a:xfrm>
        </p:grpSpPr>
        <p:pic>
          <p:nvPicPr>
            <p:cNvPr id="39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915160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40" name="TextBox 86"/>
            <p:cNvSpPr txBox="1"/>
            <p:nvPr/>
          </p:nvSpPr>
          <p:spPr>
            <a:xfrm>
              <a:off x="6915160" y="1157274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latin typeface="Calibri" pitchFamily="34" charset="0"/>
                </a:rPr>
                <a:t>9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41" name="Group 87"/>
          <p:cNvGrpSpPr/>
          <p:nvPr/>
        </p:nvGrpSpPr>
        <p:grpSpPr>
          <a:xfrm>
            <a:off x="6071325" y="2865519"/>
            <a:ext cx="714380" cy="656213"/>
            <a:chOff x="7486664" y="1085836"/>
            <a:chExt cx="714380" cy="656213"/>
          </a:xfrm>
        </p:grpSpPr>
        <p:pic>
          <p:nvPicPr>
            <p:cNvPr id="42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558102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43" name="TextBox 89"/>
            <p:cNvSpPr txBox="1"/>
            <p:nvPr/>
          </p:nvSpPr>
          <p:spPr>
            <a:xfrm>
              <a:off x="7486664" y="1157274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latin typeface="Calibri" pitchFamily="34" charset="0"/>
                </a:rPr>
                <a:t>10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44" name="Group 90"/>
          <p:cNvGrpSpPr/>
          <p:nvPr/>
        </p:nvGrpSpPr>
        <p:grpSpPr>
          <a:xfrm>
            <a:off x="5071193" y="2222577"/>
            <a:ext cx="785818" cy="656213"/>
            <a:chOff x="8058168" y="1085836"/>
            <a:chExt cx="785818" cy="656213"/>
          </a:xfrm>
        </p:grpSpPr>
        <p:pic>
          <p:nvPicPr>
            <p:cNvPr id="45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8201044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46" name="TextBox 92"/>
            <p:cNvSpPr txBox="1"/>
            <p:nvPr/>
          </p:nvSpPr>
          <p:spPr>
            <a:xfrm>
              <a:off x="8058168" y="1157274"/>
              <a:ext cx="785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latin typeface="Calibri" pitchFamily="34" charset="0"/>
                </a:rPr>
                <a:t>11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47" name="Group 93"/>
          <p:cNvGrpSpPr/>
          <p:nvPr/>
        </p:nvGrpSpPr>
        <p:grpSpPr>
          <a:xfrm>
            <a:off x="6071325" y="2222577"/>
            <a:ext cx="642942" cy="656213"/>
            <a:chOff x="8772548" y="1085836"/>
            <a:chExt cx="642942" cy="656213"/>
          </a:xfrm>
        </p:grpSpPr>
        <p:pic>
          <p:nvPicPr>
            <p:cNvPr id="48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8843986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49" name="TextBox 95"/>
            <p:cNvSpPr txBox="1"/>
            <p:nvPr/>
          </p:nvSpPr>
          <p:spPr>
            <a:xfrm>
              <a:off x="8772548" y="1157274"/>
              <a:ext cx="642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latin typeface="Calibri" pitchFamily="34" charset="0"/>
                </a:rPr>
                <a:t>12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sp>
        <p:nvSpPr>
          <p:cNvPr id="50" name="Rounded Rectangle 96"/>
          <p:cNvSpPr/>
          <p:nvPr/>
        </p:nvSpPr>
        <p:spPr>
          <a:xfrm flipV="1">
            <a:off x="5142631" y="2579767"/>
            <a:ext cx="714380" cy="3571900"/>
          </a:xfrm>
          <a:prstGeom prst="roundRect">
            <a:avLst/>
          </a:prstGeom>
          <a:noFill/>
          <a:ln>
            <a:gradFill>
              <a:gsLst>
                <a:gs pos="0">
                  <a:srgbClr val="73B900"/>
                </a:gs>
                <a:gs pos="100000">
                  <a:srgbClr val="73B9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Calibri" pitchFamily="34" charset="0"/>
            </a:endParaRPr>
          </a:p>
        </p:txBody>
      </p:sp>
      <p:sp>
        <p:nvSpPr>
          <p:cNvPr id="51" name="Rounded Rectangle 97"/>
          <p:cNvSpPr/>
          <p:nvPr/>
        </p:nvSpPr>
        <p:spPr>
          <a:xfrm flipV="1">
            <a:off x="6071325" y="2579767"/>
            <a:ext cx="714380" cy="3571900"/>
          </a:xfrm>
          <a:prstGeom prst="roundRect">
            <a:avLst/>
          </a:prstGeom>
          <a:noFill/>
          <a:ln>
            <a:gradFill>
              <a:gsLst>
                <a:gs pos="0">
                  <a:srgbClr val="73B900"/>
                </a:gs>
                <a:gs pos="100000">
                  <a:srgbClr val="73B9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Calibri" pitchFamily="34" charset="0"/>
            </a:endParaRPr>
          </a:p>
        </p:txBody>
      </p:sp>
      <p:grpSp>
        <p:nvGrpSpPr>
          <p:cNvPr id="52" name="Group 47"/>
          <p:cNvGrpSpPr/>
          <p:nvPr/>
        </p:nvGrpSpPr>
        <p:grpSpPr>
          <a:xfrm>
            <a:off x="856351" y="1151007"/>
            <a:ext cx="571504" cy="652824"/>
            <a:chOff x="1771624" y="1085836"/>
            <a:chExt cx="571504" cy="652824"/>
          </a:xfrm>
        </p:grpSpPr>
        <p:pic>
          <p:nvPicPr>
            <p:cNvPr id="53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771624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54" name="TextBox 23"/>
            <p:cNvSpPr txBox="1"/>
            <p:nvPr/>
          </p:nvSpPr>
          <p:spPr>
            <a:xfrm>
              <a:off x="1771624" y="1153885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latin typeface="Calibri" pitchFamily="34" charset="0"/>
                </a:rPr>
                <a:t>1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55" name="Group 48"/>
          <p:cNvGrpSpPr/>
          <p:nvPr/>
        </p:nvGrpSpPr>
        <p:grpSpPr>
          <a:xfrm>
            <a:off x="1499293" y="1151007"/>
            <a:ext cx="571504" cy="652824"/>
            <a:chOff x="2414566" y="1085836"/>
            <a:chExt cx="571504" cy="652824"/>
          </a:xfrm>
        </p:grpSpPr>
        <p:pic>
          <p:nvPicPr>
            <p:cNvPr id="56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414566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57" name="TextBox 25"/>
            <p:cNvSpPr txBox="1"/>
            <p:nvPr/>
          </p:nvSpPr>
          <p:spPr>
            <a:xfrm>
              <a:off x="2414566" y="1153885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latin typeface="Calibri" pitchFamily="34" charset="0"/>
                </a:rPr>
                <a:t>2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58" name="Group 49"/>
          <p:cNvGrpSpPr/>
          <p:nvPr/>
        </p:nvGrpSpPr>
        <p:grpSpPr>
          <a:xfrm>
            <a:off x="2142235" y="1151007"/>
            <a:ext cx="571504" cy="656213"/>
            <a:chOff x="3057508" y="1085836"/>
            <a:chExt cx="571504" cy="656213"/>
          </a:xfrm>
        </p:grpSpPr>
        <p:pic>
          <p:nvPicPr>
            <p:cNvPr id="59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057508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60" name="TextBox 27"/>
            <p:cNvSpPr txBox="1"/>
            <p:nvPr/>
          </p:nvSpPr>
          <p:spPr>
            <a:xfrm>
              <a:off x="3057508" y="1157274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latin typeface="Calibri" pitchFamily="34" charset="0"/>
                </a:rPr>
                <a:t>3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61" name="Group 50"/>
          <p:cNvGrpSpPr/>
          <p:nvPr/>
        </p:nvGrpSpPr>
        <p:grpSpPr>
          <a:xfrm>
            <a:off x="2785177" y="1151007"/>
            <a:ext cx="571504" cy="656213"/>
            <a:chOff x="3700450" y="1085836"/>
            <a:chExt cx="571504" cy="656213"/>
          </a:xfrm>
        </p:grpSpPr>
        <p:pic>
          <p:nvPicPr>
            <p:cNvPr id="62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700450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63" name="TextBox 29"/>
            <p:cNvSpPr txBox="1"/>
            <p:nvPr/>
          </p:nvSpPr>
          <p:spPr>
            <a:xfrm>
              <a:off x="3700450" y="1157274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latin typeface="Calibri" pitchFamily="34" charset="0"/>
                </a:rPr>
                <a:t>4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64" name="Group 51"/>
          <p:cNvGrpSpPr/>
          <p:nvPr/>
        </p:nvGrpSpPr>
        <p:grpSpPr>
          <a:xfrm>
            <a:off x="3428119" y="1151007"/>
            <a:ext cx="571504" cy="656213"/>
            <a:chOff x="4343392" y="1085836"/>
            <a:chExt cx="571504" cy="656213"/>
          </a:xfrm>
        </p:grpSpPr>
        <p:pic>
          <p:nvPicPr>
            <p:cNvPr id="65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343392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66" name="TextBox 31"/>
            <p:cNvSpPr txBox="1"/>
            <p:nvPr/>
          </p:nvSpPr>
          <p:spPr>
            <a:xfrm>
              <a:off x="4343392" y="1157274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latin typeface="Calibri" pitchFamily="34" charset="0"/>
                </a:rPr>
                <a:t>5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67" name="Group 52"/>
          <p:cNvGrpSpPr/>
          <p:nvPr/>
        </p:nvGrpSpPr>
        <p:grpSpPr>
          <a:xfrm>
            <a:off x="4071061" y="1151007"/>
            <a:ext cx="571504" cy="656213"/>
            <a:chOff x="4986334" y="1085836"/>
            <a:chExt cx="571504" cy="656213"/>
          </a:xfrm>
        </p:grpSpPr>
        <p:pic>
          <p:nvPicPr>
            <p:cNvPr id="68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986334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69" name="TextBox 33"/>
            <p:cNvSpPr txBox="1"/>
            <p:nvPr/>
          </p:nvSpPr>
          <p:spPr>
            <a:xfrm>
              <a:off x="4986334" y="1157274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latin typeface="Calibri" pitchFamily="34" charset="0"/>
                </a:rPr>
                <a:t>6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70" name="Group 53"/>
          <p:cNvGrpSpPr/>
          <p:nvPr/>
        </p:nvGrpSpPr>
        <p:grpSpPr>
          <a:xfrm>
            <a:off x="4714003" y="1151007"/>
            <a:ext cx="571504" cy="656213"/>
            <a:chOff x="5629276" y="1085836"/>
            <a:chExt cx="571504" cy="656213"/>
          </a:xfrm>
        </p:grpSpPr>
        <p:pic>
          <p:nvPicPr>
            <p:cNvPr id="71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629276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72" name="TextBox 35"/>
            <p:cNvSpPr txBox="1"/>
            <p:nvPr/>
          </p:nvSpPr>
          <p:spPr>
            <a:xfrm>
              <a:off x="5629276" y="1157274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latin typeface="Calibri" pitchFamily="34" charset="0"/>
                </a:rPr>
                <a:t>7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73" name="Group 54"/>
          <p:cNvGrpSpPr/>
          <p:nvPr/>
        </p:nvGrpSpPr>
        <p:grpSpPr>
          <a:xfrm>
            <a:off x="5356945" y="1151007"/>
            <a:ext cx="571504" cy="656213"/>
            <a:chOff x="6272218" y="1085836"/>
            <a:chExt cx="571504" cy="656213"/>
          </a:xfrm>
        </p:grpSpPr>
        <p:pic>
          <p:nvPicPr>
            <p:cNvPr id="74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272218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75" name="TextBox 37"/>
            <p:cNvSpPr txBox="1"/>
            <p:nvPr/>
          </p:nvSpPr>
          <p:spPr>
            <a:xfrm>
              <a:off x="6272218" y="1157274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latin typeface="Calibri" pitchFamily="34" charset="0"/>
                </a:rPr>
                <a:t>8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76" name="Group 55"/>
          <p:cNvGrpSpPr/>
          <p:nvPr/>
        </p:nvGrpSpPr>
        <p:grpSpPr>
          <a:xfrm>
            <a:off x="5999887" y="1151007"/>
            <a:ext cx="571504" cy="656213"/>
            <a:chOff x="6915160" y="1085836"/>
            <a:chExt cx="571504" cy="656213"/>
          </a:xfrm>
        </p:grpSpPr>
        <p:pic>
          <p:nvPicPr>
            <p:cNvPr id="77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915160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78" name="TextBox 39"/>
            <p:cNvSpPr txBox="1"/>
            <p:nvPr/>
          </p:nvSpPr>
          <p:spPr>
            <a:xfrm>
              <a:off x="6915160" y="1157274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latin typeface="Calibri" pitchFamily="34" charset="0"/>
                </a:rPr>
                <a:t>9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79" name="Group 56"/>
          <p:cNvGrpSpPr/>
          <p:nvPr/>
        </p:nvGrpSpPr>
        <p:grpSpPr>
          <a:xfrm>
            <a:off x="6571391" y="1151007"/>
            <a:ext cx="785818" cy="656213"/>
            <a:chOff x="7486664" y="1085836"/>
            <a:chExt cx="785818" cy="656213"/>
          </a:xfrm>
        </p:grpSpPr>
        <p:pic>
          <p:nvPicPr>
            <p:cNvPr id="80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558102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81" name="TextBox 41"/>
            <p:cNvSpPr txBox="1"/>
            <p:nvPr/>
          </p:nvSpPr>
          <p:spPr>
            <a:xfrm>
              <a:off x="7486664" y="1157274"/>
              <a:ext cx="785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latin typeface="Calibri" pitchFamily="34" charset="0"/>
                </a:rPr>
                <a:t>10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82" name="Group 57"/>
          <p:cNvGrpSpPr/>
          <p:nvPr/>
        </p:nvGrpSpPr>
        <p:grpSpPr>
          <a:xfrm>
            <a:off x="7214333" y="1151007"/>
            <a:ext cx="714380" cy="656213"/>
            <a:chOff x="8129606" y="1085836"/>
            <a:chExt cx="714380" cy="656213"/>
          </a:xfrm>
        </p:grpSpPr>
        <p:pic>
          <p:nvPicPr>
            <p:cNvPr id="83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8201044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84" name="TextBox 43"/>
            <p:cNvSpPr txBox="1"/>
            <p:nvPr/>
          </p:nvSpPr>
          <p:spPr>
            <a:xfrm>
              <a:off x="8129606" y="1157274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latin typeface="Calibri" pitchFamily="34" charset="0"/>
                </a:rPr>
                <a:t>11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grpSp>
        <p:nvGrpSpPr>
          <p:cNvPr id="85" name="Group 58"/>
          <p:cNvGrpSpPr/>
          <p:nvPr/>
        </p:nvGrpSpPr>
        <p:grpSpPr>
          <a:xfrm>
            <a:off x="7857275" y="1151007"/>
            <a:ext cx="714380" cy="656213"/>
            <a:chOff x="8772548" y="1085836"/>
            <a:chExt cx="714380" cy="656213"/>
          </a:xfrm>
        </p:grpSpPr>
        <p:pic>
          <p:nvPicPr>
            <p:cNvPr id="86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8843986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87" name="TextBox 45"/>
            <p:cNvSpPr txBox="1"/>
            <p:nvPr/>
          </p:nvSpPr>
          <p:spPr>
            <a:xfrm>
              <a:off x="8772548" y="1157274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latin typeface="Calibri" pitchFamily="34" charset="0"/>
                </a:rPr>
                <a:t>12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sp>
        <p:nvSpPr>
          <p:cNvPr id="89" name="Rectangle 2"/>
          <p:cNvSpPr txBox="1">
            <a:spLocks noChangeArrowheads="1"/>
          </p:cNvSpPr>
          <p:nvPr/>
        </p:nvSpPr>
        <p:spPr bwMode="auto">
          <a:xfrm>
            <a:off x="762000" y="-76200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93800" indent="-762000" algn="l">
              <a:tabLst>
                <a:tab pos="12179300" algn="r"/>
              </a:tabLst>
              <a:defRPr/>
            </a:pPr>
            <a:r>
              <a:rPr lang="en-US" altLang="zh-TW" sz="4000" b="1" kern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CUDA Transparent Scalability</a:t>
            </a:r>
            <a:r>
              <a:rPr lang="en-US" altLang="zh-TW" sz="3200" b="1" kern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(Cont.)</a:t>
            </a:r>
            <a:endParaRPr lang="en-US" altLang="zh-TW" sz="4000" b="1" kern="0" dirty="0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825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2" name="Text Box 4"/>
          <p:cNvSpPr txBox="1">
            <a:spLocks noChangeArrowheads="1"/>
          </p:cNvSpPr>
          <p:nvPr/>
        </p:nvSpPr>
        <p:spPr bwMode="auto">
          <a:xfrm>
            <a:off x="3994646" y="8803789"/>
            <a:ext cx="169782" cy="320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60959564-2D16-48A6-BC47-8741FDDA2BD9}" type="slidenum">
              <a:rPr kumimoji="0" lang="en-US" altLang="zh-TW" sz="1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rPr>
              <a:pPr algn="ctr"/>
              <a:t>31</a:t>
            </a:fld>
            <a:endParaRPr kumimoji="0" lang="en-US" altLang="zh-TW" sz="1800">
              <a:solidFill>
                <a:schemeClr val="tx1"/>
              </a:solidFill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175" name="Picture 2" descr="C:\Users\tbradley\Depot\sw\devrel\Playpen\tbradley\Fermi\G8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4913" y="3869656"/>
            <a:ext cx="2379287" cy="1997744"/>
          </a:xfrm>
          <a:prstGeom prst="rect">
            <a:avLst/>
          </a:prstGeom>
          <a:noFill/>
        </p:spPr>
      </p:pic>
      <p:sp>
        <p:nvSpPr>
          <p:cNvPr id="212" name="Rounded Rectangle 138"/>
          <p:cNvSpPr/>
          <p:nvPr/>
        </p:nvSpPr>
        <p:spPr>
          <a:xfrm flipV="1">
            <a:off x="5719771" y="3657600"/>
            <a:ext cx="493183" cy="2286969"/>
          </a:xfrm>
          <a:prstGeom prst="roundRect">
            <a:avLst/>
          </a:prstGeom>
          <a:noFill/>
          <a:ln>
            <a:gradFill>
              <a:gsLst>
                <a:gs pos="0">
                  <a:srgbClr val="73B900"/>
                </a:gs>
                <a:gs pos="100000">
                  <a:srgbClr val="73B9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7" name="Rounded Rectangle 138"/>
          <p:cNvSpPr/>
          <p:nvPr/>
        </p:nvSpPr>
        <p:spPr>
          <a:xfrm flipV="1">
            <a:off x="3591903" y="3681512"/>
            <a:ext cx="487398" cy="2286969"/>
          </a:xfrm>
          <a:prstGeom prst="roundRect">
            <a:avLst/>
          </a:prstGeom>
          <a:noFill/>
          <a:ln>
            <a:gradFill>
              <a:gsLst>
                <a:gs pos="0">
                  <a:srgbClr val="73B900"/>
                </a:gs>
                <a:gs pos="100000">
                  <a:srgbClr val="73B9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8" name="Rounded Rectangle 138"/>
          <p:cNvSpPr/>
          <p:nvPr/>
        </p:nvSpPr>
        <p:spPr>
          <a:xfrm flipV="1">
            <a:off x="6755409" y="3657599"/>
            <a:ext cx="483591" cy="2286969"/>
          </a:xfrm>
          <a:prstGeom prst="roundRect">
            <a:avLst/>
          </a:prstGeom>
          <a:noFill/>
          <a:ln>
            <a:gradFill>
              <a:gsLst>
                <a:gs pos="0">
                  <a:srgbClr val="73B900"/>
                </a:gs>
                <a:gs pos="100000">
                  <a:srgbClr val="73B9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9" name="Rounded Rectangle 138"/>
          <p:cNvSpPr/>
          <p:nvPr/>
        </p:nvSpPr>
        <p:spPr>
          <a:xfrm flipV="1">
            <a:off x="6248400" y="3670567"/>
            <a:ext cx="461011" cy="2286969"/>
          </a:xfrm>
          <a:prstGeom prst="roundRect">
            <a:avLst/>
          </a:prstGeom>
          <a:noFill/>
          <a:ln>
            <a:gradFill>
              <a:gsLst>
                <a:gs pos="0">
                  <a:srgbClr val="73B900"/>
                </a:gs>
                <a:gs pos="100000">
                  <a:srgbClr val="73B9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0" name="Rounded Rectangle 138"/>
          <p:cNvSpPr/>
          <p:nvPr/>
        </p:nvSpPr>
        <p:spPr>
          <a:xfrm flipV="1">
            <a:off x="4156225" y="3670569"/>
            <a:ext cx="491975" cy="2286969"/>
          </a:xfrm>
          <a:prstGeom prst="roundRect">
            <a:avLst/>
          </a:prstGeom>
          <a:noFill/>
          <a:ln>
            <a:gradFill>
              <a:gsLst>
                <a:gs pos="0">
                  <a:srgbClr val="73B900"/>
                </a:gs>
                <a:gs pos="100000">
                  <a:srgbClr val="73B9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1" name="Rounded Rectangle 138"/>
          <p:cNvSpPr/>
          <p:nvPr/>
        </p:nvSpPr>
        <p:spPr>
          <a:xfrm flipV="1">
            <a:off x="4708822" y="3681511"/>
            <a:ext cx="472778" cy="2286969"/>
          </a:xfrm>
          <a:prstGeom prst="roundRect">
            <a:avLst/>
          </a:prstGeom>
          <a:noFill/>
          <a:ln>
            <a:gradFill>
              <a:gsLst>
                <a:gs pos="0">
                  <a:srgbClr val="73B900"/>
                </a:gs>
                <a:gs pos="100000">
                  <a:srgbClr val="73B9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2" name="Rounded Rectangle 138"/>
          <p:cNvSpPr/>
          <p:nvPr/>
        </p:nvSpPr>
        <p:spPr>
          <a:xfrm flipV="1">
            <a:off x="5231409" y="3657599"/>
            <a:ext cx="467121" cy="2286969"/>
          </a:xfrm>
          <a:prstGeom prst="roundRect">
            <a:avLst/>
          </a:prstGeom>
          <a:noFill/>
          <a:ln>
            <a:gradFill>
              <a:gsLst>
                <a:gs pos="0">
                  <a:srgbClr val="73B900"/>
                </a:gs>
                <a:gs pos="100000">
                  <a:srgbClr val="73B9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3" name="Rounded Rectangle 138"/>
          <p:cNvSpPr/>
          <p:nvPr/>
        </p:nvSpPr>
        <p:spPr>
          <a:xfrm flipV="1">
            <a:off x="7239000" y="3657599"/>
            <a:ext cx="466971" cy="2286969"/>
          </a:xfrm>
          <a:prstGeom prst="roundRect">
            <a:avLst/>
          </a:prstGeom>
          <a:noFill/>
          <a:ln>
            <a:gradFill>
              <a:gsLst>
                <a:gs pos="0">
                  <a:srgbClr val="73B900"/>
                </a:gs>
                <a:gs pos="100000">
                  <a:srgbClr val="73B9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276" name="Group 47"/>
          <p:cNvGrpSpPr/>
          <p:nvPr/>
        </p:nvGrpSpPr>
        <p:grpSpPr>
          <a:xfrm>
            <a:off x="640753" y="2056613"/>
            <a:ext cx="514354" cy="575466"/>
            <a:chOff x="1771624" y="1085836"/>
            <a:chExt cx="571504" cy="749540"/>
          </a:xfrm>
        </p:grpSpPr>
        <p:pic>
          <p:nvPicPr>
            <p:cNvPr id="277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771624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278" name="TextBox 23"/>
            <p:cNvSpPr txBox="1"/>
            <p:nvPr/>
          </p:nvSpPr>
          <p:spPr>
            <a:xfrm>
              <a:off x="1771624" y="1153885"/>
              <a:ext cx="571504" cy="681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1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279" name="Group 48"/>
          <p:cNvGrpSpPr/>
          <p:nvPr/>
        </p:nvGrpSpPr>
        <p:grpSpPr>
          <a:xfrm>
            <a:off x="1283695" y="2056613"/>
            <a:ext cx="514354" cy="575466"/>
            <a:chOff x="2414566" y="1085836"/>
            <a:chExt cx="571504" cy="749540"/>
          </a:xfrm>
        </p:grpSpPr>
        <p:pic>
          <p:nvPicPr>
            <p:cNvPr id="280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414566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281" name="TextBox 25"/>
            <p:cNvSpPr txBox="1"/>
            <p:nvPr/>
          </p:nvSpPr>
          <p:spPr>
            <a:xfrm>
              <a:off x="2414566" y="1153885"/>
              <a:ext cx="571504" cy="681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2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282" name="Group 49"/>
          <p:cNvGrpSpPr/>
          <p:nvPr/>
        </p:nvGrpSpPr>
        <p:grpSpPr>
          <a:xfrm>
            <a:off x="1926637" y="2057400"/>
            <a:ext cx="514354" cy="578067"/>
            <a:chOff x="3057508" y="1085836"/>
            <a:chExt cx="571504" cy="752928"/>
          </a:xfrm>
        </p:grpSpPr>
        <p:pic>
          <p:nvPicPr>
            <p:cNvPr id="283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057508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284" name="TextBox 27"/>
            <p:cNvSpPr txBox="1"/>
            <p:nvPr/>
          </p:nvSpPr>
          <p:spPr>
            <a:xfrm>
              <a:off x="3057508" y="1157274"/>
              <a:ext cx="571504" cy="68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3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285" name="Group 50"/>
          <p:cNvGrpSpPr/>
          <p:nvPr/>
        </p:nvGrpSpPr>
        <p:grpSpPr>
          <a:xfrm>
            <a:off x="2569579" y="2057400"/>
            <a:ext cx="514354" cy="578067"/>
            <a:chOff x="3700450" y="1085836"/>
            <a:chExt cx="571504" cy="752928"/>
          </a:xfrm>
        </p:grpSpPr>
        <p:pic>
          <p:nvPicPr>
            <p:cNvPr id="286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700450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287" name="TextBox 29"/>
            <p:cNvSpPr txBox="1"/>
            <p:nvPr/>
          </p:nvSpPr>
          <p:spPr>
            <a:xfrm>
              <a:off x="3700450" y="1157274"/>
              <a:ext cx="571504" cy="68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4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288" name="Group 51"/>
          <p:cNvGrpSpPr/>
          <p:nvPr/>
        </p:nvGrpSpPr>
        <p:grpSpPr>
          <a:xfrm>
            <a:off x="3212521" y="2057400"/>
            <a:ext cx="514354" cy="578067"/>
            <a:chOff x="4343392" y="1085836"/>
            <a:chExt cx="571504" cy="752928"/>
          </a:xfrm>
        </p:grpSpPr>
        <p:pic>
          <p:nvPicPr>
            <p:cNvPr id="289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343392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290" name="TextBox 31"/>
            <p:cNvSpPr txBox="1"/>
            <p:nvPr/>
          </p:nvSpPr>
          <p:spPr>
            <a:xfrm>
              <a:off x="4343392" y="1157274"/>
              <a:ext cx="571504" cy="68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5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291" name="Group 52"/>
          <p:cNvGrpSpPr/>
          <p:nvPr/>
        </p:nvGrpSpPr>
        <p:grpSpPr>
          <a:xfrm>
            <a:off x="3855463" y="2057400"/>
            <a:ext cx="514354" cy="578067"/>
            <a:chOff x="4986334" y="1085836"/>
            <a:chExt cx="571504" cy="752928"/>
          </a:xfrm>
        </p:grpSpPr>
        <p:pic>
          <p:nvPicPr>
            <p:cNvPr id="292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986334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293" name="TextBox 33"/>
            <p:cNvSpPr txBox="1"/>
            <p:nvPr/>
          </p:nvSpPr>
          <p:spPr>
            <a:xfrm>
              <a:off x="4986334" y="1157274"/>
              <a:ext cx="571504" cy="68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6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294" name="Group 53"/>
          <p:cNvGrpSpPr/>
          <p:nvPr/>
        </p:nvGrpSpPr>
        <p:grpSpPr>
          <a:xfrm>
            <a:off x="4498405" y="2057400"/>
            <a:ext cx="514354" cy="578067"/>
            <a:chOff x="5629276" y="1085836"/>
            <a:chExt cx="571504" cy="752928"/>
          </a:xfrm>
        </p:grpSpPr>
        <p:pic>
          <p:nvPicPr>
            <p:cNvPr id="295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629276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296" name="TextBox 35"/>
            <p:cNvSpPr txBox="1"/>
            <p:nvPr/>
          </p:nvSpPr>
          <p:spPr>
            <a:xfrm>
              <a:off x="5629276" y="1157274"/>
              <a:ext cx="571504" cy="68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7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297" name="Group 54"/>
          <p:cNvGrpSpPr/>
          <p:nvPr/>
        </p:nvGrpSpPr>
        <p:grpSpPr>
          <a:xfrm>
            <a:off x="5141347" y="2057400"/>
            <a:ext cx="514354" cy="578067"/>
            <a:chOff x="6272218" y="1085836"/>
            <a:chExt cx="571504" cy="752928"/>
          </a:xfrm>
        </p:grpSpPr>
        <p:pic>
          <p:nvPicPr>
            <p:cNvPr id="298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272218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299" name="TextBox 37"/>
            <p:cNvSpPr txBox="1"/>
            <p:nvPr/>
          </p:nvSpPr>
          <p:spPr>
            <a:xfrm>
              <a:off x="6272218" y="1157274"/>
              <a:ext cx="571504" cy="68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8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300" name="Group 55"/>
          <p:cNvGrpSpPr/>
          <p:nvPr/>
        </p:nvGrpSpPr>
        <p:grpSpPr>
          <a:xfrm>
            <a:off x="5784289" y="2057400"/>
            <a:ext cx="514354" cy="578067"/>
            <a:chOff x="6915160" y="1085836"/>
            <a:chExt cx="571504" cy="752928"/>
          </a:xfrm>
        </p:grpSpPr>
        <p:pic>
          <p:nvPicPr>
            <p:cNvPr id="301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915160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302" name="TextBox 39"/>
            <p:cNvSpPr txBox="1"/>
            <p:nvPr/>
          </p:nvSpPr>
          <p:spPr>
            <a:xfrm>
              <a:off x="6915160" y="1157274"/>
              <a:ext cx="571504" cy="68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9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303" name="Group 56"/>
          <p:cNvGrpSpPr/>
          <p:nvPr/>
        </p:nvGrpSpPr>
        <p:grpSpPr>
          <a:xfrm>
            <a:off x="6355793" y="2057400"/>
            <a:ext cx="707236" cy="578067"/>
            <a:chOff x="7486664" y="1085836"/>
            <a:chExt cx="785818" cy="752928"/>
          </a:xfrm>
        </p:grpSpPr>
        <p:pic>
          <p:nvPicPr>
            <p:cNvPr id="304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558102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305" name="TextBox 41"/>
            <p:cNvSpPr txBox="1"/>
            <p:nvPr/>
          </p:nvSpPr>
          <p:spPr>
            <a:xfrm>
              <a:off x="7486664" y="1157274"/>
              <a:ext cx="785818" cy="68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10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306" name="Group 57"/>
          <p:cNvGrpSpPr/>
          <p:nvPr/>
        </p:nvGrpSpPr>
        <p:grpSpPr>
          <a:xfrm>
            <a:off x="6998735" y="2057400"/>
            <a:ext cx="642942" cy="578067"/>
            <a:chOff x="8129606" y="1085836"/>
            <a:chExt cx="714380" cy="752928"/>
          </a:xfrm>
        </p:grpSpPr>
        <p:pic>
          <p:nvPicPr>
            <p:cNvPr id="307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8201044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308" name="TextBox 43"/>
            <p:cNvSpPr txBox="1"/>
            <p:nvPr/>
          </p:nvSpPr>
          <p:spPr>
            <a:xfrm>
              <a:off x="8129606" y="1157274"/>
              <a:ext cx="714380" cy="68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11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309" name="Group 58"/>
          <p:cNvGrpSpPr/>
          <p:nvPr/>
        </p:nvGrpSpPr>
        <p:grpSpPr>
          <a:xfrm>
            <a:off x="7641677" y="2057400"/>
            <a:ext cx="642942" cy="578067"/>
            <a:chOff x="8772548" y="1085836"/>
            <a:chExt cx="714380" cy="752928"/>
          </a:xfrm>
        </p:grpSpPr>
        <p:pic>
          <p:nvPicPr>
            <p:cNvPr id="310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8843986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311" name="TextBox 45"/>
            <p:cNvSpPr txBox="1"/>
            <p:nvPr/>
          </p:nvSpPr>
          <p:spPr>
            <a:xfrm>
              <a:off x="8772548" y="1157274"/>
              <a:ext cx="714380" cy="68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12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312" name="Group 47"/>
          <p:cNvGrpSpPr/>
          <p:nvPr/>
        </p:nvGrpSpPr>
        <p:grpSpPr>
          <a:xfrm>
            <a:off x="3519510" y="5445472"/>
            <a:ext cx="516930" cy="498128"/>
            <a:chOff x="1771624" y="1157274"/>
            <a:chExt cx="664574" cy="731353"/>
          </a:xfrm>
        </p:grpSpPr>
        <p:pic>
          <p:nvPicPr>
            <p:cNvPr id="313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864694" y="1243123"/>
              <a:ext cx="571504" cy="644148"/>
            </a:xfrm>
            <a:prstGeom prst="rect">
              <a:avLst/>
            </a:prstGeom>
            <a:noFill/>
          </p:spPr>
        </p:pic>
        <p:sp>
          <p:nvSpPr>
            <p:cNvPr id="314" name="TextBox 104"/>
            <p:cNvSpPr txBox="1"/>
            <p:nvPr/>
          </p:nvSpPr>
          <p:spPr>
            <a:xfrm>
              <a:off x="1771624" y="1157274"/>
              <a:ext cx="571504" cy="731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1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sp>
        <p:nvSpPr>
          <p:cNvPr id="320" name="TextBox 110"/>
          <p:cNvSpPr txBox="1"/>
          <p:nvPr/>
        </p:nvSpPr>
        <p:spPr>
          <a:xfrm>
            <a:off x="4842147" y="5496581"/>
            <a:ext cx="414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Calibri" pitchFamily="34" charset="0"/>
            </a:endParaRPr>
          </a:p>
        </p:txBody>
      </p:sp>
      <p:sp>
        <p:nvSpPr>
          <p:cNvPr id="323" name="TextBox 113"/>
          <p:cNvSpPr txBox="1"/>
          <p:nvPr/>
        </p:nvSpPr>
        <p:spPr>
          <a:xfrm>
            <a:off x="5485089" y="5496581"/>
            <a:ext cx="414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Calibri" pitchFamily="34" charset="0"/>
            </a:endParaRPr>
          </a:p>
        </p:txBody>
      </p:sp>
      <p:grpSp>
        <p:nvGrpSpPr>
          <p:cNvPr id="327" name="Group 52"/>
          <p:cNvGrpSpPr/>
          <p:nvPr/>
        </p:nvGrpSpPr>
        <p:grpSpPr>
          <a:xfrm>
            <a:off x="6248400" y="5454966"/>
            <a:ext cx="414788" cy="564834"/>
            <a:chOff x="4986334" y="1085836"/>
            <a:chExt cx="571504" cy="789520"/>
          </a:xfrm>
        </p:grpSpPr>
        <p:pic>
          <p:nvPicPr>
            <p:cNvPr id="328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986334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329" name="TextBox 119"/>
            <p:cNvSpPr txBox="1"/>
            <p:nvPr/>
          </p:nvSpPr>
          <p:spPr>
            <a:xfrm>
              <a:off x="4986334" y="1144004"/>
              <a:ext cx="571504" cy="731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6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330" name="Group 53"/>
          <p:cNvGrpSpPr/>
          <p:nvPr/>
        </p:nvGrpSpPr>
        <p:grpSpPr>
          <a:xfrm>
            <a:off x="6781800" y="5454966"/>
            <a:ext cx="414788" cy="564834"/>
            <a:chOff x="5629276" y="1085836"/>
            <a:chExt cx="571504" cy="789520"/>
          </a:xfrm>
        </p:grpSpPr>
        <p:pic>
          <p:nvPicPr>
            <p:cNvPr id="331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629276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332" name="TextBox 122"/>
            <p:cNvSpPr txBox="1"/>
            <p:nvPr/>
          </p:nvSpPr>
          <p:spPr>
            <a:xfrm>
              <a:off x="5629276" y="1144004"/>
              <a:ext cx="571504" cy="731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7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384" name="Group 58"/>
          <p:cNvGrpSpPr/>
          <p:nvPr/>
        </p:nvGrpSpPr>
        <p:grpSpPr>
          <a:xfrm>
            <a:off x="5235391" y="5024735"/>
            <a:ext cx="555809" cy="461665"/>
            <a:chOff x="8826995" y="1085836"/>
            <a:chExt cx="714380" cy="682284"/>
          </a:xfrm>
        </p:grpSpPr>
        <p:pic>
          <p:nvPicPr>
            <p:cNvPr id="385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8843986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386" name="TextBox 137"/>
            <p:cNvSpPr txBox="1"/>
            <p:nvPr/>
          </p:nvSpPr>
          <p:spPr>
            <a:xfrm>
              <a:off x="8826995" y="1085836"/>
              <a:ext cx="714380" cy="682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latin typeface="Calibri" pitchFamily="34" charset="0"/>
                </a:rPr>
                <a:t>12</a:t>
              </a:r>
              <a:endParaRPr lang="en-US" sz="2400" b="1" dirty="0">
                <a:latin typeface="Calibri" pitchFamily="34" charset="0"/>
              </a:endParaRPr>
            </a:p>
          </p:txBody>
        </p:sp>
      </p:grpSp>
      <p:grpSp>
        <p:nvGrpSpPr>
          <p:cNvPr id="390" name="Group 58"/>
          <p:cNvGrpSpPr/>
          <p:nvPr/>
        </p:nvGrpSpPr>
        <p:grpSpPr>
          <a:xfrm>
            <a:off x="4648200" y="5029200"/>
            <a:ext cx="594339" cy="441142"/>
            <a:chOff x="8772548" y="1085836"/>
            <a:chExt cx="714380" cy="644147"/>
          </a:xfrm>
        </p:grpSpPr>
        <p:pic>
          <p:nvPicPr>
            <p:cNvPr id="391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8843986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392" name="TextBox 137"/>
            <p:cNvSpPr txBox="1"/>
            <p:nvPr/>
          </p:nvSpPr>
          <p:spPr>
            <a:xfrm>
              <a:off x="8772548" y="1144002"/>
              <a:ext cx="714380" cy="507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latin typeface="Calibri" pitchFamily="34" charset="0"/>
                </a:rPr>
                <a:t>11</a:t>
              </a:r>
              <a:endParaRPr lang="en-US" sz="2400" b="1" dirty="0">
                <a:latin typeface="Calibri" pitchFamily="34" charset="0"/>
              </a:endParaRPr>
            </a:p>
          </p:txBody>
        </p:sp>
      </p:grpSp>
      <p:grpSp>
        <p:nvGrpSpPr>
          <p:cNvPr id="397" name="Group 47"/>
          <p:cNvGrpSpPr/>
          <p:nvPr/>
        </p:nvGrpSpPr>
        <p:grpSpPr>
          <a:xfrm>
            <a:off x="3521670" y="4963180"/>
            <a:ext cx="516930" cy="523220"/>
            <a:chOff x="1771624" y="1157274"/>
            <a:chExt cx="664574" cy="768193"/>
          </a:xfrm>
        </p:grpSpPr>
        <p:pic>
          <p:nvPicPr>
            <p:cNvPr id="398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864694" y="1243123"/>
              <a:ext cx="571504" cy="644148"/>
            </a:xfrm>
            <a:prstGeom prst="rect">
              <a:avLst/>
            </a:prstGeom>
            <a:noFill/>
          </p:spPr>
        </p:pic>
        <p:sp>
          <p:nvSpPr>
            <p:cNvPr id="399" name="TextBox 104"/>
            <p:cNvSpPr txBox="1"/>
            <p:nvPr/>
          </p:nvSpPr>
          <p:spPr>
            <a:xfrm>
              <a:off x="1771624" y="1157274"/>
              <a:ext cx="571504" cy="768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9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400" name="Group 47"/>
          <p:cNvGrpSpPr/>
          <p:nvPr/>
        </p:nvGrpSpPr>
        <p:grpSpPr>
          <a:xfrm>
            <a:off x="4131270" y="5419456"/>
            <a:ext cx="516930" cy="523220"/>
            <a:chOff x="1771624" y="1157274"/>
            <a:chExt cx="664574" cy="768193"/>
          </a:xfrm>
        </p:grpSpPr>
        <p:pic>
          <p:nvPicPr>
            <p:cNvPr id="401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864694" y="1243123"/>
              <a:ext cx="571504" cy="644148"/>
            </a:xfrm>
            <a:prstGeom prst="rect">
              <a:avLst/>
            </a:prstGeom>
            <a:noFill/>
          </p:spPr>
        </p:pic>
        <p:sp>
          <p:nvSpPr>
            <p:cNvPr id="402" name="TextBox 104"/>
            <p:cNvSpPr txBox="1"/>
            <p:nvPr/>
          </p:nvSpPr>
          <p:spPr>
            <a:xfrm>
              <a:off x="1771624" y="1157274"/>
              <a:ext cx="571504" cy="768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2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403" name="Group 47"/>
          <p:cNvGrpSpPr/>
          <p:nvPr/>
        </p:nvGrpSpPr>
        <p:grpSpPr>
          <a:xfrm>
            <a:off x="4649064" y="5420380"/>
            <a:ext cx="516930" cy="523220"/>
            <a:chOff x="1771624" y="1157274"/>
            <a:chExt cx="664574" cy="768193"/>
          </a:xfrm>
        </p:grpSpPr>
        <p:pic>
          <p:nvPicPr>
            <p:cNvPr id="404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864694" y="1243123"/>
              <a:ext cx="571504" cy="644148"/>
            </a:xfrm>
            <a:prstGeom prst="rect">
              <a:avLst/>
            </a:prstGeom>
            <a:noFill/>
          </p:spPr>
        </p:pic>
        <p:sp>
          <p:nvSpPr>
            <p:cNvPr id="405" name="TextBox 104"/>
            <p:cNvSpPr txBox="1"/>
            <p:nvPr/>
          </p:nvSpPr>
          <p:spPr>
            <a:xfrm>
              <a:off x="1771624" y="1157274"/>
              <a:ext cx="571504" cy="768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3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406" name="Group 47"/>
          <p:cNvGrpSpPr/>
          <p:nvPr/>
        </p:nvGrpSpPr>
        <p:grpSpPr>
          <a:xfrm>
            <a:off x="5181600" y="5420380"/>
            <a:ext cx="516930" cy="523220"/>
            <a:chOff x="1771624" y="1157274"/>
            <a:chExt cx="664574" cy="768193"/>
          </a:xfrm>
        </p:grpSpPr>
        <p:pic>
          <p:nvPicPr>
            <p:cNvPr id="407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864694" y="1243123"/>
              <a:ext cx="571504" cy="644148"/>
            </a:xfrm>
            <a:prstGeom prst="rect">
              <a:avLst/>
            </a:prstGeom>
            <a:noFill/>
          </p:spPr>
        </p:pic>
        <p:sp>
          <p:nvSpPr>
            <p:cNvPr id="408" name="TextBox 104"/>
            <p:cNvSpPr txBox="1"/>
            <p:nvPr/>
          </p:nvSpPr>
          <p:spPr>
            <a:xfrm>
              <a:off x="1771624" y="1157274"/>
              <a:ext cx="571504" cy="768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4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409" name="Group 47"/>
          <p:cNvGrpSpPr/>
          <p:nvPr/>
        </p:nvGrpSpPr>
        <p:grpSpPr>
          <a:xfrm>
            <a:off x="5655270" y="5410200"/>
            <a:ext cx="516930" cy="523220"/>
            <a:chOff x="1771624" y="1157274"/>
            <a:chExt cx="664574" cy="768193"/>
          </a:xfrm>
        </p:grpSpPr>
        <p:pic>
          <p:nvPicPr>
            <p:cNvPr id="410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864694" y="1243123"/>
              <a:ext cx="571504" cy="644148"/>
            </a:xfrm>
            <a:prstGeom prst="rect">
              <a:avLst/>
            </a:prstGeom>
            <a:noFill/>
          </p:spPr>
        </p:pic>
        <p:sp>
          <p:nvSpPr>
            <p:cNvPr id="411" name="TextBox 104"/>
            <p:cNvSpPr txBox="1"/>
            <p:nvPr/>
          </p:nvSpPr>
          <p:spPr>
            <a:xfrm>
              <a:off x="1771624" y="1157274"/>
              <a:ext cx="571504" cy="768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Calibri" pitchFamily="34" charset="0"/>
                </a:rPr>
                <a:t>5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415" name="Group 47"/>
          <p:cNvGrpSpPr/>
          <p:nvPr/>
        </p:nvGrpSpPr>
        <p:grpSpPr>
          <a:xfrm>
            <a:off x="4131270" y="4953000"/>
            <a:ext cx="516930" cy="497205"/>
            <a:chOff x="1771624" y="1157274"/>
            <a:chExt cx="664574" cy="729997"/>
          </a:xfrm>
        </p:grpSpPr>
        <p:pic>
          <p:nvPicPr>
            <p:cNvPr id="416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864694" y="1243123"/>
              <a:ext cx="571504" cy="644148"/>
            </a:xfrm>
            <a:prstGeom prst="rect">
              <a:avLst/>
            </a:prstGeom>
            <a:noFill/>
          </p:spPr>
        </p:pic>
        <p:sp>
          <p:nvSpPr>
            <p:cNvPr id="417" name="TextBox 104"/>
            <p:cNvSpPr txBox="1"/>
            <p:nvPr/>
          </p:nvSpPr>
          <p:spPr>
            <a:xfrm>
              <a:off x="1771624" y="1157274"/>
              <a:ext cx="571504" cy="587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latin typeface="Calibri" pitchFamily="34" charset="0"/>
                </a:rPr>
                <a:t>10</a:t>
              </a:r>
              <a:endParaRPr lang="en-US" sz="2000" b="1" dirty="0">
                <a:latin typeface="Calibri" pitchFamily="34" charset="0"/>
              </a:endParaRPr>
            </a:p>
          </p:txBody>
        </p:sp>
      </p:grpSp>
      <p:grpSp>
        <p:nvGrpSpPr>
          <p:cNvPr id="418" name="Group 47"/>
          <p:cNvGrpSpPr/>
          <p:nvPr/>
        </p:nvGrpSpPr>
        <p:grpSpPr>
          <a:xfrm>
            <a:off x="7239000" y="5419456"/>
            <a:ext cx="444537" cy="523220"/>
            <a:chOff x="1864694" y="1177934"/>
            <a:chExt cx="571504" cy="768193"/>
          </a:xfrm>
        </p:grpSpPr>
        <p:pic>
          <p:nvPicPr>
            <p:cNvPr id="419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864694" y="1243123"/>
              <a:ext cx="571504" cy="644148"/>
            </a:xfrm>
            <a:prstGeom prst="rect">
              <a:avLst/>
            </a:prstGeom>
            <a:noFill/>
          </p:spPr>
        </p:pic>
        <p:sp>
          <p:nvSpPr>
            <p:cNvPr id="420" name="TextBox 104"/>
            <p:cNvSpPr txBox="1"/>
            <p:nvPr/>
          </p:nvSpPr>
          <p:spPr>
            <a:xfrm>
              <a:off x="1864694" y="1177934"/>
              <a:ext cx="571504" cy="768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8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sp>
        <p:nvSpPr>
          <p:cNvPr id="87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62000" y="-76200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>
            <a:normAutofit/>
          </a:bodyPr>
          <a:lstStyle/>
          <a:p>
            <a:pPr marL="1193800" indent="-762000" algn="l">
              <a:tabLst>
                <a:tab pos="12179300" algn="r"/>
              </a:tabLst>
              <a:defRPr/>
            </a:pPr>
            <a:r>
              <a:rPr kumimoji="0" lang="en-US" altLang="zh-TW" sz="40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+mj-cs"/>
              </a:rPr>
              <a:t>CUDA Transparent Scalability</a:t>
            </a:r>
            <a:r>
              <a:rPr kumimoji="0" lang="en-US" altLang="zh-TW" sz="32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+mj-cs"/>
              </a:rPr>
              <a:t>(Cont.)</a:t>
            </a:r>
            <a:endParaRPr kumimoji="0" lang="en-US" altLang="zh-TW" sz="4000" b="1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118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Compute Unified Device architecture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32</a:t>
            </a:fld>
            <a:endParaRPr lang="en-US" dirty="0"/>
          </a:p>
        </p:txBody>
      </p:sp>
      <p:grpSp>
        <p:nvGrpSpPr>
          <p:cNvPr id="102" name="Group 47"/>
          <p:cNvGrpSpPr/>
          <p:nvPr/>
        </p:nvGrpSpPr>
        <p:grpSpPr>
          <a:xfrm>
            <a:off x="1371600" y="1447800"/>
            <a:ext cx="514354" cy="575466"/>
            <a:chOff x="1771624" y="1085836"/>
            <a:chExt cx="571504" cy="749540"/>
          </a:xfrm>
        </p:grpSpPr>
        <p:pic>
          <p:nvPicPr>
            <p:cNvPr id="103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771624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104" name="TextBox 23"/>
            <p:cNvSpPr txBox="1"/>
            <p:nvPr/>
          </p:nvSpPr>
          <p:spPr>
            <a:xfrm>
              <a:off x="1771624" y="1153885"/>
              <a:ext cx="571504" cy="681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1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105" name="Group 48"/>
          <p:cNvGrpSpPr/>
          <p:nvPr/>
        </p:nvGrpSpPr>
        <p:grpSpPr>
          <a:xfrm>
            <a:off x="2014542" y="1447800"/>
            <a:ext cx="514354" cy="575466"/>
            <a:chOff x="2414566" y="1085836"/>
            <a:chExt cx="571504" cy="749540"/>
          </a:xfrm>
        </p:grpSpPr>
        <p:pic>
          <p:nvPicPr>
            <p:cNvPr id="106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414566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107" name="TextBox 25"/>
            <p:cNvSpPr txBox="1"/>
            <p:nvPr/>
          </p:nvSpPr>
          <p:spPr>
            <a:xfrm>
              <a:off x="2414566" y="1153885"/>
              <a:ext cx="571504" cy="681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2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108" name="Group 49"/>
          <p:cNvGrpSpPr/>
          <p:nvPr/>
        </p:nvGrpSpPr>
        <p:grpSpPr>
          <a:xfrm>
            <a:off x="2657484" y="1448587"/>
            <a:ext cx="514354" cy="578067"/>
            <a:chOff x="3057508" y="1085836"/>
            <a:chExt cx="571504" cy="752928"/>
          </a:xfrm>
        </p:grpSpPr>
        <p:pic>
          <p:nvPicPr>
            <p:cNvPr id="109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057508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110" name="TextBox 27"/>
            <p:cNvSpPr txBox="1"/>
            <p:nvPr/>
          </p:nvSpPr>
          <p:spPr>
            <a:xfrm>
              <a:off x="3057508" y="1157274"/>
              <a:ext cx="571504" cy="68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3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111" name="Group 50"/>
          <p:cNvGrpSpPr/>
          <p:nvPr/>
        </p:nvGrpSpPr>
        <p:grpSpPr>
          <a:xfrm>
            <a:off x="3300426" y="1448587"/>
            <a:ext cx="514354" cy="578067"/>
            <a:chOff x="3700450" y="1085836"/>
            <a:chExt cx="571504" cy="752928"/>
          </a:xfrm>
        </p:grpSpPr>
        <p:pic>
          <p:nvPicPr>
            <p:cNvPr id="112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700450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113" name="TextBox 29"/>
            <p:cNvSpPr txBox="1"/>
            <p:nvPr/>
          </p:nvSpPr>
          <p:spPr>
            <a:xfrm>
              <a:off x="3700450" y="1157274"/>
              <a:ext cx="571504" cy="68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4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114" name="Group 51"/>
          <p:cNvGrpSpPr/>
          <p:nvPr/>
        </p:nvGrpSpPr>
        <p:grpSpPr>
          <a:xfrm>
            <a:off x="3943368" y="1448587"/>
            <a:ext cx="514354" cy="578067"/>
            <a:chOff x="4343392" y="1085836"/>
            <a:chExt cx="571504" cy="752928"/>
          </a:xfrm>
        </p:grpSpPr>
        <p:pic>
          <p:nvPicPr>
            <p:cNvPr id="115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343392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116" name="TextBox 31"/>
            <p:cNvSpPr txBox="1"/>
            <p:nvPr/>
          </p:nvSpPr>
          <p:spPr>
            <a:xfrm>
              <a:off x="4343392" y="1157274"/>
              <a:ext cx="571504" cy="68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5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117" name="Group 52"/>
          <p:cNvGrpSpPr/>
          <p:nvPr/>
        </p:nvGrpSpPr>
        <p:grpSpPr>
          <a:xfrm>
            <a:off x="4586310" y="1448587"/>
            <a:ext cx="514354" cy="578067"/>
            <a:chOff x="4986334" y="1085836"/>
            <a:chExt cx="571504" cy="752928"/>
          </a:xfrm>
        </p:grpSpPr>
        <p:pic>
          <p:nvPicPr>
            <p:cNvPr id="118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986334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119" name="TextBox 33"/>
            <p:cNvSpPr txBox="1"/>
            <p:nvPr/>
          </p:nvSpPr>
          <p:spPr>
            <a:xfrm>
              <a:off x="4986334" y="1157274"/>
              <a:ext cx="571504" cy="68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6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120" name="Group 53"/>
          <p:cNvGrpSpPr/>
          <p:nvPr/>
        </p:nvGrpSpPr>
        <p:grpSpPr>
          <a:xfrm>
            <a:off x="5229252" y="1448587"/>
            <a:ext cx="514354" cy="578067"/>
            <a:chOff x="5629276" y="1085836"/>
            <a:chExt cx="571504" cy="752928"/>
          </a:xfrm>
        </p:grpSpPr>
        <p:pic>
          <p:nvPicPr>
            <p:cNvPr id="121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629276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122" name="TextBox 35"/>
            <p:cNvSpPr txBox="1"/>
            <p:nvPr/>
          </p:nvSpPr>
          <p:spPr>
            <a:xfrm>
              <a:off x="5629276" y="1157274"/>
              <a:ext cx="571504" cy="68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7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123" name="Group 54"/>
          <p:cNvGrpSpPr/>
          <p:nvPr/>
        </p:nvGrpSpPr>
        <p:grpSpPr>
          <a:xfrm>
            <a:off x="5872194" y="1448587"/>
            <a:ext cx="514354" cy="578067"/>
            <a:chOff x="6272218" y="1085836"/>
            <a:chExt cx="571504" cy="752928"/>
          </a:xfrm>
        </p:grpSpPr>
        <p:pic>
          <p:nvPicPr>
            <p:cNvPr id="124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272218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125" name="TextBox 37"/>
            <p:cNvSpPr txBox="1"/>
            <p:nvPr/>
          </p:nvSpPr>
          <p:spPr>
            <a:xfrm>
              <a:off x="6272218" y="1157274"/>
              <a:ext cx="571504" cy="68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8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126" name="Group 55"/>
          <p:cNvGrpSpPr/>
          <p:nvPr/>
        </p:nvGrpSpPr>
        <p:grpSpPr>
          <a:xfrm>
            <a:off x="6515136" y="1448587"/>
            <a:ext cx="514354" cy="578067"/>
            <a:chOff x="6915160" y="1085836"/>
            <a:chExt cx="571504" cy="752928"/>
          </a:xfrm>
        </p:grpSpPr>
        <p:pic>
          <p:nvPicPr>
            <p:cNvPr id="127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915160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128" name="TextBox 39"/>
            <p:cNvSpPr txBox="1"/>
            <p:nvPr/>
          </p:nvSpPr>
          <p:spPr>
            <a:xfrm>
              <a:off x="6915160" y="1157274"/>
              <a:ext cx="571504" cy="68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9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129" name="Group 56"/>
          <p:cNvGrpSpPr/>
          <p:nvPr/>
        </p:nvGrpSpPr>
        <p:grpSpPr>
          <a:xfrm>
            <a:off x="7086640" y="1448587"/>
            <a:ext cx="707236" cy="578067"/>
            <a:chOff x="7486664" y="1085836"/>
            <a:chExt cx="785818" cy="752928"/>
          </a:xfrm>
        </p:grpSpPr>
        <p:pic>
          <p:nvPicPr>
            <p:cNvPr id="130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558102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131" name="TextBox 41"/>
            <p:cNvSpPr txBox="1"/>
            <p:nvPr/>
          </p:nvSpPr>
          <p:spPr>
            <a:xfrm>
              <a:off x="7486664" y="1157274"/>
              <a:ext cx="785818" cy="68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10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132" name="Group 57"/>
          <p:cNvGrpSpPr/>
          <p:nvPr/>
        </p:nvGrpSpPr>
        <p:grpSpPr>
          <a:xfrm>
            <a:off x="7729582" y="1448587"/>
            <a:ext cx="642942" cy="578067"/>
            <a:chOff x="8129606" y="1085836"/>
            <a:chExt cx="714380" cy="752928"/>
          </a:xfrm>
        </p:grpSpPr>
        <p:pic>
          <p:nvPicPr>
            <p:cNvPr id="133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8201044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134" name="TextBox 43"/>
            <p:cNvSpPr txBox="1"/>
            <p:nvPr/>
          </p:nvSpPr>
          <p:spPr>
            <a:xfrm>
              <a:off x="8129606" y="1157274"/>
              <a:ext cx="714380" cy="68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11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135" name="Group 58"/>
          <p:cNvGrpSpPr/>
          <p:nvPr/>
        </p:nvGrpSpPr>
        <p:grpSpPr>
          <a:xfrm>
            <a:off x="8372524" y="1448587"/>
            <a:ext cx="642942" cy="578067"/>
            <a:chOff x="8772548" y="1085836"/>
            <a:chExt cx="714380" cy="752928"/>
          </a:xfrm>
        </p:grpSpPr>
        <p:pic>
          <p:nvPicPr>
            <p:cNvPr id="136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8843986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137" name="TextBox 45"/>
            <p:cNvSpPr txBox="1"/>
            <p:nvPr/>
          </p:nvSpPr>
          <p:spPr>
            <a:xfrm>
              <a:off x="8772548" y="1157274"/>
              <a:ext cx="714380" cy="68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alibri" pitchFamily="34" charset="0"/>
                </a:rPr>
                <a:t>12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pic>
        <p:nvPicPr>
          <p:cNvPr id="138" name="Picture 2" descr="C:\Users\tbradley\Depot\sw\devrel\Playpen\tbradley\Fermi\GT200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71601" y="2058974"/>
            <a:ext cx="7579572" cy="1294646"/>
          </a:xfrm>
          <a:prstGeom prst="rect">
            <a:avLst/>
          </a:prstGeom>
          <a:noFill/>
        </p:spPr>
      </p:pic>
      <p:sp>
        <p:nvSpPr>
          <p:cNvPr id="191" name="Rounded Rectangle 135"/>
          <p:cNvSpPr/>
          <p:nvPr/>
        </p:nvSpPr>
        <p:spPr>
          <a:xfrm flipV="1">
            <a:off x="1066800" y="4038600"/>
            <a:ext cx="385765" cy="1676400"/>
          </a:xfrm>
          <a:prstGeom prst="roundRect">
            <a:avLst/>
          </a:prstGeom>
          <a:noFill/>
          <a:ln>
            <a:gradFill>
              <a:gsLst>
                <a:gs pos="0">
                  <a:srgbClr val="73B900"/>
                </a:gs>
                <a:gs pos="100000">
                  <a:srgbClr val="73B9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Calibri" pitchFamily="34" charset="0"/>
            </a:endParaRPr>
          </a:p>
        </p:txBody>
      </p:sp>
      <p:sp>
        <p:nvSpPr>
          <p:cNvPr id="192" name="Rounded Rectangle 135"/>
          <p:cNvSpPr/>
          <p:nvPr/>
        </p:nvSpPr>
        <p:spPr>
          <a:xfrm flipV="1">
            <a:off x="1524000" y="4038600"/>
            <a:ext cx="385765" cy="1676400"/>
          </a:xfrm>
          <a:prstGeom prst="roundRect">
            <a:avLst/>
          </a:prstGeom>
          <a:noFill/>
          <a:ln>
            <a:gradFill>
              <a:gsLst>
                <a:gs pos="0">
                  <a:srgbClr val="73B900"/>
                </a:gs>
                <a:gs pos="100000">
                  <a:srgbClr val="73B9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Calibri" pitchFamily="34" charset="0"/>
            </a:endParaRPr>
          </a:p>
        </p:txBody>
      </p:sp>
      <p:sp>
        <p:nvSpPr>
          <p:cNvPr id="193" name="Rounded Rectangle 135"/>
          <p:cNvSpPr/>
          <p:nvPr/>
        </p:nvSpPr>
        <p:spPr>
          <a:xfrm flipV="1">
            <a:off x="1981200" y="4038600"/>
            <a:ext cx="385765" cy="1676400"/>
          </a:xfrm>
          <a:prstGeom prst="roundRect">
            <a:avLst/>
          </a:prstGeom>
          <a:noFill/>
          <a:ln>
            <a:gradFill>
              <a:gsLst>
                <a:gs pos="0">
                  <a:srgbClr val="73B900"/>
                </a:gs>
                <a:gs pos="100000">
                  <a:srgbClr val="73B9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Calibri" pitchFamily="34" charset="0"/>
            </a:endParaRPr>
          </a:p>
        </p:txBody>
      </p:sp>
      <p:sp>
        <p:nvSpPr>
          <p:cNvPr id="194" name="Rounded Rectangle 135"/>
          <p:cNvSpPr/>
          <p:nvPr/>
        </p:nvSpPr>
        <p:spPr>
          <a:xfrm flipV="1">
            <a:off x="2433635" y="4038600"/>
            <a:ext cx="385765" cy="1676400"/>
          </a:xfrm>
          <a:prstGeom prst="roundRect">
            <a:avLst/>
          </a:prstGeom>
          <a:noFill/>
          <a:ln>
            <a:gradFill>
              <a:gsLst>
                <a:gs pos="0">
                  <a:srgbClr val="73B900"/>
                </a:gs>
                <a:gs pos="100000">
                  <a:srgbClr val="73B9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Calibri" pitchFamily="34" charset="0"/>
            </a:endParaRPr>
          </a:p>
        </p:txBody>
      </p:sp>
      <p:sp>
        <p:nvSpPr>
          <p:cNvPr id="195" name="Rounded Rectangle 135"/>
          <p:cNvSpPr/>
          <p:nvPr/>
        </p:nvSpPr>
        <p:spPr>
          <a:xfrm flipV="1">
            <a:off x="2890835" y="4038600"/>
            <a:ext cx="385765" cy="1676400"/>
          </a:xfrm>
          <a:prstGeom prst="roundRect">
            <a:avLst/>
          </a:prstGeom>
          <a:noFill/>
          <a:ln>
            <a:gradFill>
              <a:gsLst>
                <a:gs pos="0">
                  <a:srgbClr val="73B900"/>
                </a:gs>
                <a:gs pos="100000">
                  <a:srgbClr val="73B9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Calibri" pitchFamily="34" charset="0"/>
            </a:endParaRPr>
          </a:p>
        </p:txBody>
      </p:sp>
      <p:sp>
        <p:nvSpPr>
          <p:cNvPr id="196" name="Rounded Rectangle 135"/>
          <p:cNvSpPr/>
          <p:nvPr/>
        </p:nvSpPr>
        <p:spPr>
          <a:xfrm flipV="1">
            <a:off x="3364720" y="4038600"/>
            <a:ext cx="385765" cy="1676400"/>
          </a:xfrm>
          <a:prstGeom prst="roundRect">
            <a:avLst/>
          </a:prstGeom>
          <a:noFill/>
          <a:ln>
            <a:gradFill>
              <a:gsLst>
                <a:gs pos="0">
                  <a:srgbClr val="73B900"/>
                </a:gs>
                <a:gs pos="100000">
                  <a:srgbClr val="73B9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Calibri" pitchFamily="34" charset="0"/>
            </a:endParaRPr>
          </a:p>
        </p:txBody>
      </p:sp>
      <p:sp>
        <p:nvSpPr>
          <p:cNvPr id="197" name="Rounded Rectangle 135"/>
          <p:cNvSpPr/>
          <p:nvPr/>
        </p:nvSpPr>
        <p:spPr>
          <a:xfrm flipV="1">
            <a:off x="3814780" y="4038600"/>
            <a:ext cx="385765" cy="1676400"/>
          </a:xfrm>
          <a:prstGeom prst="roundRect">
            <a:avLst/>
          </a:prstGeom>
          <a:noFill/>
          <a:ln>
            <a:gradFill>
              <a:gsLst>
                <a:gs pos="0">
                  <a:srgbClr val="73B900"/>
                </a:gs>
                <a:gs pos="100000">
                  <a:srgbClr val="73B9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Calibri" pitchFamily="34" charset="0"/>
            </a:endParaRPr>
          </a:p>
        </p:txBody>
      </p:sp>
      <p:sp>
        <p:nvSpPr>
          <p:cNvPr id="198" name="Rounded Rectangle 135"/>
          <p:cNvSpPr/>
          <p:nvPr/>
        </p:nvSpPr>
        <p:spPr>
          <a:xfrm flipV="1">
            <a:off x="4264839" y="4038600"/>
            <a:ext cx="385765" cy="1676400"/>
          </a:xfrm>
          <a:prstGeom prst="roundRect">
            <a:avLst/>
          </a:prstGeom>
          <a:noFill/>
          <a:ln>
            <a:gradFill>
              <a:gsLst>
                <a:gs pos="0">
                  <a:srgbClr val="73B900"/>
                </a:gs>
                <a:gs pos="100000">
                  <a:srgbClr val="73B9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Calibri" pitchFamily="34" charset="0"/>
            </a:endParaRPr>
          </a:p>
        </p:txBody>
      </p:sp>
      <p:sp>
        <p:nvSpPr>
          <p:cNvPr id="199" name="Rounded Rectangle 135"/>
          <p:cNvSpPr/>
          <p:nvPr/>
        </p:nvSpPr>
        <p:spPr>
          <a:xfrm flipV="1">
            <a:off x="4714899" y="4038600"/>
            <a:ext cx="385765" cy="1676400"/>
          </a:xfrm>
          <a:prstGeom prst="roundRect">
            <a:avLst/>
          </a:prstGeom>
          <a:noFill/>
          <a:ln>
            <a:gradFill>
              <a:gsLst>
                <a:gs pos="0">
                  <a:srgbClr val="73B900"/>
                </a:gs>
                <a:gs pos="100000">
                  <a:srgbClr val="73B9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Calibri" pitchFamily="34" charset="0"/>
            </a:endParaRPr>
          </a:p>
        </p:txBody>
      </p:sp>
      <p:sp>
        <p:nvSpPr>
          <p:cNvPr id="200" name="Rounded Rectangle 135"/>
          <p:cNvSpPr/>
          <p:nvPr/>
        </p:nvSpPr>
        <p:spPr>
          <a:xfrm flipV="1">
            <a:off x="5161387" y="4038600"/>
            <a:ext cx="385765" cy="1676400"/>
          </a:xfrm>
          <a:prstGeom prst="roundRect">
            <a:avLst/>
          </a:prstGeom>
          <a:noFill/>
          <a:ln>
            <a:gradFill>
              <a:gsLst>
                <a:gs pos="0">
                  <a:srgbClr val="73B900"/>
                </a:gs>
                <a:gs pos="100000">
                  <a:srgbClr val="73B9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Calibri" pitchFamily="34" charset="0"/>
            </a:endParaRPr>
          </a:p>
        </p:txBody>
      </p:sp>
      <p:sp>
        <p:nvSpPr>
          <p:cNvPr id="201" name="Rounded Rectangle 135"/>
          <p:cNvSpPr/>
          <p:nvPr/>
        </p:nvSpPr>
        <p:spPr>
          <a:xfrm flipV="1">
            <a:off x="5562600" y="4038600"/>
            <a:ext cx="385765" cy="1676400"/>
          </a:xfrm>
          <a:prstGeom prst="roundRect">
            <a:avLst/>
          </a:prstGeom>
          <a:noFill/>
          <a:ln>
            <a:gradFill>
              <a:gsLst>
                <a:gs pos="0">
                  <a:srgbClr val="73B900"/>
                </a:gs>
                <a:gs pos="100000">
                  <a:srgbClr val="73B9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Calibri" pitchFamily="34" charset="0"/>
            </a:endParaRPr>
          </a:p>
        </p:txBody>
      </p:sp>
      <p:sp>
        <p:nvSpPr>
          <p:cNvPr id="202" name="Rounded Rectangle 135"/>
          <p:cNvSpPr/>
          <p:nvPr/>
        </p:nvSpPr>
        <p:spPr>
          <a:xfrm flipV="1">
            <a:off x="6015035" y="4038600"/>
            <a:ext cx="385765" cy="1676400"/>
          </a:xfrm>
          <a:prstGeom prst="roundRect">
            <a:avLst/>
          </a:prstGeom>
          <a:noFill/>
          <a:ln>
            <a:gradFill>
              <a:gsLst>
                <a:gs pos="0">
                  <a:srgbClr val="73B900"/>
                </a:gs>
                <a:gs pos="100000">
                  <a:srgbClr val="73B9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Calibri" pitchFamily="34" charset="0"/>
            </a:endParaRPr>
          </a:p>
        </p:txBody>
      </p:sp>
      <p:sp>
        <p:nvSpPr>
          <p:cNvPr id="203" name="Rounded Rectangle 135"/>
          <p:cNvSpPr/>
          <p:nvPr/>
        </p:nvSpPr>
        <p:spPr>
          <a:xfrm flipV="1">
            <a:off x="6472235" y="4038600"/>
            <a:ext cx="385765" cy="1676400"/>
          </a:xfrm>
          <a:prstGeom prst="roundRect">
            <a:avLst/>
          </a:prstGeom>
          <a:noFill/>
          <a:ln>
            <a:gradFill>
              <a:gsLst>
                <a:gs pos="0">
                  <a:srgbClr val="73B900"/>
                </a:gs>
                <a:gs pos="100000">
                  <a:srgbClr val="73B9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Calibri" pitchFamily="34" charset="0"/>
            </a:endParaRPr>
          </a:p>
        </p:txBody>
      </p:sp>
      <p:sp>
        <p:nvSpPr>
          <p:cNvPr id="204" name="Rounded Rectangle 135"/>
          <p:cNvSpPr/>
          <p:nvPr/>
        </p:nvSpPr>
        <p:spPr>
          <a:xfrm flipV="1">
            <a:off x="7567544" y="4038600"/>
            <a:ext cx="385765" cy="1676400"/>
          </a:xfrm>
          <a:prstGeom prst="roundRect">
            <a:avLst/>
          </a:prstGeom>
          <a:noFill/>
          <a:ln>
            <a:gradFill>
              <a:gsLst>
                <a:gs pos="0">
                  <a:srgbClr val="73B900"/>
                </a:gs>
                <a:gs pos="100000">
                  <a:srgbClr val="73B9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Calibri" pitchFamily="34" charset="0"/>
            </a:endParaRPr>
          </a:p>
        </p:txBody>
      </p:sp>
      <p:sp>
        <p:nvSpPr>
          <p:cNvPr id="205" name="Rounded Rectangle 135"/>
          <p:cNvSpPr/>
          <p:nvPr/>
        </p:nvSpPr>
        <p:spPr>
          <a:xfrm flipV="1">
            <a:off x="7988987" y="4038600"/>
            <a:ext cx="385765" cy="1676400"/>
          </a:xfrm>
          <a:prstGeom prst="roundRect">
            <a:avLst/>
          </a:prstGeom>
          <a:noFill/>
          <a:ln>
            <a:gradFill>
              <a:gsLst>
                <a:gs pos="0">
                  <a:srgbClr val="73B900"/>
                </a:gs>
                <a:gs pos="100000">
                  <a:srgbClr val="73B9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Calibri" pitchFamily="34" charset="0"/>
            </a:endParaRPr>
          </a:p>
        </p:txBody>
      </p:sp>
      <p:sp>
        <p:nvSpPr>
          <p:cNvPr id="207" name="TextBox 132"/>
          <p:cNvSpPr txBox="1"/>
          <p:nvPr/>
        </p:nvSpPr>
        <p:spPr>
          <a:xfrm>
            <a:off x="6934200" y="4932436"/>
            <a:ext cx="51167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669900"/>
                </a:solidFill>
                <a:latin typeface="Calibri" pitchFamily="34" charset="0"/>
              </a:rPr>
              <a:t>...</a:t>
            </a:r>
            <a:endParaRPr lang="en-US" sz="3200" b="1" dirty="0">
              <a:solidFill>
                <a:srgbClr val="669900"/>
              </a:solidFill>
              <a:latin typeface="Calibri" pitchFamily="34" charset="0"/>
            </a:endParaRPr>
          </a:p>
        </p:txBody>
      </p:sp>
      <p:grpSp>
        <p:nvGrpSpPr>
          <p:cNvPr id="208" name="Group 47"/>
          <p:cNvGrpSpPr/>
          <p:nvPr/>
        </p:nvGrpSpPr>
        <p:grpSpPr>
          <a:xfrm>
            <a:off x="1079536" y="5352713"/>
            <a:ext cx="373029" cy="362287"/>
            <a:chOff x="1771624" y="1085836"/>
            <a:chExt cx="571504" cy="644147"/>
          </a:xfrm>
        </p:grpSpPr>
        <p:pic>
          <p:nvPicPr>
            <p:cNvPr id="209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771624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210" name="TextBox 78"/>
            <p:cNvSpPr txBox="1"/>
            <p:nvPr/>
          </p:nvSpPr>
          <p:spPr>
            <a:xfrm>
              <a:off x="1771624" y="1091484"/>
              <a:ext cx="571504" cy="577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latin typeface="Calibri" pitchFamily="34" charset="0"/>
                </a:rPr>
                <a:t>1</a:t>
              </a:r>
              <a:endParaRPr lang="en-US" sz="2400" b="1" dirty="0">
                <a:latin typeface="Calibri" pitchFamily="34" charset="0"/>
              </a:endParaRPr>
            </a:p>
          </p:txBody>
        </p:sp>
      </p:grpSp>
      <p:grpSp>
        <p:nvGrpSpPr>
          <p:cNvPr id="211" name="Group 47"/>
          <p:cNvGrpSpPr/>
          <p:nvPr/>
        </p:nvGrpSpPr>
        <p:grpSpPr>
          <a:xfrm>
            <a:off x="1524000" y="5334000"/>
            <a:ext cx="386975" cy="464842"/>
            <a:chOff x="1771624" y="1085836"/>
            <a:chExt cx="571504" cy="826490"/>
          </a:xfrm>
        </p:grpSpPr>
        <p:pic>
          <p:nvPicPr>
            <p:cNvPr id="212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771624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213" name="TextBox 78"/>
            <p:cNvSpPr txBox="1"/>
            <p:nvPr/>
          </p:nvSpPr>
          <p:spPr>
            <a:xfrm>
              <a:off x="1771624" y="1091485"/>
              <a:ext cx="571504" cy="820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latin typeface="Calibri" pitchFamily="34" charset="0"/>
                </a:rPr>
                <a:t>2</a:t>
              </a:r>
              <a:endParaRPr lang="en-US" sz="2400" b="1" dirty="0">
                <a:latin typeface="Calibri" pitchFamily="34" charset="0"/>
              </a:endParaRPr>
            </a:p>
          </p:txBody>
        </p:sp>
      </p:grpSp>
      <p:grpSp>
        <p:nvGrpSpPr>
          <p:cNvPr id="214" name="Group 47"/>
          <p:cNvGrpSpPr/>
          <p:nvPr/>
        </p:nvGrpSpPr>
        <p:grpSpPr>
          <a:xfrm>
            <a:off x="1975225" y="5326358"/>
            <a:ext cx="386975" cy="464842"/>
            <a:chOff x="1771624" y="1085836"/>
            <a:chExt cx="571504" cy="826490"/>
          </a:xfrm>
        </p:grpSpPr>
        <p:pic>
          <p:nvPicPr>
            <p:cNvPr id="215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771624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216" name="TextBox 78"/>
            <p:cNvSpPr txBox="1"/>
            <p:nvPr/>
          </p:nvSpPr>
          <p:spPr>
            <a:xfrm>
              <a:off x="1771624" y="1091485"/>
              <a:ext cx="571504" cy="820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latin typeface="Calibri" pitchFamily="34" charset="0"/>
                </a:rPr>
                <a:t>3</a:t>
              </a:r>
              <a:endParaRPr lang="en-US" sz="2400" b="1" dirty="0">
                <a:latin typeface="Calibri" pitchFamily="34" charset="0"/>
              </a:endParaRPr>
            </a:p>
          </p:txBody>
        </p:sp>
      </p:grpSp>
      <p:grpSp>
        <p:nvGrpSpPr>
          <p:cNvPr id="217" name="Group 47"/>
          <p:cNvGrpSpPr/>
          <p:nvPr/>
        </p:nvGrpSpPr>
        <p:grpSpPr>
          <a:xfrm>
            <a:off x="2433635" y="5326358"/>
            <a:ext cx="386975" cy="464842"/>
            <a:chOff x="1771624" y="1085836"/>
            <a:chExt cx="571504" cy="826490"/>
          </a:xfrm>
        </p:grpSpPr>
        <p:pic>
          <p:nvPicPr>
            <p:cNvPr id="218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771624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219" name="TextBox 78"/>
            <p:cNvSpPr txBox="1"/>
            <p:nvPr/>
          </p:nvSpPr>
          <p:spPr>
            <a:xfrm>
              <a:off x="1771624" y="1091485"/>
              <a:ext cx="571504" cy="820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latin typeface="Calibri" pitchFamily="34" charset="0"/>
                </a:rPr>
                <a:t>4</a:t>
              </a:r>
              <a:endParaRPr lang="en-US" sz="2400" b="1" dirty="0">
                <a:latin typeface="Calibri" pitchFamily="34" charset="0"/>
              </a:endParaRPr>
            </a:p>
          </p:txBody>
        </p:sp>
      </p:grpSp>
      <p:grpSp>
        <p:nvGrpSpPr>
          <p:cNvPr id="220" name="Group 47"/>
          <p:cNvGrpSpPr/>
          <p:nvPr/>
        </p:nvGrpSpPr>
        <p:grpSpPr>
          <a:xfrm>
            <a:off x="2889625" y="5326358"/>
            <a:ext cx="386975" cy="464842"/>
            <a:chOff x="1771624" y="1085836"/>
            <a:chExt cx="571504" cy="826490"/>
          </a:xfrm>
        </p:grpSpPr>
        <p:pic>
          <p:nvPicPr>
            <p:cNvPr id="221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771624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222" name="TextBox 78"/>
            <p:cNvSpPr txBox="1"/>
            <p:nvPr/>
          </p:nvSpPr>
          <p:spPr>
            <a:xfrm>
              <a:off x="1771624" y="1091485"/>
              <a:ext cx="571504" cy="820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latin typeface="Calibri" pitchFamily="34" charset="0"/>
                </a:rPr>
                <a:t>5</a:t>
              </a:r>
              <a:endParaRPr lang="en-US" sz="2400" b="1" dirty="0">
                <a:latin typeface="Calibri" pitchFamily="34" charset="0"/>
              </a:endParaRPr>
            </a:p>
          </p:txBody>
        </p:sp>
      </p:grpSp>
      <p:grpSp>
        <p:nvGrpSpPr>
          <p:cNvPr id="223" name="Group 47"/>
          <p:cNvGrpSpPr/>
          <p:nvPr/>
        </p:nvGrpSpPr>
        <p:grpSpPr>
          <a:xfrm>
            <a:off x="3352800" y="5334000"/>
            <a:ext cx="386975" cy="464842"/>
            <a:chOff x="1771624" y="1085836"/>
            <a:chExt cx="571504" cy="826490"/>
          </a:xfrm>
        </p:grpSpPr>
        <p:pic>
          <p:nvPicPr>
            <p:cNvPr id="224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771624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225" name="TextBox 78"/>
            <p:cNvSpPr txBox="1"/>
            <p:nvPr/>
          </p:nvSpPr>
          <p:spPr>
            <a:xfrm>
              <a:off x="1771624" y="1091485"/>
              <a:ext cx="571504" cy="820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latin typeface="Calibri" pitchFamily="34" charset="0"/>
                </a:rPr>
                <a:t>6</a:t>
              </a:r>
              <a:endParaRPr lang="en-US" sz="2400" b="1" dirty="0">
                <a:latin typeface="Calibri" pitchFamily="34" charset="0"/>
              </a:endParaRPr>
            </a:p>
          </p:txBody>
        </p:sp>
      </p:grpSp>
      <p:grpSp>
        <p:nvGrpSpPr>
          <p:cNvPr id="226" name="Group 47"/>
          <p:cNvGrpSpPr/>
          <p:nvPr/>
        </p:nvGrpSpPr>
        <p:grpSpPr>
          <a:xfrm>
            <a:off x="3814780" y="5327946"/>
            <a:ext cx="386975" cy="464842"/>
            <a:chOff x="1771624" y="1085836"/>
            <a:chExt cx="571504" cy="826490"/>
          </a:xfrm>
        </p:grpSpPr>
        <p:pic>
          <p:nvPicPr>
            <p:cNvPr id="227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771624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228" name="TextBox 78"/>
            <p:cNvSpPr txBox="1"/>
            <p:nvPr/>
          </p:nvSpPr>
          <p:spPr>
            <a:xfrm>
              <a:off x="1771624" y="1091485"/>
              <a:ext cx="571504" cy="820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latin typeface="Calibri" pitchFamily="34" charset="0"/>
                </a:rPr>
                <a:t>7</a:t>
              </a:r>
              <a:endParaRPr lang="en-US" sz="2400" b="1" dirty="0">
                <a:latin typeface="Calibri" pitchFamily="34" charset="0"/>
              </a:endParaRPr>
            </a:p>
          </p:txBody>
        </p:sp>
      </p:grpSp>
      <p:grpSp>
        <p:nvGrpSpPr>
          <p:cNvPr id="230" name="Group 47"/>
          <p:cNvGrpSpPr/>
          <p:nvPr/>
        </p:nvGrpSpPr>
        <p:grpSpPr>
          <a:xfrm>
            <a:off x="4256719" y="5355890"/>
            <a:ext cx="386975" cy="464842"/>
            <a:chOff x="1771624" y="1085836"/>
            <a:chExt cx="571504" cy="826490"/>
          </a:xfrm>
        </p:grpSpPr>
        <p:pic>
          <p:nvPicPr>
            <p:cNvPr id="231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771624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232" name="TextBox 78"/>
            <p:cNvSpPr txBox="1"/>
            <p:nvPr/>
          </p:nvSpPr>
          <p:spPr>
            <a:xfrm>
              <a:off x="1771624" y="1091485"/>
              <a:ext cx="571504" cy="820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latin typeface="Calibri" pitchFamily="34" charset="0"/>
                </a:rPr>
                <a:t>8</a:t>
              </a:r>
              <a:endParaRPr lang="en-US" sz="2400" b="1" dirty="0">
                <a:latin typeface="Calibri" pitchFamily="34" charset="0"/>
              </a:endParaRPr>
            </a:p>
          </p:txBody>
        </p:sp>
      </p:grpSp>
      <p:grpSp>
        <p:nvGrpSpPr>
          <p:cNvPr id="233" name="Group 47"/>
          <p:cNvGrpSpPr/>
          <p:nvPr/>
        </p:nvGrpSpPr>
        <p:grpSpPr>
          <a:xfrm>
            <a:off x="4714899" y="5334000"/>
            <a:ext cx="386975" cy="464842"/>
            <a:chOff x="1771624" y="1085836"/>
            <a:chExt cx="571504" cy="826490"/>
          </a:xfrm>
        </p:grpSpPr>
        <p:pic>
          <p:nvPicPr>
            <p:cNvPr id="234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771624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235" name="TextBox 78"/>
            <p:cNvSpPr txBox="1"/>
            <p:nvPr/>
          </p:nvSpPr>
          <p:spPr>
            <a:xfrm>
              <a:off x="1771624" y="1091485"/>
              <a:ext cx="571504" cy="820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latin typeface="Calibri" pitchFamily="34" charset="0"/>
                </a:rPr>
                <a:t>9</a:t>
              </a:r>
              <a:endParaRPr lang="en-US" sz="2400" b="1" dirty="0">
                <a:latin typeface="Calibri" pitchFamily="34" charset="0"/>
              </a:endParaRPr>
            </a:p>
          </p:txBody>
        </p:sp>
      </p:grpSp>
      <p:grpSp>
        <p:nvGrpSpPr>
          <p:cNvPr id="239" name="Group 47"/>
          <p:cNvGrpSpPr/>
          <p:nvPr/>
        </p:nvGrpSpPr>
        <p:grpSpPr>
          <a:xfrm>
            <a:off x="5139619" y="5352713"/>
            <a:ext cx="386975" cy="362287"/>
            <a:chOff x="1771624" y="1085836"/>
            <a:chExt cx="571504" cy="644147"/>
          </a:xfrm>
        </p:grpSpPr>
        <p:pic>
          <p:nvPicPr>
            <p:cNvPr id="240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771624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241" name="TextBox 78"/>
            <p:cNvSpPr txBox="1"/>
            <p:nvPr/>
          </p:nvSpPr>
          <p:spPr>
            <a:xfrm>
              <a:off x="1771624" y="1091485"/>
              <a:ext cx="571504" cy="547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latin typeface="Calibri" pitchFamily="34" charset="0"/>
                </a:rPr>
                <a:t>10</a:t>
              </a:r>
              <a:endParaRPr lang="en-US" sz="1400" b="1" dirty="0">
                <a:latin typeface="Calibri" pitchFamily="34" charset="0"/>
              </a:endParaRPr>
            </a:p>
          </p:txBody>
        </p:sp>
      </p:grpSp>
      <p:grpSp>
        <p:nvGrpSpPr>
          <p:cNvPr id="242" name="Group 47"/>
          <p:cNvGrpSpPr/>
          <p:nvPr/>
        </p:nvGrpSpPr>
        <p:grpSpPr>
          <a:xfrm>
            <a:off x="5561390" y="5368439"/>
            <a:ext cx="386975" cy="362287"/>
            <a:chOff x="1771624" y="1085836"/>
            <a:chExt cx="571504" cy="644147"/>
          </a:xfrm>
        </p:grpSpPr>
        <p:pic>
          <p:nvPicPr>
            <p:cNvPr id="243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771624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244" name="TextBox 78"/>
            <p:cNvSpPr txBox="1"/>
            <p:nvPr/>
          </p:nvSpPr>
          <p:spPr>
            <a:xfrm>
              <a:off x="1771624" y="1091485"/>
              <a:ext cx="571504" cy="547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latin typeface="Calibri" pitchFamily="34" charset="0"/>
                </a:rPr>
                <a:t>11</a:t>
              </a:r>
              <a:endParaRPr lang="en-US" sz="1400" b="1" dirty="0">
                <a:latin typeface="Calibri" pitchFamily="34" charset="0"/>
              </a:endParaRPr>
            </a:p>
          </p:txBody>
        </p:sp>
      </p:grpSp>
      <p:grpSp>
        <p:nvGrpSpPr>
          <p:cNvPr id="245" name="Group 47"/>
          <p:cNvGrpSpPr/>
          <p:nvPr/>
        </p:nvGrpSpPr>
        <p:grpSpPr>
          <a:xfrm>
            <a:off x="5999573" y="5344360"/>
            <a:ext cx="386975" cy="362287"/>
            <a:chOff x="1771624" y="1085836"/>
            <a:chExt cx="571504" cy="644147"/>
          </a:xfrm>
        </p:grpSpPr>
        <p:pic>
          <p:nvPicPr>
            <p:cNvPr id="246" name="Picture 3" descr="C:\Users\tbradley\Depot\sw\devrel\Playpen\tbradley\Fermi\Block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771624" y="1085836"/>
              <a:ext cx="571504" cy="644147"/>
            </a:xfrm>
            <a:prstGeom prst="rect">
              <a:avLst/>
            </a:prstGeom>
            <a:noFill/>
          </p:spPr>
        </p:pic>
        <p:sp>
          <p:nvSpPr>
            <p:cNvPr id="247" name="TextBox 78"/>
            <p:cNvSpPr txBox="1"/>
            <p:nvPr/>
          </p:nvSpPr>
          <p:spPr>
            <a:xfrm>
              <a:off x="1771624" y="1091485"/>
              <a:ext cx="571504" cy="547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latin typeface="Calibri" pitchFamily="34" charset="0"/>
                </a:rPr>
                <a:t>12</a:t>
              </a:r>
              <a:endParaRPr lang="en-US" sz="1400" b="1" dirty="0">
                <a:latin typeface="Calibri" pitchFamily="34" charset="0"/>
              </a:endParaRPr>
            </a:p>
          </p:txBody>
        </p:sp>
      </p:grpSp>
      <p:sp>
        <p:nvSpPr>
          <p:cNvPr id="96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62000" y="-76200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>
            <a:normAutofit/>
          </a:bodyPr>
          <a:lstStyle/>
          <a:p>
            <a:pPr marL="1193800" indent="-762000" algn="l">
              <a:tabLst>
                <a:tab pos="12179300" algn="r"/>
              </a:tabLst>
              <a:defRPr/>
            </a:pPr>
            <a:r>
              <a:rPr kumimoji="0" lang="en-US" altLang="zh-TW" sz="40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+mj-cs"/>
              </a:rPr>
              <a:t>CUDA Transparent Scalability</a:t>
            </a:r>
            <a:r>
              <a:rPr kumimoji="0" lang="en-US" altLang="zh-TW" sz="32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+mj-cs"/>
              </a:rPr>
              <a:t>(Cont.)</a:t>
            </a:r>
            <a:endParaRPr kumimoji="0" lang="en-US" altLang="zh-TW" sz="4000" b="1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118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33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" t="2328" r="17853" b="2372"/>
          <a:stretch/>
        </p:blipFill>
        <p:spPr>
          <a:xfrm>
            <a:off x="2010770" y="736979"/>
            <a:ext cx="5990230" cy="5655860"/>
          </a:xfrm>
          <a:prstGeom prst="rect">
            <a:avLst/>
          </a:prstGeom>
        </p:spPr>
      </p:pic>
      <p:sp>
        <p:nvSpPr>
          <p:cNvPr id="9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62000" y="-76200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>
            <a:normAutofit/>
          </a:bodyPr>
          <a:lstStyle/>
          <a:p>
            <a:pPr marL="1193800" indent="-762000" algn="l">
              <a:tabLst>
                <a:tab pos="12179300" algn="r"/>
              </a:tabLst>
              <a:defRPr/>
            </a:pPr>
            <a:r>
              <a:rPr kumimoji="0" lang="en-US" altLang="zh-TW" sz="40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+mj-cs"/>
              </a:rPr>
              <a:t>CUDA Transparent Scalability</a:t>
            </a:r>
            <a:r>
              <a:rPr kumimoji="0" lang="en-US" altLang="zh-TW" sz="32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+mj-cs"/>
              </a:rPr>
              <a:t>(Cont.)</a:t>
            </a:r>
            <a:endParaRPr kumimoji="0" lang="en-US" altLang="zh-TW" sz="4000" b="1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118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65237"/>
            <a:ext cx="8229600" cy="5211763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>
                <a:solidFill>
                  <a:srgbClr val="9EBD5F"/>
                </a:solidFill>
              </a:rPr>
              <a:t>Threads within a block can cooperate by sharing data through some </a:t>
            </a:r>
            <a:r>
              <a:rPr lang="en-US" sz="3500" i="1" dirty="0">
                <a:solidFill>
                  <a:srgbClr val="9EBD5F"/>
                </a:solidFill>
              </a:rPr>
              <a:t>shared memory </a:t>
            </a:r>
            <a:r>
              <a:rPr lang="en-US" sz="3500" i="1" dirty="0" smtClean="0">
                <a:solidFill>
                  <a:srgbClr val="9EBD5F"/>
                </a:solidFill>
              </a:rPr>
              <a:t>and </a:t>
            </a:r>
            <a:r>
              <a:rPr lang="en-US" sz="3500" dirty="0" smtClean="0">
                <a:solidFill>
                  <a:srgbClr val="9EBD5F"/>
                </a:solidFill>
              </a:rPr>
              <a:t>by </a:t>
            </a:r>
            <a:r>
              <a:rPr lang="en-US" sz="3500" dirty="0">
                <a:solidFill>
                  <a:srgbClr val="9EBD5F"/>
                </a:solidFill>
              </a:rPr>
              <a:t>synchronizing their execution to coordinate memory accesses</a:t>
            </a:r>
            <a:r>
              <a:rPr lang="en-US" sz="3500" dirty="0" smtClean="0">
                <a:solidFill>
                  <a:srgbClr val="9EBD5F"/>
                </a:solidFill>
              </a:rPr>
              <a:t>.</a:t>
            </a:r>
          </a:p>
          <a:p>
            <a:endParaRPr lang="en-US" sz="3500" dirty="0" smtClean="0">
              <a:solidFill>
                <a:srgbClr val="9EBD5F"/>
              </a:solidFill>
            </a:endParaRPr>
          </a:p>
          <a:p>
            <a:r>
              <a:rPr lang="en-US" sz="3500" dirty="0" smtClean="0">
                <a:solidFill>
                  <a:srgbClr val="9EBD5F"/>
                </a:solidFill>
              </a:rPr>
              <a:t>can </a:t>
            </a:r>
            <a:r>
              <a:rPr lang="en-US" sz="3500" dirty="0">
                <a:solidFill>
                  <a:srgbClr val="9EBD5F"/>
                </a:solidFill>
              </a:rPr>
              <a:t>specify synchronization points in the kernel by calling the  __</a:t>
            </a:r>
            <a:r>
              <a:rPr lang="en-US" sz="3500" dirty="0" err="1">
                <a:solidFill>
                  <a:srgbClr val="9EBD5F"/>
                </a:solidFill>
              </a:rPr>
              <a:t>syncthreads</a:t>
            </a:r>
            <a:r>
              <a:rPr lang="en-US" sz="3500" dirty="0" smtClean="0">
                <a:solidFill>
                  <a:srgbClr val="9EBD5F"/>
                </a:solidFill>
              </a:rPr>
              <a:t>()</a:t>
            </a:r>
          </a:p>
          <a:p>
            <a:endParaRPr lang="en-US" sz="3500" dirty="0">
              <a:solidFill>
                <a:srgbClr val="9EBD5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9EBD5F"/>
                </a:solidFill>
              </a:rPr>
              <a:t>__</a:t>
            </a:r>
            <a:r>
              <a:rPr lang="en-US" sz="3000" dirty="0" err="1">
                <a:solidFill>
                  <a:srgbClr val="9EBD5F"/>
                </a:solidFill>
              </a:rPr>
              <a:t>syncthreads</a:t>
            </a:r>
            <a:r>
              <a:rPr lang="en-US" sz="3000" dirty="0">
                <a:solidFill>
                  <a:srgbClr val="9EBD5F"/>
                </a:solidFill>
              </a:rPr>
              <a:t>() acts as a barrier at which all </a:t>
            </a:r>
            <a:r>
              <a:rPr lang="en-US" sz="3000" dirty="0" smtClean="0">
                <a:solidFill>
                  <a:srgbClr val="9EBD5F"/>
                </a:solidFill>
              </a:rPr>
              <a:t>threads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9EBD5F"/>
                </a:solidFill>
              </a:rPr>
              <a:t> </a:t>
            </a:r>
            <a:r>
              <a:rPr lang="en-US" sz="3000" dirty="0">
                <a:solidFill>
                  <a:srgbClr val="9EBD5F"/>
                </a:solidFill>
              </a:rPr>
              <a:t>in the </a:t>
            </a:r>
            <a:r>
              <a:rPr lang="en-US" sz="3000" dirty="0" smtClean="0">
                <a:solidFill>
                  <a:srgbClr val="9EBD5F"/>
                </a:solidFill>
              </a:rPr>
              <a:t>block must </a:t>
            </a:r>
            <a:r>
              <a:rPr lang="en-US" sz="3000" dirty="0">
                <a:solidFill>
                  <a:srgbClr val="9EBD5F"/>
                </a:solidFill>
              </a:rPr>
              <a:t>wait before any is allowed to proceed.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34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CUDA Memory </a:t>
            </a:r>
            <a:r>
              <a:rPr lang="en-US" altLang="zh-TW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Hierarchy</a:t>
            </a:r>
            <a:r>
              <a:rPr lang="en-US" altLang="zh-TW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/>
            </a:r>
            <a:br>
              <a:rPr lang="en-US" altLang="zh-TW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9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35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6582" y="1143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44600" indent="-457200">
              <a:spcBef>
                <a:spcPts val="3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srgbClr val="9EBD5F"/>
              </a:solidFill>
            </a:endParaRPr>
          </a:p>
        </p:txBody>
      </p:sp>
      <p:sp>
        <p:nvSpPr>
          <p:cNvPr id="8" name="Rounded Rectangle 27"/>
          <p:cNvSpPr/>
          <p:nvPr/>
        </p:nvSpPr>
        <p:spPr>
          <a:xfrm>
            <a:off x="3959541" y="2033293"/>
            <a:ext cx="3143272" cy="3786214"/>
          </a:xfrm>
          <a:prstGeom prst="roundRect">
            <a:avLst>
              <a:gd name="adj" fmla="val 4073"/>
            </a:avLst>
          </a:prstGeom>
          <a:solidFill>
            <a:schemeClr val="lt1">
              <a:alpha val="5000"/>
            </a:schemeClr>
          </a:solidFill>
          <a:ln>
            <a:solidFill>
              <a:srgbClr val="73B9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C:\Users\tbradley\Depot\sw\devrel\Playpen\tbradley\Fermi\MonteCarlo1dim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60495" y="3462053"/>
            <a:ext cx="3126819" cy="571504"/>
          </a:xfrm>
          <a:prstGeom prst="rect">
            <a:avLst/>
          </a:prstGeom>
          <a:noFill/>
        </p:spPr>
      </p:pic>
      <p:grpSp>
        <p:nvGrpSpPr>
          <p:cNvPr id="11" name="群組 66"/>
          <p:cNvGrpSpPr/>
          <p:nvPr/>
        </p:nvGrpSpPr>
        <p:grpSpPr>
          <a:xfrm>
            <a:off x="4103372" y="2176169"/>
            <a:ext cx="2857520" cy="1285885"/>
            <a:chOff x="5145078" y="4019544"/>
            <a:chExt cx="3286148" cy="1428759"/>
          </a:xfrm>
        </p:grpSpPr>
        <p:pic>
          <p:nvPicPr>
            <p:cNvPr id="12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5" cstate="screen"/>
            <a:stretch>
              <a:fillRect/>
            </a:stretch>
          </p:blipFill>
          <p:spPr bwMode="auto">
            <a:xfrm>
              <a:off x="5145078" y="4019544"/>
              <a:ext cx="506889" cy="1428759"/>
            </a:xfrm>
            <a:prstGeom prst="rect">
              <a:avLst/>
            </a:prstGeom>
            <a:noFill/>
          </p:spPr>
        </p:pic>
        <p:pic>
          <p:nvPicPr>
            <p:cNvPr id="13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6" cstate="screen"/>
            <a:stretch>
              <a:fillRect/>
            </a:stretch>
          </p:blipFill>
          <p:spPr bwMode="auto">
            <a:xfrm>
              <a:off x="5566883" y="4019544"/>
              <a:ext cx="506889" cy="1428758"/>
            </a:xfrm>
            <a:prstGeom prst="rect">
              <a:avLst/>
            </a:prstGeom>
            <a:noFill/>
          </p:spPr>
        </p:pic>
        <p:pic>
          <p:nvPicPr>
            <p:cNvPr id="14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7" cstate="screen"/>
            <a:stretch>
              <a:fillRect/>
            </a:stretch>
          </p:blipFill>
          <p:spPr bwMode="auto">
            <a:xfrm>
              <a:off x="6066949" y="4019544"/>
              <a:ext cx="506889" cy="1428758"/>
            </a:xfrm>
            <a:prstGeom prst="rect">
              <a:avLst/>
            </a:prstGeom>
            <a:noFill/>
          </p:spPr>
        </p:pic>
        <p:pic>
          <p:nvPicPr>
            <p:cNvPr id="15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8" cstate="screen"/>
            <a:stretch>
              <a:fillRect/>
            </a:stretch>
          </p:blipFill>
          <p:spPr bwMode="auto">
            <a:xfrm>
              <a:off x="6995643" y="4019544"/>
              <a:ext cx="506889" cy="1428758"/>
            </a:xfrm>
            <a:prstGeom prst="rect">
              <a:avLst/>
            </a:prstGeom>
            <a:noFill/>
          </p:spPr>
        </p:pic>
        <p:pic>
          <p:nvPicPr>
            <p:cNvPr id="16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9" cstate="screen"/>
            <a:stretch>
              <a:fillRect/>
            </a:stretch>
          </p:blipFill>
          <p:spPr bwMode="auto">
            <a:xfrm>
              <a:off x="6495577" y="4019544"/>
              <a:ext cx="506889" cy="1428758"/>
            </a:xfrm>
            <a:prstGeom prst="rect">
              <a:avLst/>
            </a:prstGeom>
            <a:noFill/>
          </p:spPr>
        </p:pic>
        <p:pic>
          <p:nvPicPr>
            <p:cNvPr id="17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10" cstate="screen"/>
            <a:stretch>
              <a:fillRect/>
            </a:stretch>
          </p:blipFill>
          <p:spPr bwMode="auto">
            <a:xfrm>
              <a:off x="7424271" y="4019544"/>
              <a:ext cx="506889" cy="1428758"/>
            </a:xfrm>
            <a:prstGeom prst="rect">
              <a:avLst/>
            </a:prstGeom>
            <a:noFill/>
          </p:spPr>
        </p:pic>
        <p:pic>
          <p:nvPicPr>
            <p:cNvPr id="18" name="Picture 5" descr="\\192.168.254.1\USB_Storage\Threada.png"/>
            <p:cNvPicPr>
              <a:picLocks noChangeAspect="1" noChangeArrowheads="1"/>
            </p:cNvPicPr>
            <p:nvPr/>
          </p:nvPicPr>
          <p:blipFill>
            <a:blip r:embed="rId11" cstate="screen"/>
            <a:stretch>
              <a:fillRect/>
            </a:stretch>
          </p:blipFill>
          <p:spPr bwMode="auto">
            <a:xfrm>
              <a:off x="7924337" y="4019544"/>
              <a:ext cx="506889" cy="1428758"/>
            </a:xfrm>
            <a:prstGeom prst="rect">
              <a:avLst/>
            </a:prstGeom>
            <a:noFill/>
          </p:spPr>
        </p:pic>
      </p:grpSp>
      <p:pic>
        <p:nvPicPr>
          <p:cNvPr id="19" name="Picture 2" descr="C:\Users\tbradley\Depot\sw\devrel\Playpen\tbradley\Fermi\MonteCarlo1dim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9541" y="3747805"/>
            <a:ext cx="3144227" cy="1571636"/>
          </a:xfrm>
          <a:prstGeom prst="rect">
            <a:avLst/>
          </a:prstGeom>
          <a:noFill/>
        </p:spPr>
      </p:pic>
      <p:sp>
        <p:nvSpPr>
          <p:cNvPr id="20" name="圓角矩形 73"/>
          <p:cNvSpPr/>
          <p:nvPr/>
        </p:nvSpPr>
        <p:spPr bwMode="auto">
          <a:xfrm>
            <a:off x="4103372" y="4962251"/>
            <a:ext cx="2857520" cy="714380"/>
          </a:xfrm>
          <a:prstGeom prst="roundRect">
            <a:avLst/>
          </a:prstGeom>
          <a:solidFill>
            <a:srgbClr val="008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schemeClr val="tx1">
                <a:alpha val="50000"/>
              </a:schemeClr>
            </a:innerShdw>
          </a:effectLst>
          <a:scene3d>
            <a:camera prst="obliqueBottomRight"/>
            <a:lightRig rig="threePt" dir="t"/>
          </a:scene3d>
          <a:sp3d extrusionH="12700" contourW="12700">
            <a:bevelB/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2100" algn="l"/>
              </a:tabLst>
            </a:pPr>
            <a:endParaRPr kumimoji="0" lang="zh-TW" altLang="en-US" sz="4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Helvetica Neue" charset="0"/>
              <a:ea typeface="儷黑 Pro" charset="0"/>
              <a:cs typeface="儷黑 Pro" charset="0"/>
              <a:sym typeface="Helvetica Neue" charset="0"/>
            </a:endParaRPr>
          </a:p>
        </p:txBody>
      </p:sp>
      <p:sp>
        <p:nvSpPr>
          <p:cNvPr id="21" name="TextBox 37"/>
          <p:cNvSpPr txBox="1"/>
          <p:nvPr/>
        </p:nvSpPr>
        <p:spPr>
          <a:xfrm>
            <a:off x="1744963" y="4962251"/>
            <a:ext cx="2157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9EBD5F"/>
                </a:solidFill>
                <a:latin typeface="Calibri" pitchFamily="34" charset="0"/>
              </a:rPr>
              <a:t>shared memory</a:t>
            </a:r>
            <a:endParaRPr lang="en-US" sz="2400" dirty="0">
              <a:solidFill>
                <a:srgbClr val="9EBD5F"/>
              </a:solidFill>
              <a:latin typeface="Calibri" pitchFamily="34" charset="0"/>
            </a:endParaRPr>
          </a:p>
        </p:txBody>
      </p:sp>
      <p:sp>
        <p:nvSpPr>
          <p:cNvPr id="22" name="TextBox 37"/>
          <p:cNvSpPr txBox="1"/>
          <p:nvPr/>
        </p:nvSpPr>
        <p:spPr>
          <a:xfrm>
            <a:off x="1866620" y="4214834"/>
            <a:ext cx="1885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9EBD5F"/>
                </a:solidFill>
                <a:latin typeface="Calibri" pitchFamily="34" charset="0"/>
              </a:rPr>
              <a:t>local memory</a:t>
            </a:r>
            <a:endParaRPr lang="en-US" sz="2400" dirty="0">
              <a:solidFill>
                <a:srgbClr val="9EBD5F"/>
              </a:solidFill>
              <a:latin typeface="Calibri" pitchFamily="34" charset="0"/>
            </a:endParaRPr>
          </a:p>
        </p:txBody>
      </p:sp>
      <p:sp>
        <p:nvSpPr>
          <p:cNvPr id="23" name="TextBox 37"/>
          <p:cNvSpPr txBox="1"/>
          <p:nvPr/>
        </p:nvSpPr>
        <p:spPr>
          <a:xfrm>
            <a:off x="2198968" y="3462053"/>
            <a:ext cx="1248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9EBD5F"/>
                </a:solidFill>
                <a:latin typeface="Calibri" pitchFamily="34" charset="0"/>
              </a:rPr>
              <a:t>registers</a:t>
            </a:r>
            <a:endParaRPr lang="en-US" sz="2400" dirty="0">
              <a:solidFill>
                <a:srgbClr val="9EBD5F"/>
              </a:solidFill>
              <a:latin typeface="Calibri" pitchFamily="34" charset="0"/>
            </a:endParaRPr>
          </a:p>
        </p:txBody>
      </p:sp>
      <p:sp>
        <p:nvSpPr>
          <p:cNvPr id="24" name="TextBox 37"/>
          <p:cNvSpPr txBox="1"/>
          <p:nvPr/>
        </p:nvSpPr>
        <p:spPr>
          <a:xfrm>
            <a:off x="3980120" y="1604665"/>
            <a:ext cx="3122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9EBD5F"/>
                </a:solidFill>
                <a:latin typeface="Calibri" pitchFamily="34" charset="0"/>
              </a:rPr>
              <a:t>block of threads</a:t>
            </a:r>
            <a:endParaRPr lang="en-US" sz="2400" dirty="0">
              <a:solidFill>
                <a:srgbClr val="9EBD5F"/>
              </a:solidFill>
              <a:latin typeface="Calibri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CUDA Memory </a:t>
            </a:r>
            <a:r>
              <a:rPr lang="en-US" altLang="zh-TW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Hierarchy</a:t>
            </a:r>
            <a:r>
              <a:rPr lang="en-US" altLang="zh-TW" sz="40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(Cont.)</a:t>
            </a:r>
            <a:r>
              <a:rPr lang="en-US" altLang="zh-TW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/>
            </a:r>
            <a:br>
              <a:rPr lang="en-US" altLang="zh-TW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48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Compute Unified Device architecture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6582" y="1143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44600" indent="-457200">
              <a:spcBef>
                <a:spcPts val="3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srgbClr val="9EBD5F"/>
              </a:solidFill>
            </a:endParaRPr>
          </a:p>
        </p:txBody>
      </p:sp>
      <p:grpSp>
        <p:nvGrpSpPr>
          <p:cNvPr id="8" name="群組 91"/>
          <p:cNvGrpSpPr/>
          <p:nvPr/>
        </p:nvGrpSpPr>
        <p:grpSpPr>
          <a:xfrm>
            <a:off x="3855506" y="931191"/>
            <a:ext cx="3144227" cy="3786214"/>
            <a:chOff x="5716582" y="2947974"/>
            <a:chExt cx="3144227" cy="3786214"/>
          </a:xfrm>
        </p:grpSpPr>
        <p:grpSp>
          <p:nvGrpSpPr>
            <p:cNvPr id="9" name="群組 22"/>
            <p:cNvGrpSpPr/>
            <p:nvPr/>
          </p:nvGrpSpPr>
          <p:grpSpPr>
            <a:xfrm>
              <a:off x="5716582" y="2947974"/>
              <a:ext cx="3144227" cy="3786214"/>
              <a:chOff x="5716582" y="2947974"/>
              <a:chExt cx="3144227" cy="3786214"/>
            </a:xfrm>
          </p:grpSpPr>
          <p:pic>
            <p:nvPicPr>
              <p:cNvPr id="23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5717536" y="4376734"/>
                <a:ext cx="3126819" cy="571504"/>
              </a:xfrm>
              <a:prstGeom prst="rect">
                <a:avLst/>
              </a:prstGeom>
              <a:noFill/>
            </p:spPr>
          </p:pic>
          <p:grpSp>
            <p:nvGrpSpPr>
              <p:cNvPr id="24" name="群組 66"/>
              <p:cNvGrpSpPr/>
              <p:nvPr/>
            </p:nvGrpSpPr>
            <p:grpSpPr>
              <a:xfrm>
                <a:off x="5860413" y="3090850"/>
                <a:ext cx="2857520" cy="1285885"/>
                <a:chOff x="5145078" y="4019544"/>
                <a:chExt cx="3286148" cy="1428759"/>
              </a:xfrm>
            </p:grpSpPr>
            <p:pic>
              <p:nvPicPr>
                <p:cNvPr id="28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tretch>
                  <a:fillRect/>
                </a:stretch>
              </p:blipFill>
              <p:spPr bwMode="auto">
                <a:xfrm>
                  <a:off x="5145078" y="4019544"/>
                  <a:ext cx="506889" cy="14287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tretch>
                  <a:fillRect/>
                </a:stretch>
              </p:blipFill>
              <p:spPr bwMode="auto">
                <a:xfrm>
                  <a:off x="5566883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7" cstate="screen"/>
                <a:stretch>
                  <a:fillRect/>
                </a:stretch>
              </p:blipFill>
              <p:spPr bwMode="auto">
                <a:xfrm>
                  <a:off x="6066949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8" cstate="screen"/>
                <a:stretch>
                  <a:fillRect/>
                </a:stretch>
              </p:blipFill>
              <p:spPr bwMode="auto">
                <a:xfrm>
                  <a:off x="6995643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9" cstate="screen"/>
                <a:stretch>
                  <a:fillRect/>
                </a:stretch>
              </p:blipFill>
              <p:spPr bwMode="auto">
                <a:xfrm>
                  <a:off x="6495577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tretch>
                  <a:fillRect/>
                </a:stretch>
              </p:blipFill>
              <p:spPr bwMode="auto">
                <a:xfrm>
                  <a:off x="7424271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tretch>
                  <a:fillRect/>
                </a:stretch>
              </p:blipFill>
              <p:spPr bwMode="auto">
                <a:xfrm>
                  <a:off x="7924337" y="4019544"/>
                  <a:ext cx="506889" cy="1428758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5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5716582" y="4662486"/>
                <a:ext cx="3144227" cy="1571636"/>
              </a:xfrm>
              <a:prstGeom prst="rect">
                <a:avLst/>
              </a:prstGeom>
              <a:noFill/>
            </p:spPr>
          </p:pic>
          <p:sp>
            <p:nvSpPr>
              <p:cNvPr id="26" name="圓角矩形 73"/>
              <p:cNvSpPr/>
              <p:nvPr/>
            </p:nvSpPr>
            <p:spPr bwMode="auto">
              <a:xfrm>
                <a:off x="5860413" y="5876932"/>
                <a:ext cx="2857520" cy="714380"/>
              </a:xfrm>
              <a:prstGeom prst="roundRect">
                <a:avLst/>
              </a:prstGeom>
              <a:solidFill>
                <a:srgbClr val="008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bliqueBottomRight"/>
                <a:lightRig rig="threePt" dir="t"/>
              </a:scene3d>
              <a:sp3d extrusionH="76200">
                <a:bevelB/>
                <a:extrusionClr>
                  <a:srgbClr val="002060"/>
                </a:extrusionClr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562100" algn="l"/>
                  </a:tabLst>
                </a:pPr>
                <a:endParaRPr kumimoji="0" lang="zh-TW" altLang="en-US" sz="4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elvetica Neue" charset="0"/>
                  <a:ea typeface="儷黑 Pro" charset="0"/>
                  <a:cs typeface="儷黑 Pro" charset="0"/>
                  <a:sym typeface="Helvetica Neue" charset="0"/>
                </a:endParaRPr>
              </a:p>
            </p:txBody>
          </p:sp>
          <p:sp>
            <p:nvSpPr>
              <p:cNvPr id="27" name="Rounded Rectangle 27"/>
              <p:cNvSpPr/>
              <p:nvPr/>
            </p:nvSpPr>
            <p:spPr>
              <a:xfrm>
                <a:off x="5716582" y="2947974"/>
                <a:ext cx="3143272" cy="3786214"/>
              </a:xfrm>
              <a:prstGeom prst="roundRect">
                <a:avLst>
                  <a:gd name="adj" fmla="val 4073"/>
                </a:avLst>
              </a:prstGeom>
              <a:solidFill>
                <a:schemeClr val="lt1">
                  <a:alpha val="5000"/>
                </a:schemeClr>
              </a:solidFill>
              <a:ln>
                <a:solidFill>
                  <a:srgbClr val="73B9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" name="群組 23"/>
            <p:cNvGrpSpPr/>
            <p:nvPr/>
          </p:nvGrpSpPr>
          <p:grpSpPr>
            <a:xfrm>
              <a:off x="5716582" y="3090850"/>
              <a:ext cx="3144227" cy="3500462"/>
              <a:chOff x="5716582" y="3090850"/>
              <a:chExt cx="3144227" cy="3500462"/>
            </a:xfrm>
          </p:grpSpPr>
          <p:pic>
            <p:nvPicPr>
              <p:cNvPr id="12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5717536" y="4376734"/>
                <a:ext cx="3126819" cy="571504"/>
              </a:xfrm>
              <a:prstGeom prst="rect">
                <a:avLst/>
              </a:prstGeom>
              <a:noFill/>
            </p:spPr>
          </p:pic>
          <p:grpSp>
            <p:nvGrpSpPr>
              <p:cNvPr id="13" name="群組 66"/>
              <p:cNvGrpSpPr/>
              <p:nvPr/>
            </p:nvGrpSpPr>
            <p:grpSpPr>
              <a:xfrm>
                <a:off x="5860413" y="3090850"/>
                <a:ext cx="2857520" cy="1285885"/>
                <a:chOff x="5145078" y="4019544"/>
                <a:chExt cx="3286148" cy="1428759"/>
              </a:xfrm>
            </p:grpSpPr>
            <p:pic>
              <p:nvPicPr>
                <p:cNvPr id="16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tretch>
                  <a:fillRect/>
                </a:stretch>
              </p:blipFill>
              <p:spPr bwMode="auto">
                <a:xfrm>
                  <a:off x="5145078" y="4019544"/>
                  <a:ext cx="506889" cy="14287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tretch>
                  <a:fillRect/>
                </a:stretch>
              </p:blipFill>
              <p:spPr bwMode="auto">
                <a:xfrm>
                  <a:off x="5566883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7" cstate="screen"/>
                <a:stretch>
                  <a:fillRect/>
                </a:stretch>
              </p:blipFill>
              <p:spPr bwMode="auto">
                <a:xfrm>
                  <a:off x="6066949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8" cstate="screen"/>
                <a:stretch>
                  <a:fillRect/>
                </a:stretch>
              </p:blipFill>
              <p:spPr bwMode="auto">
                <a:xfrm>
                  <a:off x="6995643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9" cstate="screen"/>
                <a:stretch>
                  <a:fillRect/>
                </a:stretch>
              </p:blipFill>
              <p:spPr bwMode="auto">
                <a:xfrm>
                  <a:off x="6495577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tretch>
                  <a:fillRect/>
                </a:stretch>
              </p:blipFill>
              <p:spPr bwMode="auto">
                <a:xfrm>
                  <a:off x="7424271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tretch>
                  <a:fillRect/>
                </a:stretch>
              </p:blipFill>
              <p:spPr bwMode="auto">
                <a:xfrm>
                  <a:off x="7924337" y="4019544"/>
                  <a:ext cx="506889" cy="1428758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4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5716582" y="4662486"/>
                <a:ext cx="3144227" cy="1571636"/>
              </a:xfrm>
              <a:prstGeom prst="rect">
                <a:avLst/>
              </a:prstGeom>
              <a:noFill/>
            </p:spPr>
          </p:pic>
          <p:sp>
            <p:nvSpPr>
              <p:cNvPr id="15" name="圓角矩形 27"/>
              <p:cNvSpPr/>
              <p:nvPr/>
            </p:nvSpPr>
            <p:spPr bwMode="auto">
              <a:xfrm>
                <a:off x="5860413" y="5876932"/>
                <a:ext cx="2857520" cy="714380"/>
              </a:xfrm>
              <a:prstGeom prst="roundRect">
                <a:avLst/>
              </a:prstGeom>
              <a:solidFill>
                <a:srgbClr val="008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bliqueBottomRight"/>
                <a:lightRig rig="threePt" dir="t"/>
              </a:scene3d>
              <a:sp3d extrusionH="76200">
                <a:bevelB/>
                <a:extrusionClr>
                  <a:srgbClr val="002060"/>
                </a:extrusionClr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562100" algn="l"/>
                  </a:tabLst>
                </a:pPr>
                <a:endParaRPr kumimoji="0" lang="zh-TW" altLang="en-US" sz="4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elvetica Neue" charset="0"/>
                  <a:ea typeface="儷黑 Pro" charset="0"/>
                  <a:cs typeface="儷黑 Pro" charset="0"/>
                  <a:sym typeface="Helvetica Neue" charset="0"/>
                </a:endParaRPr>
              </a:p>
            </p:txBody>
          </p:sp>
        </p:grpSp>
      </p:grpSp>
      <p:grpSp>
        <p:nvGrpSpPr>
          <p:cNvPr id="35" name="群組 144"/>
          <p:cNvGrpSpPr>
            <a:grpSpLocks noChangeAspect="1"/>
          </p:cNvGrpSpPr>
          <p:nvPr/>
        </p:nvGrpSpPr>
        <p:grpSpPr>
          <a:xfrm>
            <a:off x="2998250" y="1859885"/>
            <a:ext cx="1572114" cy="1893107"/>
            <a:chOff x="5716582" y="2947974"/>
            <a:chExt cx="3144227" cy="3786214"/>
          </a:xfrm>
        </p:grpSpPr>
        <p:grpSp>
          <p:nvGrpSpPr>
            <p:cNvPr id="36" name="群組 22"/>
            <p:cNvGrpSpPr/>
            <p:nvPr/>
          </p:nvGrpSpPr>
          <p:grpSpPr>
            <a:xfrm>
              <a:off x="5716582" y="2947974"/>
              <a:ext cx="3144227" cy="3786214"/>
              <a:chOff x="5716582" y="2947974"/>
              <a:chExt cx="3144227" cy="3786214"/>
            </a:xfrm>
          </p:grpSpPr>
          <p:pic>
            <p:nvPicPr>
              <p:cNvPr id="49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5717536" y="4376734"/>
                <a:ext cx="3126819" cy="571504"/>
              </a:xfrm>
              <a:prstGeom prst="rect">
                <a:avLst/>
              </a:prstGeom>
              <a:noFill/>
            </p:spPr>
          </p:pic>
          <p:grpSp>
            <p:nvGrpSpPr>
              <p:cNvPr id="50" name="群組 66"/>
              <p:cNvGrpSpPr/>
              <p:nvPr/>
            </p:nvGrpSpPr>
            <p:grpSpPr>
              <a:xfrm>
                <a:off x="5860413" y="3090850"/>
                <a:ext cx="2857520" cy="1285885"/>
                <a:chOff x="5145078" y="4019544"/>
                <a:chExt cx="3286148" cy="1428759"/>
              </a:xfrm>
            </p:grpSpPr>
            <p:pic>
              <p:nvPicPr>
                <p:cNvPr id="54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3" cstate="screen"/>
                <a:stretch>
                  <a:fillRect/>
                </a:stretch>
              </p:blipFill>
              <p:spPr bwMode="auto">
                <a:xfrm>
                  <a:off x="5145078" y="4019544"/>
                  <a:ext cx="506889" cy="14287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55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4" cstate="screen"/>
                <a:stretch>
                  <a:fillRect/>
                </a:stretch>
              </p:blipFill>
              <p:spPr bwMode="auto">
                <a:xfrm>
                  <a:off x="5566883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56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5" cstate="screen"/>
                <a:stretch>
                  <a:fillRect/>
                </a:stretch>
              </p:blipFill>
              <p:spPr bwMode="auto">
                <a:xfrm>
                  <a:off x="6066949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57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6" cstate="screen"/>
                <a:stretch>
                  <a:fillRect/>
                </a:stretch>
              </p:blipFill>
              <p:spPr bwMode="auto">
                <a:xfrm>
                  <a:off x="6995643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58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7" cstate="screen"/>
                <a:stretch>
                  <a:fillRect/>
                </a:stretch>
              </p:blipFill>
              <p:spPr bwMode="auto">
                <a:xfrm>
                  <a:off x="6495577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59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8" cstate="screen"/>
                <a:stretch>
                  <a:fillRect/>
                </a:stretch>
              </p:blipFill>
              <p:spPr bwMode="auto">
                <a:xfrm>
                  <a:off x="7424271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60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9" cstate="screen"/>
                <a:stretch>
                  <a:fillRect/>
                </a:stretch>
              </p:blipFill>
              <p:spPr bwMode="auto">
                <a:xfrm>
                  <a:off x="7924337" y="4019544"/>
                  <a:ext cx="506889" cy="1428758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51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5716582" y="4662486"/>
                <a:ext cx="3144227" cy="1571636"/>
              </a:xfrm>
              <a:prstGeom prst="rect">
                <a:avLst/>
              </a:prstGeom>
              <a:noFill/>
            </p:spPr>
          </p:pic>
          <p:sp>
            <p:nvSpPr>
              <p:cNvPr id="52" name="圓角矩形 161"/>
              <p:cNvSpPr/>
              <p:nvPr/>
            </p:nvSpPr>
            <p:spPr bwMode="auto">
              <a:xfrm>
                <a:off x="5860413" y="5876932"/>
                <a:ext cx="2857520" cy="714380"/>
              </a:xfrm>
              <a:prstGeom prst="roundRect">
                <a:avLst/>
              </a:prstGeom>
              <a:solidFill>
                <a:srgbClr val="008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bliqueBottomRight"/>
                <a:lightRig rig="threePt" dir="t"/>
              </a:scene3d>
              <a:sp3d extrusionH="76200">
                <a:bevelB/>
                <a:extrusionClr>
                  <a:srgbClr val="002060"/>
                </a:extrusionClr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562100" algn="l"/>
                  </a:tabLst>
                </a:pPr>
                <a:endParaRPr kumimoji="0" lang="zh-TW" altLang="en-US" sz="4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elvetica Neue" charset="0"/>
                  <a:ea typeface="儷黑 Pro" charset="0"/>
                  <a:cs typeface="儷黑 Pro" charset="0"/>
                  <a:sym typeface="Helvetica Neue" charset="0"/>
                </a:endParaRPr>
              </a:p>
            </p:txBody>
          </p:sp>
          <p:sp>
            <p:nvSpPr>
              <p:cNvPr id="53" name="Rounded Rectangle 27"/>
              <p:cNvSpPr/>
              <p:nvPr/>
            </p:nvSpPr>
            <p:spPr>
              <a:xfrm>
                <a:off x="5716582" y="2947974"/>
                <a:ext cx="3143272" cy="3786214"/>
              </a:xfrm>
              <a:prstGeom prst="roundRect">
                <a:avLst>
                  <a:gd name="adj" fmla="val 4073"/>
                </a:avLst>
              </a:prstGeom>
              <a:solidFill>
                <a:schemeClr val="lt1">
                  <a:alpha val="5000"/>
                </a:schemeClr>
              </a:solidFill>
              <a:ln>
                <a:solidFill>
                  <a:srgbClr val="73B9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7" name="群組 23"/>
            <p:cNvGrpSpPr/>
            <p:nvPr/>
          </p:nvGrpSpPr>
          <p:grpSpPr>
            <a:xfrm>
              <a:off x="5716582" y="3090850"/>
              <a:ext cx="3144227" cy="3500462"/>
              <a:chOff x="5716582" y="3090850"/>
              <a:chExt cx="3144227" cy="3500462"/>
            </a:xfrm>
          </p:grpSpPr>
          <p:pic>
            <p:nvPicPr>
              <p:cNvPr id="38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5717536" y="4376734"/>
                <a:ext cx="3126819" cy="571504"/>
              </a:xfrm>
              <a:prstGeom prst="rect">
                <a:avLst/>
              </a:prstGeom>
              <a:noFill/>
            </p:spPr>
          </p:pic>
          <p:grpSp>
            <p:nvGrpSpPr>
              <p:cNvPr id="39" name="群組 66"/>
              <p:cNvGrpSpPr/>
              <p:nvPr/>
            </p:nvGrpSpPr>
            <p:grpSpPr>
              <a:xfrm>
                <a:off x="5860413" y="3090850"/>
                <a:ext cx="2857520" cy="1285885"/>
                <a:chOff x="5145078" y="4019544"/>
                <a:chExt cx="3286148" cy="1428759"/>
              </a:xfrm>
            </p:grpSpPr>
            <p:pic>
              <p:nvPicPr>
                <p:cNvPr id="42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3" cstate="screen"/>
                <a:stretch>
                  <a:fillRect/>
                </a:stretch>
              </p:blipFill>
              <p:spPr bwMode="auto">
                <a:xfrm>
                  <a:off x="5145078" y="4019544"/>
                  <a:ext cx="506889" cy="14287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43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4" cstate="screen"/>
                <a:stretch>
                  <a:fillRect/>
                </a:stretch>
              </p:blipFill>
              <p:spPr bwMode="auto">
                <a:xfrm>
                  <a:off x="5566883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4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5" cstate="screen"/>
                <a:stretch>
                  <a:fillRect/>
                </a:stretch>
              </p:blipFill>
              <p:spPr bwMode="auto">
                <a:xfrm>
                  <a:off x="6066949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5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6" cstate="screen"/>
                <a:stretch>
                  <a:fillRect/>
                </a:stretch>
              </p:blipFill>
              <p:spPr bwMode="auto">
                <a:xfrm>
                  <a:off x="6995643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6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7" cstate="screen"/>
                <a:stretch>
                  <a:fillRect/>
                </a:stretch>
              </p:blipFill>
              <p:spPr bwMode="auto">
                <a:xfrm>
                  <a:off x="6495577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8" cstate="screen"/>
                <a:stretch>
                  <a:fillRect/>
                </a:stretch>
              </p:blipFill>
              <p:spPr bwMode="auto">
                <a:xfrm>
                  <a:off x="7424271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48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9" cstate="screen"/>
                <a:stretch>
                  <a:fillRect/>
                </a:stretch>
              </p:blipFill>
              <p:spPr bwMode="auto">
                <a:xfrm>
                  <a:off x="7924337" y="4019544"/>
                  <a:ext cx="506889" cy="1428758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40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5716582" y="4662486"/>
                <a:ext cx="3144227" cy="1571636"/>
              </a:xfrm>
              <a:prstGeom prst="rect">
                <a:avLst/>
              </a:prstGeom>
              <a:noFill/>
            </p:spPr>
          </p:pic>
          <p:sp>
            <p:nvSpPr>
              <p:cNvPr id="41" name="圓角矩形 150"/>
              <p:cNvSpPr/>
              <p:nvPr/>
            </p:nvSpPr>
            <p:spPr bwMode="auto">
              <a:xfrm>
                <a:off x="5860413" y="5876932"/>
                <a:ext cx="2857520" cy="714380"/>
              </a:xfrm>
              <a:prstGeom prst="roundRect">
                <a:avLst/>
              </a:prstGeom>
              <a:solidFill>
                <a:srgbClr val="008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bliqueBottomRight"/>
                <a:lightRig rig="threePt" dir="t"/>
              </a:scene3d>
              <a:sp3d extrusionH="76200">
                <a:bevelB/>
                <a:extrusionClr>
                  <a:srgbClr val="002060"/>
                </a:extrusionClr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562100" algn="l"/>
                  </a:tabLst>
                </a:pPr>
                <a:endParaRPr kumimoji="0" lang="zh-TW" altLang="en-US" sz="4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elvetica Neue" charset="0"/>
                  <a:ea typeface="儷黑 Pro" charset="0"/>
                  <a:cs typeface="儷黑 Pro" charset="0"/>
                  <a:sym typeface="Helvetica Neue" charset="0"/>
                </a:endParaRPr>
              </a:p>
            </p:txBody>
          </p:sp>
        </p:grpSp>
      </p:grpSp>
      <p:grpSp>
        <p:nvGrpSpPr>
          <p:cNvPr id="61" name="群組 196"/>
          <p:cNvGrpSpPr>
            <a:grpSpLocks noChangeAspect="1"/>
          </p:cNvGrpSpPr>
          <p:nvPr/>
        </p:nvGrpSpPr>
        <p:grpSpPr>
          <a:xfrm>
            <a:off x="6284398" y="1859885"/>
            <a:ext cx="1572114" cy="1893107"/>
            <a:chOff x="5716582" y="2947974"/>
            <a:chExt cx="3144227" cy="3786214"/>
          </a:xfrm>
        </p:grpSpPr>
        <p:grpSp>
          <p:nvGrpSpPr>
            <p:cNvPr id="62" name="群組 22"/>
            <p:cNvGrpSpPr/>
            <p:nvPr/>
          </p:nvGrpSpPr>
          <p:grpSpPr>
            <a:xfrm>
              <a:off x="5716582" y="2947974"/>
              <a:ext cx="3144227" cy="3786214"/>
              <a:chOff x="5716582" y="2947974"/>
              <a:chExt cx="3144227" cy="3786214"/>
            </a:xfrm>
          </p:grpSpPr>
          <p:pic>
            <p:nvPicPr>
              <p:cNvPr id="75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5717536" y="4376734"/>
                <a:ext cx="3126819" cy="571504"/>
              </a:xfrm>
              <a:prstGeom prst="rect">
                <a:avLst/>
              </a:prstGeom>
              <a:noFill/>
            </p:spPr>
          </p:pic>
          <p:grpSp>
            <p:nvGrpSpPr>
              <p:cNvPr id="76" name="群組 66"/>
              <p:cNvGrpSpPr/>
              <p:nvPr/>
            </p:nvGrpSpPr>
            <p:grpSpPr>
              <a:xfrm>
                <a:off x="5860413" y="3090850"/>
                <a:ext cx="2857520" cy="1285885"/>
                <a:chOff x="5145078" y="4019544"/>
                <a:chExt cx="3286148" cy="1428759"/>
              </a:xfrm>
            </p:grpSpPr>
            <p:pic>
              <p:nvPicPr>
                <p:cNvPr id="80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3" cstate="screen"/>
                <a:stretch>
                  <a:fillRect/>
                </a:stretch>
              </p:blipFill>
              <p:spPr bwMode="auto">
                <a:xfrm>
                  <a:off x="5145078" y="4019544"/>
                  <a:ext cx="506889" cy="14287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81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4" cstate="screen"/>
                <a:stretch>
                  <a:fillRect/>
                </a:stretch>
              </p:blipFill>
              <p:spPr bwMode="auto">
                <a:xfrm>
                  <a:off x="5566883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82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5" cstate="screen"/>
                <a:stretch>
                  <a:fillRect/>
                </a:stretch>
              </p:blipFill>
              <p:spPr bwMode="auto">
                <a:xfrm>
                  <a:off x="6066949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83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6" cstate="screen"/>
                <a:stretch>
                  <a:fillRect/>
                </a:stretch>
              </p:blipFill>
              <p:spPr bwMode="auto">
                <a:xfrm>
                  <a:off x="6995643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84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7" cstate="screen"/>
                <a:stretch>
                  <a:fillRect/>
                </a:stretch>
              </p:blipFill>
              <p:spPr bwMode="auto">
                <a:xfrm>
                  <a:off x="6495577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85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8" cstate="screen"/>
                <a:stretch>
                  <a:fillRect/>
                </a:stretch>
              </p:blipFill>
              <p:spPr bwMode="auto">
                <a:xfrm>
                  <a:off x="7424271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86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9" cstate="screen"/>
                <a:stretch>
                  <a:fillRect/>
                </a:stretch>
              </p:blipFill>
              <p:spPr bwMode="auto">
                <a:xfrm>
                  <a:off x="7924337" y="4019544"/>
                  <a:ext cx="506889" cy="1428758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77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5716582" y="4662486"/>
                <a:ext cx="3144227" cy="1571636"/>
              </a:xfrm>
              <a:prstGeom prst="rect">
                <a:avLst/>
              </a:prstGeom>
              <a:noFill/>
            </p:spPr>
          </p:pic>
          <p:sp>
            <p:nvSpPr>
              <p:cNvPr id="78" name="圓角矩形 213"/>
              <p:cNvSpPr/>
              <p:nvPr/>
            </p:nvSpPr>
            <p:spPr bwMode="auto">
              <a:xfrm>
                <a:off x="5860413" y="5876932"/>
                <a:ext cx="2857520" cy="714380"/>
              </a:xfrm>
              <a:prstGeom prst="roundRect">
                <a:avLst/>
              </a:prstGeom>
              <a:solidFill>
                <a:srgbClr val="008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bliqueBottomRight"/>
                <a:lightRig rig="threePt" dir="t"/>
              </a:scene3d>
              <a:sp3d extrusionH="76200">
                <a:bevelB/>
                <a:extrusionClr>
                  <a:srgbClr val="002060"/>
                </a:extrusionClr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562100" algn="l"/>
                  </a:tabLst>
                </a:pPr>
                <a:endParaRPr kumimoji="0" lang="zh-TW" altLang="en-US" sz="4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elvetica Neue" charset="0"/>
                  <a:ea typeface="儷黑 Pro" charset="0"/>
                  <a:cs typeface="儷黑 Pro" charset="0"/>
                  <a:sym typeface="Helvetica Neue" charset="0"/>
                </a:endParaRPr>
              </a:p>
            </p:txBody>
          </p:sp>
          <p:sp>
            <p:nvSpPr>
              <p:cNvPr id="79" name="Rounded Rectangle 27"/>
              <p:cNvSpPr/>
              <p:nvPr/>
            </p:nvSpPr>
            <p:spPr>
              <a:xfrm>
                <a:off x="5716582" y="2947974"/>
                <a:ext cx="3143272" cy="3786214"/>
              </a:xfrm>
              <a:prstGeom prst="roundRect">
                <a:avLst>
                  <a:gd name="adj" fmla="val 4073"/>
                </a:avLst>
              </a:prstGeom>
              <a:solidFill>
                <a:schemeClr val="lt1">
                  <a:alpha val="5000"/>
                </a:schemeClr>
              </a:solidFill>
              <a:ln>
                <a:solidFill>
                  <a:srgbClr val="73B9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3" name="群組 23"/>
            <p:cNvGrpSpPr/>
            <p:nvPr/>
          </p:nvGrpSpPr>
          <p:grpSpPr>
            <a:xfrm>
              <a:off x="5716582" y="3090850"/>
              <a:ext cx="3144227" cy="3500462"/>
              <a:chOff x="5716582" y="3090850"/>
              <a:chExt cx="3144227" cy="3500462"/>
            </a:xfrm>
          </p:grpSpPr>
          <p:pic>
            <p:nvPicPr>
              <p:cNvPr id="64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5717536" y="4376734"/>
                <a:ext cx="3126819" cy="571504"/>
              </a:xfrm>
              <a:prstGeom prst="rect">
                <a:avLst/>
              </a:prstGeom>
              <a:noFill/>
            </p:spPr>
          </p:pic>
          <p:grpSp>
            <p:nvGrpSpPr>
              <p:cNvPr id="65" name="群組 66"/>
              <p:cNvGrpSpPr/>
              <p:nvPr/>
            </p:nvGrpSpPr>
            <p:grpSpPr>
              <a:xfrm>
                <a:off x="5860413" y="3090850"/>
                <a:ext cx="2857520" cy="1285885"/>
                <a:chOff x="5145078" y="4019544"/>
                <a:chExt cx="3286148" cy="1428759"/>
              </a:xfrm>
            </p:grpSpPr>
            <p:pic>
              <p:nvPicPr>
                <p:cNvPr id="68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3" cstate="screen"/>
                <a:stretch>
                  <a:fillRect/>
                </a:stretch>
              </p:blipFill>
              <p:spPr bwMode="auto">
                <a:xfrm>
                  <a:off x="5145078" y="4019544"/>
                  <a:ext cx="506889" cy="14287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69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4" cstate="screen"/>
                <a:stretch>
                  <a:fillRect/>
                </a:stretch>
              </p:blipFill>
              <p:spPr bwMode="auto">
                <a:xfrm>
                  <a:off x="5566883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70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5" cstate="screen"/>
                <a:stretch>
                  <a:fillRect/>
                </a:stretch>
              </p:blipFill>
              <p:spPr bwMode="auto">
                <a:xfrm>
                  <a:off x="6066949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71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6" cstate="screen"/>
                <a:stretch>
                  <a:fillRect/>
                </a:stretch>
              </p:blipFill>
              <p:spPr bwMode="auto">
                <a:xfrm>
                  <a:off x="6995643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72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7" cstate="screen"/>
                <a:stretch>
                  <a:fillRect/>
                </a:stretch>
              </p:blipFill>
              <p:spPr bwMode="auto">
                <a:xfrm>
                  <a:off x="6495577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73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8" cstate="screen"/>
                <a:stretch>
                  <a:fillRect/>
                </a:stretch>
              </p:blipFill>
              <p:spPr bwMode="auto">
                <a:xfrm>
                  <a:off x="7424271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74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9" cstate="screen"/>
                <a:stretch>
                  <a:fillRect/>
                </a:stretch>
              </p:blipFill>
              <p:spPr bwMode="auto">
                <a:xfrm>
                  <a:off x="7924337" y="4019544"/>
                  <a:ext cx="506889" cy="1428758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66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5716582" y="4662486"/>
                <a:ext cx="3144227" cy="1571636"/>
              </a:xfrm>
              <a:prstGeom prst="rect">
                <a:avLst/>
              </a:prstGeom>
              <a:noFill/>
            </p:spPr>
          </p:pic>
          <p:sp>
            <p:nvSpPr>
              <p:cNvPr id="67" name="圓角矩形 202"/>
              <p:cNvSpPr/>
              <p:nvPr/>
            </p:nvSpPr>
            <p:spPr bwMode="auto">
              <a:xfrm>
                <a:off x="5860413" y="5876932"/>
                <a:ext cx="2857520" cy="714380"/>
              </a:xfrm>
              <a:prstGeom prst="roundRect">
                <a:avLst/>
              </a:prstGeom>
              <a:solidFill>
                <a:srgbClr val="008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bliqueBottomRight"/>
                <a:lightRig rig="threePt" dir="t"/>
              </a:scene3d>
              <a:sp3d extrusionH="76200">
                <a:bevelB/>
                <a:extrusionClr>
                  <a:srgbClr val="002060"/>
                </a:extrusionClr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562100" algn="l"/>
                  </a:tabLst>
                </a:pPr>
                <a:endParaRPr kumimoji="0" lang="zh-TW" altLang="en-US" sz="4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elvetica Neue" charset="0"/>
                  <a:ea typeface="儷黑 Pro" charset="0"/>
                  <a:cs typeface="儷黑 Pro" charset="0"/>
                  <a:sym typeface="Helvetica Neue" charset="0"/>
                </a:endParaRPr>
              </a:p>
            </p:txBody>
          </p:sp>
        </p:grpSp>
      </p:grpSp>
      <p:grpSp>
        <p:nvGrpSpPr>
          <p:cNvPr id="87" name="群組 248"/>
          <p:cNvGrpSpPr>
            <a:grpSpLocks noChangeAspect="1"/>
          </p:cNvGrpSpPr>
          <p:nvPr/>
        </p:nvGrpSpPr>
        <p:grpSpPr>
          <a:xfrm>
            <a:off x="4640846" y="1859885"/>
            <a:ext cx="1572114" cy="1893107"/>
            <a:chOff x="5716582" y="2947974"/>
            <a:chExt cx="3144227" cy="3786214"/>
          </a:xfrm>
        </p:grpSpPr>
        <p:grpSp>
          <p:nvGrpSpPr>
            <p:cNvPr id="88" name="群組 22"/>
            <p:cNvGrpSpPr/>
            <p:nvPr/>
          </p:nvGrpSpPr>
          <p:grpSpPr>
            <a:xfrm>
              <a:off x="5716582" y="2947974"/>
              <a:ext cx="3144227" cy="3786214"/>
              <a:chOff x="5716582" y="2947974"/>
              <a:chExt cx="3144227" cy="3786214"/>
            </a:xfrm>
          </p:grpSpPr>
          <p:pic>
            <p:nvPicPr>
              <p:cNvPr id="101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5717536" y="4376734"/>
                <a:ext cx="3126819" cy="571504"/>
              </a:xfrm>
              <a:prstGeom prst="rect">
                <a:avLst/>
              </a:prstGeom>
              <a:noFill/>
            </p:spPr>
          </p:pic>
          <p:grpSp>
            <p:nvGrpSpPr>
              <p:cNvPr id="102" name="群組 66"/>
              <p:cNvGrpSpPr/>
              <p:nvPr/>
            </p:nvGrpSpPr>
            <p:grpSpPr>
              <a:xfrm>
                <a:off x="5860413" y="3090850"/>
                <a:ext cx="2857520" cy="1285885"/>
                <a:chOff x="5145078" y="4019544"/>
                <a:chExt cx="3286148" cy="1428759"/>
              </a:xfrm>
            </p:grpSpPr>
            <p:pic>
              <p:nvPicPr>
                <p:cNvPr id="106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3" cstate="screen"/>
                <a:stretch>
                  <a:fillRect/>
                </a:stretch>
              </p:blipFill>
              <p:spPr bwMode="auto">
                <a:xfrm>
                  <a:off x="5145078" y="4019544"/>
                  <a:ext cx="506889" cy="14287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7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4" cstate="screen"/>
                <a:stretch>
                  <a:fillRect/>
                </a:stretch>
              </p:blipFill>
              <p:spPr bwMode="auto">
                <a:xfrm>
                  <a:off x="5566883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8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5" cstate="screen"/>
                <a:stretch>
                  <a:fillRect/>
                </a:stretch>
              </p:blipFill>
              <p:spPr bwMode="auto">
                <a:xfrm>
                  <a:off x="6066949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9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6" cstate="screen"/>
                <a:stretch>
                  <a:fillRect/>
                </a:stretch>
              </p:blipFill>
              <p:spPr bwMode="auto">
                <a:xfrm>
                  <a:off x="6995643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0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7" cstate="screen"/>
                <a:stretch>
                  <a:fillRect/>
                </a:stretch>
              </p:blipFill>
              <p:spPr bwMode="auto">
                <a:xfrm>
                  <a:off x="6495577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1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8" cstate="screen"/>
                <a:stretch>
                  <a:fillRect/>
                </a:stretch>
              </p:blipFill>
              <p:spPr bwMode="auto">
                <a:xfrm>
                  <a:off x="7424271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2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9" cstate="screen"/>
                <a:stretch>
                  <a:fillRect/>
                </a:stretch>
              </p:blipFill>
              <p:spPr bwMode="auto">
                <a:xfrm>
                  <a:off x="7924337" y="4019544"/>
                  <a:ext cx="506889" cy="1428758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3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5716582" y="4662486"/>
                <a:ext cx="3144227" cy="1571636"/>
              </a:xfrm>
              <a:prstGeom prst="rect">
                <a:avLst/>
              </a:prstGeom>
              <a:noFill/>
            </p:spPr>
          </p:pic>
          <p:sp>
            <p:nvSpPr>
              <p:cNvPr id="104" name="圓角矩形 265"/>
              <p:cNvSpPr/>
              <p:nvPr/>
            </p:nvSpPr>
            <p:spPr bwMode="auto">
              <a:xfrm>
                <a:off x="5860413" y="5876932"/>
                <a:ext cx="2857520" cy="714380"/>
              </a:xfrm>
              <a:prstGeom prst="roundRect">
                <a:avLst/>
              </a:prstGeom>
              <a:solidFill>
                <a:srgbClr val="008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bliqueBottomRight"/>
                <a:lightRig rig="threePt" dir="t"/>
              </a:scene3d>
              <a:sp3d extrusionH="76200">
                <a:bevelB/>
                <a:extrusionClr>
                  <a:srgbClr val="002060"/>
                </a:extrusionClr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562100" algn="l"/>
                  </a:tabLst>
                </a:pPr>
                <a:endParaRPr kumimoji="0" lang="zh-TW" altLang="en-US" sz="4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elvetica Neue" charset="0"/>
                  <a:ea typeface="儷黑 Pro" charset="0"/>
                  <a:cs typeface="儷黑 Pro" charset="0"/>
                  <a:sym typeface="Helvetica Neue" charset="0"/>
                </a:endParaRPr>
              </a:p>
            </p:txBody>
          </p:sp>
          <p:sp>
            <p:nvSpPr>
              <p:cNvPr id="105" name="Rounded Rectangle 27"/>
              <p:cNvSpPr/>
              <p:nvPr/>
            </p:nvSpPr>
            <p:spPr>
              <a:xfrm>
                <a:off x="5716582" y="2947974"/>
                <a:ext cx="3143272" cy="3786214"/>
              </a:xfrm>
              <a:prstGeom prst="roundRect">
                <a:avLst>
                  <a:gd name="adj" fmla="val 4073"/>
                </a:avLst>
              </a:prstGeom>
              <a:solidFill>
                <a:schemeClr val="lt1">
                  <a:alpha val="5000"/>
                </a:schemeClr>
              </a:solidFill>
              <a:ln>
                <a:solidFill>
                  <a:srgbClr val="73B9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9" name="群組 23"/>
            <p:cNvGrpSpPr/>
            <p:nvPr/>
          </p:nvGrpSpPr>
          <p:grpSpPr>
            <a:xfrm>
              <a:off x="5716582" y="3090850"/>
              <a:ext cx="3144227" cy="3500462"/>
              <a:chOff x="5716582" y="3090850"/>
              <a:chExt cx="3144227" cy="3500462"/>
            </a:xfrm>
          </p:grpSpPr>
          <p:pic>
            <p:nvPicPr>
              <p:cNvPr id="90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5717536" y="4376734"/>
                <a:ext cx="3126819" cy="571504"/>
              </a:xfrm>
              <a:prstGeom prst="rect">
                <a:avLst/>
              </a:prstGeom>
              <a:noFill/>
            </p:spPr>
          </p:pic>
          <p:grpSp>
            <p:nvGrpSpPr>
              <p:cNvPr id="91" name="群組 66"/>
              <p:cNvGrpSpPr/>
              <p:nvPr/>
            </p:nvGrpSpPr>
            <p:grpSpPr>
              <a:xfrm>
                <a:off x="5860413" y="3090850"/>
                <a:ext cx="2857520" cy="1285885"/>
                <a:chOff x="5145078" y="4019544"/>
                <a:chExt cx="3286148" cy="1428759"/>
              </a:xfrm>
            </p:grpSpPr>
            <p:pic>
              <p:nvPicPr>
                <p:cNvPr id="94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3" cstate="screen"/>
                <a:stretch>
                  <a:fillRect/>
                </a:stretch>
              </p:blipFill>
              <p:spPr bwMode="auto">
                <a:xfrm>
                  <a:off x="5145078" y="4019544"/>
                  <a:ext cx="506889" cy="14287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4" cstate="screen"/>
                <a:stretch>
                  <a:fillRect/>
                </a:stretch>
              </p:blipFill>
              <p:spPr bwMode="auto">
                <a:xfrm>
                  <a:off x="5566883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96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5" cstate="screen"/>
                <a:stretch>
                  <a:fillRect/>
                </a:stretch>
              </p:blipFill>
              <p:spPr bwMode="auto">
                <a:xfrm>
                  <a:off x="6066949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6" cstate="screen"/>
                <a:stretch>
                  <a:fillRect/>
                </a:stretch>
              </p:blipFill>
              <p:spPr bwMode="auto">
                <a:xfrm>
                  <a:off x="6995643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98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7" cstate="screen"/>
                <a:stretch>
                  <a:fillRect/>
                </a:stretch>
              </p:blipFill>
              <p:spPr bwMode="auto">
                <a:xfrm>
                  <a:off x="6495577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99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8" cstate="screen"/>
                <a:stretch>
                  <a:fillRect/>
                </a:stretch>
              </p:blipFill>
              <p:spPr bwMode="auto">
                <a:xfrm>
                  <a:off x="7424271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0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9" cstate="screen"/>
                <a:stretch>
                  <a:fillRect/>
                </a:stretch>
              </p:blipFill>
              <p:spPr bwMode="auto">
                <a:xfrm>
                  <a:off x="7924337" y="4019544"/>
                  <a:ext cx="506889" cy="1428758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92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5716582" y="4662486"/>
                <a:ext cx="3144227" cy="1571636"/>
              </a:xfrm>
              <a:prstGeom prst="rect">
                <a:avLst/>
              </a:prstGeom>
              <a:noFill/>
            </p:spPr>
          </p:pic>
          <p:sp>
            <p:nvSpPr>
              <p:cNvPr id="93" name="圓角矩形 254"/>
              <p:cNvSpPr/>
              <p:nvPr/>
            </p:nvSpPr>
            <p:spPr bwMode="auto">
              <a:xfrm>
                <a:off x="5860413" y="5876932"/>
                <a:ext cx="2857520" cy="714380"/>
              </a:xfrm>
              <a:prstGeom prst="roundRect">
                <a:avLst/>
              </a:prstGeom>
              <a:solidFill>
                <a:srgbClr val="008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bliqueBottomRight"/>
                <a:lightRig rig="threePt" dir="t"/>
              </a:scene3d>
              <a:sp3d extrusionH="76200">
                <a:bevelB/>
                <a:extrusionClr>
                  <a:srgbClr val="002060"/>
                </a:extrusionClr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562100" algn="l"/>
                  </a:tabLst>
                </a:pPr>
                <a:endParaRPr kumimoji="0" lang="zh-TW" altLang="en-US" sz="4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elvetica Neue" charset="0"/>
                  <a:ea typeface="儷黑 Pro" charset="0"/>
                  <a:cs typeface="儷黑 Pro" charset="0"/>
                  <a:sym typeface="Helvetica Neue" charset="0"/>
                </a:endParaRPr>
              </a:p>
            </p:txBody>
          </p:sp>
        </p:grpSp>
      </p:grpSp>
      <p:sp>
        <p:nvSpPr>
          <p:cNvPr id="113" name="Rounded Rectangle 27"/>
          <p:cNvSpPr/>
          <p:nvPr/>
        </p:nvSpPr>
        <p:spPr>
          <a:xfrm>
            <a:off x="2926812" y="1788447"/>
            <a:ext cx="5000660" cy="4286280"/>
          </a:xfrm>
          <a:prstGeom prst="roundRect">
            <a:avLst>
              <a:gd name="adj" fmla="val 4073"/>
            </a:avLst>
          </a:prstGeom>
          <a:solidFill>
            <a:schemeClr val="lt1">
              <a:alpha val="5000"/>
            </a:schemeClr>
          </a:solidFill>
          <a:ln>
            <a:solidFill>
              <a:srgbClr val="73B9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TextBox 37"/>
          <p:cNvSpPr txBox="1"/>
          <p:nvPr/>
        </p:nvSpPr>
        <p:spPr>
          <a:xfrm>
            <a:off x="3876085" y="1398220"/>
            <a:ext cx="3122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9EBD5F"/>
                </a:solidFill>
                <a:latin typeface="Calibri" pitchFamily="34" charset="0"/>
              </a:rPr>
              <a:t>grid of blocks</a:t>
            </a:r>
            <a:endParaRPr lang="en-US" sz="2400" dirty="0">
              <a:solidFill>
                <a:srgbClr val="9EBD5F"/>
              </a:solidFill>
              <a:latin typeface="Calibri" pitchFamily="34" charset="0"/>
            </a:endParaRPr>
          </a:p>
        </p:txBody>
      </p:sp>
      <p:sp>
        <p:nvSpPr>
          <p:cNvPr id="115" name="TextBox 37"/>
          <p:cNvSpPr txBox="1"/>
          <p:nvPr/>
        </p:nvSpPr>
        <p:spPr>
          <a:xfrm>
            <a:off x="1140862" y="2502827"/>
            <a:ext cx="1248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9EBD5F"/>
                </a:solidFill>
                <a:latin typeface="Calibri" pitchFamily="34" charset="0"/>
              </a:rPr>
              <a:t>registers</a:t>
            </a:r>
            <a:endParaRPr lang="en-US" sz="2400" dirty="0">
              <a:solidFill>
                <a:srgbClr val="9EBD5F"/>
              </a:solidFill>
              <a:latin typeface="Calibri" pitchFamily="34" charset="0"/>
            </a:endParaRPr>
          </a:p>
        </p:txBody>
      </p:sp>
      <p:sp>
        <p:nvSpPr>
          <p:cNvPr id="116" name="TextBox 37"/>
          <p:cNvSpPr txBox="1"/>
          <p:nvPr/>
        </p:nvSpPr>
        <p:spPr>
          <a:xfrm>
            <a:off x="755094" y="2860017"/>
            <a:ext cx="1885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9EBD5F"/>
                </a:solidFill>
                <a:latin typeface="Calibri" pitchFamily="34" charset="0"/>
              </a:rPr>
              <a:t>local memory</a:t>
            </a:r>
            <a:endParaRPr lang="en-US" sz="2400" dirty="0">
              <a:solidFill>
                <a:srgbClr val="9EBD5F"/>
              </a:solidFill>
              <a:latin typeface="Calibri" pitchFamily="34" charset="0"/>
            </a:endParaRPr>
          </a:p>
        </p:txBody>
      </p:sp>
      <p:sp>
        <p:nvSpPr>
          <p:cNvPr id="117" name="TextBox 37"/>
          <p:cNvSpPr txBox="1"/>
          <p:nvPr/>
        </p:nvSpPr>
        <p:spPr>
          <a:xfrm>
            <a:off x="626934" y="3255608"/>
            <a:ext cx="2157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9EBD5F"/>
                </a:solidFill>
                <a:latin typeface="Calibri" pitchFamily="34" charset="0"/>
              </a:rPr>
              <a:t>shared memory</a:t>
            </a:r>
            <a:endParaRPr lang="en-US" sz="2400" dirty="0">
              <a:solidFill>
                <a:srgbClr val="9EBD5F"/>
              </a:solidFill>
              <a:latin typeface="Calibri" pitchFamily="34" charset="0"/>
            </a:endParaRPr>
          </a:p>
        </p:txBody>
      </p:sp>
      <p:sp>
        <p:nvSpPr>
          <p:cNvPr id="119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CUDA Memory </a:t>
            </a:r>
            <a:r>
              <a:rPr lang="en-US" altLang="zh-TW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Hierarchy</a:t>
            </a:r>
            <a:r>
              <a:rPr lang="en-US" altLang="zh-TW" sz="40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(Cont.)</a:t>
            </a:r>
            <a:r>
              <a:rPr lang="en-US" altLang="zh-TW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/>
            </a:r>
            <a:br>
              <a:rPr lang="en-US" altLang="zh-TW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48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/>
      <p:bldP spid="115" grpId="0"/>
      <p:bldP spid="116" grpId="0"/>
      <p:bldP spid="1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584950"/>
            <a:ext cx="2133600" cy="365125"/>
          </a:xfrm>
        </p:spPr>
        <p:txBody>
          <a:bodyPr/>
          <a:lstStyle/>
          <a:p>
            <a:fld id="{0F699152-EF2B-4CAC-BB3B-54B16C0DB941}" type="slidenum">
              <a:rPr lang="en-US" smtClean="0">
                <a:solidFill>
                  <a:srgbClr val="9EBD5F"/>
                </a:solidFill>
              </a:rPr>
              <a:t>37</a:t>
            </a:fld>
            <a:endParaRPr lang="en-US">
              <a:solidFill>
                <a:srgbClr val="9EBD5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1382" y="1371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44600" indent="-457200">
              <a:spcBef>
                <a:spcPts val="3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srgbClr val="9EBD5F"/>
              </a:solidFill>
            </a:endParaRPr>
          </a:p>
        </p:txBody>
      </p:sp>
      <p:grpSp>
        <p:nvGrpSpPr>
          <p:cNvPr id="124" name="群組 144"/>
          <p:cNvGrpSpPr>
            <a:grpSpLocks noChangeAspect="1"/>
          </p:cNvGrpSpPr>
          <p:nvPr/>
        </p:nvGrpSpPr>
        <p:grpSpPr>
          <a:xfrm>
            <a:off x="2990338" y="1833265"/>
            <a:ext cx="1572114" cy="1893107"/>
            <a:chOff x="5716582" y="2947974"/>
            <a:chExt cx="3144227" cy="3786214"/>
          </a:xfrm>
        </p:grpSpPr>
        <p:grpSp>
          <p:nvGrpSpPr>
            <p:cNvPr id="125" name="群組 22"/>
            <p:cNvGrpSpPr/>
            <p:nvPr/>
          </p:nvGrpSpPr>
          <p:grpSpPr>
            <a:xfrm>
              <a:off x="5716582" y="2947974"/>
              <a:ext cx="3144227" cy="3786214"/>
              <a:chOff x="5716582" y="2947974"/>
              <a:chExt cx="3144227" cy="3786214"/>
            </a:xfrm>
          </p:grpSpPr>
          <p:pic>
            <p:nvPicPr>
              <p:cNvPr id="138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5717536" y="4376734"/>
                <a:ext cx="3126819" cy="571504"/>
              </a:xfrm>
              <a:prstGeom prst="rect">
                <a:avLst/>
              </a:prstGeom>
              <a:noFill/>
            </p:spPr>
          </p:pic>
          <p:grpSp>
            <p:nvGrpSpPr>
              <p:cNvPr id="139" name="群組 66"/>
              <p:cNvGrpSpPr/>
              <p:nvPr/>
            </p:nvGrpSpPr>
            <p:grpSpPr>
              <a:xfrm>
                <a:off x="5860413" y="3090850"/>
                <a:ext cx="2857520" cy="1285885"/>
                <a:chOff x="5145078" y="4019544"/>
                <a:chExt cx="3286148" cy="1428759"/>
              </a:xfrm>
            </p:grpSpPr>
            <p:pic>
              <p:nvPicPr>
                <p:cNvPr id="143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tretch>
                  <a:fillRect/>
                </a:stretch>
              </p:blipFill>
              <p:spPr bwMode="auto">
                <a:xfrm>
                  <a:off x="5145078" y="4019544"/>
                  <a:ext cx="506889" cy="14287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4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tretch>
                  <a:fillRect/>
                </a:stretch>
              </p:blipFill>
              <p:spPr bwMode="auto">
                <a:xfrm>
                  <a:off x="5566883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5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7" cstate="screen"/>
                <a:stretch>
                  <a:fillRect/>
                </a:stretch>
              </p:blipFill>
              <p:spPr bwMode="auto">
                <a:xfrm>
                  <a:off x="6066949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6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8" cstate="screen"/>
                <a:stretch>
                  <a:fillRect/>
                </a:stretch>
              </p:blipFill>
              <p:spPr bwMode="auto">
                <a:xfrm>
                  <a:off x="6995643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7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9" cstate="screen"/>
                <a:stretch>
                  <a:fillRect/>
                </a:stretch>
              </p:blipFill>
              <p:spPr bwMode="auto">
                <a:xfrm>
                  <a:off x="6495577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8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tretch>
                  <a:fillRect/>
                </a:stretch>
              </p:blipFill>
              <p:spPr bwMode="auto">
                <a:xfrm>
                  <a:off x="7424271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9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tretch>
                  <a:fillRect/>
                </a:stretch>
              </p:blipFill>
              <p:spPr bwMode="auto">
                <a:xfrm>
                  <a:off x="7924337" y="4019544"/>
                  <a:ext cx="506889" cy="1428758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40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5716582" y="4662486"/>
                <a:ext cx="3144227" cy="1571636"/>
              </a:xfrm>
              <a:prstGeom prst="rect">
                <a:avLst/>
              </a:prstGeom>
              <a:noFill/>
            </p:spPr>
          </p:pic>
          <p:sp>
            <p:nvSpPr>
              <p:cNvPr id="141" name="圓角矩形 161"/>
              <p:cNvSpPr/>
              <p:nvPr/>
            </p:nvSpPr>
            <p:spPr bwMode="auto">
              <a:xfrm>
                <a:off x="5860413" y="5876932"/>
                <a:ext cx="2857520" cy="714380"/>
              </a:xfrm>
              <a:prstGeom prst="roundRect">
                <a:avLst/>
              </a:prstGeom>
              <a:solidFill>
                <a:srgbClr val="008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bliqueBottomRight"/>
                <a:lightRig rig="threePt" dir="t"/>
              </a:scene3d>
              <a:sp3d extrusionH="76200">
                <a:bevelB/>
                <a:extrusionClr>
                  <a:srgbClr val="002060"/>
                </a:extrusionClr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562100" algn="l"/>
                  </a:tabLst>
                </a:pPr>
                <a:endParaRPr kumimoji="0" lang="zh-TW" altLang="en-US" sz="4800" b="0" i="0" u="none" strike="noStrike" cap="none" normalizeH="0" baseline="0" smtClean="0">
                  <a:ln>
                    <a:noFill/>
                  </a:ln>
                  <a:solidFill>
                    <a:srgbClr val="9EBD5F"/>
                  </a:solidFill>
                  <a:effectLst/>
                  <a:latin typeface="Helvetica Neue" charset="0"/>
                  <a:ea typeface="儷黑 Pro" charset="0"/>
                  <a:cs typeface="儷黑 Pro" charset="0"/>
                  <a:sym typeface="Helvetica Neue" charset="0"/>
                </a:endParaRPr>
              </a:p>
            </p:txBody>
          </p:sp>
          <p:sp>
            <p:nvSpPr>
              <p:cNvPr id="142" name="Rounded Rectangle 27"/>
              <p:cNvSpPr/>
              <p:nvPr/>
            </p:nvSpPr>
            <p:spPr>
              <a:xfrm>
                <a:off x="5716582" y="2947974"/>
                <a:ext cx="3143272" cy="3786214"/>
              </a:xfrm>
              <a:prstGeom prst="roundRect">
                <a:avLst>
                  <a:gd name="adj" fmla="val 4073"/>
                </a:avLst>
              </a:prstGeom>
              <a:solidFill>
                <a:schemeClr val="lt1">
                  <a:alpha val="5000"/>
                </a:schemeClr>
              </a:solidFill>
              <a:ln>
                <a:solidFill>
                  <a:srgbClr val="73B9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9EBD5F"/>
                  </a:solidFill>
                </a:endParaRPr>
              </a:p>
            </p:txBody>
          </p:sp>
        </p:grpSp>
        <p:grpSp>
          <p:nvGrpSpPr>
            <p:cNvPr id="126" name="群組 23"/>
            <p:cNvGrpSpPr/>
            <p:nvPr/>
          </p:nvGrpSpPr>
          <p:grpSpPr>
            <a:xfrm>
              <a:off x="5716582" y="3090850"/>
              <a:ext cx="3144227" cy="3500462"/>
              <a:chOff x="5716582" y="3090850"/>
              <a:chExt cx="3144227" cy="3500462"/>
            </a:xfrm>
          </p:grpSpPr>
          <p:pic>
            <p:nvPicPr>
              <p:cNvPr id="127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5717536" y="4376734"/>
                <a:ext cx="3126819" cy="571504"/>
              </a:xfrm>
              <a:prstGeom prst="rect">
                <a:avLst/>
              </a:prstGeom>
              <a:noFill/>
            </p:spPr>
          </p:pic>
          <p:grpSp>
            <p:nvGrpSpPr>
              <p:cNvPr id="128" name="群組 66"/>
              <p:cNvGrpSpPr/>
              <p:nvPr/>
            </p:nvGrpSpPr>
            <p:grpSpPr>
              <a:xfrm>
                <a:off x="5860413" y="3090850"/>
                <a:ext cx="2857520" cy="1285885"/>
                <a:chOff x="5145078" y="4019544"/>
                <a:chExt cx="3286148" cy="1428759"/>
              </a:xfrm>
            </p:grpSpPr>
            <p:pic>
              <p:nvPicPr>
                <p:cNvPr id="131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tretch>
                  <a:fillRect/>
                </a:stretch>
              </p:blipFill>
              <p:spPr bwMode="auto">
                <a:xfrm>
                  <a:off x="5145078" y="4019544"/>
                  <a:ext cx="506889" cy="14287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2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tretch>
                  <a:fillRect/>
                </a:stretch>
              </p:blipFill>
              <p:spPr bwMode="auto">
                <a:xfrm>
                  <a:off x="5566883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3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7" cstate="screen"/>
                <a:stretch>
                  <a:fillRect/>
                </a:stretch>
              </p:blipFill>
              <p:spPr bwMode="auto">
                <a:xfrm>
                  <a:off x="6066949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4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8" cstate="screen"/>
                <a:stretch>
                  <a:fillRect/>
                </a:stretch>
              </p:blipFill>
              <p:spPr bwMode="auto">
                <a:xfrm>
                  <a:off x="6995643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5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9" cstate="screen"/>
                <a:stretch>
                  <a:fillRect/>
                </a:stretch>
              </p:blipFill>
              <p:spPr bwMode="auto">
                <a:xfrm>
                  <a:off x="6495577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6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tretch>
                  <a:fillRect/>
                </a:stretch>
              </p:blipFill>
              <p:spPr bwMode="auto">
                <a:xfrm>
                  <a:off x="7424271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7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tretch>
                  <a:fillRect/>
                </a:stretch>
              </p:blipFill>
              <p:spPr bwMode="auto">
                <a:xfrm>
                  <a:off x="7924337" y="4019544"/>
                  <a:ext cx="506889" cy="1428758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29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5716582" y="4662486"/>
                <a:ext cx="3144227" cy="1571636"/>
              </a:xfrm>
              <a:prstGeom prst="rect">
                <a:avLst/>
              </a:prstGeom>
              <a:noFill/>
            </p:spPr>
          </p:pic>
          <p:sp>
            <p:nvSpPr>
              <p:cNvPr id="130" name="圓角矩形 150"/>
              <p:cNvSpPr/>
              <p:nvPr/>
            </p:nvSpPr>
            <p:spPr bwMode="auto">
              <a:xfrm>
                <a:off x="5860413" y="5876932"/>
                <a:ext cx="2857520" cy="714380"/>
              </a:xfrm>
              <a:prstGeom prst="roundRect">
                <a:avLst/>
              </a:prstGeom>
              <a:solidFill>
                <a:srgbClr val="008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bliqueBottomRight"/>
                <a:lightRig rig="threePt" dir="t"/>
              </a:scene3d>
              <a:sp3d extrusionH="76200">
                <a:bevelB/>
                <a:extrusionClr>
                  <a:srgbClr val="002060"/>
                </a:extrusionClr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562100" algn="l"/>
                  </a:tabLst>
                </a:pPr>
                <a:endParaRPr kumimoji="0" lang="zh-TW" altLang="en-US" sz="4800" b="0" i="0" u="none" strike="noStrike" cap="none" normalizeH="0" baseline="0" smtClean="0">
                  <a:ln>
                    <a:noFill/>
                  </a:ln>
                  <a:solidFill>
                    <a:srgbClr val="9EBD5F"/>
                  </a:solidFill>
                  <a:effectLst/>
                  <a:latin typeface="Helvetica Neue" charset="0"/>
                  <a:ea typeface="儷黑 Pro" charset="0"/>
                  <a:cs typeface="儷黑 Pro" charset="0"/>
                  <a:sym typeface="Helvetica Neue" charset="0"/>
                </a:endParaRPr>
              </a:p>
            </p:txBody>
          </p:sp>
        </p:grpSp>
      </p:grpSp>
      <p:grpSp>
        <p:nvGrpSpPr>
          <p:cNvPr id="150" name="群組 196"/>
          <p:cNvGrpSpPr>
            <a:grpSpLocks noChangeAspect="1"/>
          </p:cNvGrpSpPr>
          <p:nvPr/>
        </p:nvGrpSpPr>
        <p:grpSpPr>
          <a:xfrm>
            <a:off x="6276486" y="1833265"/>
            <a:ext cx="1572114" cy="1893107"/>
            <a:chOff x="5716582" y="2947974"/>
            <a:chExt cx="3144227" cy="3786214"/>
          </a:xfrm>
        </p:grpSpPr>
        <p:grpSp>
          <p:nvGrpSpPr>
            <p:cNvPr id="151" name="群組 22"/>
            <p:cNvGrpSpPr/>
            <p:nvPr/>
          </p:nvGrpSpPr>
          <p:grpSpPr>
            <a:xfrm>
              <a:off x="5716582" y="2947974"/>
              <a:ext cx="3144227" cy="3786214"/>
              <a:chOff x="5716582" y="2947974"/>
              <a:chExt cx="3144227" cy="3786214"/>
            </a:xfrm>
          </p:grpSpPr>
          <p:pic>
            <p:nvPicPr>
              <p:cNvPr id="164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5717536" y="4376734"/>
                <a:ext cx="3126819" cy="571504"/>
              </a:xfrm>
              <a:prstGeom prst="rect">
                <a:avLst/>
              </a:prstGeom>
              <a:noFill/>
            </p:spPr>
          </p:pic>
          <p:grpSp>
            <p:nvGrpSpPr>
              <p:cNvPr id="165" name="群組 66"/>
              <p:cNvGrpSpPr/>
              <p:nvPr/>
            </p:nvGrpSpPr>
            <p:grpSpPr>
              <a:xfrm>
                <a:off x="5860413" y="3090850"/>
                <a:ext cx="2857520" cy="1285885"/>
                <a:chOff x="5145078" y="4019544"/>
                <a:chExt cx="3286148" cy="1428759"/>
              </a:xfrm>
            </p:grpSpPr>
            <p:pic>
              <p:nvPicPr>
                <p:cNvPr id="169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tretch>
                  <a:fillRect/>
                </a:stretch>
              </p:blipFill>
              <p:spPr bwMode="auto">
                <a:xfrm>
                  <a:off x="5145078" y="4019544"/>
                  <a:ext cx="506889" cy="14287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0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tretch>
                  <a:fillRect/>
                </a:stretch>
              </p:blipFill>
              <p:spPr bwMode="auto">
                <a:xfrm>
                  <a:off x="5566883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1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7" cstate="screen"/>
                <a:stretch>
                  <a:fillRect/>
                </a:stretch>
              </p:blipFill>
              <p:spPr bwMode="auto">
                <a:xfrm>
                  <a:off x="6066949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2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8" cstate="screen"/>
                <a:stretch>
                  <a:fillRect/>
                </a:stretch>
              </p:blipFill>
              <p:spPr bwMode="auto">
                <a:xfrm>
                  <a:off x="6995643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3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9" cstate="screen"/>
                <a:stretch>
                  <a:fillRect/>
                </a:stretch>
              </p:blipFill>
              <p:spPr bwMode="auto">
                <a:xfrm>
                  <a:off x="6495577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4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tretch>
                  <a:fillRect/>
                </a:stretch>
              </p:blipFill>
              <p:spPr bwMode="auto">
                <a:xfrm>
                  <a:off x="7424271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5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tretch>
                  <a:fillRect/>
                </a:stretch>
              </p:blipFill>
              <p:spPr bwMode="auto">
                <a:xfrm>
                  <a:off x="7924337" y="4019544"/>
                  <a:ext cx="506889" cy="1428758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66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5716582" y="4662486"/>
                <a:ext cx="3144227" cy="1571636"/>
              </a:xfrm>
              <a:prstGeom prst="rect">
                <a:avLst/>
              </a:prstGeom>
              <a:noFill/>
            </p:spPr>
          </p:pic>
          <p:sp>
            <p:nvSpPr>
              <p:cNvPr id="167" name="圓角矩形 213"/>
              <p:cNvSpPr/>
              <p:nvPr/>
            </p:nvSpPr>
            <p:spPr bwMode="auto">
              <a:xfrm>
                <a:off x="5860413" y="5876932"/>
                <a:ext cx="2857520" cy="714380"/>
              </a:xfrm>
              <a:prstGeom prst="roundRect">
                <a:avLst/>
              </a:prstGeom>
              <a:solidFill>
                <a:srgbClr val="008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bliqueBottomRight"/>
                <a:lightRig rig="threePt" dir="t"/>
              </a:scene3d>
              <a:sp3d extrusionH="76200">
                <a:bevelB/>
                <a:extrusionClr>
                  <a:srgbClr val="002060"/>
                </a:extrusionClr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562100" algn="l"/>
                  </a:tabLst>
                </a:pPr>
                <a:endParaRPr kumimoji="0" lang="zh-TW" altLang="en-US" sz="4800" b="0" i="0" u="none" strike="noStrike" cap="none" normalizeH="0" baseline="0" smtClean="0">
                  <a:ln>
                    <a:noFill/>
                  </a:ln>
                  <a:solidFill>
                    <a:srgbClr val="9EBD5F"/>
                  </a:solidFill>
                  <a:effectLst/>
                  <a:latin typeface="Helvetica Neue" charset="0"/>
                  <a:ea typeface="儷黑 Pro" charset="0"/>
                  <a:cs typeface="儷黑 Pro" charset="0"/>
                  <a:sym typeface="Helvetica Neue" charset="0"/>
                </a:endParaRPr>
              </a:p>
            </p:txBody>
          </p:sp>
          <p:sp>
            <p:nvSpPr>
              <p:cNvPr id="168" name="Rounded Rectangle 27"/>
              <p:cNvSpPr/>
              <p:nvPr/>
            </p:nvSpPr>
            <p:spPr>
              <a:xfrm>
                <a:off x="5716582" y="2947974"/>
                <a:ext cx="3143272" cy="3786214"/>
              </a:xfrm>
              <a:prstGeom prst="roundRect">
                <a:avLst>
                  <a:gd name="adj" fmla="val 4073"/>
                </a:avLst>
              </a:prstGeom>
              <a:solidFill>
                <a:schemeClr val="lt1">
                  <a:alpha val="5000"/>
                </a:schemeClr>
              </a:solidFill>
              <a:ln>
                <a:solidFill>
                  <a:srgbClr val="73B9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9EBD5F"/>
                  </a:solidFill>
                </a:endParaRPr>
              </a:p>
            </p:txBody>
          </p:sp>
        </p:grpSp>
        <p:grpSp>
          <p:nvGrpSpPr>
            <p:cNvPr id="152" name="群組 23"/>
            <p:cNvGrpSpPr/>
            <p:nvPr/>
          </p:nvGrpSpPr>
          <p:grpSpPr>
            <a:xfrm>
              <a:off x="5716582" y="3090850"/>
              <a:ext cx="3144227" cy="3500462"/>
              <a:chOff x="5716582" y="3090850"/>
              <a:chExt cx="3144227" cy="3500462"/>
            </a:xfrm>
          </p:grpSpPr>
          <p:pic>
            <p:nvPicPr>
              <p:cNvPr id="153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5717536" y="4376734"/>
                <a:ext cx="3126819" cy="571504"/>
              </a:xfrm>
              <a:prstGeom prst="rect">
                <a:avLst/>
              </a:prstGeom>
              <a:noFill/>
            </p:spPr>
          </p:pic>
          <p:grpSp>
            <p:nvGrpSpPr>
              <p:cNvPr id="154" name="群組 66"/>
              <p:cNvGrpSpPr/>
              <p:nvPr/>
            </p:nvGrpSpPr>
            <p:grpSpPr>
              <a:xfrm>
                <a:off x="5860413" y="3090850"/>
                <a:ext cx="2857520" cy="1285885"/>
                <a:chOff x="5145078" y="4019544"/>
                <a:chExt cx="3286148" cy="1428759"/>
              </a:xfrm>
            </p:grpSpPr>
            <p:pic>
              <p:nvPicPr>
                <p:cNvPr id="157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tretch>
                  <a:fillRect/>
                </a:stretch>
              </p:blipFill>
              <p:spPr bwMode="auto">
                <a:xfrm>
                  <a:off x="5145078" y="4019544"/>
                  <a:ext cx="506889" cy="14287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158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tretch>
                  <a:fillRect/>
                </a:stretch>
              </p:blipFill>
              <p:spPr bwMode="auto">
                <a:xfrm>
                  <a:off x="5566883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59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7" cstate="screen"/>
                <a:stretch>
                  <a:fillRect/>
                </a:stretch>
              </p:blipFill>
              <p:spPr bwMode="auto">
                <a:xfrm>
                  <a:off x="6066949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0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8" cstate="screen"/>
                <a:stretch>
                  <a:fillRect/>
                </a:stretch>
              </p:blipFill>
              <p:spPr bwMode="auto">
                <a:xfrm>
                  <a:off x="6995643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1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9" cstate="screen"/>
                <a:stretch>
                  <a:fillRect/>
                </a:stretch>
              </p:blipFill>
              <p:spPr bwMode="auto">
                <a:xfrm>
                  <a:off x="6495577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2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tretch>
                  <a:fillRect/>
                </a:stretch>
              </p:blipFill>
              <p:spPr bwMode="auto">
                <a:xfrm>
                  <a:off x="7424271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3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tretch>
                  <a:fillRect/>
                </a:stretch>
              </p:blipFill>
              <p:spPr bwMode="auto">
                <a:xfrm>
                  <a:off x="7924337" y="4019544"/>
                  <a:ext cx="506889" cy="1428758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55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5716582" y="4662486"/>
                <a:ext cx="3144227" cy="1571636"/>
              </a:xfrm>
              <a:prstGeom prst="rect">
                <a:avLst/>
              </a:prstGeom>
              <a:noFill/>
            </p:spPr>
          </p:pic>
          <p:sp>
            <p:nvSpPr>
              <p:cNvPr id="156" name="圓角矩形 202"/>
              <p:cNvSpPr/>
              <p:nvPr/>
            </p:nvSpPr>
            <p:spPr bwMode="auto">
              <a:xfrm>
                <a:off x="5860413" y="5876932"/>
                <a:ext cx="2857520" cy="714380"/>
              </a:xfrm>
              <a:prstGeom prst="roundRect">
                <a:avLst/>
              </a:prstGeom>
              <a:solidFill>
                <a:srgbClr val="008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bliqueBottomRight"/>
                <a:lightRig rig="threePt" dir="t"/>
              </a:scene3d>
              <a:sp3d extrusionH="76200">
                <a:bevelB/>
                <a:extrusionClr>
                  <a:srgbClr val="002060"/>
                </a:extrusionClr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562100" algn="l"/>
                  </a:tabLst>
                </a:pPr>
                <a:endParaRPr kumimoji="0" lang="zh-TW" altLang="en-US" sz="4800" b="0" i="0" u="none" strike="noStrike" cap="none" normalizeH="0" baseline="0" smtClean="0">
                  <a:ln>
                    <a:noFill/>
                  </a:ln>
                  <a:solidFill>
                    <a:srgbClr val="9EBD5F"/>
                  </a:solidFill>
                  <a:effectLst/>
                  <a:latin typeface="Helvetica Neue" charset="0"/>
                  <a:ea typeface="儷黑 Pro" charset="0"/>
                  <a:cs typeface="儷黑 Pro" charset="0"/>
                  <a:sym typeface="Helvetica Neue" charset="0"/>
                </a:endParaRPr>
              </a:p>
            </p:txBody>
          </p:sp>
        </p:grpSp>
      </p:grpSp>
      <p:grpSp>
        <p:nvGrpSpPr>
          <p:cNvPr id="176" name="群組 248"/>
          <p:cNvGrpSpPr>
            <a:grpSpLocks noChangeAspect="1"/>
          </p:cNvGrpSpPr>
          <p:nvPr/>
        </p:nvGrpSpPr>
        <p:grpSpPr>
          <a:xfrm>
            <a:off x="4632934" y="1833265"/>
            <a:ext cx="1572114" cy="1893107"/>
            <a:chOff x="5716582" y="2947974"/>
            <a:chExt cx="3144227" cy="3786214"/>
          </a:xfrm>
        </p:grpSpPr>
        <p:grpSp>
          <p:nvGrpSpPr>
            <p:cNvPr id="177" name="群組 22"/>
            <p:cNvGrpSpPr/>
            <p:nvPr/>
          </p:nvGrpSpPr>
          <p:grpSpPr>
            <a:xfrm>
              <a:off x="5716582" y="2947974"/>
              <a:ext cx="3144227" cy="3786214"/>
              <a:chOff x="5716582" y="2947974"/>
              <a:chExt cx="3144227" cy="3786214"/>
            </a:xfrm>
          </p:grpSpPr>
          <p:pic>
            <p:nvPicPr>
              <p:cNvPr id="190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5717536" y="4376734"/>
                <a:ext cx="3126819" cy="571504"/>
              </a:xfrm>
              <a:prstGeom prst="rect">
                <a:avLst/>
              </a:prstGeom>
              <a:noFill/>
            </p:spPr>
          </p:pic>
          <p:grpSp>
            <p:nvGrpSpPr>
              <p:cNvPr id="191" name="群組 66"/>
              <p:cNvGrpSpPr/>
              <p:nvPr/>
            </p:nvGrpSpPr>
            <p:grpSpPr>
              <a:xfrm>
                <a:off x="5860413" y="3090850"/>
                <a:ext cx="2857520" cy="1285885"/>
                <a:chOff x="5145078" y="4019544"/>
                <a:chExt cx="3286148" cy="1428759"/>
              </a:xfrm>
            </p:grpSpPr>
            <p:pic>
              <p:nvPicPr>
                <p:cNvPr id="195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tretch>
                  <a:fillRect/>
                </a:stretch>
              </p:blipFill>
              <p:spPr bwMode="auto">
                <a:xfrm>
                  <a:off x="5145078" y="4019544"/>
                  <a:ext cx="506889" cy="14287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6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tretch>
                  <a:fillRect/>
                </a:stretch>
              </p:blipFill>
              <p:spPr bwMode="auto">
                <a:xfrm>
                  <a:off x="5566883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7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7" cstate="screen"/>
                <a:stretch>
                  <a:fillRect/>
                </a:stretch>
              </p:blipFill>
              <p:spPr bwMode="auto">
                <a:xfrm>
                  <a:off x="6066949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8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8" cstate="screen"/>
                <a:stretch>
                  <a:fillRect/>
                </a:stretch>
              </p:blipFill>
              <p:spPr bwMode="auto">
                <a:xfrm>
                  <a:off x="6995643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9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9" cstate="screen"/>
                <a:stretch>
                  <a:fillRect/>
                </a:stretch>
              </p:blipFill>
              <p:spPr bwMode="auto">
                <a:xfrm>
                  <a:off x="6495577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0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tretch>
                  <a:fillRect/>
                </a:stretch>
              </p:blipFill>
              <p:spPr bwMode="auto">
                <a:xfrm>
                  <a:off x="7424271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1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tretch>
                  <a:fillRect/>
                </a:stretch>
              </p:blipFill>
              <p:spPr bwMode="auto">
                <a:xfrm>
                  <a:off x="7924337" y="4019544"/>
                  <a:ext cx="506889" cy="1428758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92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5716582" y="4662486"/>
                <a:ext cx="3144227" cy="1571636"/>
              </a:xfrm>
              <a:prstGeom prst="rect">
                <a:avLst/>
              </a:prstGeom>
              <a:noFill/>
            </p:spPr>
          </p:pic>
          <p:sp>
            <p:nvSpPr>
              <p:cNvPr id="193" name="圓角矩形 265"/>
              <p:cNvSpPr/>
              <p:nvPr/>
            </p:nvSpPr>
            <p:spPr bwMode="auto">
              <a:xfrm>
                <a:off x="5860413" y="5876932"/>
                <a:ext cx="2857520" cy="714380"/>
              </a:xfrm>
              <a:prstGeom prst="roundRect">
                <a:avLst/>
              </a:prstGeom>
              <a:solidFill>
                <a:srgbClr val="008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bliqueBottomRight"/>
                <a:lightRig rig="threePt" dir="t"/>
              </a:scene3d>
              <a:sp3d extrusionH="76200">
                <a:bevelB/>
                <a:extrusionClr>
                  <a:srgbClr val="002060"/>
                </a:extrusionClr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562100" algn="l"/>
                  </a:tabLst>
                </a:pPr>
                <a:endParaRPr kumimoji="0" lang="zh-TW" altLang="en-US" sz="4800" b="0" i="0" u="none" strike="noStrike" cap="none" normalizeH="0" baseline="0" smtClean="0">
                  <a:ln>
                    <a:noFill/>
                  </a:ln>
                  <a:solidFill>
                    <a:srgbClr val="9EBD5F"/>
                  </a:solidFill>
                  <a:effectLst/>
                  <a:latin typeface="Helvetica Neue" charset="0"/>
                  <a:ea typeface="儷黑 Pro" charset="0"/>
                  <a:cs typeface="儷黑 Pro" charset="0"/>
                  <a:sym typeface="Helvetica Neue" charset="0"/>
                </a:endParaRPr>
              </a:p>
            </p:txBody>
          </p:sp>
          <p:sp>
            <p:nvSpPr>
              <p:cNvPr id="194" name="Rounded Rectangle 27"/>
              <p:cNvSpPr/>
              <p:nvPr/>
            </p:nvSpPr>
            <p:spPr>
              <a:xfrm>
                <a:off x="5716582" y="2947974"/>
                <a:ext cx="3143272" cy="3786214"/>
              </a:xfrm>
              <a:prstGeom prst="roundRect">
                <a:avLst>
                  <a:gd name="adj" fmla="val 4073"/>
                </a:avLst>
              </a:prstGeom>
              <a:solidFill>
                <a:schemeClr val="lt1">
                  <a:alpha val="5000"/>
                </a:schemeClr>
              </a:solidFill>
              <a:ln>
                <a:solidFill>
                  <a:srgbClr val="73B9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9EBD5F"/>
                  </a:solidFill>
                </a:endParaRPr>
              </a:p>
            </p:txBody>
          </p:sp>
        </p:grpSp>
        <p:grpSp>
          <p:nvGrpSpPr>
            <p:cNvPr id="178" name="群組 23"/>
            <p:cNvGrpSpPr/>
            <p:nvPr/>
          </p:nvGrpSpPr>
          <p:grpSpPr>
            <a:xfrm>
              <a:off x="5716582" y="3090850"/>
              <a:ext cx="3144227" cy="3500462"/>
              <a:chOff x="5716582" y="3090850"/>
              <a:chExt cx="3144227" cy="3500462"/>
            </a:xfrm>
          </p:grpSpPr>
          <p:pic>
            <p:nvPicPr>
              <p:cNvPr id="179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5717536" y="4376734"/>
                <a:ext cx="3126819" cy="571504"/>
              </a:xfrm>
              <a:prstGeom prst="rect">
                <a:avLst/>
              </a:prstGeom>
              <a:noFill/>
            </p:spPr>
          </p:pic>
          <p:grpSp>
            <p:nvGrpSpPr>
              <p:cNvPr id="180" name="群組 66"/>
              <p:cNvGrpSpPr/>
              <p:nvPr/>
            </p:nvGrpSpPr>
            <p:grpSpPr>
              <a:xfrm>
                <a:off x="5860413" y="3090850"/>
                <a:ext cx="2857520" cy="1285885"/>
                <a:chOff x="5145078" y="4019544"/>
                <a:chExt cx="3286148" cy="1428759"/>
              </a:xfrm>
            </p:grpSpPr>
            <p:pic>
              <p:nvPicPr>
                <p:cNvPr id="183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tretch>
                  <a:fillRect/>
                </a:stretch>
              </p:blipFill>
              <p:spPr bwMode="auto">
                <a:xfrm>
                  <a:off x="5145078" y="4019544"/>
                  <a:ext cx="506889" cy="14287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4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tretch>
                  <a:fillRect/>
                </a:stretch>
              </p:blipFill>
              <p:spPr bwMode="auto">
                <a:xfrm>
                  <a:off x="5566883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5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7" cstate="screen"/>
                <a:stretch>
                  <a:fillRect/>
                </a:stretch>
              </p:blipFill>
              <p:spPr bwMode="auto">
                <a:xfrm>
                  <a:off x="6066949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6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8" cstate="screen"/>
                <a:stretch>
                  <a:fillRect/>
                </a:stretch>
              </p:blipFill>
              <p:spPr bwMode="auto">
                <a:xfrm>
                  <a:off x="6995643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7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9" cstate="screen"/>
                <a:stretch>
                  <a:fillRect/>
                </a:stretch>
              </p:blipFill>
              <p:spPr bwMode="auto">
                <a:xfrm>
                  <a:off x="6495577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8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tretch>
                  <a:fillRect/>
                </a:stretch>
              </p:blipFill>
              <p:spPr bwMode="auto">
                <a:xfrm>
                  <a:off x="7424271" y="4019544"/>
                  <a:ext cx="506889" cy="14287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9" name="Picture 5" descr="\\192.168.254.1\USB_Storage\Threada.png"/>
                <p:cNvPicPr>
                  <a:picLocks noChangeAspect="1" noChangeArrowheads="1"/>
                </p:cNvPicPr>
                <p:nvPr/>
              </p:nvPicPr>
              <p:blipFill>
                <a:blip r:embed="rId11" cstate="screen"/>
                <a:stretch>
                  <a:fillRect/>
                </a:stretch>
              </p:blipFill>
              <p:spPr bwMode="auto">
                <a:xfrm>
                  <a:off x="7924337" y="4019544"/>
                  <a:ext cx="506889" cy="1428758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81" name="Picture 2" descr="C:\Users\tbradley\Depot\sw\devrel\Playpen\tbradley\Fermi\MonteCarlo1dim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5716582" y="4662486"/>
                <a:ext cx="3144227" cy="1571636"/>
              </a:xfrm>
              <a:prstGeom prst="rect">
                <a:avLst/>
              </a:prstGeom>
              <a:noFill/>
            </p:spPr>
          </p:pic>
          <p:sp>
            <p:nvSpPr>
              <p:cNvPr id="182" name="圓角矩形 254"/>
              <p:cNvSpPr/>
              <p:nvPr/>
            </p:nvSpPr>
            <p:spPr bwMode="auto">
              <a:xfrm>
                <a:off x="5860413" y="5876932"/>
                <a:ext cx="2857520" cy="714380"/>
              </a:xfrm>
              <a:prstGeom prst="roundRect">
                <a:avLst/>
              </a:prstGeom>
              <a:solidFill>
                <a:srgbClr val="008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bliqueBottomRight"/>
                <a:lightRig rig="threePt" dir="t"/>
              </a:scene3d>
              <a:sp3d extrusionH="76200">
                <a:bevelB/>
                <a:extrusionClr>
                  <a:srgbClr val="002060"/>
                </a:extrusionClr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562100" algn="l"/>
                  </a:tabLst>
                </a:pPr>
                <a:endParaRPr kumimoji="0" lang="zh-TW" altLang="en-US" sz="4800" b="0" i="0" u="none" strike="noStrike" cap="none" normalizeH="0" baseline="0" smtClean="0">
                  <a:ln>
                    <a:noFill/>
                  </a:ln>
                  <a:solidFill>
                    <a:srgbClr val="9EBD5F"/>
                  </a:solidFill>
                  <a:effectLst/>
                  <a:latin typeface="Helvetica Neue" charset="0"/>
                  <a:ea typeface="儷黑 Pro" charset="0"/>
                  <a:cs typeface="儷黑 Pro" charset="0"/>
                  <a:sym typeface="Helvetica Neue" charset="0"/>
                </a:endParaRPr>
              </a:p>
            </p:txBody>
          </p:sp>
        </p:grpSp>
      </p:grpSp>
      <p:sp>
        <p:nvSpPr>
          <p:cNvPr id="202" name="Rounded Rectangle 27"/>
          <p:cNvSpPr/>
          <p:nvPr/>
        </p:nvSpPr>
        <p:spPr>
          <a:xfrm>
            <a:off x="2924140" y="1809720"/>
            <a:ext cx="5000660" cy="4286280"/>
          </a:xfrm>
          <a:prstGeom prst="roundRect">
            <a:avLst>
              <a:gd name="adj" fmla="val 4073"/>
            </a:avLst>
          </a:prstGeom>
          <a:solidFill>
            <a:schemeClr val="lt1">
              <a:alpha val="5000"/>
            </a:schemeClr>
          </a:solidFill>
          <a:ln>
            <a:solidFill>
              <a:srgbClr val="73B9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EBD5F"/>
              </a:solidFill>
            </a:endParaRPr>
          </a:p>
        </p:txBody>
      </p:sp>
      <p:sp>
        <p:nvSpPr>
          <p:cNvPr id="203" name="TextBox 37"/>
          <p:cNvSpPr txBox="1"/>
          <p:nvPr/>
        </p:nvSpPr>
        <p:spPr>
          <a:xfrm>
            <a:off x="3868173" y="1371600"/>
            <a:ext cx="3122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9EBD5F"/>
                </a:solidFill>
                <a:latin typeface="Calibri" pitchFamily="34" charset="0"/>
              </a:rPr>
              <a:t>grid of blocks</a:t>
            </a:r>
            <a:endParaRPr lang="en-US" sz="2400" dirty="0">
              <a:solidFill>
                <a:srgbClr val="9EBD5F"/>
              </a:solidFill>
              <a:latin typeface="Calibri" pitchFamily="34" charset="0"/>
            </a:endParaRPr>
          </a:p>
        </p:txBody>
      </p:sp>
      <p:sp>
        <p:nvSpPr>
          <p:cNvPr id="204" name="圓角矩形 114"/>
          <p:cNvSpPr/>
          <p:nvPr/>
        </p:nvSpPr>
        <p:spPr bwMode="auto">
          <a:xfrm>
            <a:off x="2990338" y="3904967"/>
            <a:ext cx="4857784" cy="357190"/>
          </a:xfrm>
          <a:prstGeom prst="roundRect">
            <a:avLst/>
          </a:prstGeom>
          <a:solidFill>
            <a:srgbClr val="0070C0">
              <a:alpha val="7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schemeClr val="tx1">
                <a:alpha val="50000"/>
              </a:schemeClr>
            </a:innerShdw>
          </a:effectLst>
          <a:scene3d>
            <a:camera prst="obliqueBottomRight"/>
            <a:lightRig rig="threePt" dir="t"/>
          </a:scene3d>
          <a:sp3d extrusionH="12700" contourW="12700">
            <a:bevelB/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2100" algn="l"/>
              </a:tabLst>
            </a:pPr>
            <a:endParaRPr kumimoji="0" lang="zh-TW" altLang="en-US" sz="4800" b="0" i="0" u="none" strike="noStrike" cap="none" normalizeH="0" baseline="0" smtClean="0">
              <a:ln>
                <a:noFill/>
              </a:ln>
              <a:solidFill>
                <a:srgbClr val="9EBD5F"/>
              </a:solidFill>
              <a:effectLst/>
              <a:latin typeface="Helvetica Neue" charset="0"/>
              <a:ea typeface="儷黑 Pro" charset="0"/>
              <a:cs typeface="儷黑 Pro" charset="0"/>
              <a:sym typeface="Helvetica Neue" charset="0"/>
            </a:endParaRPr>
          </a:p>
        </p:txBody>
      </p:sp>
      <p:sp>
        <p:nvSpPr>
          <p:cNvPr id="205" name="圓角矩形 116"/>
          <p:cNvSpPr/>
          <p:nvPr/>
        </p:nvSpPr>
        <p:spPr bwMode="auto">
          <a:xfrm>
            <a:off x="2990338" y="4905099"/>
            <a:ext cx="4857784" cy="1071570"/>
          </a:xfrm>
          <a:prstGeom prst="round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schemeClr val="tx1">
                <a:alpha val="50000"/>
              </a:schemeClr>
            </a:innerShdw>
          </a:effectLst>
          <a:scene3d>
            <a:camera prst="obliqueBottomRight"/>
            <a:lightRig rig="threePt" dir="t"/>
          </a:scene3d>
          <a:sp3d extrusionH="12700" contourW="12700">
            <a:bevelB/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2100" algn="l"/>
              </a:tabLst>
            </a:pPr>
            <a:endParaRPr kumimoji="0" lang="zh-TW" altLang="en-US" sz="4800" b="0" i="0" u="none" strike="noStrike" cap="none" normalizeH="0" baseline="0" smtClean="0">
              <a:ln>
                <a:noFill/>
              </a:ln>
              <a:solidFill>
                <a:srgbClr val="9EBD5F"/>
              </a:solidFill>
              <a:effectLst/>
              <a:latin typeface="Helvetica Neue" charset="0"/>
              <a:ea typeface="儷黑 Pro" charset="0"/>
              <a:cs typeface="儷黑 Pro" charset="0"/>
              <a:sym typeface="Helvetica Neue" charset="0"/>
            </a:endParaRPr>
          </a:p>
        </p:txBody>
      </p:sp>
      <p:sp>
        <p:nvSpPr>
          <p:cNvPr id="206" name="TextBox 37"/>
          <p:cNvSpPr txBox="1"/>
          <p:nvPr/>
        </p:nvSpPr>
        <p:spPr>
          <a:xfrm>
            <a:off x="498686" y="4333595"/>
            <a:ext cx="2420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9EBD5F"/>
                </a:solidFill>
                <a:latin typeface="Calibri" pitchFamily="34" charset="0"/>
              </a:rPr>
              <a:t>constant memory</a:t>
            </a:r>
            <a:endParaRPr lang="en-US" sz="2400" dirty="0">
              <a:solidFill>
                <a:srgbClr val="9EBD5F"/>
              </a:solidFill>
              <a:latin typeface="Calibri" pitchFamily="34" charset="0"/>
            </a:endParaRPr>
          </a:p>
        </p:txBody>
      </p:sp>
      <p:sp>
        <p:nvSpPr>
          <p:cNvPr id="207" name="TextBox 37"/>
          <p:cNvSpPr txBox="1"/>
          <p:nvPr/>
        </p:nvSpPr>
        <p:spPr>
          <a:xfrm>
            <a:off x="593916" y="3871930"/>
            <a:ext cx="2212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9EBD5F"/>
                </a:solidFill>
                <a:latin typeface="Calibri" pitchFamily="34" charset="0"/>
              </a:rPr>
              <a:t>texture memory</a:t>
            </a:r>
            <a:endParaRPr lang="en-US" sz="2400" dirty="0">
              <a:solidFill>
                <a:srgbClr val="9EBD5F"/>
              </a:solidFill>
              <a:latin typeface="Calibri" pitchFamily="34" charset="0"/>
            </a:endParaRPr>
          </a:p>
        </p:txBody>
      </p:sp>
      <p:sp>
        <p:nvSpPr>
          <p:cNvPr id="208" name="圓角矩形 121"/>
          <p:cNvSpPr/>
          <p:nvPr/>
        </p:nvSpPr>
        <p:spPr bwMode="auto">
          <a:xfrm>
            <a:off x="2990338" y="4405033"/>
            <a:ext cx="4857784" cy="357190"/>
          </a:xfrm>
          <a:prstGeom prst="roundRect">
            <a:avLst/>
          </a:prstGeom>
          <a:solidFill>
            <a:srgbClr val="0070C0">
              <a:alpha val="6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schemeClr val="tx1">
                <a:alpha val="50000"/>
              </a:schemeClr>
            </a:innerShdw>
          </a:effectLst>
          <a:scene3d>
            <a:camera prst="obliqueBottomRight"/>
            <a:lightRig rig="threePt" dir="t"/>
          </a:scene3d>
          <a:sp3d extrusionH="12700" contourW="12700">
            <a:bevelB/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2100" algn="l"/>
              </a:tabLst>
            </a:pPr>
            <a:endParaRPr kumimoji="0" lang="zh-TW" altLang="en-US" sz="4800" b="0" i="0" u="none" strike="noStrike" cap="none" normalizeH="0" baseline="0" smtClean="0">
              <a:ln>
                <a:noFill/>
              </a:ln>
              <a:solidFill>
                <a:srgbClr val="9EBD5F"/>
              </a:solidFill>
              <a:effectLst/>
              <a:latin typeface="Helvetica Neue" charset="0"/>
              <a:ea typeface="儷黑 Pro" charset="0"/>
              <a:cs typeface="儷黑 Pro" charset="0"/>
              <a:sym typeface="Helvetica Neue" charset="0"/>
            </a:endParaRPr>
          </a:p>
        </p:txBody>
      </p:sp>
      <p:sp>
        <p:nvSpPr>
          <p:cNvPr id="209" name="TextBox 37"/>
          <p:cNvSpPr txBox="1"/>
          <p:nvPr/>
        </p:nvSpPr>
        <p:spPr>
          <a:xfrm>
            <a:off x="676364" y="5157814"/>
            <a:ext cx="206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9EBD5F"/>
                </a:solidFill>
                <a:latin typeface="Calibri" pitchFamily="34" charset="0"/>
              </a:rPr>
              <a:t>global memory</a:t>
            </a:r>
            <a:endParaRPr lang="en-US" sz="2400" dirty="0">
              <a:solidFill>
                <a:srgbClr val="9EBD5F"/>
              </a:solidFill>
              <a:latin typeface="Calibri" pitchFamily="34" charset="0"/>
            </a:endParaRPr>
          </a:p>
        </p:txBody>
      </p:sp>
      <p:sp>
        <p:nvSpPr>
          <p:cNvPr id="210" name="TextBox 37"/>
          <p:cNvSpPr txBox="1"/>
          <p:nvPr/>
        </p:nvSpPr>
        <p:spPr>
          <a:xfrm>
            <a:off x="1132950" y="2476207"/>
            <a:ext cx="1248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9EBD5F"/>
                </a:solidFill>
                <a:latin typeface="Calibri" pitchFamily="34" charset="0"/>
              </a:rPr>
              <a:t>registers</a:t>
            </a:r>
            <a:endParaRPr lang="en-US" sz="2400" dirty="0">
              <a:solidFill>
                <a:srgbClr val="9EBD5F"/>
              </a:solidFill>
              <a:latin typeface="Calibri" pitchFamily="34" charset="0"/>
            </a:endParaRPr>
          </a:p>
        </p:txBody>
      </p:sp>
      <p:sp>
        <p:nvSpPr>
          <p:cNvPr id="211" name="TextBox 37"/>
          <p:cNvSpPr txBox="1"/>
          <p:nvPr/>
        </p:nvSpPr>
        <p:spPr>
          <a:xfrm>
            <a:off x="747182" y="2833397"/>
            <a:ext cx="1885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9EBD5F"/>
                </a:solidFill>
                <a:latin typeface="Calibri" pitchFamily="34" charset="0"/>
              </a:rPr>
              <a:t>local memory</a:t>
            </a:r>
            <a:endParaRPr lang="en-US" sz="2400" dirty="0">
              <a:solidFill>
                <a:srgbClr val="9EBD5F"/>
              </a:solidFill>
              <a:latin typeface="Calibri" pitchFamily="34" charset="0"/>
            </a:endParaRPr>
          </a:p>
        </p:txBody>
      </p:sp>
      <p:sp>
        <p:nvSpPr>
          <p:cNvPr id="212" name="TextBox 37"/>
          <p:cNvSpPr txBox="1"/>
          <p:nvPr/>
        </p:nvSpPr>
        <p:spPr>
          <a:xfrm>
            <a:off x="619022" y="3228988"/>
            <a:ext cx="2157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9EBD5F"/>
                </a:solidFill>
                <a:latin typeface="Calibri" pitchFamily="34" charset="0"/>
              </a:rPr>
              <a:t>shared memory</a:t>
            </a:r>
            <a:endParaRPr lang="en-US" sz="2400" dirty="0">
              <a:solidFill>
                <a:srgbClr val="9EBD5F"/>
              </a:solidFill>
              <a:latin typeface="Calibri" pitchFamily="34" charset="0"/>
            </a:endParaRPr>
          </a:p>
        </p:txBody>
      </p:sp>
      <p:sp>
        <p:nvSpPr>
          <p:cNvPr id="2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95160" y="6308457"/>
            <a:ext cx="2895600" cy="365125"/>
          </a:xfrm>
        </p:spPr>
        <p:txBody>
          <a:bodyPr/>
          <a:lstStyle/>
          <a:p>
            <a:r>
              <a:rPr lang="en-US" dirty="0" smtClean="0"/>
              <a:t>Compute Unified Device architecture</a:t>
            </a:r>
            <a:endParaRPr lang="en-US" dirty="0"/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CUDA Memory </a:t>
            </a:r>
            <a:r>
              <a:rPr lang="en-US" altLang="zh-TW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Hierarchy</a:t>
            </a:r>
            <a:r>
              <a:rPr lang="en-US" altLang="zh-TW" sz="40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(Cont.)</a:t>
            </a:r>
            <a:r>
              <a:rPr lang="en-US" altLang="zh-TW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/>
            </a:r>
            <a:br>
              <a:rPr lang="en-US" altLang="zh-TW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0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205" grpId="0" animBg="1"/>
      <p:bldP spid="206" grpId="0"/>
      <p:bldP spid="207" grpId="0"/>
      <p:bldP spid="208" grpId="0" animBg="1"/>
      <p:bldP spid="20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38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838200"/>
            <a:ext cx="6019800" cy="543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87400">
              <a:spcBef>
                <a:spcPts val="300"/>
              </a:spcBef>
              <a:defRPr/>
            </a:pPr>
            <a:endParaRPr lang="en-US" altLang="zh-TW" kern="0" dirty="0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  <a:p>
            <a:pPr marL="787400">
              <a:spcBef>
                <a:spcPts val="300"/>
              </a:spcBef>
              <a:defRPr/>
            </a:pPr>
            <a:r>
              <a:rPr lang="en-US" altLang="zh-TW" sz="3200" kern="0" dirty="0" smtClean="0">
                <a:solidFill>
                  <a:srgbClr val="008000"/>
                </a:solidFill>
                <a:latin typeface="Calibri" pitchFamily="34" charset="0"/>
                <a:ea typeface="新細明體" charset="-120"/>
              </a:rPr>
              <a:t>Global </a:t>
            </a:r>
            <a:r>
              <a:rPr lang="en-US" altLang="zh-TW" sz="3200" kern="0" dirty="0">
                <a:solidFill>
                  <a:srgbClr val="008000"/>
                </a:solidFill>
                <a:latin typeface="Calibri" pitchFamily="34" charset="0"/>
                <a:ea typeface="新細明體" charset="-120"/>
              </a:rPr>
              <a:t>memory or device memory</a:t>
            </a:r>
          </a:p>
          <a:p>
            <a:pPr marL="787400">
              <a:spcBef>
                <a:spcPts val="300"/>
              </a:spcBef>
              <a:defRPr/>
            </a:pPr>
            <a:r>
              <a:rPr lang="en-US" altLang="zh-TW" sz="24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   - </a:t>
            </a:r>
            <a:r>
              <a:rPr lang="en-US" altLang="zh-TW" sz="28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contents are visible between all threads</a:t>
            </a:r>
          </a:p>
          <a:p>
            <a:pPr marL="787400">
              <a:spcBef>
                <a:spcPts val="300"/>
              </a:spcBef>
              <a:defRPr/>
            </a:pPr>
            <a:r>
              <a:rPr lang="en-US" altLang="zh-TW" sz="28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   - communicate between host and device </a:t>
            </a:r>
          </a:p>
          <a:p>
            <a:pPr marL="787400">
              <a:spcBef>
                <a:spcPts val="300"/>
              </a:spcBef>
              <a:defRPr/>
            </a:pPr>
            <a:r>
              <a:rPr lang="en-US" altLang="zh-TW" sz="28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   - readable and writable between all threads</a:t>
            </a:r>
          </a:p>
          <a:p>
            <a:pPr marL="787400">
              <a:spcBef>
                <a:spcPts val="300"/>
              </a:spcBef>
              <a:defRPr/>
            </a:pPr>
            <a:r>
              <a:rPr lang="en-US" altLang="zh-TW" sz="28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   - read/write long memory accessing latency</a:t>
            </a:r>
          </a:p>
          <a:p>
            <a:pPr marL="787400">
              <a:spcBef>
                <a:spcPts val="600"/>
              </a:spcBef>
              <a:defRPr/>
            </a:pPr>
            <a:r>
              <a:rPr lang="en-US" altLang="zh-TW" sz="24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         </a:t>
            </a:r>
            <a:endParaRPr lang="en-US" altLang="zh-TW" sz="2400" kern="0" dirty="0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108187"/>
            <a:ext cx="2514600" cy="4987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utoShape 56"/>
          <p:cNvSpPr>
            <a:spLocks noChangeArrowheads="1"/>
          </p:cNvSpPr>
          <p:nvPr/>
        </p:nvSpPr>
        <p:spPr bwMode="auto">
          <a:xfrm>
            <a:off x="6420954" y="3798406"/>
            <a:ext cx="2357454" cy="857256"/>
          </a:xfrm>
          <a:prstGeom prst="flowChartConnector">
            <a:avLst/>
          </a:prstGeom>
          <a:noFill/>
          <a:ln w="508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kern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CUDA Memory Hierarchy</a:t>
            </a:r>
            <a:r>
              <a:rPr lang="en-US" altLang="zh-TW" sz="4000" b="1" kern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(Cont.)</a:t>
            </a:r>
            <a:r>
              <a:rPr lang="en-US" altLang="zh-TW" b="1" kern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/>
            </a:r>
            <a:br>
              <a:rPr lang="en-US" altLang="zh-TW" b="1" kern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3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39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295400"/>
            <a:ext cx="6781800" cy="388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87400">
              <a:spcBef>
                <a:spcPts val="300"/>
              </a:spcBef>
              <a:defRPr/>
            </a:pPr>
            <a:endParaRPr lang="en-US" altLang="zh-TW" sz="2000" kern="0" dirty="0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  <a:p>
            <a:pPr marL="787400">
              <a:spcBef>
                <a:spcPts val="300"/>
              </a:spcBef>
              <a:defRPr/>
            </a:pPr>
            <a:r>
              <a:rPr lang="en-US" altLang="zh-TW" sz="2800" kern="0" dirty="0" err="1" smtClean="0">
                <a:solidFill>
                  <a:srgbClr val="9EBD5F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cudaMalloc</a:t>
            </a:r>
            <a:r>
              <a:rPr lang="en-US" altLang="zh-TW" sz="2800" kern="0" dirty="0">
                <a:solidFill>
                  <a:srgbClr val="9EBD5F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(…)</a:t>
            </a:r>
          </a:p>
          <a:p>
            <a:pPr marL="787400">
              <a:spcBef>
                <a:spcPts val="300"/>
              </a:spcBef>
              <a:defRPr/>
            </a:pPr>
            <a:r>
              <a:rPr lang="en-US" altLang="zh-TW" sz="28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   </a:t>
            </a:r>
            <a:r>
              <a:rPr lang="en-US" altLang="zh-TW" sz="24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- allocate space in the global memory</a:t>
            </a:r>
          </a:p>
          <a:p>
            <a:pPr marL="787400">
              <a:spcBef>
                <a:spcPts val="300"/>
              </a:spcBef>
              <a:defRPr/>
            </a:pPr>
            <a:r>
              <a:rPr lang="en-US" altLang="zh-TW" sz="24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   - require address pointer and space size</a:t>
            </a:r>
          </a:p>
          <a:p>
            <a:pPr marL="787400">
              <a:spcBef>
                <a:spcPts val="300"/>
              </a:spcBef>
              <a:defRPr/>
            </a:pPr>
            <a:endParaRPr lang="en-US" altLang="zh-TW" sz="2000" kern="0" dirty="0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  <a:p>
            <a:pPr marL="787400">
              <a:spcBef>
                <a:spcPts val="300"/>
              </a:spcBef>
              <a:defRPr/>
            </a:pPr>
            <a:r>
              <a:rPr lang="en-US" altLang="zh-TW" sz="28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</a:t>
            </a:r>
            <a:r>
              <a:rPr lang="en-US" altLang="zh-TW" sz="2800" kern="0" dirty="0" err="1">
                <a:solidFill>
                  <a:srgbClr val="9EBD5F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cudaFree</a:t>
            </a:r>
            <a:r>
              <a:rPr lang="en-US" altLang="zh-TW" sz="2800" kern="0" dirty="0">
                <a:solidFill>
                  <a:srgbClr val="9EBD5F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(…)</a:t>
            </a:r>
          </a:p>
          <a:p>
            <a:pPr marL="787400">
              <a:spcBef>
                <a:spcPts val="300"/>
              </a:spcBef>
              <a:defRPr/>
            </a:pPr>
            <a:r>
              <a:rPr lang="en-US" altLang="zh-TW" sz="28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Courier New" pitchFamily="49" charset="0"/>
              </a:rPr>
              <a:t>    </a:t>
            </a:r>
            <a:r>
              <a:rPr lang="en-US" altLang="zh-TW" sz="24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- free space in the global memory</a:t>
            </a:r>
          </a:p>
          <a:p>
            <a:pPr marL="787400">
              <a:spcBef>
                <a:spcPts val="300"/>
              </a:spcBef>
              <a:defRPr/>
            </a:pPr>
            <a:r>
              <a:rPr lang="en-US" altLang="zh-TW" sz="24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Courier New" pitchFamily="49" charset="0"/>
              </a:rPr>
              <a:t>    - require address pointer to free space  </a:t>
            </a:r>
          </a:p>
          <a:p>
            <a:pPr marL="787400">
              <a:spcBef>
                <a:spcPts val="600"/>
              </a:spcBef>
              <a:defRPr/>
            </a:pPr>
            <a:r>
              <a:rPr lang="en-US" altLang="zh-TW" sz="24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        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832" y="1109441"/>
            <a:ext cx="2513968" cy="4986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矩形 8"/>
          <p:cNvSpPr/>
          <p:nvPr/>
        </p:nvSpPr>
        <p:spPr bwMode="auto">
          <a:xfrm>
            <a:off x="7715240" y="4429148"/>
            <a:ext cx="1071570" cy="428628"/>
          </a:xfrm>
          <a:prstGeom prst="rect">
            <a:avLst/>
          </a:prstGeom>
          <a:solidFill>
            <a:srgbClr val="008000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2100" algn="l"/>
              </a:tabLst>
            </a:pPr>
            <a:endParaRPr kumimoji="0" lang="zh-TW" altLang="en-US" sz="4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Helvetica Neue" charset="0"/>
              <a:ea typeface="儷黑 Pro" charset="0"/>
              <a:cs typeface="儷黑 Pro" charset="0"/>
              <a:sym typeface="Helvetica Neue" charset="0"/>
            </a:endParaRPr>
          </a:p>
        </p:txBody>
      </p:sp>
      <p:cxnSp>
        <p:nvCxnSpPr>
          <p:cNvPr id="11" name="直線單箭頭接點 10"/>
          <p:cNvCxnSpPr>
            <a:endCxn id="9" idx="1"/>
          </p:cNvCxnSpPr>
          <p:nvPr/>
        </p:nvCxnSpPr>
        <p:spPr bwMode="auto">
          <a:xfrm>
            <a:off x="3200400" y="2057400"/>
            <a:ext cx="4514840" cy="2586062"/>
          </a:xfrm>
          <a:prstGeom prst="straightConnector1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41275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CUDA Memory </a:t>
            </a:r>
            <a:r>
              <a:rPr lang="en-US" altLang="zh-TW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Hierarchy</a:t>
            </a:r>
            <a:r>
              <a:rPr lang="en-US" altLang="zh-TW" sz="40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(Cont.)</a:t>
            </a:r>
            <a:r>
              <a:rPr lang="en-US" altLang="zh-TW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/>
            </a:r>
            <a:br>
              <a:rPr lang="en-US" altLang="zh-TW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3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7543800" cy="54102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l"/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47800" y="785872"/>
            <a:ext cx="722514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rgbClr val="9EBD5F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9EBD5F"/>
                </a:solidFill>
              </a:rPr>
              <a:t>A </a:t>
            </a:r>
            <a:r>
              <a:rPr lang="en-US" sz="3200" dirty="0">
                <a:solidFill>
                  <a:srgbClr val="9EBD5F"/>
                </a:solidFill>
              </a:rPr>
              <a:t>parallel computing platform and </a:t>
            </a:r>
            <a:r>
              <a:rPr lang="en-US" sz="3200" dirty="0" smtClean="0">
                <a:solidFill>
                  <a:srgbClr val="9EBD5F"/>
                </a:solidFill>
              </a:rPr>
              <a:t> programming </a:t>
            </a:r>
            <a:r>
              <a:rPr lang="en-US" sz="3200" dirty="0">
                <a:solidFill>
                  <a:srgbClr val="9EBD5F"/>
                </a:solidFill>
              </a:rPr>
              <a:t>model invented by</a:t>
            </a:r>
          </a:p>
          <a:p>
            <a:r>
              <a:rPr lang="en-US" sz="3200" dirty="0" smtClean="0">
                <a:solidFill>
                  <a:srgbClr val="9EBD5F"/>
                </a:solidFill>
              </a:rPr>
              <a:t>     NVIDIA, introduced </a:t>
            </a:r>
            <a:r>
              <a:rPr lang="en-US" sz="3200" dirty="0">
                <a:solidFill>
                  <a:srgbClr val="9EBD5F"/>
                </a:solidFill>
              </a:rPr>
              <a:t>In November </a:t>
            </a:r>
            <a:r>
              <a:rPr lang="en-US" sz="3200" dirty="0" smtClean="0">
                <a:solidFill>
                  <a:srgbClr val="9EBD5F"/>
                </a:solidFill>
              </a:rPr>
              <a:t>2006.</a:t>
            </a:r>
            <a:endParaRPr lang="en-US" sz="3200" dirty="0">
              <a:solidFill>
                <a:srgbClr val="9EBD5F"/>
              </a:solidFill>
            </a:endParaRPr>
          </a:p>
          <a:p>
            <a:endParaRPr lang="en-US" sz="3200" dirty="0">
              <a:solidFill>
                <a:srgbClr val="9EBD5F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9EBD5F"/>
                </a:solidFill>
              </a:rPr>
              <a:t>Enables </a:t>
            </a:r>
            <a:r>
              <a:rPr lang="en-US" sz="3200" dirty="0">
                <a:solidFill>
                  <a:srgbClr val="9EBD5F"/>
                </a:solidFill>
              </a:rPr>
              <a:t>dramatic increases in computing performance by harnessing </a:t>
            </a:r>
            <a:r>
              <a:rPr lang="en-US" sz="3200" dirty="0" smtClean="0">
                <a:solidFill>
                  <a:srgbClr val="9EBD5F"/>
                </a:solidFill>
              </a:rPr>
              <a:t>the power </a:t>
            </a:r>
            <a:r>
              <a:rPr lang="en-US" sz="3200" dirty="0">
                <a:solidFill>
                  <a:srgbClr val="9EBD5F"/>
                </a:solidFill>
              </a:rPr>
              <a:t>of the graphics processing unit (GPU</a:t>
            </a:r>
            <a:r>
              <a:rPr lang="en-US" sz="3200" dirty="0" smtClean="0">
                <a:solidFill>
                  <a:srgbClr val="9EBD5F"/>
                </a:solidFill>
              </a:rPr>
              <a:t>).</a:t>
            </a:r>
          </a:p>
          <a:p>
            <a:endParaRPr lang="en-US" sz="3200" dirty="0" smtClean="0">
              <a:solidFill>
                <a:srgbClr val="9EBD5F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9EBD5F"/>
                </a:solidFill>
              </a:rPr>
              <a:t>Designed to Support </a:t>
            </a:r>
            <a:r>
              <a:rPr lang="en-US" sz="3200" dirty="0">
                <a:solidFill>
                  <a:srgbClr val="9EBD5F"/>
                </a:solidFill>
              </a:rPr>
              <a:t>Various Languages and </a:t>
            </a:r>
            <a:r>
              <a:rPr lang="en-US" sz="3200" dirty="0" smtClean="0">
                <a:solidFill>
                  <a:srgbClr val="9EBD5F"/>
                </a:solidFill>
              </a:rPr>
              <a:t>APIs.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solidFill>
                <a:srgbClr val="9EBD5F"/>
              </a:solidFill>
              <a:latin typeface="Tekton Pro Ext" pitchFamily="34" charset="0"/>
              <a:cs typeface="Aharoni" pitchFamily="2" charset="-79"/>
            </a:endParaRPr>
          </a:p>
          <a:p>
            <a:endParaRPr lang="en-US" sz="3200" dirty="0">
              <a:solidFill>
                <a:srgbClr val="9EBD5F"/>
              </a:solidFill>
              <a:latin typeface="Tekton Pro Ext" pitchFamily="34" charset="0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60" b="79042"/>
          <a:stretch/>
        </p:blipFill>
        <p:spPr>
          <a:xfrm>
            <a:off x="7543800" y="2743200"/>
            <a:ext cx="1157832" cy="918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323671"/>
            <a:ext cx="6279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9EBD5F"/>
                </a:solidFill>
              </a:rPr>
              <a:t>What </a:t>
            </a:r>
            <a:r>
              <a:rPr lang="en-US" sz="3600" b="1" dirty="0" smtClean="0">
                <a:solidFill>
                  <a:srgbClr val="9EBD5F"/>
                </a:solidFill>
              </a:rPr>
              <a:t>Is </a:t>
            </a:r>
            <a:r>
              <a:rPr lang="en-US" sz="3600" b="1" dirty="0">
                <a:solidFill>
                  <a:srgbClr val="9EBD5F"/>
                </a:solidFill>
              </a:rPr>
              <a:t>CUDA?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8114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solidFill>
              <a:srgbClr val="3B4A1E"/>
            </a:solidFill>
          </a:ln>
          <a:effectLst>
            <a:softEdge rad="112500"/>
          </a:effectLst>
        </p:spPr>
      </p:pic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4667239" y="8865315"/>
            <a:ext cx="369887" cy="368300"/>
          </a:xfrm>
          <a:prstGeom prst="rect">
            <a:avLst/>
          </a:prstGeom>
          <a:noFill/>
          <a:ln w="12700">
            <a:solidFill>
              <a:srgbClr val="3B4A1E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fld id="{60959564-2D16-48A6-BC47-8741FDDA2BD9}" type="slidenum">
              <a:rPr kumimoji="0" lang="en-US" altLang="zh-TW" sz="1800">
                <a:solidFill>
                  <a:srgbClr val="9EBD5F"/>
                </a:solidFill>
                <a:latin typeface="Calibri" pitchFamily="34" charset="0"/>
                <a:ea typeface="新細明體" pitchFamily="18" charset="-120"/>
              </a:rPr>
              <a:pPr algn="ctr"/>
              <a:t>40</a:t>
            </a:fld>
            <a:endParaRPr kumimoji="0" lang="en-US" altLang="zh-TW" sz="1800">
              <a:solidFill>
                <a:srgbClr val="9EBD5F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>
          <a:xfrm>
            <a:off x="307975" y="1447800"/>
            <a:ext cx="12036425" cy="728099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787400">
              <a:spcBef>
                <a:spcPts val="300"/>
              </a:spcBef>
              <a:defRPr/>
            </a:pPr>
            <a:endParaRPr kumimoji="0" lang="en-US" altLang="zh-TW" kern="0" dirty="0" smtClean="0">
              <a:solidFill>
                <a:srgbClr val="9EBD5F"/>
              </a:solidFill>
              <a:latin typeface="Calibri" pitchFamily="34" charset="0"/>
              <a:ea typeface="新細明體" charset="-120"/>
              <a:cs typeface="+mn-cs"/>
            </a:endParaRPr>
          </a:p>
          <a:p>
            <a:pPr marL="787400">
              <a:spcBef>
                <a:spcPts val="300"/>
              </a:spcBef>
              <a:defRPr/>
            </a:pPr>
            <a:r>
              <a:rPr kumimoji="0" lang="en-US" altLang="zh-TW" sz="2800" kern="0" dirty="0" err="1" smtClean="0">
                <a:solidFill>
                  <a:srgbClr val="9EBD5F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cudaMemcpy</a:t>
            </a:r>
            <a:r>
              <a:rPr kumimoji="0" lang="en-US" altLang="zh-TW" sz="2800" kern="0" dirty="0" smtClean="0">
                <a:solidFill>
                  <a:srgbClr val="9EBD5F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(…)</a:t>
            </a:r>
          </a:p>
          <a:p>
            <a:pPr marL="787400">
              <a:spcBef>
                <a:spcPts val="300"/>
              </a:spcBef>
              <a:defRPr/>
            </a:pPr>
            <a:r>
              <a:rPr kumimoji="0" lang="en-US" altLang="zh-TW" sz="24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   - data transfers between host and device</a:t>
            </a:r>
          </a:p>
          <a:p>
            <a:pPr marL="787400">
              <a:spcBef>
                <a:spcPts val="300"/>
              </a:spcBef>
              <a:defRPr/>
            </a:pPr>
            <a:r>
              <a:rPr kumimoji="0" lang="en-US" altLang="zh-TW" sz="24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   - require source and destination pointer</a:t>
            </a:r>
          </a:p>
          <a:p>
            <a:pPr marL="787400">
              <a:spcBef>
                <a:spcPts val="300"/>
              </a:spcBef>
              <a:defRPr/>
            </a:pPr>
            <a:r>
              <a:rPr kumimoji="0" lang="en-US" altLang="zh-TW" sz="24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   - require data transfer direction and size</a:t>
            </a:r>
          </a:p>
          <a:p>
            <a:pPr marL="787400">
              <a:spcBef>
                <a:spcPts val="300"/>
              </a:spcBef>
              <a:defRPr/>
            </a:pPr>
            <a:endParaRPr kumimoji="0" lang="en-US" altLang="zh-TW" sz="800" kern="0" dirty="0" smtClean="0">
              <a:solidFill>
                <a:srgbClr val="9EBD5F"/>
              </a:solidFill>
              <a:latin typeface="Courier New" pitchFamily="49" charset="0"/>
              <a:ea typeface="新細明體" charset="-120"/>
              <a:cs typeface="Courier New" pitchFamily="49" charset="0"/>
            </a:endParaRPr>
          </a:p>
          <a:p>
            <a:pPr marL="787400">
              <a:spcBef>
                <a:spcPts val="300"/>
              </a:spcBef>
              <a:defRPr/>
            </a:pPr>
            <a:r>
              <a:rPr kumimoji="0" lang="en-US" altLang="zh-TW" sz="2000" kern="0" dirty="0" smtClean="0">
                <a:solidFill>
                  <a:srgbClr val="9EBD5F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   </a:t>
            </a:r>
            <a:r>
              <a:rPr kumimoji="0" lang="en-US" altLang="zh-TW" sz="2000" kern="0" dirty="0" err="1" smtClean="0">
                <a:solidFill>
                  <a:srgbClr val="9EBD5F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cudaMemcpyHostToHost</a:t>
            </a:r>
            <a:endParaRPr kumimoji="0" lang="en-US" altLang="zh-TW" sz="2000" kern="0" dirty="0" smtClean="0">
              <a:solidFill>
                <a:srgbClr val="9EBD5F"/>
              </a:solidFill>
              <a:latin typeface="Courier New" pitchFamily="49" charset="0"/>
              <a:ea typeface="新細明體" charset="-120"/>
              <a:cs typeface="Courier New" pitchFamily="49" charset="0"/>
            </a:endParaRPr>
          </a:p>
          <a:p>
            <a:pPr marL="787400">
              <a:spcBef>
                <a:spcPts val="300"/>
              </a:spcBef>
              <a:defRPr/>
            </a:pPr>
            <a:r>
              <a:rPr kumimoji="0" lang="en-US" altLang="zh-TW" sz="2000" kern="0" dirty="0" smtClean="0">
                <a:solidFill>
                  <a:srgbClr val="9EBD5F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   </a:t>
            </a:r>
            <a:r>
              <a:rPr kumimoji="0" lang="en-US" altLang="zh-TW" sz="2000" kern="0" dirty="0" err="1" smtClean="0">
                <a:solidFill>
                  <a:srgbClr val="9EBD5F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cudaMemcpyHostToDevice</a:t>
            </a:r>
            <a:endParaRPr kumimoji="0" lang="en-US" altLang="zh-TW" sz="2000" kern="0" dirty="0" smtClean="0">
              <a:solidFill>
                <a:srgbClr val="9EBD5F"/>
              </a:solidFill>
              <a:latin typeface="Courier New" pitchFamily="49" charset="0"/>
              <a:ea typeface="新細明體" charset="-120"/>
              <a:cs typeface="Courier New" pitchFamily="49" charset="0"/>
            </a:endParaRPr>
          </a:p>
          <a:p>
            <a:pPr marL="787400">
              <a:spcBef>
                <a:spcPts val="300"/>
              </a:spcBef>
              <a:defRPr/>
            </a:pPr>
            <a:r>
              <a:rPr kumimoji="0" lang="en-US" altLang="zh-TW" sz="2000" kern="0" dirty="0" smtClean="0">
                <a:solidFill>
                  <a:srgbClr val="9EBD5F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   </a:t>
            </a:r>
            <a:r>
              <a:rPr kumimoji="0" lang="en-US" altLang="zh-TW" sz="2000" kern="0" dirty="0" err="1" smtClean="0">
                <a:solidFill>
                  <a:srgbClr val="9EBD5F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cudaMemcpyDeviceToHost</a:t>
            </a:r>
            <a:endParaRPr kumimoji="0" lang="en-US" altLang="zh-TW" sz="2000" kern="0" dirty="0" smtClean="0">
              <a:solidFill>
                <a:srgbClr val="9EBD5F"/>
              </a:solidFill>
              <a:latin typeface="Courier New" pitchFamily="49" charset="0"/>
              <a:ea typeface="新細明體" charset="-120"/>
              <a:cs typeface="Courier New" pitchFamily="49" charset="0"/>
            </a:endParaRPr>
          </a:p>
          <a:p>
            <a:pPr marL="787400">
              <a:spcBef>
                <a:spcPts val="300"/>
              </a:spcBef>
              <a:defRPr/>
            </a:pPr>
            <a:r>
              <a:rPr kumimoji="0" lang="en-US" altLang="zh-TW" sz="2000" kern="0" dirty="0" smtClean="0">
                <a:solidFill>
                  <a:srgbClr val="9EBD5F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   </a:t>
            </a:r>
            <a:r>
              <a:rPr kumimoji="0" lang="en-US" altLang="zh-TW" sz="2000" kern="0" dirty="0" err="1" smtClean="0">
                <a:solidFill>
                  <a:srgbClr val="9EBD5F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cudaMemcpyDeviceToDevice</a:t>
            </a:r>
            <a:r>
              <a:rPr kumimoji="0" lang="en-US" altLang="zh-TW" sz="2000" kern="0" dirty="0" smtClean="0">
                <a:solidFill>
                  <a:srgbClr val="9EBD5F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  </a:t>
            </a:r>
          </a:p>
          <a:p>
            <a:pPr marL="787400">
              <a:spcBef>
                <a:spcPts val="300"/>
              </a:spcBef>
              <a:defRPr/>
            </a:pPr>
            <a:endParaRPr kumimoji="0" lang="en-US" altLang="zh-TW" sz="2400" kern="0" dirty="0" smtClean="0">
              <a:solidFill>
                <a:srgbClr val="9EBD5F"/>
              </a:solidFill>
              <a:latin typeface="Calibri" pitchFamily="34" charset="0"/>
              <a:ea typeface="新細明體" charset="-120"/>
              <a:cs typeface="+mn-cs"/>
            </a:endParaRPr>
          </a:p>
          <a:p>
            <a:pPr marL="787400">
              <a:spcBef>
                <a:spcPts val="300"/>
              </a:spcBef>
              <a:defRPr/>
            </a:pPr>
            <a:endParaRPr kumimoji="0" lang="en-US" altLang="zh-TW" sz="2400" kern="0" dirty="0" smtClean="0">
              <a:solidFill>
                <a:srgbClr val="9EBD5F"/>
              </a:solidFill>
              <a:latin typeface="Calibri" pitchFamily="34" charset="0"/>
              <a:ea typeface="新細明體" charset="-120"/>
              <a:cs typeface="+mn-cs"/>
            </a:endParaRPr>
          </a:p>
          <a:p>
            <a:pPr marL="787400">
              <a:spcBef>
                <a:spcPts val="300"/>
              </a:spcBef>
              <a:defRPr/>
            </a:pPr>
            <a:r>
              <a:rPr kumimoji="0" lang="en-US" altLang="zh-TW" sz="24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+mn-cs"/>
              </a:rPr>
              <a:t>        </a:t>
            </a:r>
            <a:endParaRPr kumimoji="0" lang="en-US" altLang="zh-TW" sz="2400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n-cs"/>
            </a:endParaRPr>
          </a:p>
        </p:txBody>
      </p:sp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697733"/>
            <a:ext cx="2449046" cy="4857784"/>
          </a:xfrm>
          <a:prstGeom prst="rect">
            <a:avLst/>
          </a:prstGeom>
          <a:ln w="38100" cap="sq">
            <a:solidFill>
              <a:srgbClr val="3B4A1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8" name="群組 28"/>
          <p:cNvGrpSpPr/>
          <p:nvPr/>
        </p:nvGrpSpPr>
        <p:grpSpPr>
          <a:xfrm>
            <a:off x="6073772" y="5269633"/>
            <a:ext cx="601664" cy="1071570"/>
            <a:chOff x="7716846" y="5662618"/>
            <a:chExt cx="601664" cy="1071570"/>
          </a:xfrm>
        </p:grpSpPr>
        <p:sp>
          <p:nvSpPr>
            <p:cNvPr id="69" name="Line 60"/>
            <p:cNvSpPr>
              <a:spLocks noChangeShapeType="1"/>
            </p:cNvSpPr>
            <p:nvPr/>
          </p:nvSpPr>
          <p:spPr bwMode="auto">
            <a:xfrm flipV="1">
              <a:off x="8002598" y="5662618"/>
              <a:ext cx="315912" cy="0"/>
            </a:xfrm>
            <a:prstGeom prst="line">
              <a:avLst/>
            </a:prstGeom>
            <a:noFill/>
            <a:ln w="25400">
              <a:solidFill>
                <a:srgbClr val="3B4A1E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zh-TW" altLang="en-US">
                <a:solidFill>
                  <a:srgbClr val="9EBD5F"/>
                </a:solidFill>
              </a:endParaRPr>
            </a:p>
          </p:txBody>
        </p:sp>
        <p:sp>
          <p:nvSpPr>
            <p:cNvPr id="70" name="Line 60"/>
            <p:cNvSpPr>
              <a:spLocks noChangeShapeType="1"/>
            </p:cNvSpPr>
            <p:nvPr/>
          </p:nvSpPr>
          <p:spPr bwMode="auto">
            <a:xfrm flipV="1">
              <a:off x="7716846" y="6162684"/>
              <a:ext cx="571504" cy="0"/>
            </a:xfrm>
            <a:prstGeom prst="line">
              <a:avLst/>
            </a:prstGeom>
            <a:noFill/>
            <a:ln w="25400">
              <a:solidFill>
                <a:srgbClr val="3B4A1E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zh-TW" altLang="en-US">
                <a:solidFill>
                  <a:srgbClr val="9EBD5F"/>
                </a:solidFill>
              </a:endParaRPr>
            </a:p>
          </p:txBody>
        </p:sp>
        <p:sp>
          <p:nvSpPr>
            <p:cNvPr id="71" name="Line 60"/>
            <p:cNvSpPr>
              <a:spLocks noChangeShapeType="1"/>
            </p:cNvSpPr>
            <p:nvPr/>
          </p:nvSpPr>
          <p:spPr bwMode="auto">
            <a:xfrm flipV="1">
              <a:off x="7716846" y="6734188"/>
              <a:ext cx="571504" cy="0"/>
            </a:xfrm>
            <a:prstGeom prst="line">
              <a:avLst/>
            </a:prstGeom>
            <a:noFill/>
            <a:ln w="25400">
              <a:solidFill>
                <a:srgbClr val="3B4A1E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zh-TW" altLang="en-US">
                <a:solidFill>
                  <a:srgbClr val="9EBD5F"/>
                </a:solidFill>
              </a:endParaRPr>
            </a:p>
          </p:txBody>
        </p:sp>
      </p:grpSp>
      <p:sp>
        <p:nvSpPr>
          <p:cNvPr id="72" name="Text Box 58"/>
          <p:cNvSpPr txBox="1">
            <a:spLocks noChangeArrowheads="1"/>
          </p:cNvSpPr>
          <p:nvPr/>
        </p:nvSpPr>
        <p:spPr bwMode="auto">
          <a:xfrm rot="10800000" flipV="1">
            <a:off x="5573706" y="4841005"/>
            <a:ext cx="785818" cy="1785950"/>
          </a:xfrm>
          <a:prstGeom prst="rect">
            <a:avLst/>
          </a:prstGeom>
          <a:solidFill>
            <a:srgbClr val="99CCFF"/>
          </a:solidFill>
          <a:ln w="38100">
            <a:solidFill>
              <a:srgbClr val="3B4A1E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endParaRPr lang="en-US" altLang="zh-TW" sz="1600" b="1" dirty="0" smtClean="0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  <a:p>
            <a:pPr algn="just"/>
            <a:endParaRPr lang="en-US" altLang="zh-TW" sz="1600" b="1" dirty="0" smtClean="0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  <a:p>
            <a:pPr algn="just"/>
            <a:r>
              <a:rPr lang="en-US" altLang="zh-TW" sz="1600" b="1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 Host</a:t>
            </a:r>
            <a:endParaRPr lang="en-US" altLang="zh-TW" sz="1600" b="1" dirty="0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73" name="AutoShape 56"/>
          <p:cNvSpPr>
            <a:spLocks noChangeArrowheads="1"/>
          </p:cNvSpPr>
          <p:nvPr/>
        </p:nvSpPr>
        <p:spPr bwMode="auto">
          <a:xfrm>
            <a:off x="6145210" y="5055319"/>
            <a:ext cx="785818" cy="1428760"/>
          </a:xfrm>
          <a:prstGeom prst="flowChartConnector">
            <a:avLst/>
          </a:prstGeom>
          <a:noFill/>
          <a:ln w="50800">
            <a:solidFill>
              <a:srgbClr val="3B4A1E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solidFill>
                <a:srgbClr val="9EBD5F"/>
              </a:solidFill>
              <a:ea typeface="新細明體" charset="-120"/>
            </a:endParaRPr>
          </a:p>
        </p:txBody>
      </p:sp>
      <p:grpSp>
        <p:nvGrpSpPr>
          <p:cNvPr id="74" name="群組 22"/>
          <p:cNvGrpSpPr/>
          <p:nvPr/>
        </p:nvGrpSpPr>
        <p:grpSpPr>
          <a:xfrm>
            <a:off x="5573706" y="5055319"/>
            <a:ext cx="785818" cy="1571636"/>
            <a:chOff x="7216780" y="5448304"/>
            <a:chExt cx="785818" cy="1571636"/>
          </a:xfrm>
        </p:grpSpPr>
        <p:cxnSp>
          <p:nvCxnSpPr>
            <p:cNvPr id="75" name="直線單箭頭接點 20"/>
            <p:cNvCxnSpPr/>
            <p:nvPr/>
          </p:nvCxnSpPr>
          <p:spPr bwMode="auto">
            <a:xfrm rot="5400000">
              <a:off x="7253293" y="6126171"/>
              <a:ext cx="785818" cy="1588"/>
            </a:xfrm>
            <a:prstGeom prst="straightConnector1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41275" cap="flat" cmpd="sng" algn="ctr">
              <a:solidFill>
                <a:srgbClr val="3B4A1E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6" name="矩形 18"/>
            <p:cNvSpPr/>
            <p:nvPr/>
          </p:nvSpPr>
          <p:spPr bwMode="auto">
            <a:xfrm>
              <a:off x="7216780" y="5448304"/>
              <a:ext cx="785818" cy="500066"/>
            </a:xfrm>
            <a:prstGeom prst="rect">
              <a:avLst/>
            </a:prstGeom>
            <a:solidFill>
              <a:srgbClr val="008000"/>
            </a:solidFill>
            <a:ln w="25400" cap="flat" cmpd="sng" algn="ctr">
              <a:solidFill>
                <a:srgbClr val="3B4A1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562100" algn="l"/>
                </a:tabLst>
              </a:pPr>
              <a:endParaRPr kumimoji="0" lang="zh-TW" altLang="en-US" sz="4800" b="0" i="0" u="none" strike="noStrike" cap="none" normalizeH="0" baseline="0" smtClean="0">
                <a:ln>
                  <a:noFill/>
                </a:ln>
                <a:solidFill>
                  <a:srgbClr val="9EBD5F"/>
                </a:solidFill>
                <a:effectLst/>
                <a:latin typeface="Helvetica Neue" charset="0"/>
                <a:ea typeface="儷黑 Pro" charset="0"/>
                <a:cs typeface="儷黑 Pro" charset="0"/>
                <a:sym typeface="Helvetica Neue" charset="0"/>
              </a:endParaRPr>
            </a:p>
          </p:txBody>
        </p:sp>
        <p:sp>
          <p:nvSpPr>
            <p:cNvPr id="77" name="矩形 19"/>
            <p:cNvSpPr/>
            <p:nvPr/>
          </p:nvSpPr>
          <p:spPr bwMode="auto">
            <a:xfrm>
              <a:off x="7216780" y="6519874"/>
              <a:ext cx="785818" cy="500066"/>
            </a:xfrm>
            <a:prstGeom prst="rect">
              <a:avLst/>
            </a:prstGeom>
            <a:solidFill>
              <a:srgbClr val="008000"/>
            </a:solidFill>
            <a:ln w="25400" cap="flat" cmpd="sng" algn="ctr">
              <a:solidFill>
                <a:srgbClr val="3B4A1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562100" algn="l"/>
                </a:tabLst>
              </a:pPr>
              <a:endParaRPr kumimoji="0" lang="zh-TW" altLang="en-US" sz="4800" b="0" i="0" u="none" strike="noStrike" cap="none" normalizeH="0" baseline="0" smtClean="0">
                <a:ln>
                  <a:noFill/>
                </a:ln>
                <a:solidFill>
                  <a:srgbClr val="9EBD5F"/>
                </a:solidFill>
                <a:effectLst/>
                <a:latin typeface="Helvetica Neue" charset="0"/>
                <a:ea typeface="儷黑 Pro" charset="0"/>
                <a:cs typeface="儷黑 Pro" charset="0"/>
                <a:sym typeface="Helvetica Neue" charset="0"/>
              </a:endParaRPr>
            </a:p>
          </p:txBody>
        </p:sp>
      </p:grpSp>
      <p:grpSp>
        <p:nvGrpSpPr>
          <p:cNvPr id="78" name="群組 23"/>
          <p:cNvGrpSpPr/>
          <p:nvPr/>
        </p:nvGrpSpPr>
        <p:grpSpPr>
          <a:xfrm>
            <a:off x="6716714" y="4912443"/>
            <a:ext cx="2428892" cy="500066"/>
            <a:chOff x="7216780" y="5376866"/>
            <a:chExt cx="2428892" cy="500066"/>
          </a:xfrm>
        </p:grpSpPr>
        <p:cxnSp>
          <p:nvCxnSpPr>
            <p:cNvPr id="79" name="直線單箭頭接點 24"/>
            <p:cNvCxnSpPr/>
            <p:nvPr/>
          </p:nvCxnSpPr>
          <p:spPr bwMode="auto">
            <a:xfrm>
              <a:off x="7645408" y="5662618"/>
              <a:ext cx="1212858" cy="1"/>
            </a:xfrm>
            <a:prstGeom prst="straightConnector1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41275" cap="flat" cmpd="sng" algn="ctr">
              <a:solidFill>
                <a:srgbClr val="3B4A1E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0" name="矩形 25"/>
            <p:cNvSpPr/>
            <p:nvPr/>
          </p:nvSpPr>
          <p:spPr bwMode="auto">
            <a:xfrm>
              <a:off x="7216780" y="5376866"/>
              <a:ext cx="785818" cy="500066"/>
            </a:xfrm>
            <a:prstGeom prst="rect">
              <a:avLst/>
            </a:prstGeom>
            <a:solidFill>
              <a:srgbClr val="008000"/>
            </a:solidFill>
            <a:ln w="25400" cap="flat" cmpd="sng" algn="ctr">
              <a:solidFill>
                <a:srgbClr val="3B4A1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562100" algn="l"/>
                </a:tabLst>
              </a:pPr>
              <a:endParaRPr kumimoji="0" lang="zh-TW" altLang="en-US" sz="4800" b="0" i="0" u="none" strike="noStrike" cap="none" normalizeH="0" baseline="0" smtClean="0">
                <a:ln>
                  <a:noFill/>
                </a:ln>
                <a:solidFill>
                  <a:srgbClr val="9EBD5F"/>
                </a:solidFill>
                <a:effectLst/>
                <a:latin typeface="Helvetica Neue" charset="0"/>
                <a:ea typeface="儷黑 Pro" charset="0"/>
                <a:cs typeface="儷黑 Pro" charset="0"/>
                <a:sym typeface="Helvetica Neue" charset="0"/>
              </a:endParaRPr>
            </a:p>
          </p:txBody>
        </p:sp>
        <p:sp>
          <p:nvSpPr>
            <p:cNvPr id="81" name="矩形 26"/>
            <p:cNvSpPr/>
            <p:nvPr/>
          </p:nvSpPr>
          <p:spPr bwMode="auto">
            <a:xfrm>
              <a:off x="8859854" y="5376866"/>
              <a:ext cx="785818" cy="500066"/>
            </a:xfrm>
            <a:prstGeom prst="rect">
              <a:avLst/>
            </a:prstGeom>
            <a:solidFill>
              <a:srgbClr val="008000"/>
            </a:solidFill>
            <a:ln w="25400" cap="flat" cmpd="sng" algn="ctr">
              <a:solidFill>
                <a:srgbClr val="3B4A1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562100" algn="l"/>
                </a:tabLst>
              </a:pPr>
              <a:endParaRPr kumimoji="0" lang="zh-TW" altLang="en-US" sz="4800" b="0" i="0" u="none" strike="noStrike" cap="none" normalizeH="0" baseline="0" smtClean="0">
                <a:ln>
                  <a:noFill/>
                </a:ln>
                <a:solidFill>
                  <a:srgbClr val="9EBD5F"/>
                </a:solidFill>
                <a:effectLst/>
                <a:latin typeface="Helvetica Neue" charset="0"/>
                <a:ea typeface="儷黑 Pro" charset="0"/>
                <a:cs typeface="儷黑 Pro" charset="0"/>
                <a:sym typeface="Helvetica Neue" charset="0"/>
              </a:endParaRPr>
            </a:p>
          </p:txBody>
        </p:sp>
      </p:grpSp>
      <p:grpSp>
        <p:nvGrpSpPr>
          <p:cNvPr id="82" name="群組 31"/>
          <p:cNvGrpSpPr/>
          <p:nvPr/>
        </p:nvGrpSpPr>
        <p:grpSpPr>
          <a:xfrm>
            <a:off x="5573706" y="4912443"/>
            <a:ext cx="2428892" cy="500066"/>
            <a:chOff x="7216780" y="5376866"/>
            <a:chExt cx="2428892" cy="500066"/>
          </a:xfrm>
        </p:grpSpPr>
        <p:cxnSp>
          <p:nvCxnSpPr>
            <p:cNvPr id="83" name="直線單箭頭接點 32"/>
            <p:cNvCxnSpPr/>
            <p:nvPr/>
          </p:nvCxnSpPr>
          <p:spPr bwMode="auto">
            <a:xfrm>
              <a:off x="7645408" y="5662618"/>
              <a:ext cx="1212858" cy="1"/>
            </a:xfrm>
            <a:prstGeom prst="straightConnector1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41275" cap="flat" cmpd="sng" algn="ctr">
              <a:solidFill>
                <a:srgbClr val="3B4A1E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4" name="矩形 33"/>
            <p:cNvSpPr/>
            <p:nvPr/>
          </p:nvSpPr>
          <p:spPr bwMode="auto">
            <a:xfrm>
              <a:off x="7216780" y="5376866"/>
              <a:ext cx="785818" cy="500066"/>
            </a:xfrm>
            <a:prstGeom prst="rect">
              <a:avLst/>
            </a:prstGeom>
            <a:solidFill>
              <a:srgbClr val="008000"/>
            </a:solidFill>
            <a:ln w="25400" cap="flat" cmpd="sng" algn="ctr">
              <a:solidFill>
                <a:srgbClr val="3B4A1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562100" algn="l"/>
                </a:tabLst>
              </a:pPr>
              <a:endParaRPr kumimoji="0" lang="zh-TW" altLang="en-US" sz="4800" b="0" i="0" u="none" strike="noStrike" cap="none" normalizeH="0" baseline="0" smtClean="0">
                <a:ln>
                  <a:noFill/>
                </a:ln>
                <a:solidFill>
                  <a:srgbClr val="9EBD5F"/>
                </a:solidFill>
                <a:effectLst/>
                <a:latin typeface="Helvetica Neue" charset="0"/>
                <a:ea typeface="儷黑 Pro" charset="0"/>
                <a:cs typeface="儷黑 Pro" charset="0"/>
                <a:sym typeface="Helvetica Neue" charset="0"/>
              </a:endParaRPr>
            </a:p>
          </p:txBody>
        </p:sp>
        <p:sp>
          <p:nvSpPr>
            <p:cNvPr id="85" name="矩形 34"/>
            <p:cNvSpPr/>
            <p:nvPr/>
          </p:nvSpPr>
          <p:spPr bwMode="auto">
            <a:xfrm>
              <a:off x="8859854" y="5376866"/>
              <a:ext cx="785818" cy="500066"/>
            </a:xfrm>
            <a:prstGeom prst="rect">
              <a:avLst/>
            </a:prstGeom>
            <a:solidFill>
              <a:srgbClr val="008000"/>
            </a:solidFill>
            <a:ln w="25400" cap="flat" cmpd="sng" algn="ctr">
              <a:solidFill>
                <a:srgbClr val="3B4A1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562100" algn="l"/>
                </a:tabLst>
              </a:pPr>
              <a:endParaRPr kumimoji="0" lang="zh-TW" altLang="en-US" sz="4800" b="0" i="0" u="none" strike="noStrike" cap="none" normalizeH="0" baseline="0" smtClean="0">
                <a:ln>
                  <a:noFill/>
                </a:ln>
                <a:solidFill>
                  <a:srgbClr val="9EBD5F"/>
                </a:solidFill>
                <a:effectLst/>
                <a:latin typeface="Helvetica Neue" charset="0"/>
                <a:ea typeface="儷黑 Pro" charset="0"/>
                <a:cs typeface="儷黑 Pro" charset="0"/>
                <a:sym typeface="Helvetica Neue" charset="0"/>
              </a:endParaRPr>
            </a:p>
          </p:txBody>
        </p:sp>
      </p:grpSp>
      <p:grpSp>
        <p:nvGrpSpPr>
          <p:cNvPr id="86" name="群組 35"/>
          <p:cNvGrpSpPr/>
          <p:nvPr/>
        </p:nvGrpSpPr>
        <p:grpSpPr>
          <a:xfrm rot="10800000">
            <a:off x="5573706" y="4912443"/>
            <a:ext cx="2428892" cy="500066"/>
            <a:chOff x="7216780" y="5376866"/>
            <a:chExt cx="2428892" cy="500066"/>
          </a:xfrm>
        </p:grpSpPr>
        <p:cxnSp>
          <p:nvCxnSpPr>
            <p:cNvPr id="87" name="直線單箭頭接點 36"/>
            <p:cNvCxnSpPr/>
            <p:nvPr/>
          </p:nvCxnSpPr>
          <p:spPr bwMode="auto">
            <a:xfrm>
              <a:off x="7645408" y="5662618"/>
              <a:ext cx="1212858" cy="1"/>
            </a:xfrm>
            <a:prstGeom prst="straightConnector1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41275" cap="flat" cmpd="sng" algn="ctr">
              <a:solidFill>
                <a:srgbClr val="3B4A1E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8" name="矩形 37"/>
            <p:cNvSpPr/>
            <p:nvPr/>
          </p:nvSpPr>
          <p:spPr bwMode="auto">
            <a:xfrm>
              <a:off x="7216780" y="5376866"/>
              <a:ext cx="785818" cy="500066"/>
            </a:xfrm>
            <a:prstGeom prst="rect">
              <a:avLst/>
            </a:prstGeom>
            <a:solidFill>
              <a:srgbClr val="008000"/>
            </a:solidFill>
            <a:ln w="25400" cap="flat" cmpd="sng" algn="ctr">
              <a:solidFill>
                <a:srgbClr val="3B4A1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562100" algn="l"/>
                </a:tabLst>
              </a:pPr>
              <a:endParaRPr kumimoji="0" lang="zh-TW" altLang="en-US" sz="4800" b="0" i="0" u="none" strike="noStrike" cap="none" normalizeH="0" baseline="0" smtClean="0">
                <a:ln>
                  <a:noFill/>
                </a:ln>
                <a:solidFill>
                  <a:srgbClr val="9EBD5F"/>
                </a:solidFill>
                <a:effectLst/>
                <a:latin typeface="Helvetica Neue" charset="0"/>
                <a:ea typeface="儷黑 Pro" charset="0"/>
                <a:cs typeface="儷黑 Pro" charset="0"/>
                <a:sym typeface="Helvetica Neue" charset="0"/>
              </a:endParaRPr>
            </a:p>
          </p:txBody>
        </p:sp>
        <p:sp>
          <p:nvSpPr>
            <p:cNvPr id="89" name="矩形 38"/>
            <p:cNvSpPr/>
            <p:nvPr/>
          </p:nvSpPr>
          <p:spPr bwMode="auto">
            <a:xfrm>
              <a:off x="8859854" y="5376866"/>
              <a:ext cx="785818" cy="500066"/>
            </a:xfrm>
            <a:prstGeom prst="rect">
              <a:avLst/>
            </a:prstGeom>
            <a:solidFill>
              <a:srgbClr val="008000"/>
            </a:solidFill>
            <a:ln w="25400" cap="flat" cmpd="sng" algn="ctr">
              <a:solidFill>
                <a:srgbClr val="3B4A1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562100" algn="l"/>
                </a:tabLst>
              </a:pPr>
              <a:endParaRPr kumimoji="0" lang="zh-TW" altLang="en-US" sz="4800" b="0" i="0" u="none" strike="noStrike" cap="none" normalizeH="0" baseline="0" smtClean="0">
                <a:ln>
                  <a:noFill/>
                </a:ln>
                <a:solidFill>
                  <a:srgbClr val="9EBD5F"/>
                </a:solidFill>
                <a:effectLst/>
                <a:latin typeface="Helvetica Neue" charset="0"/>
                <a:ea typeface="儷黑 Pro" charset="0"/>
                <a:cs typeface="儷黑 Pro" charset="0"/>
                <a:sym typeface="Helvetica Neue" charset="0"/>
              </a:endParaRPr>
            </a:p>
          </p:txBody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CUDA Memory </a:t>
            </a:r>
            <a:r>
              <a:rPr lang="en-US" altLang="zh-TW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Hierarchy</a:t>
            </a:r>
            <a:r>
              <a:rPr lang="en-US" altLang="zh-TW" sz="40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(Cont.)</a:t>
            </a:r>
            <a:r>
              <a:rPr lang="en-US" altLang="zh-TW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/>
            </a:r>
            <a:br>
              <a:rPr lang="en-US" altLang="zh-TW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3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41</a:t>
            </a:fld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50794" y="990600"/>
            <a:ext cx="8229600" cy="5519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8000"/>
                </a:solidFill>
              </a:rPr>
              <a:t>Constant Memory</a:t>
            </a:r>
          </a:p>
          <a:p>
            <a:r>
              <a:rPr lang="en-US" sz="2800" dirty="0">
                <a:solidFill>
                  <a:srgbClr val="9EBD5F"/>
                </a:solidFill>
              </a:rPr>
              <a:t> </a:t>
            </a:r>
            <a:r>
              <a:rPr lang="en-US" sz="2800" dirty="0" smtClean="0">
                <a:solidFill>
                  <a:srgbClr val="9EBD5F"/>
                </a:solidFill>
              </a:rPr>
              <a:t>Read-Only: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9EBD5F"/>
                </a:solidFill>
              </a:rPr>
              <a:t>Use </a:t>
            </a:r>
            <a:r>
              <a:rPr lang="en-US" sz="2800" dirty="0">
                <a:solidFill>
                  <a:srgbClr val="9EBD5F"/>
                </a:solidFill>
              </a:rPr>
              <a:t>constant memory </a:t>
            </a:r>
            <a:r>
              <a:rPr lang="en-US" sz="2800" dirty="0" smtClean="0">
                <a:solidFill>
                  <a:srgbClr val="9EBD5F"/>
                </a:solidFill>
              </a:rPr>
              <a:t>when data will </a:t>
            </a:r>
            <a:r>
              <a:rPr lang="en-US" sz="2800" dirty="0">
                <a:solidFill>
                  <a:srgbClr val="9EBD5F"/>
                </a:solidFill>
              </a:rPr>
              <a:t>not change over the course of a kernel execution</a:t>
            </a:r>
            <a:r>
              <a:rPr lang="en-US" sz="2800" dirty="0" smtClean="0">
                <a:solidFill>
                  <a:srgbClr val="9EBD5F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 smtClean="0">
              <a:solidFill>
                <a:srgbClr val="9EBD5F"/>
              </a:solidFill>
            </a:endParaRPr>
          </a:p>
          <a:p>
            <a:r>
              <a:rPr lang="en-US" sz="2800" dirty="0" smtClean="0">
                <a:solidFill>
                  <a:srgbClr val="9EBD5F"/>
                </a:solidFill>
              </a:rPr>
              <a:t> </a:t>
            </a:r>
            <a:r>
              <a:rPr lang="en-US" sz="2800" dirty="0">
                <a:solidFill>
                  <a:srgbClr val="9EBD5F"/>
                </a:solidFill>
              </a:rPr>
              <a:t>NVIDIA </a:t>
            </a:r>
            <a:r>
              <a:rPr lang="en-US" sz="2800" dirty="0" smtClean="0">
                <a:solidFill>
                  <a:srgbClr val="9EBD5F"/>
                </a:solidFill>
              </a:rPr>
              <a:t>hardware provides </a:t>
            </a:r>
            <a:r>
              <a:rPr lang="en-US" sz="2800" dirty="0">
                <a:solidFill>
                  <a:srgbClr val="9EBD5F"/>
                </a:solidFill>
              </a:rPr>
              <a:t>64KB of constant </a:t>
            </a:r>
            <a:r>
              <a:rPr lang="en-US" sz="2800" dirty="0" smtClean="0">
                <a:solidFill>
                  <a:srgbClr val="9EBD5F"/>
                </a:solidFill>
              </a:rPr>
              <a:t>memory.</a:t>
            </a:r>
          </a:p>
          <a:p>
            <a:pPr marL="0" indent="0">
              <a:buNone/>
            </a:pPr>
            <a:endParaRPr lang="en-US" sz="2800" dirty="0" smtClean="0">
              <a:solidFill>
                <a:srgbClr val="9EBD5F"/>
              </a:solidFill>
            </a:endParaRPr>
          </a:p>
          <a:p>
            <a:r>
              <a:rPr lang="en-US" sz="2800" dirty="0" smtClean="0">
                <a:solidFill>
                  <a:srgbClr val="9EBD5F"/>
                </a:solidFill>
              </a:rPr>
              <a:t>Treats </a:t>
            </a:r>
            <a:r>
              <a:rPr lang="en-US" sz="2800" dirty="0">
                <a:solidFill>
                  <a:srgbClr val="9EBD5F"/>
                </a:solidFill>
              </a:rPr>
              <a:t>differently than </a:t>
            </a:r>
            <a:r>
              <a:rPr lang="en-US" sz="2800" dirty="0" smtClean="0">
                <a:solidFill>
                  <a:srgbClr val="9EBD5F"/>
                </a:solidFill>
              </a:rPr>
              <a:t>standard global </a:t>
            </a:r>
            <a:r>
              <a:rPr lang="en-US" sz="2800" dirty="0">
                <a:solidFill>
                  <a:srgbClr val="9EBD5F"/>
                </a:solidFill>
              </a:rPr>
              <a:t>memory. </a:t>
            </a:r>
            <a:endParaRPr lang="en-US" sz="2800" dirty="0" smtClean="0">
              <a:solidFill>
                <a:srgbClr val="9EBD5F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9EBD5F"/>
              </a:solidFill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699152-EF2B-4CAC-BB3B-54B16C0DB94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CUDA Memory </a:t>
            </a:r>
            <a:r>
              <a:rPr lang="en-US" altLang="zh-TW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Hierarchy</a:t>
            </a:r>
            <a:r>
              <a:rPr lang="en-US" altLang="zh-TW" sz="40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(Cont.)</a:t>
            </a:r>
            <a:r>
              <a:rPr lang="en-US" altLang="zh-TW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/>
            </a:r>
            <a:br>
              <a:rPr lang="en-US" altLang="zh-TW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84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42</a:t>
            </a:fld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50794" y="990600"/>
            <a:ext cx="8229600" cy="5519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8000"/>
                </a:solidFill>
              </a:rPr>
              <a:t>Constant Memory (Cont.)</a:t>
            </a:r>
          </a:p>
          <a:p>
            <a:r>
              <a:rPr lang="en-US" sz="2800" dirty="0">
                <a:solidFill>
                  <a:srgbClr val="9EBD5F"/>
                </a:solidFill>
              </a:rPr>
              <a:t> Reading from constant memory can conserve memory bandwidth compared to global memory: </a:t>
            </a:r>
          </a:p>
          <a:p>
            <a:endParaRPr lang="en-US" sz="2800" dirty="0">
              <a:solidFill>
                <a:srgbClr val="9EBD5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9EBD5F"/>
                </a:solidFill>
              </a:rPr>
              <a:t>Constant memory is cached,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9EBD5F"/>
                </a:solidFill>
              </a:rPr>
              <a:t>so consecutive reads of the same address will not incur any additional memory traffic.</a:t>
            </a:r>
          </a:p>
          <a:p>
            <a:endParaRPr lang="en-US" sz="2800" dirty="0">
              <a:solidFill>
                <a:srgbClr val="9EBD5F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9EBD5F"/>
              </a:solidFill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699152-EF2B-4CAC-BB3B-54B16C0DB94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CUDA Memory </a:t>
            </a:r>
            <a:r>
              <a:rPr lang="en-US" altLang="zh-TW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Hierarchy</a:t>
            </a:r>
            <a:r>
              <a:rPr lang="en-US" altLang="zh-TW" sz="40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(Cont.)</a:t>
            </a:r>
            <a:r>
              <a:rPr lang="en-US" altLang="zh-TW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/>
            </a:r>
            <a:br>
              <a:rPr lang="en-US" altLang="zh-TW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43</a:t>
            </a:fld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50794" y="990600"/>
            <a:ext cx="8229600" cy="55192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8000"/>
                </a:solidFill>
              </a:rPr>
              <a:t>Constant Memory (Cont.)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rgbClr val="9EBD5F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9EBD5F"/>
                </a:solidFill>
              </a:rPr>
              <a:t>2. NVIDIA hardware can broadcast a single memory read to each half-warp. </a:t>
            </a:r>
          </a:p>
          <a:p>
            <a:r>
              <a:rPr lang="en-US" sz="2800" dirty="0">
                <a:solidFill>
                  <a:srgbClr val="9EBD5F"/>
                </a:solidFill>
              </a:rPr>
              <a:t>GPU will generate only a single read request and subsequently broadcast the data to every thread. </a:t>
            </a:r>
          </a:p>
          <a:p>
            <a:pPr marL="0" indent="0">
              <a:buNone/>
            </a:pPr>
            <a:endParaRPr lang="en-US" sz="2800" dirty="0">
              <a:solidFill>
                <a:srgbClr val="9EBD5F"/>
              </a:solidFill>
            </a:endParaRPr>
          </a:p>
          <a:p>
            <a:r>
              <a:rPr lang="en-US" sz="2800" dirty="0">
                <a:solidFill>
                  <a:srgbClr val="9EBD5F"/>
                </a:solidFill>
              </a:rPr>
              <a:t>you will generate only 1/16 (roughly 6 percent) of the memory traffic as you would when using global memory. 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9EBD5F"/>
                </a:solidFill>
              </a:rPr>
              <a:t>94 percent reduction in bandwidth</a:t>
            </a:r>
          </a:p>
          <a:p>
            <a:pPr marL="0" indent="0">
              <a:buNone/>
            </a:pPr>
            <a:endParaRPr lang="en-US" sz="2800" dirty="0">
              <a:solidFill>
                <a:srgbClr val="9EBD5F"/>
              </a:solidFill>
            </a:endParaRPr>
          </a:p>
          <a:p>
            <a:r>
              <a:rPr lang="en-US" sz="2800" dirty="0">
                <a:solidFill>
                  <a:srgbClr val="9EBD5F"/>
                </a:solidFill>
              </a:rPr>
              <a:t>Is actuality a double-edged sword: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9EBD5F"/>
                </a:solidFill>
              </a:rPr>
              <a:t>Although it can dramatically accelerate performance when all 16 threads are reading the same address, it actually slows performance to a crawl when all 16 threads read different addresses and would probably be slower than using global memory.</a:t>
            </a:r>
          </a:p>
          <a:p>
            <a:pPr marL="0" indent="0">
              <a:buNone/>
            </a:pPr>
            <a:endParaRPr lang="en-US" sz="2800" dirty="0" smtClean="0">
              <a:solidFill>
                <a:srgbClr val="9EBD5F"/>
              </a:solidFill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699152-EF2B-4CAC-BB3B-54B16C0DB94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CUDA Memory </a:t>
            </a:r>
            <a:r>
              <a:rPr lang="en-US" altLang="zh-TW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Hierarchy</a:t>
            </a:r>
            <a:r>
              <a:rPr lang="en-US" altLang="zh-TW" sz="40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(Cont.)</a:t>
            </a:r>
            <a:r>
              <a:rPr lang="en-US" altLang="zh-TW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/>
            </a:r>
            <a:br>
              <a:rPr lang="en-US" altLang="zh-TW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5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44</a:t>
            </a:fld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50794" y="990600"/>
            <a:ext cx="8229600" cy="55192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rgbClr val="008000"/>
                </a:solidFill>
              </a:rPr>
              <a:t>Constant Memory (</a:t>
            </a:r>
            <a:r>
              <a:rPr lang="en-US" sz="4000" b="1" i="1" dirty="0" err="1">
                <a:solidFill>
                  <a:srgbClr val="008000"/>
                </a:solidFill>
              </a:rPr>
              <a:t>Cont</a:t>
            </a:r>
            <a:r>
              <a:rPr lang="en-US" sz="4000" b="1" i="1" dirty="0">
                <a:solidFill>
                  <a:srgbClr val="008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9EBD5F"/>
                </a:solidFill>
              </a:rPr>
              <a:t> </a:t>
            </a:r>
            <a:r>
              <a:rPr lang="en-US" sz="2800" b="1" dirty="0" smtClean="0">
                <a:solidFill>
                  <a:srgbClr val="9EBD5F"/>
                </a:solidFill>
              </a:rPr>
              <a:t>Using Constant Memory: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9EBD5F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9EBD5F"/>
                </a:solidFill>
              </a:rPr>
              <a:t>1. </a:t>
            </a:r>
            <a:r>
              <a:rPr lang="en-US" sz="2800" dirty="0">
                <a:solidFill>
                  <a:srgbClr val="00B050"/>
                </a:solidFill>
              </a:rPr>
              <a:t>Declare the variable as resides in </a:t>
            </a:r>
            <a:r>
              <a:rPr lang="en-US" sz="2800" dirty="0" smtClean="0">
                <a:solidFill>
                  <a:srgbClr val="00B050"/>
                </a:solidFill>
              </a:rPr>
              <a:t>constant memory</a:t>
            </a:r>
            <a:r>
              <a:rPr lang="en-US" sz="2800" dirty="0">
                <a:solidFill>
                  <a:srgbClr val="00B05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9EBD5F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__</a:t>
            </a:r>
            <a:r>
              <a:rPr lang="en-US" sz="2800" dirty="0">
                <a:solidFill>
                  <a:srgbClr val="00B050"/>
                </a:solidFill>
              </a:rPr>
              <a:t>constant</a:t>
            </a:r>
            <a:r>
              <a:rPr lang="en-US" sz="2800" dirty="0" smtClean="0">
                <a:solidFill>
                  <a:srgbClr val="00B050"/>
                </a:solidFill>
              </a:rPr>
              <a:t>__  type name</a:t>
            </a:r>
          </a:p>
          <a:p>
            <a:pPr marL="0" indent="0">
              <a:buNone/>
            </a:pPr>
            <a:endParaRPr lang="en-US" sz="2800" dirty="0" smtClean="0">
              <a:solidFill>
                <a:srgbClr val="9EBD5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9EBD5F"/>
                </a:solidFill>
              </a:rPr>
              <a:t>2</a:t>
            </a:r>
            <a:r>
              <a:rPr lang="en-US" sz="2800" dirty="0">
                <a:solidFill>
                  <a:srgbClr val="9EBD5F"/>
                </a:solidFill>
              </a:rPr>
              <a:t>. Allocate GPU memory 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9EBD5F"/>
                </a:solidFill>
              </a:rPr>
              <a:t>    </a:t>
            </a:r>
            <a:r>
              <a:rPr lang="en-US" sz="2800" dirty="0" err="1">
                <a:solidFill>
                  <a:srgbClr val="9EBD5F"/>
                </a:solidFill>
              </a:rPr>
              <a:t>cudamalloc</a:t>
            </a:r>
            <a:r>
              <a:rPr lang="en-US" sz="2800" dirty="0">
                <a:solidFill>
                  <a:srgbClr val="9EBD5F"/>
                </a:solidFill>
              </a:rPr>
              <a:t>()</a:t>
            </a:r>
          </a:p>
          <a:p>
            <a:pPr marL="0" indent="0">
              <a:buNone/>
            </a:pPr>
            <a:endParaRPr lang="en-US" sz="2800" dirty="0">
              <a:solidFill>
                <a:srgbClr val="9EBD5F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9EBD5F"/>
                </a:solidFill>
              </a:rPr>
              <a:t>3</a:t>
            </a:r>
            <a:r>
              <a:rPr lang="en-US" sz="2800" dirty="0" smtClean="0">
                <a:solidFill>
                  <a:srgbClr val="9EBD5F"/>
                </a:solidFill>
              </a:rPr>
              <a:t>. Copy from CPU to GPU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00B050"/>
                </a:solidFill>
              </a:rPr>
              <a:t>cudaMemcpyToSymbol</a:t>
            </a:r>
            <a:r>
              <a:rPr lang="en-US" sz="2800" dirty="0" smtClean="0">
                <a:solidFill>
                  <a:srgbClr val="00B050"/>
                </a:solidFill>
              </a:rPr>
              <a:t>()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9EBD5F"/>
                </a:solidFill>
              </a:rPr>
              <a:t>4. Copy from </a:t>
            </a:r>
            <a:r>
              <a:rPr lang="en-US" sz="2800" dirty="0">
                <a:solidFill>
                  <a:srgbClr val="9EBD5F"/>
                </a:solidFill>
              </a:rPr>
              <a:t>GPU to CPU</a:t>
            </a:r>
            <a:r>
              <a:rPr lang="en-US" sz="2800" dirty="0" smtClean="0">
                <a:solidFill>
                  <a:srgbClr val="9EBD5F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9EBD5F"/>
                </a:solidFill>
              </a:rPr>
              <a:t>cudaMemcpy</a:t>
            </a:r>
            <a:r>
              <a:rPr lang="en-US" sz="2800" dirty="0" smtClean="0">
                <a:solidFill>
                  <a:srgbClr val="9EBD5F"/>
                </a:solidFill>
              </a:rPr>
              <a:t>()</a:t>
            </a:r>
          </a:p>
          <a:p>
            <a:pPr marL="0" indent="0">
              <a:buNone/>
            </a:pPr>
            <a:endParaRPr lang="en-US" sz="2800" dirty="0" smtClean="0">
              <a:solidFill>
                <a:srgbClr val="9EBD5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9EBD5F"/>
                </a:solidFill>
              </a:rPr>
              <a:t>5. </a:t>
            </a:r>
            <a:r>
              <a:rPr lang="en-US" sz="2800" dirty="0" err="1">
                <a:solidFill>
                  <a:srgbClr val="9EBD5F"/>
                </a:solidFill>
              </a:rPr>
              <a:t>Deallocate</a:t>
            </a:r>
            <a:r>
              <a:rPr lang="en-US" sz="2800" dirty="0">
                <a:solidFill>
                  <a:srgbClr val="9EBD5F"/>
                </a:solidFill>
              </a:rPr>
              <a:t> GPU memory</a:t>
            </a:r>
            <a:r>
              <a:rPr lang="en-US" sz="2800" dirty="0" smtClean="0">
                <a:solidFill>
                  <a:srgbClr val="9EBD5F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9EBD5F"/>
                </a:solidFill>
              </a:rPr>
              <a:t>CudaFree</a:t>
            </a:r>
            <a:r>
              <a:rPr lang="en-US" sz="2800" dirty="0" smtClean="0">
                <a:solidFill>
                  <a:srgbClr val="9EBD5F"/>
                </a:solidFill>
              </a:rPr>
              <a:t>()</a:t>
            </a:r>
          </a:p>
          <a:p>
            <a:pPr marL="0" indent="0">
              <a:buNone/>
            </a:pPr>
            <a:endParaRPr lang="en-US" sz="2800" dirty="0" smtClean="0">
              <a:solidFill>
                <a:srgbClr val="9EBD5F"/>
              </a:solidFill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699152-EF2B-4CAC-BB3B-54B16C0DB94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CUDA Memory </a:t>
            </a:r>
            <a:r>
              <a:rPr lang="en-US" altLang="zh-TW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Hierarchy</a:t>
            </a:r>
            <a:r>
              <a:rPr lang="en-US" altLang="zh-TW" sz="40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(Cont.)</a:t>
            </a:r>
            <a:r>
              <a:rPr lang="en-US" altLang="zh-TW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/>
            </a:r>
            <a:br>
              <a:rPr lang="en-US" altLang="zh-TW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45</a:t>
            </a:fld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50794" y="990600"/>
            <a:ext cx="8229600" cy="5519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8000"/>
                </a:solidFill>
              </a:rPr>
              <a:t>Texture Memory</a:t>
            </a:r>
          </a:p>
          <a:p>
            <a:r>
              <a:rPr lang="en-US" sz="2800" dirty="0">
                <a:solidFill>
                  <a:srgbClr val="9EBD5F"/>
                </a:solidFill>
              </a:rPr>
              <a:t>originally designed for traditional graphics </a:t>
            </a:r>
            <a:r>
              <a:rPr lang="en-US" sz="2800" dirty="0" smtClean="0">
                <a:solidFill>
                  <a:srgbClr val="9EBD5F"/>
                </a:solidFill>
              </a:rPr>
              <a:t>applications,</a:t>
            </a:r>
            <a:r>
              <a:rPr lang="en-US" sz="2800" dirty="0">
                <a:solidFill>
                  <a:srgbClr val="9EBD5F"/>
                </a:solidFill>
              </a:rPr>
              <a:t> classical OpenGL and DirectX rendering pipelines</a:t>
            </a:r>
            <a:r>
              <a:rPr lang="en-US" sz="2800" dirty="0" smtClean="0">
                <a:solidFill>
                  <a:srgbClr val="9EBD5F"/>
                </a:solidFill>
              </a:rPr>
              <a:t>, </a:t>
            </a:r>
            <a:endParaRPr lang="en-US" sz="2800" b="1" dirty="0">
              <a:solidFill>
                <a:srgbClr val="9EBD5F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9EBD5F"/>
              </a:solidFill>
            </a:endParaRPr>
          </a:p>
          <a:p>
            <a:r>
              <a:rPr lang="en-US" sz="2800" dirty="0">
                <a:solidFill>
                  <a:srgbClr val="9EBD5F"/>
                </a:solidFill>
              </a:rPr>
              <a:t>A</a:t>
            </a:r>
            <a:r>
              <a:rPr lang="en-US" sz="2800" dirty="0" smtClean="0">
                <a:solidFill>
                  <a:srgbClr val="9EBD5F"/>
                </a:solidFill>
              </a:rPr>
              <a:t>nother </a:t>
            </a:r>
            <a:r>
              <a:rPr lang="en-US" sz="2800" dirty="0">
                <a:solidFill>
                  <a:srgbClr val="9EBD5F"/>
                </a:solidFill>
              </a:rPr>
              <a:t>variety of read-only </a:t>
            </a:r>
            <a:r>
              <a:rPr lang="en-US" sz="2800" dirty="0" smtClean="0">
                <a:solidFill>
                  <a:srgbClr val="9EBD5F"/>
                </a:solidFill>
              </a:rPr>
              <a:t>memory, </a:t>
            </a:r>
          </a:p>
          <a:p>
            <a:pPr marL="0" indent="0">
              <a:buNone/>
            </a:pPr>
            <a:endParaRPr lang="en-US" sz="2800" dirty="0">
              <a:solidFill>
                <a:srgbClr val="9EBD5F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9EBD5F"/>
              </a:solidFill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699152-EF2B-4CAC-BB3B-54B16C0DB94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CUDA Memory </a:t>
            </a:r>
            <a:r>
              <a:rPr lang="en-US" altLang="zh-TW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Hierarchy</a:t>
            </a:r>
            <a:r>
              <a:rPr lang="en-US" altLang="zh-TW" sz="40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(Cont.)</a:t>
            </a:r>
            <a:r>
              <a:rPr lang="en-US" altLang="zh-TW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/>
            </a:r>
            <a:br>
              <a:rPr lang="en-US" altLang="zh-TW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74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46</a:t>
            </a:fld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50794" y="990600"/>
            <a:ext cx="8229600" cy="5519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8000"/>
                </a:solidFill>
              </a:rPr>
              <a:t>Texture Memory (Cont.)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sz="2800" dirty="0" smtClean="0">
                <a:solidFill>
                  <a:srgbClr val="9EBD5F"/>
                </a:solidFill>
              </a:rPr>
              <a:t>Improve performance &amp; Reduce </a:t>
            </a:r>
            <a:r>
              <a:rPr lang="en-US" sz="2800" dirty="0">
                <a:solidFill>
                  <a:srgbClr val="9EBD5F"/>
                </a:solidFill>
              </a:rPr>
              <a:t>memory traffic when reads have certain access </a:t>
            </a:r>
            <a:r>
              <a:rPr lang="en-US" sz="2800" dirty="0" smtClean="0">
                <a:solidFill>
                  <a:srgbClr val="9EBD5F"/>
                </a:solidFill>
              </a:rPr>
              <a:t>patterns</a:t>
            </a:r>
          </a:p>
          <a:p>
            <a:pPr marL="0" indent="0">
              <a:buNone/>
            </a:pPr>
            <a:r>
              <a:rPr lang="en-US" sz="2800" i="1" dirty="0" smtClean="0">
                <a:solidFill>
                  <a:srgbClr val="9EBD5F"/>
                </a:solidFill>
              </a:rPr>
              <a:t>spatial </a:t>
            </a:r>
            <a:r>
              <a:rPr lang="en-US" sz="2800" i="1" dirty="0">
                <a:solidFill>
                  <a:srgbClr val="9EBD5F"/>
                </a:solidFill>
              </a:rPr>
              <a:t>locality in the memory access </a:t>
            </a:r>
            <a:r>
              <a:rPr lang="en-US" sz="2800" i="1" dirty="0" smtClean="0">
                <a:solidFill>
                  <a:srgbClr val="9EBD5F"/>
                </a:solidFill>
              </a:rPr>
              <a:t>pattern</a:t>
            </a:r>
          </a:p>
          <a:p>
            <a:pPr marL="0" indent="0">
              <a:buNone/>
            </a:pPr>
            <a:endParaRPr lang="en-US" sz="2800" i="1" dirty="0">
              <a:solidFill>
                <a:srgbClr val="9EBD5F"/>
              </a:solidFill>
            </a:endParaRPr>
          </a:p>
          <a:p>
            <a:pPr marL="0" indent="0">
              <a:buNone/>
            </a:pPr>
            <a:endParaRPr lang="en-US" sz="2800" i="1" dirty="0" smtClean="0">
              <a:solidFill>
                <a:srgbClr val="9EBD5F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rgbClr val="9EBD5F"/>
              </a:solidFill>
            </a:endParaRPr>
          </a:p>
          <a:p>
            <a:r>
              <a:rPr lang="en-US" sz="1800" dirty="0" smtClean="0">
                <a:solidFill>
                  <a:srgbClr val="9EBD5F"/>
                </a:solidFill>
              </a:rPr>
              <a:t>Non-consecutive         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9EBD5F"/>
                </a:solidFill>
              </a:rPr>
              <a:t>          Wouldn’t be cached together in a typical CPU caching scheme.</a:t>
            </a:r>
          </a:p>
          <a:p>
            <a:r>
              <a:rPr lang="en-US" sz="1800" dirty="0" smtClean="0">
                <a:solidFill>
                  <a:srgbClr val="9EBD5F"/>
                </a:solidFill>
              </a:rPr>
              <a:t>GPU texture caches designed to accelerate access patterns such as this one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9EBD5F"/>
                </a:solidFill>
              </a:rPr>
              <a:t> </a:t>
            </a:r>
            <a:r>
              <a:rPr lang="en-US" sz="1800" dirty="0" smtClean="0">
                <a:solidFill>
                  <a:srgbClr val="9EBD5F"/>
                </a:solidFill>
              </a:rPr>
              <a:t>          An increase </a:t>
            </a:r>
            <a:r>
              <a:rPr lang="en-US" sz="1800" dirty="0">
                <a:solidFill>
                  <a:srgbClr val="9EBD5F"/>
                </a:solidFill>
              </a:rPr>
              <a:t>in performance </a:t>
            </a:r>
            <a:r>
              <a:rPr lang="en-US" sz="1800" dirty="0" smtClean="0">
                <a:solidFill>
                  <a:srgbClr val="9EBD5F"/>
                </a:solidFill>
              </a:rPr>
              <a:t>when </a:t>
            </a:r>
            <a:r>
              <a:rPr lang="en-US" sz="1800" dirty="0">
                <a:solidFill>
                  <a:srgbClr val="9EBD5F"/>
                </a:solidFill>
              </a:rPr>
              <a:t>using texture memory instead of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9EBD5F"/>
                </a:solidFill>
              </a:rPr>
              <a:t>global memory</a:t>
            </a:r>
          </a:p>
          <a:p>
            <a:pPr marL="0" indent="0">
              <a:buNone/>
            </a:pPr>
            <a:endParaRPr lang="en-US" sz="2800" i="1" dirty="0" smtClean="0">
              <a:solidFill>
                <a:srgbClr val="9EBD5F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rgbClr val="9EBD5F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9EBD5F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9EBD5F"/>
              </a:solidFill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699152-EF2B-4CAC-BB3B-54B16C0DB94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CUDA Memory </a:t>
            </a:r>
            <a:r>
              <a:rPr lang="en-US" altLang="zh-TW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Hierarchy</a:t>
            </a:r>
            <a:r>
              <a:rPr lang="en-US" altLang="zh-TW" sz="40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(Cont.)</a:t>
            </a:r>
            <a:r>
              <a:rPr lang="en-US" altLang="zh-TW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/>
            </a:r>
            <a:br>
              <a:rPr lang="en-US" altLang="zh-TW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</a:br>
            <a:r>
              <a:rPr lang="en-US" altLang="zh-TW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2655"/>
            <a:ext cx="3352800" cy="1296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dist="35921" dir="2700000" sx="64000" sy="64000" algn="ctr" rotWithShape="0">
              <a:schemeClr val="bg2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21" name="Elbow Connector 20"/>
          <p:cNvCxnSpPr/>
          <p:nvPr/>
        </p:nvCxnSpPr>
        <p:spPr>
          <a:xfrm>
            <a:off x="1143000" y="5486400"/>
            <a:ext cx="381000" cy="153172"/>
          </a:xfrm>
          <a:prstGeom prst="bentConnector3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>
            <a:off x="1066800" y="4800600"/>
            <a:ext cx="381000" cy="153172"/>
          </a:xfrm>
          <a:prstGeom prst="bentConnector3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04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47</a:t>
            </a:fld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699152-EF2B-4CAC-BB3B-54B16C0DB94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CUDA Memory </a:t>
            </a:r>
            <a:r>
              <a:rPr lang="en-US" altLang="zh-TW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Hierarchy</a:t>
            </a:r>
            <a:r>
              <a:rPr lang="en-US" altLang="zh-TW" sz="40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(Cont.)</a:t>
            </a:r>
            <a:r>
              <a:rPr lang="en-US" altLang="zh-TW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/>
            </a:r>
            <a:br>
              <a:rPr lang="en-US" altLang="zh-TW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47800" y="1143000"/>
            <a:ext cx="708659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Using </a:t>
            </a:r>
            <a:r>
              <a:rPr lang="en-US" sz="3200" b="1" dirty="0">
                <a:solidFill>
                  <a:srgbClr val="008000"/>
                </a:solidFill>
              </a:rPr>
              <a:t>T</a:t>
            </a:r>
            <a:r>
              <a:rPr lang="en-US" sz="3200" b="1" dirty="0" smtClean="0">
                <a:solidFill>
                  <a:srgbClr val="008000"/>
                </a:solidFill>
              </a:rPr>
              <a:t>exture </a:t>
            </a:r>
            <a:r>
              <a:rPr lang="en-US" sz="3200" b="1" dirty="0">
                <a:solidFill>
                  <a:srgbClr val="008000"/>
                </a:solidFill>
              </a:rPr>
              <a:t>M</a:t>
            </a:r>
            <a:r>
              <a:rPr lang="en-US" sz="3200" b="1" dirty="0" smtClean="0">
                <a:solidFill>
                  <a:srgbClr val="008000"/>
                </a:solidFill>
              </a:rPr>
              <a:t>emory:</a:t>
            </a:r>
          </a:p>
          <a:p>
            <a:r>
              <a:rPr lang="en-US" sz="2400" dirty="0" smtClean="0">
                <a:solidFill>
                  <a:srgbClr val="9EBD5F"/>
                </a:solidFill>
              </a:rPr>
              <a:t>1. </a:t>
            </a:r>
            <a:r>
              <a:rPr lang="en-US" sz="2400" dirty="0" smtClean="0">
                <a:solidFill>
                  <a:srgbClr val="00B050"/>
                </a:solidFill>
              </a:rPr>
              <a:t>Declare the variable as resides in texture memory: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    texture &lt;[</a:t>
            </a:r>
            <a:r>
              <a:rPr lang="en-US" sz="2400" i="1" dirty="0" smtClean="0">
                <a:solidFill>
                  <a:srgbClr val="00B050"/>
                </a:solidFill>
              </a:rPr>
              <a:t>type</a:t>
            </a:r>
            <a:r>
              <a:rPr lang="en-US" sz="2400" dirty="0" smtClean="0">
                <a:solidFill>
                  <a:srgbClr val="00B050"/>
                </a:solidFill>
              </a:rPr>
              <a:t>]&gt;  </a:t>
            </a:r>
            <a:r>
              <a:rPr lang="en-US" sz="2400" i="1" dirty="0" smtClean="0">
                <a:solidFill>
                  <a:srgbClr val="00B050"/>
                </a:solidFill>
              </a:rPr>
              <a:t>name</a:t>
            </a:r>
            <a:r>
              <a:rPr lang="en-US" sz="2400" dirty="0" smtClean="0">
                <a:solidFill>
                  <a:srgbClr val="00B050"/>
                </a:solidFill>
              </a:rPr>
              <a:t>;</a:t>
            </a:r>
            <a:endParaRPr lang="en-US" sz="2400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9EBD5F"/>
              </a:solidFill>
            </a:endParaRPr>
          </a:p>
          <a:p>
            <a:r>
              <a:rPr lang="en-US" sz="2400" dirty="0" smtClean="0">
                <a:solidFill>
                  <a:srgbClr val="9EBD5F"/>
                </a:solidFill>
              </a:rPr>
              <a:t>2. Allocate </a:t>
            </a:r>
            <a:r>
              <a:rPr lang="en-US" sz="2400" dirty="0">
                <a:solidFill>
                  <a:srgbClr val="9EBD5F"/>
                </a:solidFill>
              </a:rPr>
              <a:t>GPU memory </a:t>
            </a:r>
            <a:r>
              <a:rPr lang="en-US" sz="2400" dirty="0" smtClean="0">
                <a:solidFill>
                  <a:srgbClr val="9EBD5F"/>
                </a:solidFill>
              </a:rPr>
              <a:t>:</a:t>
            </a:r>
          </a:p>
          <a:p>
            <a:r>
              <a:rPr lang="en-US" sz="2400" dirty="0" smtClean="0">
                <a:solidFill>
                  <a:srgbClr val="9EBD5F"/>
                </a:solidFill>
              </a:rPr>
              <a:t>    </a:t>
            </a:r>
            <a:r>
              <a:rPr lang="en-US" sz="2400" dirty="0" err="1" smtClean="0">
                <a:solidFill>
                  <a:srgbClr val="9EBD5F"/>
                </a:solidFill>
              </a:rPr>
              <a:t>cudamalloc</a:t>
            </a:r>
            <a:r>
              <a:rPr lang="en-US" sz="2400" dirty="0" smtClean="0">
                <a:solidFill>
                  <a:srgbClr val="9EBD5F"/>
                </a:solidFill>
              </a:rPr>
              <a:t>()</a:t>
            </a:r>
          </a:p>
          <a:p>
            <a:endParaRPr lang="en-US" sz="2400" dirty="0">
              <a:solidFill>
                <a:srgbClr val="9EBD5F"/>
              </a:solidFill>
            </a:endParaRPr>
          </a:p>
          <a:p>
            <a:r>
              <a:rPr lang="en-US" sz="2400" dirty="0" smtClean="0">
                <a:solidFill>
                  <a:srgbClr val="9EBD5F"/>
                </a:solidFill>
              </a:rPr>
              <a:t>3. </a:t>
            </a:r>
            <a:r>
              <a:rPr lang="en-US" sz="2400" dirty="0" smtClean="0">
                <a:solidFill>
                  <a:srgbClr val="00B050"/>
                </a:solidFill>
              </a:rPr>
              <a:t>Bind </a:t>
            </a:r>
            <a:r>
              <a:rPr lang="en-US" sz="2400" dirty="0">
                <a:solidFill>
                  <a:srgbClr val="00B050"/>
                </a:solidFill>
              </a:rPr>
              <a:t>the </a:t>
            </a:r>
            <a:r>
              <a:rPr lang="en-US" sz="2400" dirty="0" smtClean="0">
                <a:solidFill>
                  <a:srgbClr val="00B050"/>
                </a:solidFill>
              </a:rPr>
              <a:t>reference </a:t>
            </a:r>
            <a:r>
              <a:rPr lang="en-US" sz="2400" dirty="0">
                <a:solidFill>
                  <a:srgbClr val="00B050"/>
                </a:solidFill>
              </a:rPr>
              <a:t>to the </a:t>
            </a:r>
            <a:r>
              <a:rPr lang="en-US" sz="2400" dirty="0" smtClean="0">
                <a:solidFill>
                  <a:srgbClr val="00B050"/>
                </a:solidFill>
              </a:rPr>
              <a:t>texture buffer:</a:t>
            </a:r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    </a:t>
            </a:r>
            <a:r>
              <a:rPr lang="en-US" sz="2400" dirty="0" err="1">
                <a:solidFill>
                  <a:srgbClr val="00B050"/>
                </a:solidFill>
              </a:rPr>
              <a:t>c</a:t>
            </a:r>
            <a:r>
              <a:rPr lang="en-US" sz="2400" dirty="0" err="1" smtClean="0">
                <a:solidFill>
                  <a:srgbClr val="00B050"/>
                </a:solidFill>
              </a:rPr>
              <a:t>udaBindTexture</a:t>
            </a:r>
            <a:r>
              <a:rPr lang="en-US" sz="2400" dirty="0" smtClean="0">
                <a:solidFill>
                  <a:srgbClr val="00B050"/>
                </a:solidFill>
              </a:rPr>
              <a:t>()</a:t>
            </a:r>
          </a:p>
          <a:p>
            <a:endParaRPr lang="en-US" sz="2400" dirty="0" smtClean="0">
              <a:solidFill>
                <a:srgbClr val="9EBD5F"/>
              </a:solidFill>
            </a:endParaRPr>
          </a:p>
          <a:p>
            <a:r>
              <a:rPr lang="en-US" sz="2400" dirty="0" smtClean="0">
                <a:solidFill>
                  <a:srgbClr val="9EBD5F"/>
                </a:solidFill>
              </a:rPr>
              <a:t>4. </a:t>
            </a:r>
            <a:r>
              <a:rPr lang="en-US" sz="2400" dirty="0" smtClean="0">
                <a:solidFill>
                  <a:srgbClr val="00B050"/>
                </a:solidFill>
              </a:rPr>
              <a:t>Finally unbind the reference:</a:t>
            </a:r>
          </a:p>
          <a:p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   </a:t>
            </a:r>
            <a:r>
              <a:rPr lang="en-US" sz="2400" dirty="0" err="1" smtClean="0">
                <a:solidFill>
                  <a:srgbClr val="00B050"/>
                </a:solidFill>
              </a:rPr>
              <a:t>cudaUnbindTexture</a:t>
            </a:r>
            <a:r>
              <a:rPr lang="en-US" sz="2400" dirty="0" smtClean="0">
                <a:solidFill>
                  <a:srgbClr val="00B050"/>
                </a:solidFill>
              </a:rPr>
              <a:t>()</a:t>
            </a:r>
          </a:p>
          <a:p>
            <a:endParaRPr lang="en-US" sz="2400" dirty="0" smtClean="0">
              <a:solidFill>
                <a:srgbClr val="9EBD5F"/>
              </a:solidFill>
            </a:endParaRPr>
          </a:p>
          <a:p>
            <a:r>
              <a:rPr lang="en-US" sz="2400" dirty="0" smtClean="0">
                <a:solidFill>
                  <a:srgbClr val="9EBD5F"/>
                </a:solidFill>
              </a:rPr>
              <a:t>5. </a:t>
            </a:r>
            <a:r>
              <a:rPr lang="en-US" sz="2400" dirty="0" err="1" smtClean="0">
                <a:solidFill>
                  <a:srgbClr val="9EBD5F"/>
                </a:solidFill>
              </a:rPr>
              <a:t>Deallocate</a:t>
            </a:r>
            <a:r>
              <a:rPr lang="en-US" sz="2400" dirty="0" smtClean="0">
                <a:solidFill>
                  <a:srgbClr val="9EBD5F"/>
                </a:solidFill>
              </a:rPr>
              <a:t> </a:t>
            </a:r>
            <a:r>
              <a:rPr lang="en-US" sz="2400" dirty="0">
                <a:solidFill>
                  <a:srgbClr val="9EBD5F"/>
                </a:solidFill>
              </a:rPr>
              <a:t>GPU </a:t>
            </a:r>
            <a:r>
              <a:rPr lang="en-US" sz="2400" dirty="0" smtClean="0">
                <a:solidFill>
                  <a:srgbClr val="9EBD5F"/>
                </a:solidFill>
              </a:rPr>
              <a:t>memory:</a:t>
            </a:r>
          </a:p>
          <a:p>
            <a:r>
              <a:rPr lang="en-US" sz="2400" dirty="0" smtClean="0">
                <a:solidFill>
                  <a:srgbClr val="9EBD5F"/>
                </a:solidFill>
              </a:rPr>
              <a:t>   </a:t>
            </a:r>
            <a:r>
              <a:rPr lang="en-US" sz="2400" dirty="0" err="1" smtClean="0">
                <a:solidFill>
                  <a:srgbClr val="9EBD5F"/>
                </a:solidFill>
              </a:rPr>
              <a:t>cudaFree</a:t>
            </a:r>
            <a:r>
              <a:rPr lang="en-US" sz="2400" dirty="0" smtClean="0">
                <a:solidFill>
                  <a:srgbClr val="9EBD5F"/>
                </a:solidFill>
              </a:rPr>
              <a:t>()</a:t>
            </a:r>
            <a:endParaRPr lang="en-US" sz="2400" dirty="0">
              <a:solidFill>
                <a:srgbClr val="9EBD5F"/>
              </a:solidFill>
            </a:endParaRPr>
          </a:p>
          <a:p>
            <a:endParaRPr lang="en-US" sz="2400" b="1" dirty="0" smtClean="0">
              <a:solidFill>
                <a:srgbClr val="9EBD5F"/>
              </a:solidFill>
            </a:endParaRPr>
          </a:p>
          <a:p>
            <a:endParaRPr lang="en-US" sz="2400" b="1" dirty="0">
              <a:solidFill>
                <a:srgbClr val="9EBD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9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altLang="zh-TW" sz="5400" b="1" kern="0" dirty="0" smtClean="0">
                <a:solidFill>
                  <a:srgbClr val="008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新細明體" charset="-120"/>
              </a:rPr>
              <a:t>Program Work Flow</a:t>
            </a:r>
          </a:p>
          <a:p>
            <a:pPr marL="0" indent="0" algn="ctr">
              <a:buNone/>
            </a:pPr>
            <a:r>
              <a:rPr lang="en-US" altLang="zh-TW" sz="5400" b="1" kern="0" dirty="0" smtClean="0">
                <a:solidFill>
                  <a:srgbClr val="008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新細明體" charset="-120"/>
              </a:rPr>
              <a:t> in </a:t>
            </a:r>
          </a:p>
          <a:p>
            <a:pPr marL="0" indent="0" algn="ctr">
              <a:buNone/>
            </a:pPr>
            <a:r>
              <a:rPr lang="en-US" altLang="zh-TW" sz="5400" b="1" kern="0" dirty="0" smtClean="0">
                <a:solidFill>
                  <a:srgbClr val="008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新細明體" charset="-120"/>
              </a:rPr>
              <a:t>CUDA</a:t>
            </a:r>
            <a:endParaRPr lang="en-US" sz="5400" dirty="0">
              <a:solidFill>
                <a:srgbClr val="008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0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"/>
            <a:ext cx="82296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7943C"/>
                </a:solidFill>
              </a:rPr>
              <a:t>1. Allocating </a:t>
            </a:r>
            <a:r>
              <a:rPr lang="en-US" dirty="0">
                <a:solidFill>
                  <a:srgbClr val="77943C"/>
                </a:solidFill>
              </a:rPr>
              <a:t>memory on the </a:t>
            </a:r>
            <a:r>
              <a:rPr lang="en-US" dirty="0" smtClean="0">
                <a:solidFill>
                  <a:srgbClr val="77943C"/>
                </a:solidFill>
              </a:rPr>
              <a:t>GPU.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77943C"/>
                </a:solidFill>
              </a:rPr>
              <a:t> </a:t>
            </a:r>
            <a:r>
              <a:rPr lang="en-US" sz="2400" dirty="0" smtClean="0">
                <a:solidFill>
                  <a:srgbClr val="77943C"/>
                </a:solidFill>
              </a:rPr>
              <a:t>      </a:t>
            </a:r>
            <a:r>
              <a:rPr lang="en-US" sz="2800" dirty="0" err="1" smtClean="0">
                <a:solidFill>
                  <a:srgbClr val="77943C"/>
                </a:solidFill>
              </a:rPr>
              <a:t>cudaMalloc</a:t>
            </a:r>
            <a:r>
              <a:rPr lang="en-US" sz="2800" dirty="0" smtClean="0">
                <a:solidFill>
                  <a:srgbClr val="77943C"/>
                </a:solidFill>
              </a:rPr>
              <a:t> (…)</a:t>
            </a:r>
          </a:p>
          <a:p>
            <a:pPr marL="0" indent="0">
              <a:buNone/>
            </a:pPr>
            <a:endParaRPr lang="en-US" sz="2400" dirty="0" smtClean="0">
              <a:solidFill>
                <a:srgbClr val="77943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7943C"/>
                </a:solidFill>
              </a:rPr>
              <a:t>2. The </a:t>
            </a:r>
            <a:r>
              <a:rPr lang="en-US" dirty="0">
                <a:solidFill>
                  <a:srgbClr val="77943C"/>
                </a:solidFill>
              </a:rPr>
              <a:t>CPU copies some input data from the CPU to the </a:t>
            </a:r>
            <a:r>
              <a:rPr lang="en-US" dirty="0" smtClean="0">
                <a:solidFill>
                  <a:srgbClr val="77943C"/>
                </a:solidFill>
              </a:rPr>
              <a:t>GPU.</a:t>
            </a:r>
          </a:p>
          <a:p>
            <a:pPr marL="0" indent="0">
              <a:buNone/>
            </a:pPr>
            <a:r>
              <a:rPr lang="en-US" sz="3300" dirty="0" smtClean="0">
                <a:solidFill>
                  <a:srgbClr val="77943C"/>
                </a:solidFill>
              </a:rPr>
              <a:t>    </a:t>
            </a:r>
            <a:r>
              <a:rPr lang="en-US" sz="2800" dirty="0" err="1" smtClean="0">
                <a:solidFill>
                  <a:srgbClr val="77943C"/>
                </a:solidFill>
              </a:rPr>
              <a:t>cudaMemcpy</a:t>
            </a:r>
            <a:r>
              <a:rPr lang="en-US" sz="2800" dirty="0">
                <a:solidFill>
                  <a:srgbClr val="77943C"/>
                </a:solidFill>
              </a:rPr>
              <a:t> </a:t>
            </a:r>
            <a:r>
              <a:rPr lang="en-US" sz="2400" dirty="0" smtClean="0">
                <a:solidFill>
                  <a:srgbClr val="77943C"/>
                </a:solidFill>
              </a:rPr>
              <a:t>(…)</a:t>
            </a:r>
          </a:p>
          <a:p>
            <a:pPr marL="0" indent="0">
              <a:buNone/>
            </a:pPr>
            <a:endParaRPr lang="en-US" sz="2400" dirty="0">
              <a:solidFill>
                <a:srgbClr val="77943C"/>
              </a:solidFill>
            </a:endParaRPr>
          </a:p>
          <a:p>
            <a:pPr marL="0" indent="0">
              <a:buNone/>
            </a:pPr>
            <a:r>
              <a:rPr lang="en-US" sz="3500" dirty="0" smtClean="0">
                <a:solidFill>
                  <a:srgbClr val="77943C"/>
                </a:solidFill>
              </a:rPr>
              <a:t>3.</a:t>
            </a:r>
            <a:r>
              <a:rPr lang="en-US" sz="2600" dirty="0" smtClean="0">
                <a:solidFill>
                  <a:srgbClr val="77943C"/>
                </a:solidFill>
              </a:rPr>
              <a:t> </a:t>
            </a:r>
            <a:r>
              <a:rPr lang="en-US" dirty="0" smtClean="0">
                <a:solidFill>
                  <a:srgbClr val="77943C"/>
                </a:solidFill>
              </a:rPr>
              <a:t>The </a:t>
            </a:r>
            <a:r>
              <a:rPr lang="en-US" dirty="0">
                <a:solidFill>
                  <a:srgbClr val="77943C"/>
                </a:solidFill>
              </a:rPr>
              <a:t>CPU calls some </a:t>
            </a:r>
            <a:r>
              <a:rPr lang="en-US" dirty="0" smtClean="0">
                <a:solidFill>
                  <a:srgbClr val="77943C"/>
                </a:solidFill>
              </a:rPr>
              <a:t>kernels.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7943C"/>
                </a:solidFill>
              </a:rPr>
              <a:t> </a:t>
            </a:r>
            <a:r>
              <a:rPr lang="en-US" sz="2000" b="1" dirty="0">
                <a:solidFill>
                  <a:srgbClr val="77943C"/>
                </a:solidFill>
              </a:rPr>
              <a:t>Kernel &lt;&lt;&lt; grids of Blocks , Blocks of Threads , </a:t>
            </a:r>
            <a:r>
              <a:rPr lang="en-US" sz="2000" b="1" dirty="0" err="1">
                <a:solidFill>
                  <a:srgbClr val="77943C"/>
                </a:solidFill>
              </a:rPr>
              <a:t>SharedMemory</a:t>
            </a:r>
            <a:r>
              <a:rPr lang="en-US" sz="2000" b="1" dirty="0" smtClean="0">
                <a:solidFill>
                  <a:srgbClr val="77943C"/>
                </a:solidFill>
              </a:rPr>
              <a:t>&gt;&gt;&gt; ()</a:t>
            </a:r>
          </a:p>
          <a:p>
            <a:pPr marL="0" indent="0">
              <a:buNone/>
            </a:pPr>
            <a:endParaRPr lang="en-US" sz="2000" dirty="0" smtClean="0">
              <a:solidFill>
                <a:srgbClr val="77943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7943C"/>
                </a:solidFill>
              </a:rPr>
              <a:t>4. The </a:t>
            </a:r>
            <a:r>
              <a:rPr lang="en-US" dirty="0">
                <a:solidFill>
                  <a:srgbClr val="77943C"/>
                </a:solidFill>
              </a:rPr>
              <a:t>CPU copies the results back to the CPU from the GPU.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5423"/>
            <a:ext cx="7162800" cy="6030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9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098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9EBD5F"/>
                </a:solidFill>
              </a:rPr>
              <a:t>Kernel</a:t>
            </a:r>
            <a:endParaRPr lang="en-US" sz="4000" b="1" dirty="0">
              <a:solidFill>
                <a:srgbClr val="9EBD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>
                <a:solidFill>
                  <a:srgbClr val="9EBD5F"/>
                </a:solidFill>
              </a:rPr>
              <a:t>CUDA C extends C by allowing the programmer to define C functions, called </a:t>
            </a:r>
            <a:r>
              <a:rPr lang="en-US" sz="3900" i="1" dirty="0" smtClean="0">
                <a:solidFill>
                  <a:srgbClr val="9EBD5F"/>
                </a:solidFill>
              </a:rPr>
              <a:t>kernel</a:t>
            </a:r>
            <a:r>
              <a:rPr lang="en-US" sz="3500" i="1" dirty="0" smtClean="0">
                <a:solidFill>
                  <a:srgbClr val="9EBD5F"/>
                </a:solidFill>
              </a:rPr>
              <a:t>s.</a:t>
            </a:r>
          </a:p>
          <a:p>
            <a:pPr marL="0" indent="0">
              <a:buNone/>
            </a:pPr>
            <a:endParaRPr lang="en-US" sz="3500" i="1" dirty="0" smtClean="0">
              <a:solidFill>
                <a:srgbClr val="9EBD5F"/>
              </a:solidFill>
            </a:endParaRPr>
          </a:p>
          <a:p>
            <a:pPr marL="0" indent="0">
              <a:buNone/>
            </a:pPr>
            <a:endParaRPr lang="en-US" sz="3500" i="1" dirty="0" smtClean="0">
              <a:solidFill>
                <a:srgbClr val="9EBD5F"/>
              </a:solidFill>
            </a:endParaRPr>
          </a:p>
          <a:p>
            <a:r>
              <a:rPr lang="en-US" altLang="zh-TW" sz="35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kernels  execute </a:t>
            </a:r>
            <a:r>
              <a:rPr lang="en-US" altLang="zh-TW" sz="35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on the </a:t>
            </a:r>
            <a:r>
              <a:rPr lang="en-US" altLang="zh-TW" sz="35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GPU.</a:t>
            </a:r>
          </a:p>
          <a:p>
            <a:pPr marL="787400">
              <a:spcBef>
                <a:spcPts val="300"/>
              </a:spcBef>
              <a:defRPr/>
            </a:pPr>
            <a:endParaRPr lang="en-US" altLang="zh-TW" kern="0" dirty="0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  <a:p>
            <a:pPr marL="444500" indent="0">
              <a:spcBef>
                <a:spcPts val="300"/>
              </a:spcBef>
              <a:buNone/>
              <a:defRPr/>
            </a:pPr>
            <a:r>
              <a:rPr lang="en-US" altLang="zh-TW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</a:t>
            </a:r>
            <a:r>
              <a:rPr lang="en-US" altLang="zh-TW" sz="30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- </a:t>
            </a:r>
            <a:r>
              <a:rPr lang="en-US" altLang="zh-TW" sz="30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all threads execute the same kernel </a:t>
            </a:r>
            <a:r>
              <a:rPr lang="en-US" altLang="zh-TW" sz="30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function.</a:t>
            </a:r>
            <a:endParaRPr lang="en-US" altLang="zh-TW" sz="3000" kern="0" dirty="0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  <a:p>
            <a:pPr marL="444500" indent="0">
              <a:spcBef>
                <a:spcPts val="300"/>
              </a:spcBef>
              <a:buNone/>
              <a:defRPr/>
            </a:pPr>
            <a:r>
              <a:rPr lang="en-US" altLang="zh-TW" sz="30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</a:t>
            </a:r>
            <a:r>
              <a:rPr lang="en-US" altLang="zh-TW" sz="30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- all threads can take different controlling </a:t>
            </a:r>
            <a:r>
              <a:rPr lang="en-US" altLang="zh-TW" sz="30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path</a:t>
            </a:r>
          </a:p>
          <a:p>
            <a:pPr marL="444500" indent="0">
              <a:spcBef>
                <a:spcPts val="300"/>
              </a:spcBef>
              <a:buNone/>
              <a:defRPr/>
            </a:pPr>
            <a:r>
              <a:rPr lang="en-US" altLang="zh-TW" sz="3000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- </a:t>
            </a:r>
            <a:r>
              <a:rPr lang="en-US" altLang="zh-TW" sz="30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each thread has its own local ID to control itself</a:t>
            </a:r>
          </a:p>
          <a:p>
            <a:pPr marL="0" indent="0">
              <a:buNone/>
            </a:pPr>
            <a:endParaRPr lang="en-US" altLang="zh-TW" kern="0" dirty="0" smtClean="0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  <a:p>
            <a:endParaRPr lang="en-US" altLang="zh-TW" kern="0" dirty="0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  <a:p>
            <a:endParaRPr lang="en-US" altLang="zh-TW" kern="0" dirty="0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  <a:p>
            <a:endParaRPr lang="en-US" i="1" dirty="0" smtClean="0">
              <a:solidFill>
                <a:srgbClr val="9EBD5F"/>
              </a:solidFill>
            </a:endParaRPr>
          </a:p>
          <a:p>
            <a:endParaRPr lang="en-US" i="1" dirty="0">
              <a:solidFill>
                <a:srgbClr val="9EBD5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9EBD5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3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51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r="46328"/>
          <a:stretch/>
        </p:blipFill>
        <p:spPr>
          <a:xfrm>
            <a:off x="2743200" y="723107"/>
            <a:ext cx="4648200" cy="56776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6200000">
            <a:off x="4506844" y="3189356"/>
            <a:ext cx="6476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Serial code executes on the host while parallel code executes on the device.</a:t>
            </a:r>
          </a:p>
        </p:txBody>
      </p:sp>
    </p:spTree>
    <p:extLst>
      <p:ext uri="{BB962C8B-B14F-4D97-AF65-F5344CB8AC3E}">
        <p14:creationId xmlns:p14="http://schemas.microsoft.com/office/powerpoint/2010/main" val="352466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153400" cy="1173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008000"/>
                </a:solidFill>
              </a:rPr>
              <a:t>C LANGUAGE EXTENSIONS</a:t>
            </a:r>
          </a:p>
          <a:p>
            <a:pPr marL="0" indent="0" algn="ctr">
              <a:buNone/>
            </a:pPr>
            <a:endParaRPr lang="en-US" sz="5400" b="1" dirty="0">
              <a:solidFill>
                <a:srgbClr val="008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5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4436939" y="6509742"/>
            <a:ext cx="260077" cy="258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60959564-2D16-48A6-BC47-8741FDDA2BD9}" type="slidenum">
              <a:rPr lang="en-US" altLang="zh-TW" sz="1300">
                <a:solidFill>
                  <a:srgbClr val="9EBD5F"/>
                </a:solidFill>
                <a:latin typeface="Calibri" pitchFamily="34" charset="0"/>
                <a:ea typeface="新細明體" pitchFamily="18" charset="-120"/>
              </a:rPr>
              <a:pPr algn="ctr"/>
              <a:t>53</a:t>
            </a:fld>
            <a:endParaRPr lang="en-US" altLang="zh-TW" sz="1300">
              <a:solidFill>
                <a:srgbClr val="9EBD5F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17" y="515689"/>
            <a:ext cx="6831211" cy="452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839361" indent="-535762">
              <a:tabLst>
                <a:tab pos="8563266" algn="r"/>
              </a:tabLst>
              <a:defRPr/>
            </a:pPr>
            <a:endParaRPr lang="en-US" altLang="zh-TW" sz="2500" b="1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j-cs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1117" y="515689"/>
            <a:ext cx="5677049" cy="452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839361" indent="-535762">
              <a:tabLst>
                <a:tab pos="8563266" algn="r"/>
              </a:tabLst>
              <a:defRPr/>
            </a:pPr>
            <a:endParaRPr lang="en-US" altLang="zh-TW" sz="2500" b="1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j-cs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494396" y="1143000"/>
            <a:ext cx="76496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>
                <a:solidFill>
                  <a:srgbClr val="9EBD5F"/>
                </a:solidFill>
              </a:rPr>
              <a:t>Function type qualifiers specify whether a function executes on the host or on the </a:t>
            </a:r>
            <a:r>
              <a:rPr lang="en-US" sz="3200" dirty="0" smtClean="0">
                <a:solidFill>
                  <a:srgbClr val="9EBD5F"/>
                </a:solidFill>
              </a:rPr>
              <a:t>device and </a:t>
            </a:r>
            <a:r>
              <a:rPr lang="en-US" sz="3200" dirty="0">
                <a:solidFill>
                  <a:srgbClr val="9EBD5F"/>
                </a:solidFill>
              </a:rPr>
              <a:t>whether it is callable from the host or from the device</a:t>
            </a:r>
            <a:r>
              <a:rPr lang="en-US" sz="3200" dirty="0" smtClean="0">
                <a:solidFill>
                  <a:srgbClr val="9EBD5F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6324" y="228600"/>
            <a:ext cx="5351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9EBD5F"/>
                </a:solidFill>
              </a:rPr>
              <a:t>Function Type Qualifiers</a:t>
            </a:r>
            <a:endParaRPr lang="en-US" sz="4000" b="1" dirty="0">
              <a:solidFill>
                <a:srgbClr val="9EBD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432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4436939" y="6509742"/>
            <a:ext cx="260077" cy="258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60959564-2D16-48A6-BC47-8741FDDA2BD9}" type="slidenum">
              <a:rPr lang="en-US" altLang="zh-TW" sz="1300">
                <a:solidFill>
                  <a:srgbClr val="9EBD5F"/>
                </a:solidFill>
                <a:latin typeface="Calibri" pitchFamily="34" charset="0"/>
                <a:ea typeface="新細明體" pitchFamily="18" charset="-120"/>
              </a:rPr>
              <a:pPr algn="ctr"/>
              <a:t>54</a:t>
            </a:fld>
            <a:endParaRPr lang="en-US" altLang="zh-TW" sz="1300">
              <a:solidFill>
                <a:srgbClr val="9EBD5F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17" y="515689"/>
            <a:ext cx="6831211" cy="452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839361" indent="-535762">
              <a:tabLst>
                <a:tab pos="8563266" algn="r"/>
              </a:tabLst>
              <a:defRPr/>
            </a:pPr>
            <a:endParaRPr lang="en-US" altLang="zh-TW" sz="2500" b="1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j-cs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1117" y="515689"/>
            <a:ext cx="5677049" cy="452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839361" indent="-535762">
              <a:tabLst>
                <a:tab pos="8563266" algn="r"/>
              </a:tabLst>
              <a:defRPr/>
            </a:pPr>
            <a:endParaRPr lang="en-US" altLang="zh-TW" sz="2500" b="1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j-cs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447800" y="1143000"/>
            <a:ext cx="7649604" cy="6868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9EBD5F"/>
                </a:solidFill>
              </a:rPr>
              <a:t> __</a:t>
            </a:r>
            <a:r>
              <a:rPr lang="en-US" sz="3600" b="1" dirty="0">
                <a:solidFill>
                  <a:srgbClr val="9EBD5F"/>
                </a:solidFill>
              </a:rPr>
              <a:t>device</a:t>
            </a:r>
            <a:r>
              <a:rPr lang="en-US" sz="3600" b="1" dirty="0" smtClean="0">
                <a:solidFill>
                  <a:srgbClr val="9EBD5F"/>
                </a:solidFill>
              </a:rPr>
              <a:t>__</a:t>
            </a:r>
          </a:p>
          <a:p>
            <a:endParaRPr lang="en-US" sz="3200" b="1" dirty="0">
              <a:solidFill>
                <a:srgbClr val="9EBD5F"/>
              </a:solidFill>
            </a:endParaRPr>
          </a:p>
          <a:p>
            <a:r>
              <a:rPr lang="en-US" sz="2800" dirty="0">
                <a:solidFill>
                  <a:srgbClr val="9EBD5F"/>
                </a:solidFill>
              </a:rPr>
              <a:t>The __device__ qualifier declares a function that is:</a:t>
            </a:r>
          </a:p>
          <a:p>
            <a:r>
              <a:rPr lang="en-US" sz="2800" b="1" dirty="0" smtClean="0">
                <a:solidFill>
                  <a:srgbClr val="9EBD5F"/>
                </a:solidFill>
              </a:rPr>
              <a:t>‣ </a:t>
            </a:r>
            <a:r>
              <a:rPr lang="en-US" sz="2800" dirty="0" smtClean="0">
                <a:solidFill>
                  <a:srgbClr val="9EBD5F"/>
                </a:solidFill>
              </a:rPr>
              <a:t>Executed </a:t>
            </a:r>
            <a:r>
              <a:rPr lang="en-US" sz="2800" dirty="0">
                <a:solidFill>
                  <a:srgbClr val="9EBD5F"/>
                </a:solidFill>
              </a:rPr>
              <a:t>on the device,</a:t>
            </a:r>
          </a:p>
          <a:p>
            <a:r>
              <a:rPr lang="en-US" sz="2800" b="1" dirty="0" smtClean="0">
                <a:solidFill>
                  <a:srgbClr val="9EBD5F"/>
                </a:solidFill>
              </a:rPr>
              <a:t>‣ </a:t>
            </a:r>
            <a:r>
              <a:rPr lang="en-US" sz="2800" dirty="0" smtClean="0">
                <a:solidFill>
                  <a:srgbClr val="9EBD5F"/>
                </a:solidFill>
              </a:rPr>
              <a:t>Callable </a:t>
            </a:r>
            <a:r>
              <a:rPr lang="en-US" sz="2800" dirty="0">
                <a:solidFill>
                  <a:srgbClr val="9EBD5F"/>
                </a:solidFill>
              </a:rPr>
              <a:t>from the device only</a:t>
            </a:r>
            <a:r>
              <a:rPr lang="en-US" sz="2800" dirty="0" smtClean="0">
                <a:solidFill>
                  <a:srgbClr val="9EBD5F"/>
                </a:solidFill>
              </a:rPr>
              <a:t>.</a:t>
            </a:r>
          </a:p>
          <a:p>
            <a:endParaRPr lang="en-US" sz="2800" dirty="0" smtClean="0">
              <a:solidFill>
                <a:srgbClr val="9EBD5F"/>
              </a:solidFill>
            </a:endParaRPr>
          </a:p>
          <a:p>
            <a:pPr marL="896521" indent="-342900">
              <a:spcBef>
                <a:spcPts val="211"/>
              </a:spcBef>
              <a:buFont typeface="Arial" pitchFamily="34" charset="0"/>
              <a:buChar char="•"/>
              <a:defRPr/>
            </a:pPr>
            <a:r>
              <a:rPr lang="en-US" altLang="zh-TW" sz="28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Restrictions on the device function</a:t>
            </a:r>
          </a:p>
          <a:p>
            <a:pPr marL="553621">
              <a:spcBef>
                <a:spcPts val="211"/>
              </a:spcBef>
              <a:defRPr/>
            </a:pPr>
            <a:r>
              <a:rPr lang="en-US" altLang="zh-TW" sz="28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    - no function pointer</a:t>
            </a:r>
          </a:p>
          <a:p>
            <a:pPr marL="553621">
              <a:spcBef>
                <a:spcPts val="211"/>
              </a:spcBef>
              <a:defRPr/>
            </a:pPr>
            <a:r>
              <a:rPr lang="en-US" altLang="zh-TW" sz="28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    - no recursion function </a:t>
            </a:r>
          </a:p>
          <a:p>
            <a:pPr marL="553621">
              <a:spcBef>
                <a:spcPts val="211"/>
              </a:spcBef>
              <a:defRPr/>
            </a:pPr>
            <a:r>
              <a:rPr lang="en-US" altLang="zh-TW" sz="28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    - no variable number of arguments </a:t>
            </a:r>
          </a:p>
          <a:p>
            <a:pPr marL="553621">
              <a:spcBef>
                <a:spcPts val="211"/>
              </a:spcBef>
              <a:defRPr/>
            </a:pPr>
            <a:r>
              <a:rPr lang="en-US" altLang="zh-TW" sz="2800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    - no static variable declares inside the function</a:t>
            </a:r>
          </a:p>
          <a:p>
            <a:endParaRPr lang="en-US" sz="2800" dirty="0" smtClean="0">
              <a:solidFill>
                <a:srgbClr val="9EBD5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solidFill>
                <a:srgbClr val="9EBD5F"/>
              </a:solidFill>
            </a:endParaRPr>
          </a:p>
          <a:p>
            <a:endParaRPr lang="en-US" sz="2800" dirty="0">
              <a:solidFill>
                <a:srgbClr val="9EBD5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6324" y="228600"/>
            <a:ext cx="6514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9EBD5F"/>
                </a:solidFill>
              </a:rPr>
              <a:t>Function Type Qualifiers</a:t>
            </a:r>
            <a:r>
              <a:rPr lang="en-US" sz="3200" b="1" dirty="0" smtClean="0">
                <a:solidFill>
                  <a:srgbClr val="9EBD5F"/>
                </a:solidFill>
              </a:rPr>
              <a:t>(Cont.)</a:t>
            </a:r>
            <a:endParaRPr lang="en-US" sz="4000" b="1" dirty="0">
              <a:solidFill>
                <a:srgbClr val="9EBD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245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4436939" y="6509742"/>
            <a:ext cx="260077" cy="258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60959564-2D16-48A6-BC47-8741FDDA2BD9}" type="slidenum">
              <a:rPr lang="en-US" altLang="zh-TW" sz="1300">
                <a:solidFill>
                  <a:srgbClr val="9EBD5F"/>
                </a:solidFill>
                <a:latin typeface="Calibri" pitchFamily="34" charset="0"/>
                <a:ea typeface="新細明體" pitchFamily="18" charset="-120"/>
              </a:rPr>
              <a:pPr algn="ctr"/>
              <a:t>55</a:t>
            </a:fld>
            <a:endParaRPr lang="en-US" altLang="zh-TW" sz="1300">
              <a:solidFill>
                <a:srgbClr val="9EBD5F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17" y="515689"/>
            <a:ext cx="6831211" cy="452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839361" indent="-535762">
              <a:tabLst>
                <a:tab pos="8563266" algn="r"/>
              </a:tabLst>
              <a:defRPr/>
            </a:pPr>
            <a:endParaRPr lang="en-US" altLang="zh-TW" sz="2500" b="1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j-cs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1117" y="515689"/>
            <a:ext cx="5677049" cy="452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839361" indent="-535762">
              <a:tabLst>
                <a:tab pos="8563266" algn="r"/>
              </a:tabLst>
              <a:defRPr/>
            </a:pPr>
            <a:endParaRPr lang="en-US" altLang="zh-TW" sz="2500" b="1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j-cs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295400" y="1017687"/>
            <a:ext cx="7924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2"/>
            </a:pPr>
            <a:r>
              <a:rPr lang="en-US" sz="4000" b="1" dirty="0">
                <a:solidFill>
                  <a:srgbClr val="9EBD5F"/>
                </a:solidFill>
              </a:rPr>
              <a:t> __global</a:t>
            </a:r>
            <a:r>
              <a:rPr lang="en-US" sz="4000" b="1" dirty="0" smtClean="0">
                <a:solidFill>
                  <a:srgbClr val="9EBD5F"/>
                </a:solidFill>
              </a:rPr>
              <a:t>__</a:t>
            </a:r>
          </a:p>
          <a:p>
            <a:endParaRPr lang="en-US" sz="3200" b="1" dirty="0">
              <a:solidFill>
                <a:srgbClr val="9EBD5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solidFill>
                  <a:srgbClr val="9EBD5F"/>
                </a:solidFill>
              </a:rPr>
              <a:t>The __global__ qualifier declares a function as being a kernel. Such a function is</a:t>
            </a:r>
            <a:r>
              <a:rPr lang="en-US" sz="2800" dirty="0" smtClean="0">
                <a:solidFill>
                  <a:srgbClr val="9EBD5F"/>
                </a:solidFill>
              </a:rPr>
              <a:t>:</a:t>
            </a:r>
            <a:endParaRPr lang="en-US" sz="2800" dirty="0">
              <a:solidFill>
                <a:srgbClr val="9EBD5F"/>
              </a:solidFill>
            </a:endParaRPr>
          </a:p>
          <a:p>
            <a:r>
              <a:rPr lang="en-US" sz="2800" b="1" dirty="0" smtClean="0">
                <a:solidFill>
                  <a:srgbClr val="9EBD5F"/>
                </a:solidFill>
              </a:rPr>
              <a:t>        ‣</a:t>
            </a:r>
            <a:r>
              <a:rPr lang="en-US" sz="2400" dirty="0" smtClean="0">
                <a:solidFill>
                  <a:srgbClr val="9EBD5F"/>
                </a:solidFill>
              </a:rPr>
              <a:t>Executed </a:t>
            </a:r>
            <a:r>
              <a:rPr lang="en-US" sz="2400" dirty="0">
                <a:solidFill>
                  <a:srgbClr val="9EBD5F"/>
                </a:solidFill>
              </a:rPr>
              <a:t>on the device,</a:t>
            </a:r>
          </a:p>
          <a:p>
            <a:r>
              <a:rPr lang="en-US" sz="2400" b="1" dirty="0" smtClean="0">
                <a:solidFill>
                  <a:srgbClr val="9EBD5F"/>
                </a:solidFill>
              </a:rPr>
              <a:t>         ‣</a:t>
            </a:r>
            <a:r>
              <a:rPr lang="en-US" sz="2400" dirty="0" smtClean="0">
                <a:solidFill>
                  <a:srgbClr val="9EBD5F"/>
                </a:solidFill>
              </a:rPr>
              <a:t>Callable </a:t>
            </a:r>
            <a:r>
              <a:rPr lang="en-US" sz="2400" dirty="0">
                <a:solidFill>
                  <a:srgbClr val="9EBD5F"/>
                </a:solidFill>
              </a:rPr>
              <a:t>from the host</a:t>
            </a:r>
            <a:r>
              <a:rPr lang="en-US" sz="2400" dirty="0" smtClean="0">
                <a:solidFill>
                  <a:srgbClr val="9EBD5F"/>
                </a:solidFill>
              </a:rPr>
              <a:t>,</a:t>
            </a:r>
          </a:p>
          <a:p>
            <a:r>
              <a:rPr lang="en-US" sz="2400" b="1" dirty="0" smtClean="0">
                <a:solidFill>
                  <a:srgbClr val="9EBD5F"/>
                </a:solidFill>
              </a:rPr>
              <a:t>         ‣</a:t>
            </a:r>
            <a:r>
              <a:rPr lang="en-US" sz="2400" dirty="0" smtClean="0">
                <a:solidFill>
                  <a:srgbClr val="9EBD5F"/>
                </a:solidFill>
              </a:rPr>
              <a:t>Callable </a:t>
            </a:r>
            <a:r>
              <a:rPr lang="en-US" sz="2400" dirty="0">
                <a:solidFill>
                  <a:srgbClr val="9EBD5F"/>
                </a:solidFill>
              </a:rPr>
              <a:t>from the device for devices of </a:t>
            </a:r>
            <a:r>
              <a:rPr lang="en-US" sz="2400" dirty="0" smtClean="0">
                <a:solidFill>
                  <a:srgbClr val="9EBD5F"/>
                </a:solidFill>
              </a:rPr>
              <a:t>compute  capability </a:t>
            </a:r>
            <a:r>
              <a:rPr lang="en-US" sz="2400" dirty="0">
                <a:solidFill>
                  <a:srgbClr val="9EBD5F"/>
                </a:solidFill>
              </a:rPr>
              <a:t>3.x </a:t>
            </a:r>
            <a:endParaRPr lang="en-US" sz="2400" dirty="0" smtClean="0">
              <a:solidFill>
                <a:srgbClr val="9EBD5F"/>
              </a:solidFill>
            </a:endParaRPr>
          </a:p>
          <a:p>
            <a:endParaRPr lang="en-US" sz="2400" dirty="0" smtClean="0">
              <a:solidFill>
                <a:srgbClr val="9EBD5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9EBD5F"/>
                </a:solidFill>
              </a:rPr>
              <a:t>__</a:t>
            </a:r>
            <a:r>
              <a:rPr lang="en-US" sz="2800" dirty="0">
                <a:solidFill>
                  <a:srgbClr val="9EBD5F"/>
                </a:solidFill>
              </a:rPr>
              <a:t>global__ functions must have void return type</a:t>
            </a:r>
            <a:r>
              <a:rPr lang="en-US" sz="2800" dirty="0" smtClean="0">
                <a:solidFill>
                  <a:srgbClr val="9EBD5F"/>
                </a:solidFill>
              </a:rPr>
              <a:t>.</a:t>
            </a:r>
          </a:p>
          <a:p>
            <a:endParaRPr lang="en-US" sz="2800" dirty="0">
              <a:solidFill>
                <a:srgbClr val="9EBD5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9EBD5F"/>
                </a:solidFill>
              </a:rPr>
              <a:t>A </a:t>
            </a:r>
            <a:r>
              <a:rPr lang="en-US" sz="2800" dirty="0">
                <a:solidFill>
                  <a:srgbClr val="9EBD5F"/>
                </a:solidFill>
              </a:rPr>
              <a:t>call to a __global__ function is asynchronous, </a:t>
            </a:r>
            <a:endParaRPr lang="en-US" sz="2800" dirty="0" smtClean="0">
              <a:solidFill>
                <a:srgbClr val="9EBD5F"/>
              </a:solidFill>
            </a:endParaRPr>
          </a:p>
          <a:p>
            <a:r>
              <a:rPr lang="en-US" sz="2400" dirty="0" smtClean="0">
                <a:solidFill>
                  <a:srgbClr val="9EBD5F"/>
                </a:solidFill>
              </a:rPr>
              <a:t>        it </a:t>
            </a:r>
            <a:r>
              <a:rPr lang="en-US" sz="2400" dirty="0">
                <a:solidFill>
                  <a:srgbClr val="9EBD5F"/>
                </a:solidFill>
              </a:rPr>
              <a:t>returns before the </a:t>
            </a:r>
            <a:r>
              <a:rPr lang="en-US" sz="2400" dirty="0" smtClean="0">
                <a:solidFill>
                  <a:srgbClr val="9EBD5F"/>
                </a:solidFill>
              </a:rPr>
              <a:t>device has </a:t>
            </a:r>
            <a:r>
              <a:rPr lang="en-US" sz="2400" dirty="0">
                <a:solidFill>
                  <a:srgbClr val="9EBD5F"/>
                </a:solidFill>
              </a:rPr>
              <a:t>completed </a:t>
            </a:r>
            <a:r>
              <a:rPr lang="en-US" sz="2400" dirty="0" smtClean="0">
                <a:solidFill>
                  <a:srgbClr val="9EBD5F"/>
                </a:solidFill>
              </a:rPr>
              <a:t>its execution</a:t>
            </a:r>
            <a:r>
              <a:rPr lang="en-US" sz="2400" dirty="0">
                <a:solidFill>
                  <a:srgbClr val="9EBD5F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6324" y="228600"/>
            <a:ext cx="6514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9EBD5F"/>
                </a:solidFill>
              </a:rPr>
              <a:t>Function Type Qualifiers</a:t>
            </a:r>
            <a:r>
              <a:rPr lang="en-US" sz="3200" b="1" dirty="0" smtClean="0">
                <a:solidFill>
                  <a:srgbClr val="9EBD5F"/>
                </a:solidFill>
              </a:rPr>
              <a:t>(Cont.)</a:t>
            </a:r>
            <a:endParaRPr lang="en-US" sz="4000" b="1" dirty="0">
              <a:solidFill>
                <a:srgbClr val="9EBD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479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4436939" y="6509742"/>
            <a:ext cx="260077" cy="258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60959564-2D16-48A6-BC47-8741FDDA2BD9}" type="slidenum">
              <a:rPr lang="en-US" altLang="zh-TW" sz="1300">
                <a:solidFill>
                  <a:srgbClr val="9EBD5F"/>
                </a:solidFill>
                <a:latin typeface="Calibri" pitchFamily="34" charset="0"/>
                <a:ea typeface="新細明體" pitchFamily="18" charset="-120"/>
              </a:rPr>
              <a:pPr algn="ctr"/>
              <a:t>56</a:t>
            </a:fld>
            <a:endParaRPr lang="en-US" altLang="zh-TW" sz="1300">
              <a:solidFill>
                <a:srgbClr val="9EBD5F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17" y="515689"/>
            <a:ext cx="6831211" cy="452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839361" indent="-535762">
              <a:tabLst>
                <a:tab pos="8563266" algn="r"/>
              </a:tabLst>
              <a:defRPr/>
            </a:pPr>
            <a:endParaRPr lang="en-US" altLang="zh-TW" sz="2500" b="1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j-cs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1117" y="515689"/>
            <a:ext cx="5677049" cy="452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839361" indent="-535762">
              <a:tabLst>
                <a:tab pos="8563266" algn="r"/>
              </a:tabLst>
              <a:defRPr/>
            </a:pPr>
            <a:endParaRPr lang="en-US" altLang="zh-TW" sz="2500" b="1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j-cs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505735" y="914400"/>
            <a:ext cx="764960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9EBD5F"/>
                </a:solidFill>
              </a:rPr>
              <a:t> </a:t>
            </a:r>
            <a:r>
              <a:rPr lang="en-US" sz="4000" dirty="0">
                <a:solidFill>
                  <a:srgbClr val="9EBD5F"/>
                </a:solidFill>
              </a:rPr>
              <a:t> </a:t>
            </a:r>
            <a:r>
              <a:rPr lang="en-US" sz="4000" dirty="0" smtClean="0">
                <a:solidFill>
                  <a:srgbClr val="9EBD5F"/>
                </a:solidFill>
              </a:rPr>
              <a:t>3</a:t>
            </a:r>
            <a:r>
              <a:rPr lang="en-US" sz="4000" b="1" dirty="0" smtClean="0">
                <a:solidFill>
                  <a:srgbClr val="9EBD5F"/>
                </a:solidFill>
              </a:rPr>
              <a:t>.  __</a:t>
            </a:r>
            <a:r>
              <a:rPr lang="en-US" sz="4000" b="1" dirty="0">
                <a:solidFill>
                  <a:srgbClr val="9EBD5F"/>
                </a:solidFill>
              </a:rPr>
              <a:t>host</a:t>
            </a:r>
            <a:r>
              <a:rPr lang="en-US" sz="4000" b="1" dirty="0" smtClean="0">
                <a:solidFill>
                  <a:srgbClr val="9EBD5F"/>
                </a:solidFill>
              </a:rPr>
              <a:t>__</a:t>
            </a:r>
          </a:p>
          <a:p>
            <a:endParaRPr lang="en-US" sz="3600" dirty="0">
              <a:solidFill>
                <a:srgbClr val="9EBD5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solidFill>
                  <a:srgbClr val="9EBD5F"/>
                </a:solidFill>
              </a:rPr>
              <a:t>The __host__ qualifier declares a function that is</a:t>
            </a:r>
            <a:r>
              <a:rPr lang="en-US" sz="2800" dirty="0" smtClean="0">
                <a:solidFill>
                  <a:srgbClr val="9EBD5F"/>
                </a:solidFill>
              </a:rPr>
              <a:t>:</a:t>
            </a:r>
          </a:p>
          <a:p>
            <a:r>
              <a:rPr lang="en-US" sz="2400" b="1" dirty="0" smtClean="0">
                <a:solidFill>
                  <a:srgbClr val="9EBD5F"/>
                </a:solidFill>
              </a:rPr>
              <a:t>‣ </a:t>
            </a:r>
            <a:r>
              <a:rPr lang="en-US" sz="2400" dirty="0" smtClean="0">
                <a:solidFill>
                  <a:srgbClr val="9EBD5F"/>
                </a:solidFill>
              </a:rPr>
              <a:t>Executed </a:t>
            </a:r>
            <a:r>
              <a:rPr lang="en-US" sz="2400" dirty="0">
                <a:solidFill>
                  <a:srgbClr val="9EBD5F"/>
                </a:solidFill>
              </a:rPr>
              <a:t>on the host,</a:t>
            </a:r>
          </a:p>
          <a:p>
            <a:r>
              <a:rPr lang="en-US" sz="2400" b="1" dirty="0" smtClean="0">
                <a:solidFill>
                  <a:srgbClr val="9EBD5F"/>
                </a:solidFill>
              </a:rPr>
              <a:t>‣ </a:t>
            </a:r>
            <a:r>
              <a:rPr lang="en-US" sz="2400" dirty="0" smtClean="0">
                <a:solidFill>
                  <a:srgbClr val="9EBD5F"/>
                </a:solidFill>
              </a:rPr>
              <a:t>Callable </a:t>
            </a:r>
            <a:r>
              <a:rPr lang="en-US" sz="2400" dirty="0">
                <a:solidFill>
                  <a:srgbClr val="9EBD5F"/>
                </a:solidFill>
              </a:rPr>
              <a:t>from the host only</a:t>
            </a:r>
            <a:r>
              <a:rPr lang="en-US" sz="2400" dirty="0" smtClean="0">
                <a:solidFill>
                  <a:srgbClr val="9EBD5F"/>
                </a:solidFill>
              </a:rPr>
              <a:t>.</a:t>
            </a:r>
          </a:p>
          <a:p>
            <a:endParaRPr lang="en-US" sz="2400" dirty="0">
              <a:solidFill>
                <a:srgbClr val="9EBD5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9EBD5F"/>
                </a:solidFill>
              </a:rPr>
              <a:t>The default case.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rgbClr val="9EBD5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rgbClr val="9EBD5F"/>
                </a:solidFill>
              </a:rPr>
              <a:t>The __global__ and __host__ qualifiers cannot be used together.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rgbClr val="9EBD5F"/>
                </a:solidFill>
              </a:rPr>
              <a:t>The __device__ and __host__ qualifiers can be used together however, in which </a:t>
            </a:r>
            <a:r>
              <a:rPr lang="en-US" sz="2000" dirty="0" smtClean="0">
                <a:solidFill>
                  <a:srgbClr val="9EBD5F"/>
                </a:solidFill>
              </a:rPr>
              <a:t>case the </a:t>
            </a:r>
            <a:r>
              <a:rPr lang="en-US" sz="2000" dirty="0">
                <a:solidFill>
                  <a:srgbClr val="9EBD5F"/>
                </a:solidFill>
              </a:rPr>
              <a:t>function is compiled for both the host and the device.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6324" y="228600"/>
            <a:ext cx="6514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9EBD5F"/>
                </a:solidFill>
              </a:rPr>
              <a:t>Function Type Qualifiers</a:t>
            </a:r>
            <a:r>
              <a:rPr lang="en-US" sz="3200" b="1" dirty="0" smtClean="0">
                <a:solidFill>
                  <a:srgbClr val="9EBD5F"/>
                </a:solidFill>
              </a:rPr>
              <a:t>(Cont.)</a:t>
            </a:r>
            <a:endParaRPr lang="en-US" sz="4000" b="1" dirty="0">
              <a:solidFill>
                <a:srgbClr val="9EBD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479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4436939" y="6509742"/>
            <a:ext cx="260077" cy="258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60959564-2D16-48A6-BC47-8741FDDA2BD9}" type="slidenum">
              <a:rPr lang="en-US" altLang="zh-TW" sz="1300">
                <a:solidFill>
                  <a:srgbClr val="9EBD5F"/>
                </a:solidFill>
                <a:latin typeface="Calibri" pitchFamily="34" charset="0"/>
                <a:ea typeface="新細明體" pitchFamily="18" charset="-120"/>
              </a:rPr>
              <a:pPr algn="ctr"/>
              <a:t>57</a:t>
            </a:fld>
            <a:endParaRPr lang="en-US" altLang="zh-TW" sz="1300">
              <a:solidFill>
                <a:srgbClr val="9EBD5F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17" y="515689"/>
            <a:ext cx="6831211" cy="452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839361" indent="-535762">
              <a:tabLst>
                <a:tab pos="8563266" algn="r"/>
              </a:tabLst>
              <a:defRPr/>
            </a:pPr>
            <a:endParaRPr lang="en-US" altLang="zh-TW" sz="2500" b="1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j-cs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1117" y="515689"/>
            <a:ext cx="5677049" cy="452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839361" indent="-535762">
              <a:tabLst>
                <a:tab pos="8563266" algn="r"/>
              </a:tabLst>
              <a:defRPr/>
            </a:pPr>
            <a:endParaRPr lang="en-US" altLang="zh-TW" sz="2500" b="1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j-cs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447800" y="1143000"/>
            <a:ext cx="76496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>
                <a:solidFill>
                  <a:srgbClr val="9EBD5F"/>
                </a:solidFill>
              </a:rPr>
              <a:t>Variable type qualifiers specify the memory location on the device of a variable</a:t>
            </a:r>
            <a:r>
              <a:rPr lang="en-US" sz="3200" dirty="0" smtClean="0">
                <a:solidFill>
                  <a:srgbClr val="9EBD5F"/>
                </a:solidFill>
              </a:rPr>
              <a:t>.</a:t>
            </a:r>
          </a:p>
          <a:p>
            <a:endParaRPr lang="en-US" sz="3200" dirty="0">
              <a:solidFill>
                <a:srgbClr val="9EBD5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>
                <a:solidFill>
                  <a:srgbClr val="9EBD5F"/>
                </a:solidFill>
              </a:rPr>
              <a:t>An automatic variable declared in device code without any of </a:t>
            </a:r>
            <a:r>
              <a:rPr lang="en-US" sz="3200" dirty="0" smtClean="0">
                <a:solidFill>
                  <a:srgbClr val="9EBD5F"/>
                </a:solidFill>
              </a:rPr>
              <a:t>qualifiers generally resides in </a:t>
            </a:r>
            <a:r>
              <a:rPr lang="en-US" sz="3200" dirty="0">
                <a:solidFill>
                  <a:srgbClr val="9EBD5F"/>
                </a:solidFill>
              </a:rPr>
              <a:t>a register. </a:t>
            </a:r>
          </a:p>
          <a:p>
            <a:r>
              <a:rPr lang="en-US" sz="3200" dirty="0">
                <a:solidFill>
                  <a:srgbClr val="9EBD5F"/>
                </a:solidFill>
              </a:rPr>
              <a:t> </a:t>
            </a:r>
            <a:r>
              <a:rPr lang="en-US" sz="2400" dirty="0">
                <a:solidFill>
                  <a:srgbClr val="9EBD5F"/>
                </a:solidFill>
              </a:rPr>
              <a:t>in some cases the compiler might choose to place it </a:t>
            </a:r>
            <a:r>
              <a:rPr lang="en-US" sz="2400" dirty="0" smtClean="0">
                <a:solidFill>
                  <a:srgbClr val="9EBD5F"/>
                </a:solidFill>
              </a:rPr>
              <a:t>in local</a:t>
            </a:r>
            <a:r>
              <a:rPr lang="en-US" sz="2400" dirty="0">
                <a:solidFill>
                  <a:srgbClr val="9EBD5F"/>
                </a:solidFill>
              </a:rPr>
              <a:t> </a:t>
            </a:r>
            <a:r>
              <a:rPr lang="en-US" sz="2400" dirty="0" smtClean="0">
                <a:solidFill>
                  <a:srgbClr val="9EBD5F"/>
                </a:solidFill>
              </a:rPr>
              <a:t>memory.</a:t>
            </a:r>
          </a:p>
          <a:p>
            <a:endParaRPr lang="en-US" sz="2400" dirty="0">
              <a:solidFill>
                <a:srgbClr val="9EBD5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6324" y="228600"/>
            <a:ext cx="53726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9EBD5F"/>
                </a:solidFill>
              </a:rPr>
              <a:t>Variable Type Qualifiers</a:t>
            </a:r>
            <a:endParaRPr lang="en-US" sz="4000" b="1" dirty="0">
              <a:solidFill>
                <a:srgbClr val="9EBD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479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4436939" y="6509742"/>
            <a:ext cx="260077" cy="258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60959564-2D16-48A6-BC47-8741FDDA2BD9}" type="slidenum">
              <a:rPr lang="en-US" altLang="zh-TW" sz="1300">
                <a:solidFill>
                  <a:srgbClr val="9EBD5F"/>
                </a:solidFill>
                <a:latin typeface="Calibri" pitchFamily="34" charset="0"/>
                <a:ea typeface="新細明體" pitchFamily="18" charset="-120"/>
              </a:rPr>
              <a:pPr algn="ctr"/>
              <a:t>58</a:t>
            </a:fld>
            <a:endParaRPr lang="en-US" altLang="zh-TW" sz="1300">
              <a:solidFill>
                <a:srgbClr val="9EBD5F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17" y="515689"/>
            <a:ext cx="6831211" cy="452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839361" indent="-535762">
              <a:tabLst>
                <a:tab pos="8563266" algn="r"/>
              </a:tabLst>
              <a:defRPr/>
            </a:pPr>
            <a:endParaRPr lang="en-US" altLang="zh-TW" sz="2500" b="1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j-cs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1117" y="515689"/>
            <a:ext cx="5677049" cy="452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839361" indent="-535762">
              <a:tabLst>
                <a:tab pos="8563266" algn="r"/>
              </a:tabLst>
              <a:defRPr/>
            </a:pPr>
            <a:endParaRPr lang="en-US" altLang="zh-TW" sz="2500" b="1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j-cs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524000" y="1143000"/>
            <a:ext cx="76496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9EBD5F"/>
                </a:solidFill>
              </a:rPr>
              <a:t>1.  __device__</a:t>
            </a:r>
          </a:p>
          <a:p>
            <a:endParaRPr lang="en-US" sz="2400" dirty="0">
              <a:solidFill>
                <a:srgbClr val="9EBD5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>
                <a:solidFill>
                  <a:srgbClr val="9EBD5F"/>
                </a:solidFill>
              </a:rPr>
              <a:t>The __device__ qualifier declares a variable that resides on the device</a:t>
            </a:r>
            <a:r>
              <a:rPr lang="en-US" sz="3200" dirty="0" smtClean="0">
                <a:solidFill>
                  <a:srgbClr val="9EBD5F"/>
                </a:solidFill>
              </a:rPr>
              <a:t>.</a:t>
            </a:r>
          </a:p>
          <a:p>
            <a:endParaRPr lang="en-US" sz="3200" dirty="0">
              <a:solidFill>
                <a:srgbClr val="9EBD5F"/>
              </a:solidFill>
            </a:endParaRPr>
          </a:p>
          <a:p>
            <a:r>
              <a:rPr lang="en-US" sz="2800" b="1" dirty="0" smtClean="0">
                <a:solidFill>
                  <a:srgbClr val="9EBD5F"/>
                </a:solidFill>
              </a:rPr>
              <a:t>‣ </a:t>
            </a:r>
            <a:r>
              <a:rPr lang="en-US" sz="2800" dirty="0" smtClean="0">
                <a:solidFill>
                  <a:srgbClr val="9EBD5F"/>
                </a:solidFill>
              </a:rPr>
              <a:t>Resides </a:t>
            </a:r>
            <a:r>
              <a:rPr lang="en-US" sz="2800" dirty="0">
                <a:solidFill>
                  <a:srgbClr val="9EBD5F"/>
                </a:solidFill>
              </a:rPr>
              <a:t>in global memory space,</a:t>
            </a:r>
          </a:p>
          <a:p>
            <a:r>
              <a:rPr lang="en-US" sz="2800" b="1" dirty="0" smtClean="0">
                <a:solidFill>
                  <a:srgbClr val="9EBD5F"/>
                </a:solidFill>
              </a:rPr>
              <a:t>‣ </a:t>
            </a:r>
            <a:r>
              <a:rPr lang="en-US" sz="2800" dirty="0" smtClean="0">
                <a:solidFill>
                  <a:srgbClr val="9EBD5F"/>
                </a:solidFill>
              </a:rPr>
              <a:t>Has </a:t>
            </a:r>
            <a:r>
              <a:rPr lang="en-US" sz="2800" dirty="0">
                <a:solidFill>
                  <a:srgbClr val="9EBD5F"/>
                </a:solidFill>
              </a:rPr>
              <a:t>the lifetime of an application,</a:t>
            </a:r>
          </a:p>
          <a:p>
            <a:r>
              <a:rPr lang="en-US" sz="2800" b="1" dirty="0" smtClean="0">
                <a:solidFill>
                  <a:srgbClr val="9EBD5F"/>
                </a:solidFill>
              </a:rPr>
              <a:t>‣ </a:t>
            </a:r>
            <a:r>
              <a:rPr lang="en-US" sz="2800" dirty="0" smtClean="0">
                <a:solidFill>
                  <a:srgbClr val="9EBD5F"/>
                </a:solidFill>
              </a:rPr>
              <a:t>Is </a:t>
            </a:r>
            <a:r>
              <a:rPr lang="en-US" sz="2800" dirty="0">
                <a:solidFill>
                  <a:srgbClr val="9EBD5F"/>
                </a:solidFill>
              </a:rPr>
              <a:t>accessible from all the threads within the grid and from the host through </a:t>
            </a:r>
            <a:r>
              <a:rPr lang="en-US" sz="2800" dirty="0" smtClean="0">
                <a:solidFill>
                  <a:srgbClr val="9EBD5F"/>
                </a:solidFill>
              </a:rPr>
              <a:t>the runtime </a:t>
            </a:r>
            <a:r>
              <a:rPr lang="en-US" sz="2800" dirty="0">
                <a:solidFill>
                  <a:srgbClr val="9EBD5F"/>
                </a:solidFill>
              </a:rPr>
              <a:t>library </a:t>
            </a:r>
            <a:r>
              <a:rPr lang="en-US" sz="2000" dirty="0">
                <a:solidFill>
                  <a:srgbClr val="9EBD5F"/>
                </a:solidFill>
              </a:rPr>
              <a:t>(</a:t>
            </a:r>
            <a:r>
              <a:rPr lang="en-US" sz="2000" dirty="0" err="1">
                <a:solidFill>
                  <a:srgbClr val="9EBD5F"/>
                </a:solidFill>
              </a:rPr>
              <a:t>cudaGetSymbolAddress</a:t>
            </a:r>
            <a:r>
              <a:rPr lang="en-US" sz="2000" dirty="0">
                <a:solidFill>
                  <a:srgbClr val="9EBD5F"/>
                </a:solidFill>
              </a:rPr>
              <a:t>() / </a:t>
            </a:r>
            <a:r>
              <a:rPr lang="en-US" sz="2000" dirty="0" err="1">
                <a:solidFill>
                  <a:srgbClr val="9EBD5F"/>
                </a:solidFill>
              </a:rPr>
              <a:t>cudaGetSymbolSize</a:t>
            </a:r>
            <a:r>
              <a:rPr lang="en-US" sz="2000" dirty="0">
                <a:solidFill>
                  <a:srgbClr val="9EBD5F"/>
                </a:solidFill>
              </a:rPr>
              <a:t>() </a:t>
            </a:r>
            <a:r>
              <a:rPr lang="en-US" sz="2000" dirty="0" smtClean="0">
                <a:solidFill>
                  <a:srgbClr val="9EBD5F"/>
                </a:solidFill>
              </a:rPr>
              <a:t>/ </a:t>
            </a:r>
            <a:r>
              <a:rPr lang="en-US" sz="2000" dirty="0" err="1" smtClean="0">
                <a:solidFill>
                  <a:srgbClr val="9EBD5F"/>
                </a:solidFill>
              </a:rPr>
              <a:t>cudaMemcpyToSymbol</a:t>
            </a:r>
            <a:r>
              <a:rPr lang="en-US" sz="2000" dirty="0">
                <a:solidFill>
                  <a:srgbClr val="9EBD5F"/>
                </a:solidFill>
              </a:rPr>
              <a:t>() / </a:t>
            </a:r>
            <a:r>
              <a:rPr lang="en-US" sz="2000" dirty="0" err="1">
                <a:solidFill>
                  <a:srgbClr val="9EBD5F"/>
                </a:solidFill>
              </a:rPr>
              <a:t>cudaMemcpyFromSymbol</a:t>
            </a:r>
            <a:r>
              <a:rPr lang="en-US" sz="2000" dirty="0">
                <a:solidFill>
                  <a:srgbClr val="9EBD5F"/>
                </a:solidFill>
              </a:rPr>
              <a:t>()).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6324" y="228600"/>
            <a:ext cx="6407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9EBD5F"/>
                </a:solidFill>
              </a:rPr>
              <a:t>Variable Type Qualifiers</a:t>
            </a:r>
            <a:r>
              <a:rPr lang="en-US" sz="3200" b="1" dirty="0" smtClean="0">
                <a:solidFill>
                  <a:srgbClr val="9EBD5F"/>
                </a:solidFill>
              </a:rPr>
              <a:t>(Cont.)</a:t>
            </a:r>
            <a:endParaRPr lang="en-US" sz="4000" b="1" dirty="0">
              <a:solidFill>
                <a:srgbClr val="9EBD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479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4436939" y="6509742"/>
            <a:ext cx="260077" cy="258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60959564-2D16-48A6-BC47-8741FDDA2BD9}" type="slidenum">
              <a:rPr lang="en-US" altLang="zh-TW" sz="1300">
                <a:solidFill>
                  <a:srgbClr val="9EBD5F"/>
                </a:solidFill>
                <a:latin typeface="Calibri" pitchFamily="34" charset="0"/>
                <a:ea typeface="新細明體" pitchFamily="18" charset="-120"/>
              </a:rPr>
              <a:pPr algn="ctr"/>
              <a:t>59</a:t>
            </a:fld>
            <a:endParaRPr lang="en-US" altLang="zh-TW" sz="1300">
              <a:solidFill>
                <a:srgbClr val="9EBD5F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17" y="515689"/>
            <a:ext cx="6831211" cy="452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839361" indent="-535762">
              <a:tabLst>
                <a:tab pos="8563266" algn="r"/>
              </a:tabLst>
              <a:defRPr/>
            </a:pPr>
            <a:endParaRPr lang="en-US" altLang="zh-TW" sz="2500" b="1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j-cs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1117" y="515689"/>
            <a:ext cx="5677049" cy="452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839361" indent="-535762">
              <a:tabLst>
                <a:tab pos="8563266" algn="r"/>
              </a:tabLst>
              <a:defRPr/>
            </a:pPr>
            <a:endParaRPr lang="en-US" altLang="zh-TW" sz="2500" b="1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j-cs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524000" y="1143000"/>
            <a:ext cx="76496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9EBD5F"/>
                </a:solidFill>
              </a:rPr>
              <a:t>2. </a:t>
            </a:r>
            <a:r>
              <a:rPr lang="en-US" sz="3600" b="1" dirty="0">
                <a:solidFill>
                  <a:srgbClr val="9EBD5F"/>
                </a:solidFill>
              </a:rPr>
              <a:t>  __constant</a:t>
            </a:r>
            <a:r>
              <a:rPr lang="en-US" sz="3600" b="1" dirty="0" smtClean="0">
                <a:solidFill>
                  <a:srgbClr val="9EBD5F"/>
                </a:solidFill>
              </a:rPr>
              <a:t>__</a:t>
            </a:r>
          </a:p>
          <a:p>
            <a:endParaRPr lang="en-US" sz="2800" dirty="0">
              <a:solidFill>
                <a:srgbClr val="9EBD5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solidFill>
                  <a:srgbClr val="9EBD5F"/>
                </a:solidFill>
              </a:rPr>
              <a:t>The __constant__ qualifier, optionally used together with __device__, declares </a:t>
            </a:r>
            <a:r>
              <a:rPr lang="en-US" sz="2800" dirty="0" smtClean="0">
                <a:solidFill>
                  <a:srgbClr val="9EBD5F"/>
                </a:solidFill>
              </a:rPr>
              <a:t>a variable </a:t>
            </a:r>
            <a:r>
              <a:rPr lang="en-US" sz="2800" dirty="0">
                <a:solidFill>
                  <a:srgbClr val="9EBD5F"/>
                </a:solidFill>
              </a:rPr>
              <a:t>that</a:t>
            </a:r>
            <a:r>
              <a:rPr lang="en-US" sz="2800" dirty="0" smtClean="0">
                <a:solidFill>
                  <a:srgbClr val="9EBD5F"/>
                </a:solidFill>
              </a:rPr>
              <a:t>:</a:t>
            </a:r>
            <a:endParaRPr lang="en-US" sz="2800" dirty="0">
              <a:solidFill>
                <a:srgbClr val="9EBD5F"/>
              </a:solidFill>
            </a:endParaRPr>
          </a:p>
          <a:p>
            <a:r>
              <a:rPr lang="en-US" sz="2800" b="1" dirty="0" smtClean="0">
                <a:solidFill>
                  <a:srgbClr val="9EBD5F"/>
                </a:solidFill>
              </a:rPr>
              <a:t>‣ </a:t>
            </a:r>
            <a:r>
              <a:rPr lang="en-US" sz="2800" dirty="0" smtClean="0">
                <a:solidFill>
                  <a:srgbClr val="9EBD5F"/>
                </a:solidFill>
              </a:rPr>
              <a:t>Resides </a:t>
            </a:r>
            <a:r>
              <a:rPr lang="en-US" sz="2800" dirty="0">
                <a:solidFill>
                  <a:srgbClr val="9EBD5F"/>
                </a:solidFill>
              </a:rPr>
              <a:t>in constant memory space,</a:t>
            </a:r>
          </a:p>
          <a:p>
            <a:r>
              <a:rPr lang="en-US" sz="2800" b="1" dirty="0" smtClean="0">
                <a:solidFill>
                  <a:srgbClr val="9EBD5F"/>
                </a:solidFill>
              </a:rPr>
              <a:t>‣ </a:t>
            </a:r>
            <a:r>
              <a:rPr lang="en-US" sz="2800" dirty="0" smtClean="0">
                <a:solidFill>
                  <a:srgbClr val="9EBD5F"/>
                </a:solidFill>
              </a:rPr>
              <a:t>Has </a:t>
            </a:r>
            <a:r>
              <a:rPr lang="en-US" sz="2800" dirty="0">
                <a:solidFill>
                  <a:srgbClr val="9EBD5F"/>
                </a:solidFill>
              </a:rPr>
              <a:t>the lifetime of an application,</a:t>
            </a:r>
          </a:p>
          <a:p>
            <a:r>
              <a:rPr lang="en-US" sz="2800" b="1" dirty="0" smtClean="0">
                <a:solidFill>
                  <a:srgbClr val="9EBD5F"/>
                </a:solidFill>
              </a:rPr>
              <a:t>‣ </a:t>
            </a:r>
            <a:r>
              <a:rPr lang="en-US" sz="2800" dirty="0" smtClean="0">
                <a:solidFill>
                  <a:srgbClr val="9EBD5F"/>
                </a:solidFill>
              </a:rPr>
              <a:t>Is </a:t>
            </a:r>
            <a:r>
              <a:rPr lang="en-US" sz="2800" dirty="0">
                <a:solidFill>
                  <a:srgbClr val="9EBD5F"/>
                </a:solidFill>
              </a:rPr>
              <a:t>accessible from all the threads within the grid and from the host through </a:t>
            </a:r>
            <a:r>
              <a:rPr lang="en-US" sz="2800" dirty="0" smtClean="0">
                <a:solidFill>
                  <a:srgbClr val="9EBD5F"/>
                </a:solidFill>
              </a:rPr>
              <a:t>the runtime library</a:t>
            </a:r>
          </a:p>
          <a:p>
            <a:r>
              <a:rPr lang="en-US" sz="2400" dirty="0" smtClean="0">
                <a:solidFill>
                  <a:srgbClr val="9EBD5F"/>
                </a:solidFill>
              </a:rPr>
              <a:t> </a:t>
            </a:r>
            <a:r>
              <a:rPr lang="en-US" sz="2000" dirty="0">
                <a:solidFill>
                  <a:srgbClr val="9EBD5F"/>
                </a:solidFill>
              </a:rPr>
              <a:t>(</a:t>
            </a:r>
            <a:r>
              <a:rPr lang="en-US" sz="2000" dirty="0" err="1">
                <a:solidFill>
                  <a:srgbClr val="9EBD5F"/>
                </a:solidFill>
              </a:rPr>
              <a:t>cudaGetSymbolAddress</a:t>
            </a:r>
            <a:r>
              <a:rPr lang="en-US" sz="2000" dirty="0">
                <a:solidFill>
                  <a:srgbClr val="9EBD5F"/>
                </a:solidFill>
              </a:rPr>
              <a:t>() / </a:t>
            </a:r>
            <a:r>
              <a:rPr lang="en-US" sz="2000" dirty="0" err="1">
                <a:solidFill>
                  <a:srgbClr val="9EBD5F"/>
                </a:solidFill>
              </a:rPr>
              <a:t>cudaGetSymbolSize</a:t>
            </a:r>
            <a:r>
              <a:rPr lang="en-US" sz="2000" dirty="0">
                <a:solidFill>
                  <a:srgbClr val="9EBD5F"/>
                </a:solidFill>
              </a:rPr>
              <a:t>() /</a:t>
            </a:r>
          </a:p>
          <a:p>
            <a:r>
              <a:rPr lang="en-US" sz="2000" dirty="0" err="1">
                <a:solidFill>
                  <a:srgbClr val="9EBD5F"/>
                </a:solidFill>
              </a:rPr>
              <a:t>cudaMemcpyToSymbol</a:t>
            </a:r>
            <a:r>
              <a:rPr lang="en-US" sz="2000" dirty="0">
                <a:solidFill>
                  <a:srgbClr val="9EBD5F"/>
                </a:solidFill>
              </a:rPr>
              <a:t>() / </a:t>
            </a:r>
            <a:r>
              <a:rPr lang="en-US" sz="2000" dirty="0" err="1">
                <a:solidFill>
                  <a:srgbClr val="9EBD5F"/>
                </a:solidFill>
              </a:rPr>
              <a:t>cudaMemcpyFromSymbol</a:t>
            </a:r>
            <a:r>
              <a:rPr lang="en-US" sz="2000" dirty="0">
                <a:solidFill>
                  <a:srgbClr val="9EBD5F"/>
                </a:solidFill>
              </a:rPr>
              <a:t>()).</a:t>
            </a:r>
            <a:endParaRPr lang="en-US" sz="1200" dirty="0">
              <a:solidFill>
                <a:srgbClr val="9EBD5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6324" y="228600"/>
            <a:ext cx="6407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9EBD5F"/>
                </a:solidFill>
              </a:rPr>
              <a:t>Variable Type Qualifiers</a:t>
            </a:r>
            <a:r>
              <a:rPr lang="en-US" sz="3200" b="1" dirty="0" smtClean="0">
                <a:solidFill>
                  <a:srgbClr val="9EBD5F"/>
                </a:solidFill>
              </a:rPr>
              <a:t>(Cont.)</a:t>
            </a:r>
            <a:endParaRPr lang="en-US" sz="4000" b="1" dirty="0">
              <a:solidFill>
                <a:srgbClr val="9EBD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349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9EBD5F"/>
                </a:solidFill>
              </a:rPr>
              <a:t>CUDA</a:t>
            </a:r>
            <a:r>
              <a:rPr lang="en-US" sz="3200" b="1" dirty="0" smtClean="0">
                <a:solidFill>
                  <a:srgbClr val="9EBD5F"/>
                </a:solidFill>
              </a:rPr>
              <a:t>(cont.)</a:t>
            </a:r>
            <a:endParaRPr lang="en-US" sz="3200" b="1" dirty="0">
              <a:solidFill>
                <a:srgbClr val="9EBD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543800" cy="4678363"/>
          </a:xfrm>
        </p:spPr>
        <p:txBody>
          <a:bodyPr>
            <a:normAutofit fontScale="92500"/>
          </a:bodyPr>
          <a:lstStyle/>
          <a:p>
            <a:r>
              <a:rPr lang="en-US" sz="3600" dirty="0" smtClean="0">
                <a:solidFill>
                  <a:srgbClr val="9EBD5F"/>
                </a:solidFill>
              </a:rPr>
              <a:t>Abstractions </a:t>
            </a:r>
            <a:r>
              <a:rPr lang="en-US" sz="3600" dirty="0">
                <a:solidFill>
                  <a:srgbClr val="9EBD5F"/>
                </a:solidFill>
              </a:rPr>
              <a:t>provide fine-grained data parallelism and thread </a:t>
            </a:r>
            <a:r>
              <a:rPr lang="en-US" sz="3600" dirty="0" smtClean="0">
                <a:solidFill>
                  <a:srgbClr val="9EBD5F"/>
                </a:solidFill>
              </a:rPr>
              <a:t>parallelism, nested </a:t>
            </a:r>
            <a:r>
              <a:rPr lang="en-US" sz="3600" dirty="0">
                <a:solidFill>
                  <a:srgbClr val="9EBD5F"/>
                </a:solidFill>
              </a:rPr>
              <a:t>within coarse-grained data parallelism and task parallelism. </a:t>
            </a:r>
            <a:endParaRPr lang="en-US" sz="3600" dirty="0" smtClean="0">
              <a:solidFill>
                <a:srgbClr val="9EBD5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9EBD5F"/>
                </a:solidFill>
              </a:rPr>
              <a:t>Can partition </a:t>
            </a:r>
            <a:r>
              <a:rPr lang="en-US" sz="2800" dirty="0">
                <a:solidFill>
                  <a:srgbClr val="9EBD5F"/>
                </a:solidFill>
              </a:rPr>
              <a:t>the problem into coarse sub-problems that can be </a:t>
            </a:r>
            <a:r>
              <a:rPr lang="en-US" sz="2800" dirty="0" smtClean="0">
                <a:solidFill>
                  <a:srgbClr val="9EBD5F"/>
                </a:solidFill>
              </a:rPr>
              <a:t>solved independently </a:t>
            </a:r>
            <a:r>
              <a:rPr lang="en-US" sz="2800" dirty="0">
                <a:solidFill>
                  <a:srgbClr val="9EBD5F"/>
                </a:solidFill>
              </a:rPr>
              <a:t>in parallel by blocks of threads, and each </a:t>
            </a:r>
            <a:r>
              <a:rPr lang="en-US" sz="2800" dirty="0" smtClean="0">
                <a:solidFill>
                  <a:srgbClr val="9EBD5F"/>
                </a:solidFill>
              </a:rPr>
              <a:t>sub-problem </a:t>
            </a:r>
            <a:r>
              <a:rPr lang="en-US" sz="2800" dirty="0">
                <a:solidFill>
                  <a:srgbClr val="9EBD5F"/>
                </a:solidFill>
              </a:rPr>
              <a:t>into finer </a:t>
            </a:r>
            <a:r>
              <a:rPr lang="en-US" sz="2800" dirty="0" smtClean="0">
                <a:solidFill>
                  <a:srgbClr val="9EBD5F"/>
                </a:solidFill>
              </a:rPr>
              <a:t>pieces that </a:t>
            </a:r>
            <a:r>
              <a:rPr lang="en-US" sz="2800" dirty="0">
                <a:solidFill>
                  <a:srgbClr val="9EBD5F"/>
                </a:solidFill>
              </a:rPr>
              <a:t>can be solved cooperatively in parallel by all threads within the block.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3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4436939" y="6509742"/>
            <a:ext cx="260077" cy="258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60959564-2D16-48A6-BC47-8741FDDA2BD9}" type="slidenum">
              <a:rPr lang="en-US" altLang="zh-TW" sz="1300">
                <a:solidFill>
                  <a:srgbClr val="9EBD5F"/>
                </a:solidFill>
                <a:latin typeface="Calibri" pitchFamily="34" charset="0"/>
                <a:ea typeface="新細明體" pitchFamily="18" charset="-120"/>
              </a:rPr>
              <a:pPr algn="ctr"/>
              <a:t>60</a:t>
            </a:fld>
            <a:endParaRPr lang="en-US" altLang="zh-TW" sz="1300">
              <a:solidFill>
                <a:srgbClr val="9EBD5F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17" y="515689"/>
            <a:ext cx="6831211" cy="452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839361" indent="-535762">
              <a:tabLst>
                <a:tab pos="8563266" algn="r"/>
              </a:tabLst>
              <a:defRPr/>
            </a:pPr>
            <a:endParaRPr lang="en-US" altLang="zh-TW" sz="2500" b="1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j-cs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-228600" y="515689"/>
            <a:ext cx="5677049" cy="452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839361" indent="-535762">
              <a:tabLst>
                <a:tab pos="8563266" algn="r"/>
              </a:tabLst>
              <a:defRPr/>
            </a:pPr>
            <a:endParaRPr lang="en-US" altLang="zh-TW" sz="2500" b="1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j-cs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524000" y="1143000"/>
            <a:ext cx="764960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9EBD5F"/>
                </a:solidFill>
              </a:rPr>
              <a:t>3.</a:t>
            </a:r>
            <a:r>
              <a:rPr lang="en-US" sz="3600" b="1" dirty="0">
                <a:solidFill>
                  <a:srgbClr val="9EBD5F"/>
                </a:solidFill>
              </a:rPr>
              <a:t>  __shared</a:t>
            </a:r>
            <a:r>
              <a:rPr lang="en-US" sz="3600" b="1" dirty="0" smtClean="0">
                <a:solidFill>
                  <a:srgbClr val="9EBD5F"/>
                </a:solidFill>
              </a:rPr>
              <a:t>__</a:t>
            </a:r>
          </a:p>
          <a:p>
            <a:endParaRPr lang="en-US" sz="3600" b="1" dirty="0">
              <a:solidFill>
                <a:srgbClr val="9EBD5F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srgbClr val="9EBD5F"/>
                </a:solidFill>
              </a:rPr>
              <a:t>The __shared__ qualifier, optionally used together with __device__, declares a variable</a:t>
            </a:r>
          </a:p>
          <a:p>
            <a:r>
              <a:rPr lang="en-US" sz="2800" dirty="0">
                <a:solidFill>
                  <a:srgbClr val="9EBD5F"/>
                </a:solidFill>
              </a:rPr>
              <a:t>that:</a:t>
            </a:r>
          </a:p>
          <a:p>
            <a:r>
              <a:rPr lang="en-US" sz="2800" b="1" dirty="0" smtClean="0">
                <a:solidFill>
                  <a:srgbClr val="9EBD5F"/>
                </a:solidFill>
              </a:rPr>
              <a:t>‣ </a:t>
            </a:r>
            <a:r>
              <a:rPr lang="en-US" sz="2800" dirty="0" smtClean="0">
                <a:solidFill>
                  <a:srgbClr val="9EBD5F"/>
                </a:solidFill>
              </a:rPr>
              <a:t>Resides </a:t>
            </a:r>
            <a:r>
              <a:rPr lang="en-US" sz="2800" dirty="0">
                <a:solidFill>
                  <a:srgbClr val="9EBD5F"/>
                </a:solidFill>
              </a:rPr>
              <a:t>in the shared memory space of a thread block,</a:t>
            </a:r>
          </a:p>
          <a:p>
            <a:r>
              <a:rPr lang="en-US" sz="2800" b="1" dirty="0" smtClean="0">
                <a:solidFill>
                  <a:srgbClr val="9EBD5F"/>
                </a:solidFill>
              </a:rPr>
              <a:t>‣ </a:t>
            </a:r>
            <a:r>
              <a:rPr lang="en-US" sz="2800" dirty="0" smtClean="0">
                <a:solidFill>
                  <a:srgbClr val="9EBD5F"/>
                </a:solidFill>
              </a:rPr>
              <a:t>Has </a:t>
            </a:r>
            <a:r>
              <a:rPr lang="en-US" sz="2800" dirty="0">
                <a:solidFill>
                  <a:srgbClr val="9EBD5F"/>
                </a:solidFill>
              </a:rPr>
              <a:t>the lifetime of the block,</a:t>
            </a:r>
          </a:p>
          <a:p>
            <a:r>
              <a:rPr lang="en-US" sz="2800" b="1" dirty="0" smtClean="0">
                <a:solidFill>
                  <a:srgbClr val="9EBD5F"/>
                </a:solidFill>
              </a:rPr>
              <a:t>‣ </a:t>
            </a:r>
            <a:r>
              <a:rPr lang="en-US" sz="2800" dirty="0" smtClean="0">
                <a:solidFill>
                  <a:srgbClr val="9EBD5F"/>
                </a:solidFill>
              </a:rPr>
              <a:t>Is </a:t>
            </a:r>
            <a:r>
              <a:rPr lang="en-US" sz="2800" dirty="0">
                <a:solidFill>
                  <a:srgbClr val="9EBD5F"/>
                </a:solidFill>
              </a:rPr>
              <a:t>only accessible from all the threads within the block.</a:t>
            </a:r>
            <a:endParaRPr lang="en-US" sz="1600" dirty="0">
              <a:solidFill>
                <a:srgbClr val="9EBD5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6324" y="228600"/>
            <a:ext cx="6407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9EBD5F"/>
                </a:solidFill>
              </a:rPr>
              <a:t>Variable Type Qualifiers</a:t>
            </a:r>
            <a:r>
              <a:rPr lang="en-US" sz="3200" b="1" dirty="0" smtClean="0">
                <a:solidFill>
                  <a:srgbClr val="9EBD5F"/>
                </a:solidFill>
              </a:rPr>
              <a:t>(Cont.)</a:t>
            </a:r>
            <a:endParaRPr lang="en-US" sz="4000" b="1" dirty="0">
              <a:solidFill>
                <a:srgbClr val="9EBD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349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4436939" y="6509742"/>
            <a:ext cx="260077" cy="258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60959564-2D16-48A6-BC47-8741FDDA2BD9}" type="slidenum">
              <a:rPr lang="en-US" altLang="zh-TW" sz="1300">
                <a:solidFill>
                  <a:srgbClr val="9EBD5F"/>
                </a:solidFill>
                <a:latin typeface="Calibri" pitchFamily="34" charset="0"/>
                <a:ea typeface="新細明體" pitchFamily="18" charset="-120"/>
              </a:rPr>
              <a:pPr algn="ctr"/>
              <a:t>61</a:t>
            </a:fld>
            <a:endParaRPr lang="en-US" altLang="zh-TW" sz="1300">
              <a:solidFill>
                <a:srgbClr val="9EBD5F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17" y="515689"/>
            <a:ext cx="6831211" cy="452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839361" indent="-535762">
              <a:tabLst>
                <a:tab pos="8563266" algn="r"/>
              </a:tabLst>
              <a:defRPr/>
            </a:pPr>
            <a:endParaRPr lang="en-US" altLang="zh-TW" sz="2500" b="1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j-cs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1117" y="515689"/>
            <a:ext cx="5677049" cy="452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839361" indent="-535762">
              <a:tabLst>
                <a:tab pos="8563266" algn="r"/>
              </a:tabLst>
              <a:defRPr/>
            </a:pPr>
            <a:endParaRPr lang="en-US" altLang="zh-TW" sz="2500" b="1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06514"/>
            <a:ext cx="3819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9EBD5F"/>
                </a:solidFill>
              </a:rPr>
              <a:t>Built-In Variables</a:t>
            </a:r>
            <a:endParaRPr lang="en-US" sz="4000" b="1" dirty="0">
              <a:solidFill>
                <a:srgbClr val="9EBD5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8067" y="977991"/>
            <a:ext cx="76496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9EBD5F"/>
                </a:solidFill>
              </a:rPr>
              <a:t>Built-in </a:t>
            </a:r>
            <a:r>
              <a:rPr lang="en-US" sz="2000" dirty="0">
                <a:solidFill>
                  <a:srgbClr val="9EBD5F"/>
                </a:solidFill>
              </a:rPr>
              <a:t>variables specify the grid and block dimensions and the block and </a:t>
            </a:r>
            <a:r>
              <a:rPr lang="en-US" sz="2000" dirty="0" smtClean="0">
                <a:solidFill>
                  <a:srgbClr val="9EBD5F"/>
                </a:solidFill>
              </a:rPr>
              <a:t>thread indices</a:t>
            </a:r>
            <a:r>
              <a:rPr lang="en-US" sz="2000" dirty="0">
                <a:solidFill>
                  <a:srgbClr val="9EBD5F"/>
                </a:solidFill>
              </a:rPr>
              <a:t>. </a:t>
            </a:r>
            <a:endParaRPr lang="en-US" sz="2000" dirty="0" smtClean="0">
              <a:solidFill>
                <a:srgbClr val="9EBD5F"/>
              </a:solidFill>
            </a:endParaRPr>
          </a:p>
          <a:p>
            <a:endParaRPr lang="en-US" sz="2000" dirty="0" smtClean="0">
              <a:solidFill>
                <a:srgbClr val="9EBD5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9EBD5F"/>
                </a:solidFill>
              </a:rPr>
              <a:t>They </a:t>
            </a:r>
            <a:r>
              <a:rPr lang="en-US" sz="2000" dirty="0">
                <a:solidFill>
                  <a:srgbClr val="9EBD5F"/>
                </a:solidFill>
              </a:rPr>
              <a:t>are only valid within functions that are executed on the device</a:t>
            </a:r>
            <a:r>
              <a:rPr lang="en-US" sz="2000" dirty="0" smtClean="0">
                <a:solidFill>
                  <a:srgbClr val="9EBD5F"/>
                </a:solidFill>
              </a:rPr>
              <a:t>.</a:t>
            </a:r>
          </a:p>
          <a:p>
            <a:endParaRPr lang="en-US" sz="2000" dirty="0">
              <a:solidFill>
                <a:srgbClr val="9EBD5F"/>
              </a:solidFill>
            </a:endParaRPr>
          </a:p>
          <a:p>
            <a:r>
              <a:rPr lang="en-US" sz="2000" dirty="0">
                <a:solidFill>
                  <a:srgbClr val="9EBD5F"/>
                </a:solidFill>
              </a:rPr>
              <a:t> </a:t>
            </a:r>
            <a:r>
              <a:rPr lang="en-US" sz="2000" dirty="0" smtClean="0">
                <a:solidFill>
                  <a:srgbClr val="9EBD5F"/>
                </a:solidFill>
              </a:rPr>
              <a:t>  </a:t>
            </a:r>
            <a:r>
              <a:rPr lang="en-US" sz="2000" dirty="0">
                <a:solidFill>
                  <a:srgbClr val="9EBD5F"/>
                </a:solidFill>
              </a:rPr>
              <a:t>  </a:t>
            </a:r>
            <a:r>
              <a:rPr lang="en-US" sz="2400" b="1" dirty="0" err="1">
                <a:solidFill>
                  <a:srgbClr val="9EBD5F"/>
                </a:solidFill>
              </a:rPr>
              <a:t>gridDim</a:t>
            </a:r>
            <a:endParaRPr lang="en-US" sz="2400" b="1" dirty="0">
              <a:solidFill>
                <a:srgbClr val="9EBD5F"/>
              </a:solidFill>
            </a:endParaRPr>
          </a:p>
          <a:p>
            <a:r>
              <a:rPr lang="en-US" sz="2000" dirty="0">
                <a:solidFill>
                  <a:srgbClr val="9EBD5F"/>
                </a:solidFill>
              </a:rPr>
              <a:t>This variable is of type dim3 </a:t>
            </a:r>
            <a:r>
              <a:rPr lang="en-US" sz="2000" dirty="0" smtClean="0">
                <a:solidFill>
                  <a:srgbClr val="9EBD5F"/>
                </a:solidFill>
              </a:rPr>
              <a:t>and </a:t>
            </a:r>
            <a:r>
              <a:rPr lang="en-US" sz="2000" dirty="0">
                <a:solidFill>
                  <a:srgbClr val="9EBD5F"/>
                </a:solidFill>
              </a:rPr>
              <a:t>contains the dimensions of the grid.</a:t>
            </a:r>
          </a:p>
          <a:p>
            <a:r>
              <a:rPr lang="en-US" sz="2000" dirty="0" smtClean="0">
                <a:solidFill>
                  <a:srgbClr val="9EBD5F"/>
                </a:solidFill>
              </a:rPr>
              <a:t>   </a:t>
            </a:r>
            <a:r>
              <a:rPr lang="en-US" sz="2000" dirty="0">
                <a:solidFill>
                  <a:srgbClr val="9EBD5F"/>
                </a:solidFill>
              </a:rPr>
              <a:t> </a:t>
            </a:r>
            <a:r>
              <a:rPr lang="en-US" sz="2400" b="1" dirty="0" err="1">
                <a:solidFill>
                  <a:srgbClr val="9EBD5F"/>
                </a:solidFill>
              </a:rPr>
              <a:t>blockIdx</a:t>
            </a:r>
            <a:endParaRPr lang="en-US" sz="2400" b="1" dirty="0">
              <a:solidFill>
                <a:srgbClr val="9EBD5F"/>
              </a:solidFill>
            </a:endParaRPr>
          </a:p>
          <a:p>
            <a:r>
              <a:rPr lang="en-US" sz="2000" dirty="0">
                <a:solidFill>
                  <a:srgbClr val="9EBD5F"/>
                </a:solidFill>
              </a:rPr>
              <a:t>This variable is of type </a:t>
            </a:r>
            <a:r>
              <a:rPr lang="en-US" sz="2000" dirty="0" smtClean="0">
                <a:solidFill>
                  <a:srgbClr val="9EBD5F"/>
                </a:solidFill>
              </a:rPr>
              <a:t>unit3 and contains </a:t>
            </a:r>
            <a:r>
              <a:rPr lang="en-US" sz="2000" dirty="0">
                <a:solidFill>
                  <a:srgbClr val="9EBD5F"/>
                </a:solidFill>
              </a:rPr>
              <a:t>the block index within the grid.</a:t>
            </a:r>
          </a:p>
          <a:p>
            <a:r>
              <a:rPr lang="en-US" sz="2000" dirty="0">
                <a:solidFill>
                  <a:srgbClr val="9EBD5F"/>
                </a:solidFill>
              </a:rPr>
              <a:t> </a:t>
            </a:r>
            <a:r>
              <a:rPr lang="en-US" sz="2000" dirty="0" smtClean="0">
                <a:solidFill>
                  <a:srgbClr val="9EBD5F"/>
                </a:solidFill>
              </a:rPr>
              <a:t> </a:t>
            </a:r>
            <a:r>
              <a:rPr lang="en-US" sz="2000" dirty="0">
                <a:solidFill>
                  <a:srgbClr val="9EBD5F"/>
                </a:solidFill>
              </a:rPr>
              <a:t> </a:t>
            </a:r>
            <a:r>
              <a:rPr lang="en-US" sz="2400" b="1" dirty="0">
                <a:solidFill>
                  <a:srgbClr val="9EBD5F"/>
                </a:solidFill>
              </a:rPr>
              <a:t> </a:t>
            </a:r>
            <a:r>
              <a:rPr lang="en-US" sz="2400" b="1" dirty="0" err="1">
                <a:solidFill>
                  <a:srgbClr val="9EBD5F"/>
                </a:solidFill>
              </a:rPr>
              <a:t>blockDim</a:t>
            </a:r>
            <a:endParaRPr lang="en-US" sz="2400" b="1" dirty="0">
              <a:solidFill>
                <a:srgbClr val="9EBD5F"/>
              </a:solidFill>
            </a:endParaRPr>
          </a:p>
          <a:p>
            <a:r>
              <a:rPr lang="en-US" sz="2000" dirty="0">
                <a:solidFill>
                  <a:srgbClr val="9EBD5F"/>
                </a:solidFill>
              </a:rPr>
              <a:t>This variable is of type dim3 </a:t>
            </a:r>
            <a:r>
              <a:rPr lang="en-US" sz="2000" dirty="0" smtClean="0">
                <a:solidFill>
                  <a:srgbClr val="9EBD5F"/>
                </a:solidFill>
              </a:rPr>
              <a:t>and </a:t>
            </a:r>
            <a:r>
              <a:rPr lang="en-US" sz="2000" dirty="0">
                <a:solidFill>
                  <a:srgbClr val="9EBD5F"/>
                </a:solidFill>
              </a:rPr>
              <a:t>contains the dimensions of the block.</a:t>
            </a:r>
          </a:p>
          <a:p>
            <a:r>
              <a:rPr lang="en-US" sz="2000" dirty="0">
                <a:solidFill>
                  <a:srgbClr val="9EBD5F"/>
                </a:solidFill>
              </a:rPr>
              <a:t> </a:t>
            </a:r>
            <a:r>
              <a:rPr lang="en-US" sz="2000" dirty="0" smtClean="0">
                <a:solidFill>
                  <a:srgbClr val="9EBD5F"/>
                </a:solidFill>
              </a:rPr>
              <a:t>  </a:t>
            </a:r>
            <a:r>
              <a:rPr lang="en-US" sz="2000" dirty="0">
                <a:solidFill>
                  <a:srgbClr val="9EBD5F"/>
                </a:solidFill>
              </a:rPr>
              <a:t> </a:t>
            </a:r>
            <a:r>
              <a:rPr lang="en-US" sz="2400" b="1" dirty="0" err="1">
                <a:solidFill>
                  <a:srgbClr val="9EBD5F"/>
                </a:solidFill>
              </a:rPr>
              <a:t>threadIdx</a:t>
            </a:r>
            <a:endParaRPr lang="en-US" sz="2400" b="1" dirty="0">
              <a:solidFill>
                <a:srgbClr val="9EBD5F"/>
              </a:solidFill>
            </a:endParaRPr>
          </a:p>
          <a:p>
            <a:r>
              <a:rPr lang="en-US" sz="2000" dirty="0">
                <a:solidFill>
                  <a:srgbClr val="9EBD5F"/>
                </a:solidFill>
              </a:rPr>
              <a:t>This variable is of type uint3 </a:t>
            </a:r>
            <a:r>
              <a:rPr lang="en-US" sz="2000" dirty="0" smtClean="0">
                <a:solidFill>
                  <a:srgbClr val="9EBD5F"/>
                </a:solidFill>
              </a:rPr>
              <a:t>and contains </a:t>
            </a:r>
            <a:r>
              <a:rPr lang="en-US" sz="2000" dirty="0">
                <a:solidFill>
                  <a:srgbClr val="9EBD5F"/>
                </a:solidFill>
              </a:rPr>
              <a:t>the thread index within the block.</a:t>
            </a:r>
          </a:p>
          <a:p>
            <a:r>
              <a:rPr lang="en-US" sz="2000" dirty="0">
                <a:solidFill>
                  <a:srgbClr val="9EBD5F"/>
                </a:solidFill>
              </a:rPr>
              <a:t> </a:t>
            </a:r>
            <a:r>
              <a:rPr lang="en-US" sz="2000" dirty="0" smtClean="0">
                <a:solidFill>
                  <a:srgbClr val="9EBD5F"/>
                </a:solidFill>
              </a:rPr>
              <a:t> </a:t>
            </a:r>
            <a:r>
              <a:rPr lang="en-US" sz="2000" dirty="0">
                <a:solidFill>
                  <a:srgbClr val="9EBD5F"/>
                </a:solidFill>
              </a:rPr>
              <a:t>  </a:t>
            </a:r>
            <a:r>
              <a:rPr lang="en-US" sz="2400" b="1" dirty="0" err="1">
                <a:solidFill>
                  <a:srgbClr val="9EBD5F"/>
                </a:solidFill>
              </a:rPr>
              <a:t>warpSize</a:t>
            </a:r>
            <a:endParaRPr lang="en-US" sz="2400" b="1" dirty="0">
              <a:solidFill>
                <a:srgbClr val="9EBD5F"/>
              </a:solidFill>
            </a:endParaRPr>
          </a:p>
          <a:p>
            <a:r>
              <a:rPr lang="en-US" sz="2000" dirty="0">
                <a:solidFill>
                  <a:srgbClr val="9EBD5F"/>
                </a:solidFill>
              </a:rPr>
              <a:t>This variable is of type </a:t>
            </a:r>
            <a:r>
              <a:rPr lang="en-US" sz="2000" dirty="0" err="1">
                <a:solidFill>
                  <a:srgbClr val="9EBD5F"/>
                </a:solidFill>
              </a:rPr>
              <a:t>int</a:t>
            </a:r>
            <a:r>
              <a:rPr lang="en-US" sz="2000" dirty="0">
                <a:solidFill>
                  <a:srgbClr val="9EBD5F"/>
                </a:solidFill>
              </a:rPr>
              <a:t> and contains the warp size in </a:t>
            </a:r>
            <a:r>
              <a:rPr lang="en-US" sz="2000" dirty="0" smtClean="0">
                <a:solidFill>
                  <a:srgbClr val="9EBD5F"/>
                </a:solidFill>
              </a:rPr>
              <a:t>threads.</a:t>
            </a:r>
            <a:endParaRPr lang="en-US" sz="1200" dirty="0">
              <a:solidFill>
                <a:srgbClr val="9EBD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349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050346" y="2819401"/>
            <a:ext cx="2560255" cy="1821102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pPr algn="ctr"/>
            <a:endParaRPr lang="zh-TW" altLang="zh-TW" sz="1400" b="1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4436939" y="6509742"/>
            <a:ext cx="260077" cy="258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60959564-2D16-48A6-BC47-8741FDDA2BD9}" type="slidenum">
              <a:rPr lang="en-US" altLang="zh-TW" sz="1300">
                <a:solidFill>
                  <a:srgbClr val="9EBD5F"/>
                </a:solidFill>
                <a:latin typeface="Calibri" pitchFamily="34" charset="0"/>
                <a:ea typeface="新細明體" pitchFamily="18" charset="-120"/>
              </a:rPr>
              <a:pPr algn="ctr"/>
              <a:t>62</a:t>
            </a:fld>
            <a:endParaRPr lang="en-US" altLang="zh-TW" sz="1300">
              <a:solidFill>
                <a:srgbClr val="9EBD5F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458317" y="515689"/>
            <a:ext cx="7390283" cy="7797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553621">
              <a:spcBef>
                <a:spcPts val="211"/>
              </a:spcBef>
              <a:defRPr/>
            </a:pPr>
            <a:endParaRPr lang="en-US" altLang="zh-TW" sz="4000" b="1" kern="0" dirty="0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  <a:p>
            <a:pPr marL="553621" algn="ctr">
              <a:spcBef>
                <a:spcPts val="211"/>
              </a:spcBef>
              <a:defRPr/>
            </a:pPr>
            <a:r>
              <a:rPr lang="en-US" altLang="zh-TW" sz="4000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CUDA built-in structures </a:t>
            </a:r>
            <a:r>
              <a:rPr lang="en-US" altLang="zh-TW" sz="40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: dim3</a:t>
            </a:r>
            <a:endParaRPr lang="en-US" altLang="zh-TW" sz="4000" b="1" kern="0" dirty="0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  <a:p>
            <a:pPr marL="553621">
              <a:spcBef>
                <a:spcPts val="211"/>
              </a:spcBef>
              <a:defRPr/>
            </a:pPr>
            <a:r>
              <a:rPr lang="en-US" altLang="zh-TW" sz="4000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 </a:t>
            </a:r>
            <a:r>
              <a:rPr lang="en-US" altLang="zh-TW" sz="40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</a:t>
            </a:r>
            <a:endParaRPr lang="en-US" altLang="zh-TW" sz="4000" b="1" kern="0" dirty="0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  <a:p>
            <a:pPr marL="553621">
              <a:spcBef>
                <a:spcPts val="211"/>
              </a:spcBef>
              <a:defRPr/>
            </a:pPr>
            <a:r>
              <a:rPr lang="en-US" altLang="zh-TW" sz="40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</a:rPr>
              <a:t>          </a:t>
            </a:r>
            <a:endParaRPr lang="en-US" altLang="zh-TW" sz="4000" b="1" kern="0" dirty="0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12539" y="1118443"/>
            <a:ext cx="8518922" cy="5295305"/>
          </a:xfrm>
          <a:prstGeom prst="rect">
            <a:avLst/>
          </a:prstGeom>
          <a:ln/>
        </p:spPr>
        <p:txBody>
          <a:bodyPr lIns="64291" tIns="32146" rIns="64291" bIns="32146"/>
          <a:lstStyle/>
          <a:p>
            <a:pPr marL="553621">
              <a:spcBef>
                <a:spcPts val="211"/>
              </a:spcBef>
              <a:defRPr/>
            </a:pPr>
            <a:endParaRPr lang="en-US" altLang="zh-TW" sz="2000" kern="0" dirty="0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167910" y="2976554"/>
            <a:ext cx="2360803" cy="3195646"/>
          </a:xfrm>
          <a:prstGeom prst="rect">
            <a:avLst/>
          </a:prstGeom>
        </p:spPr>
        <p:txBody>
          <a:bodyPr lIns="64291" tIns="32146" rIns="64291" bIns="32146"/>
          <a:lstStyle/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b="1" kern="0" noProof="1" smtClean="0">
                <a:solidFill>
                  <a:srgbClr val="9EBD5F"/>
                </a:solidFill>
                <a:latin typeface="Courier New" pitchFamily="49" charset="0"/>
              </a:rPr>
              <a:t>struct </a:t>
            </a:r>
            <a:r>
              <a:rPr lang="en-US" b="1" kern="0" noProof="1">
                <a:solidFill>
                  <a:srgbClr val="9EBD5F"/>
                </a:solidFill>
                <a:latin typeface="Courier New" pitchFamily="49" charset="0"/>
              </a:rPr>
              <a:t>dim3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b="1" kern="0" noProof="1">
                <a:solidFill>
                  <a:srgbClr val="9EBD5F"/>
                </a:solidFill>
                <a:latin typeface="Courier New" pitchFamily="49" charset="0"/>
              </a:rPr>
              <a:t>{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b="1" kern="0" noProof="1">
                <a:solidFill>
                  <a:srgbClr val="9EBD5F"/>
                </a:solidFill>
                <a:latin typeface="Courier New" pitchFamily="49" charset="0"/>
              </a:rPr>
              <a:t>   int x;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b="1" kern="0" noProof="1">
                <a:solidFill>
                  <a:srgbClr val="9EBD5F"/>
                </a:solidFill>
                <a:latin typeface="Courier New" pitchFamily="49" charset="0"/>
              </a:rPr>
              <a:t>   int y;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b="1" kern="0" noProof="1">
                <a:solidFill>
                  <a:srgbClr val="9EBD5F"/>
                </a:solidFill>
                <a:latin typeface="Courier New" pitchFamily="49" charset="0"/>
              </a:rPr>
              <a:t>   int z; 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b="1" kern="0" noProof="1" smtClean="0">
                <a:solidFill>
                  <a:srgbClr val="9EBD5F"/>
                </a:solidFill>
                <a:latin typeface="Courier New" pitchFamily="49" charset="0"/>
              </a:rPr>
              <a:t>}</a:t>
            </a:r>
            <a:endParaRPr lang="en-US" b="1" kern="0" noProof="1">
              <a:solidFill>
                <a:srgbClr val="9EBD5F"/>
              </a:solidFill>
              <a:latin typeface="Courier New" pitchFamily="49" charset="0"/>
            </a:endParaRP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endParaRPr lang="en-US" b="1" kern="0" noProof="1">
              <a:solidFill>
                <a:srgbClr val="9EBD5F"/>
              </a:solidFill>
              <a:latin typeface="Courier New" pitchFamily="49" charset="0"/>
            </a:endParaRP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b="1" kern="0" noProof="1">
                <a:solidFill>
                  <a:srgbClr val="9EBD5F"/>
                </a:solidFill>
                <a:latin typeface="Courier New" pitchFamily="49" charset="0"/>
              </a:rPr>
              <a:t>struct uint3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b="1" kern="0" noProof="1">
                <a:solidFill>
                  <a:srgbClr val="9EBD5F"/>
                </a:solidFill>
                <a:latin typeface="Courier New" pitchFamily="49" charset="0"/>
              </a:rPr>
              <a:t>{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b="1" kern="0" noProof="1">
                <a:solidFill>
                  <a:srgbClr val="9EBD5F"/>
                </a:solidFill>
                <a:latin typeface="Courier New" pitchFamily="49" charset="0"/>
              </a:rPr>
              <a:t>   unsigned int x;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b="1" kern="0" noProof="1">
                <a:solidFill>
                  <a:srgbClr val="9EBD5F"/>
                </a:solidFill>
                <a:latin typeface="Courier New" pitchFamily="49" charset="0"/>
              </a:rPr>
              <a:t>   unsigned int y;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b="1" kern="0" noProof="1">
                <a:solidFill>
                  <a:srgbClr val="9EBD5F"/>
                </a:solidFill>
                <a:latin typeface="Courier New" pitchFamily="49" charset="0"/>
              </a:rPr>
              <a:t>   unsigned int z;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b="1" kern="0" noProof="1">
                <a:solidFill>
                  <a:srgbClr val="9EBD5F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056034" y="4651875"/>
            <a:ext cx="2554568" cy="2116828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pPr algn="ctr"/>
            <a:endParaRPr lang="zh-TW" altLang="zh-TW" sz="1400" b="1">
              <a:solidFill>
                <a:srgbClr val="9EBD5F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1049066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9EBD5F"/>
                </a:solidFill>
              </a:rPr>
              <a:t> an integer vector type based on uint3 that is used to specify dimensions</a:t>
            </a:r>
            <a:r>
              <a:rPr lang="en-US" sz="2400" dirty="0" smtClean="0">
                <a:solidFill>
                  <a:srgbClr val="9EBD5F"/>
                </a:solidFill>
              </a:rPr>
              <a:t>.</a:t>
            </a:r>
          </a:p>
          <a:p>
            <a:endParaRPr lang="en-US" sz="2400" dirty="0">
              <a:solidFill>
                <a:srgbClr val="9EBD5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9EBD5F"/>
                </a:solidFill>
              </a:rPr>
              <a:t>When defining a variable of type dim3, any component left unspecified is initialized </a:t>
            </a:r>
            <a:r>
              <a:rPr lang="en-US" sz="2400" dirty="0" smtClean="0">
                <a:solidFill>
                  <a:srgbClr val="9EBD5F"/>
                </a:solidFill>
              </a:rPr>
              <a:t>to 1</a:t>
            </a:r>
            <a:r>
              <a:rPr lang="en-US" sz="2400" dirty="0">
                <a:solidFill>
                  <a:srgbClr val="9EBD5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79121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4436939" y="6509742"/>
            <a:ext cx="260077" cy="258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60959564-2D16-48A6-BC47-8741FDDA2BD9}" type="slidenum">
              <a:rPr lang="en-US" altLang="zh-TW" sz="1300">
                <a:latin typeface="Calibri" pitchFamily="34" charset="0"/>
                <a:ea typeface="新細明體" pitchFamily="18" charset="-120"/>
              </a:rPr>
              <a:pPr algn="ctr"/>
              <a:t>63</a:t>
            </a:fld>
            <a:endParaRPr lang="en-US" altLang="zh-TW" sz="1300"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914400" y="309934"/>
            <a:ext cx="7696200" cy="452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839361" indent="-535762">
              <a:tabLst>
                <a:tab pos="8563266" algn="r"/>
              </a:tabLst>
              <a:defRPr/>
            </a:pPr>
            <a:r>
              <a:rPr lang="en-US" altLang="zh-TW" sz="3600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+mj-cs"/>
              </a:rPr>
              <a:t>Vector-Addition Simple Example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2286000" y="1483684"/>
            <a:ext cx="7685166" cy="4369996"/>
          </a:xfrm>
          <a:prstGeom prst="rect">
            <a:avLst/>
          </a:prstGeom>
        </p:spPr>
        <p:txBody>
          <a:bodyPr lIns="64291" tIns="32146" rIns="64291" bIns="32146"/>
          <a:lstStyle/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sym typeface="Helvetica Neue" charset="0"/>
              </a:rPr>
              <a:t>//allocate and initialize the host memory space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float *h_A;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</a:rPr>
              <a:t>float </a:t>
            </a: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*h_B;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</a:rPr>
              <a:t>float *h_C;</a:t>
            </a:r>
            <a:endParaRPr lang="en-US" sz="1400" b="1" kern="0" noProof="1">
              <a:solidFill>
                <a:srgbClr val="9EBD5F"/>
              </a:solidFill>
              <a:latin typeface="Courier New" pitchFamily="49" charset="0"/>
              <a:sym typeface="Helvetica Neue" charset="0"/>
            </a:endParaRP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endParaRPr lang="en-US" sz="1400" b="1" kern="0" noProof="1">
              <a:solidFill>
                <a:srgbClr val="9EBD5F"/>
              </a:solidFill>
              <a:latin typeface="Courier New" pitchFamily="49" charset="0"/>
              <a:sym typeface="Helvetica Neue" charset="0"/>
            </a:endParaRP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</a:rPr>
              <a:t>h_A=(float*)malloc(N*sizeof(float));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r>
              <a:rPr lang="en-US" altLang="zh-TW" sz="1400" b="1" kern="0" noProof="1">
                <a:solidFill>
                  <a:srgbClr val="9EBD5F"/>
                </a:solidFill>
                <a:latin typeface="Courier New" pitchFamily="49" charset="0"/>
              </a:rPr>
              <a:t>h_B=(float*)malloc(N*sizeof(float));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r>
              <a:rPr lang="en-US" altLang="zh-TW" sz="1400" b="1" kern="0" noProof="1">
                <a:solidFill>
                  <a:srgbClr val="9EBD5F"/>
                </a:solidFill>
                <a:latin typeface="Courier New" pitchFamily="49" charset="0"/>
              </a:rPr>
              <a:t>h_C=(float*)malloc(N*sizeof(float));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endParaRPr lang="en-US" sz="1400" kern="0" noProof="1">
              <a:solidFill>
                <a:srgbClr val="9EBD5F"/>
              </a:solidFill>
              <a:latin typeface="Courier New" pitchFamily="49" charset="0"/>
              <a:sym typeface="Helvetica Neue" charset="0"/>
            </a:endParaRP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sym typeface="Helvetica Neue" charset="0"/>
              </a:rPr>
              <a:t>//allocate the device memory space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float *d_A;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</a:rPr>
              <a:t>float *</a:t>
            </a: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d_B;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</a:rPr>
              <a:t>float *</a:t>
            </a: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d_C;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endParaRPr lang="en-US" sz="1400" b="1" kern="0" noProof="1">
              <a:solidFill>
                <a:srgbClr val="9EBD5F"/>
              </a:solidFill>
              <a:latin typeface="Courier New" pitchFamily="49" charset="0"/>
              <a:sym typeface="Helvetica Neue" charset="0"/>
            </a:endParaRP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cudaMalloc((void**)&amp;d_A,N*sizeof(float));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cudaMalloc((void**)&amp;d_B,N*sizeof(float));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cudaMalloc((void**)&amp;d_C,N*sizeof(float));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endParaRPr lang="en-US" sz="1400" b="1" kern="0" noProof="1">
              <a:solidFill>
                <a:srgbClr val="9EBD5F"/>
              </a:solidFill>
              <a:latin typeface="Courier New" pitchFamily="49" charset="0"/>
              <a:sym typeface="Helvetica Neue" charset="0"/>
            </a:endParaRP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sym typeface="Helvetica Neue" charset="0"/>
              </a:rPr>
              <a:t>//copy raw data from host to device memory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cudaMemcpy(d_A,h_A,N*sizeof(float),</a:t>
            </a:r>
            <a:r>
              <a:rPr lang="en-US" sz="1400" b="1" kern="0" noProof="1">
                <a:solidFill>
                  <a:srgbClr val="008000"/>
                </a:solidFill>
                <a:latin typeface="Courier New" pitchFamily="49" charset="0"/>
                <a:sym typeface="Helvetica Neue" charset="0"/>
              </a:rPr>
              <a:t>cudaMemcpyHostToDevice</a:t>
            </a: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);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cudaMemcpy(d_B,h_B,N*sizeof(float),</a:t>
            </a:r>
            <a:r>
              <a:rPr lang="en-US" sz="1400" b="1" kern="0" noProof="1">
                <a:solidFill>
                  <a:srgbClr val="008000"/>
                </a:solidFill>
                <a:latin typeface="Courier New" pitchFamily="49" charset="0"/>
                <a:sym typeface="Helvetica Neue" charset="0"/>
              </a:rPr>
              <a:t>cudaMemcpyHostToDevice</a:t>
            </a: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);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endParaRPr lang="en-US" sz="1400" b="1" kern="0" noProof="1">
              <a:solidFill>
                <a:srgbClr val="9EBD5F"/>
              </a:solidFill>
              <a:latin typeface="Courier New" pitchFamily="49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2316636" y="4232677"/>
            <a:ext cx="4520686" cy="6529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endParaRPr lang="en-U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2262045" y="5237273"/>
            <a:ext cx="6429420" cy="45206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5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4436939" y="6509742"/>
            <a:ext cx="260077" cy="258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60959564-2D16-48A6-BC47-8741FDDA2BD9}" type="slidenum">
              <a:rPr lang="en-US" altLang="zh-TW" sz="1300">
                <a:latin typeface="Calibri" pitchFamily="34" charset="0"/>
                <a:ea typeface="新細明體" pitchFamily="18" charset="-120"/>
              </a:rPr>
              <a:pPr algn="ctr"/>
              <a:t>64</a:t>
            </a:fld>
            <a:endParaRPr lang="en-US" altLang="zh-TW" sz="1300"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1981200" y="1505517"/>
            <a:ext cx="7685166" cy="4369996"/>
          </a:xfrm>
          <a:prstGeom prst="rect">
            <a:avLst/>
          </a:prstGeom>
        </p:spPr>
        <p:txBody>
          <a:bodyPr lIns="64291" tIns="32146" rIns="64291" bIns="32146"/>
          <a:lstStyle/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sym typeface="Helvetica Neue" charset="0"/>
              </a:rPr>
              <a:t>//execute the kernel on N/256 blocks of 256 threads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vectorAddition&lt;&lt;&lt; N/256,256 &gt;&gt;&gt;(d_A,d_B,d_C);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endParaRPr lang="en-US" sz="1400" b="1" kern="0" noProof="1">
              <a:solidFill>
                <a:srgbClr val="9EBD5F"/>
              </a:solidFill>
              <a:latin typeface="Courier New" pitchFamily="49" charset="0"/>
            </a:endParaRP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r>
              <a:rPr lang="en-US" altLang="zh-TW" sz="14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</a:rPr>
              <a:t>//copy </a:t>
            </a:r>
            <a:r>
              <a:rPr lang="en-US" altLang="zh-TW" sz="1400" b="1" kern="0" noProof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</a:rPr>
              <a:t>result </a:t>
            </a:r>
            <a:r>
              <a:rPr lang="en-US" altLang="zh-TW" sz="14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</a:rPr>
              <a:t>data from device to host memory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r>
              <a:rPr lang="en-US" altLang="zh-TW" sz="1400" b="1" kern="0" noProof="1">
                <a:solidFill>
                  <a:srgbClr val="9EBD5F"/>
                </a:solidFill>
                <a:latin typeface="Courier New" pitchFamily="49" charset="0"/>
              </a:rPr>
              <a:t>cudaMemcpy(h_C,d_C,N*sizeof(float),</a:t>
            </a:r>
            <a:r>
              <a:rPr lang="en-US" altLang="zh-TW" sz="1400" b="1" kern="0" noProof="1">
                <a:solidFill>
                  <a:srgbClr val="008000"/>
                </a:solidFill>
                <a:latin typeface="Courier New" pitchFamily="49" charset="0"/>
              </a:rPr>
              <a:t>cudaMemcpyDeviceToHost</a:t>
            </a:r>
            <a:r>
              <a:rPr lang="en-US" altLang="zh-TW" sz="1400" b="1" kern="0" noProof="1">
                <a:solidFill>
                  <a:srgbClr val="9EBD5F"/>
                </a:solidFill>
                <a:latin typeface="Courier New" pitchFamily="49" charset="0"/>
              </a:rPr>
              <a:t>);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endParaRPr lang="en-US" altLang="zh-TW" sz="1400" b="1" kern="0" noProof="1">
              <a:solidFill>
                <a:srgbClr val="9EBD5F"/>
              </a:solidFill>
              <a:latin typeface="Courier New" pitchFamily="49" charset="0"/>
            </a:endParaRP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r>
              <a:rPr lang="en-US" altLang="zh-TW" sz="14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</a:rPr>
              <a:t>//free the host memory space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r>
              <a:rPr lang="en-US" altLang="zh-TW" sz="1400" b="1" kern="0" noProof="1">
                <a:solidFill>
                  <a:srgbClr val="9EBD5F"/>
                </a:solidFill>
                <a:latin typeface="Courier New" pitchFamily="49" charset="0"/>
              </a:rPr>
              <a:t>free( h_A );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r>
              <a:rPr lang="en-US" altLang="zh-TW" sz="1400" b="1" kern="0" noProof="1">
                <a:solidFill>
                  <a:srgbClr val="9EBD5F"/>
                </a:solidFill>
                <a:latin typeface="Courier New" pitchFamily="49" charset="0"/>
              </a:rPr>
              <a:t>free( h_B );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r>
              <a:rPr lang="en-US" altLang="zh-TW" sz="1400" b="1" kern="0" noProof="1">
                <a:solidFill>
                  <a:srgbClr val="9EBD5F"/>
                </a:solidFill>
                <a:latin typeface="Courier New" pitchFamily="49" charset="0"/>
              </a:rPr>
              <a:t>free( h_C );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endParaRPr lang="en-US" altLang="zh-TW" sz="1400" b="1" kern="0" noProof="1">
              <a:solidFill>
                <a:srgbClr val="9EBD5F"/>
              </a:solidFill>
              <a:latin typeface="Courier New" pitchFamily="49" charset="0"/>
            </a:endParaRP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r>
              <a:rPr lang="en-US" altLang="zh-TW" sz="14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</a:rPr>
              <a:t>//free the device memory space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r>
              <a:rPr lang="en-US" altLang="zh-TW" sz="1400" b="1" kern="0" noProof="1">
                <a:solidFill>
                  <a:srgbClr val="9EBD5F"/>
                </a:solidFill>
                <a:latin typeface="Courier New" pitchFamily="49" charset="0"/>
              </a:rPr>
              <a:t>cudaFree(d_A);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r>
              <a:rPr lang="en-US" altLang="zh-TW" sz="1400" b="1" kern="0" noProof="1">
                <a:solidFill>
                  <a:srgbClr val="9EBD5F"/>
                </a:solidFill>
                <a:latin typeface="Courier New" pitchFamily="49" charset="0"/>
              </a:rPr>
              <a:t>cudaFree(d_B);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r>
              <a:rPr lang="en-US" altLang="zh-TW" sz="1400" b="1" kern="0" noProof="1">
                <a:solidFill>
                  <a:srgbClr val="9EBD5F"/>
                </a:solidFill>
                <a:latin typeface="Courier New" pitchFamily="49" charset="0"/>
              </a:rPr>
              <a:t>cudaFree(d_C);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endParaRPr lang="en-US" altLang="zh-TW" sz="1400" b="1" kern="0" noProof="1">
              <a:solidFill>
                <a:srgbClr val="9EBD5F"/>
              </a:solidFill>
              <a:latin typeface="Courier New" pitchFamily="49" charset="0"/>
            </a:endParaRP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endParaRPr lang="en-US" sz="1400" b="1" kern="0" noProof="1">
              <a:solidFill>
                <a:srgbClr val="9EBD5F"/>
              </a:solidFill>
              <a:latin typeface="Courier New" pitchFamily="49" charset="0"/>
              <a:sym typeface="Helvetica Neue" charset="0"/>
            </a:endParaRP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endParaRPr lang="en-US" sz="1400" b="1" kern="0" noProof="1">
              <a:solidFill>
                <a:srgbClr val="9EBD5F"/>
              </a:solidFill>
              <a:latin typeface="Courier New" pitchFamily="49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1981200" y="1704081"/>
            <a:ext cx="5105400" cy="20091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endParaRPr lang="en-U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1998188" y="2298292"/>
            <a:ext cx="6429420" cy="25114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endParaRPr lang="en-US"/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1998188" y="3880196"/>
            <a:ext cx="1607355" cy="6529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14400" y="309934"/>
            <a:ext cx="7696200" cy="452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839361" indent="-535762">
              <a:tabLst>
                <a:tab pos="8563266" algn="r"/>
              </a:tabLst>
              <a:defRPr/>
            </a:pPr>
            <a:r>
              <a:rPr lang="en-US" altLang="zh-TW" sz="3600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+mj-cs"/>
              </a:rPr>
              <a:t>Vector-Addition Simple </a:t>
            </a:r>
            <a:r>
              <a:rPr lang="en-US" altLang="zh-TW" sz="36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+mj-cs"/>
              </a:rPr>
              <a:t>Example</a:t>
            </a:r>
            <a:r>
              <a:rPr lang="en-US" altLang="zh-TW" sz="32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+mj-cs"/>
              </a:rPr>
              <a:t>(Cont.)</a:t>
            </a:r>
            <a:endParaRPr lang="en-US" altLang="zh-TW" sz="3600" b="1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16527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6" grpId="0" animBg="1"/>
      <p:bldP spid="36" grpId="1" animBg="1"/>
      <p:bldP spid="4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4436939" y="6509742"/>
            <a:ext cx="260077" cy="258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60959564-2D16-48A6-BC47-8741FDDA2BD9}" type="slidenum">
              <a:rPr lang="en-US" altLang="zh-TW" sz="1300">
                <a:latin typeface="Calibri" pitchFamily="34" charset="0"/>
                <a:ea typeface="新細明體" pitchFamily="18" charset="-120"/>
              </a:rPr>
              <a:pPr algn="ctr"/>
              <a:t>65</a:t>
            </a:fld>
            <a:endParaRPr lang="en-US" altLang="zh-TW" sz="1300"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1382634" y="1470036"/>
            <a:ext cx="7685166" cy="4369996"/>
          </a:xfrm>
          <a:prstGeom prst="rect">
            <a:avLst/>
          </a:prstGeom>
        </p:spPr>
        <p:txBody>
          <a:bodyPr lIns="64291" tIns="32146" rIns="64291" bIns="32146"/>
          <a:lstStyle/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sym typeface="Helvetica Neue" charset="0"/>
              </a:rPr>
              <a:t>//compute vector</a:t>
            </a:r>
            <a:r>
              <a:rPr lang="en-US" sz="14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</a:rPr>
              <a:t> addition C=A+B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sym typeface="Helvetica Neue" charset="0"/>
              </a:rPr>
              <a:t>//each thread performs one pair-wise addition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</a:rPr>
              <a:t>__global__ void vectorAddition( float* d_A, float* d_B, float* d_C )</a:t>
            </a:r>
            <a:endParaRPr lang="en-US" sz="1400" b="1" kern="0" noProof="1">
              <a:solidFill>
                <a:srgbClr val="9EBD5F"/>
              </a:solidFill>
              <a:latin typeface="Courier New" pitchFamily="49" charset="0"/>
              <a:sym typeface="Helvetica Neue" charset="0"/>
            </a:endParaRP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{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</a:rPr>
              <a:t>   int globalIdx;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</a:rPr>
              <a:t>   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</a:rPr>
              <a:t>   //compute the thread global index 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</a:rPr>
              <a:t>   globalIdx = blockIdx.x*blockDim.x+threadIdx.x;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</a:rPr>
              <a:t>  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</a:rPr>
              <a:t>   </a:t>
            </a:r>
            <a:r>
              <a:rPr lang="en-US" sz="14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</a:rPr>
              <a:t>//</a:t>
            </a:r>
            <a:r>
              <a:rPr lang="en-US" altLang="zh-TW" sz="14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</a:rPr>
              <a:t>each thread performs its own element addition</a:t>
            </a:r>
            <a:endParaRPr lang="en-US" sz="1400" b="1" kern="0" noProof="1">
              <a:solidFill>
                <a:schemeClr val="accent6">
                  <a:lumMod val="60000"/>
                  <a:lumOff val="40000"/>
                </a:schemeClr>
              </a:solidFill>
              <a:latin typeface="Courier New" pitchFamily="49" charset="0"/>
            </a:endParaRP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</a:rPr>
              <a:t>   d_C[globalIdx] = d_A[globalIdx]+d_B[global_Idx];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endParaRPr lang="en-US" sz="1400" b="1" kern="0" noProof="1">
              <a:solidFill>
                <a:srgbClr val="9EBD5F"/>
              </a:solidFill>
              <a:latin typeface="Courier New" pitchFamily="49" charset="0"/>
            </a:endParaRP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</a:rPr>
              <a:t>   return;  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}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758816" y="2845971"/>
            <a:ext cx="5022984" cy="20091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10296" y="3456681"/>
            <a:ext cx="5223904" cy="20091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14400" y="309934"/>
            <a:ext cx="7696200" cy="452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839361" indent="-535762">
              <a:tabLst>
                <a:tab pos="8563266" algn="r"/>
              </a:tabLst>
              <a:defRPr/>
            </a:pPr>
            <a:r>
              <a:rPr lang="en-US" altLang="zh-TW" sz="3600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+mj-cs"/>
              </a:rPr>
              <a:t>Vector-Addition Simple </a:t>
            </a:r>
            <a:r>
              <a:rPr lang="en-US" altLang="zh-TW" sz="36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+mj-cs"/>
              </a:rPr>
              <a:t>Example</a:t>
            </a:r>
            <a:r>
              <a:rPr lang="en-US" altLang="zh-TW" sz="32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+mj-cs"/>
              </a:rPr>
              <a:t>(Cont.)</a:t>
            </a:r>
            <a:endParaRPr lang="en-US" altLang="zh-TW" sz="3600" b="1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40002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4436939" y="6509742"/>
            <a:ext cx="260077" cy="258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60959564-2D16-48A6-BC47-8741FDDA2BD9}" type="slidenum">
              <a:rPr lang="en-US" altLang="zh-TW" sz="1300">
                <a:latin typeface="Calibri" pitchFamily="34" charset="0"/>
                <a:ea typeface="新細明體" pitchFamily="18" charset="-120"/>
              </a:rPr>
              <a:pPr algn="ctr"/>
              <a:t>66</a:t>
            </a:fld>
            <a:endParaRPr lang="en-US" altLang="zh-TW" sz="1300"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1382634" y="1470036"/>
            <a:ext cx="7685166" cy="4369996"/>
          </a:xfrm>
          <a:prstGeom prst="rect">
            <a:avLst/>
          </a:prstGeom>
        </p:spPr>
        <p:txBody>
          <a:bodyPr lIns="64291" tIns="32146" rIns="64291" bIns="32146"/>
          <a:lstStyle/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sym typeface="Helvetica Neue" charset="0"/>
              </a:rPr>
              <a:t>//compute vector</a:t>
            </a:r>
            <a:r>
              <a:rPr lang="en-US" sz="14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</a:rPr>
              <a:t> addition C=A+B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sym typeface="Helvetica Neue" charset="0"/>
              </a:rPr>
              <a:t>//</a:t>
            </a:r>
            <a:r>
              <a:rPr lang="en-US" sz="14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sym typeface="Helvetica Neue" charset="0"/>
              </a:rPr>
              <a:t>each thread performs one pair-wise addition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00FF00"/>
                </a:solidFill>
                <a:latin typeface="Courier New" pitchFamily="49" charset="0"/>
              </a:rPr>
              <a:t>__global__ </a:t>
            </a: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</a:rPr>
              <a:t>void vectorAddition( float* d_A, float* d_B, float* d_C )</a:t>
            </a:r>
            <a:endParaRPr lang="en-US" sz="1400" b="1" kern="0" noProof="1">
              <a:solidFill>
                <a:srgbClr val="9EBD5F"/>
              </a:solidFill>
              <a:latin typeface="Courier New" pitchFamily="49" charset="0"/>
              <a:sym typeface="Helvetica Neue" charset="0"/>
            </a:endParaRP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{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</a:rPr>
              <a:t>   int globalIdx;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</a:rPr>
              <a:t>   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latin typeface="Courier New" pitchFamily="49" charset="0"/>
              </a:rPr>
              <a:t>  </a:t>
            </a:r>
            <a:r>
              <a:rPr lang="en-US" sz="14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</a:rPr>
              <a:t> //compute the thread global index 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</a:rPr>
              <a:t>   globalIdx = blockIdx.x * blockDim.x + threadIdx.x;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</a:rPr>
              <a:t>  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r>
              <a:rPr lang="en-US" sz="1400" b="1" kern="0" noProof="1">
                <a:latin typeface="Courier New" pitchFamily="49" charset="0"/>
              </a:rPr>
              <a:t>  </a:t>
            </a:r>
            <a:r>
              <a:rPr lang="en-US" sz="14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</a:rPr>
              <a:t> //</a:t>
            </a:r>
            <a:r>
              <a:rPr lang="en-US" altLang="zh-TW" sz="14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</a:rPr>
              <a:t>each thread performs its own element addition</a:t>
            </a:r>
            <a:endParaRPr lang="en-US" sz="1400" b="1" kern="0" noProof="1">
              <a:solidFill>
                <a:schemeClr val="accent6">
                  <a:lumMod val="60000"/>
                  <a:lumOff val="40000"/>
                </a:schemeClr>
              </a:solidFill>
              <a:latin typeface="Courier New" pitchFamily="49" charset="0"/>
            </a:endParaRP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</a:rPr>
              <a:t>   d_C[globalIdx] = addElement(d_A[globalIdx],d_B[global_Idx]);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endParaRPr lang="en-US" sz="1400" b="1" kern="0" noProof="1">
              <a:solidFill>
                <a:srgbClr val="9EBD5F"/>
              </a:solidFill>
              <a:latin typeface="Courier New" pitchFamily="49" charset="0"/>
            </a:endParaRP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</a:rPr>
              <a:t>   return;  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}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endParaRPr lang="en-US" sz="1400" b="1" kern="0" noProof="1">
              <a:solidFill>
                <a:srgbClr val="9EBD5F"/>
              </a:solidFill>
              <a:latin typeface="Courier New" pitchFamily="49" charset="0"/>
            </a:endParaRPr>
          </a:p>
          <a:p>
            <a:pPr marL="241093" indent="-241093">
              <a:lnSpc>
                <a:spcPct val="80000"/>
              </a:lnSpc>
              <a:spcBef>
                <a:spcPts val="211"/>
              </a:spcBef>
              <a:defRPr/>
            </a:pPr>
            <a:r>
              <a:rPr lang="en-US" altLang="zh-TW" sz="1400" b="1" kern="0" noProof="1">
                <a:solidFill>
                  <a:srgbClr val="00FF00"/>
                </a:solidFill>
                <a:latin typeface="Courier New" pitchFamily="49" charset="0"/>
              </a:rPr>
              <a:t>__device__ </a:t>
            </a:r>
            <a:r>
              <a:rPr lang="en-US" altLang="zh-TW" sz="1400" b="1" kern="0" noProof="1">
                <a:solidFill>
                  <a:srgbClr val="9EBD5F"/>
                </a:solidFill>
                <a:latin typeface="Courier New" pitchFamily="49" charset="0"/>
              </a:rPr>
              <a:t>float addElement( float input_a, float input_b )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</a:rPr>
              <a:t>{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</a:rPr>
              <a:t>   return (input_a+input_b);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400" b="1" kern="0" noProof="1">
                <a:solidFill>
                  <a:srgbClr val="9EBD5F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505200" y="3429000"/>
            <a:ext cx="4721605" cy="20091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733159" y="4800600"/>
            <a:ext cx="2762641" cy="25114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14400" y="309934"/>
            <a:ext cx="7696200" cy="452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839361" indent="-535762">
              <a:tabLst>
                <a:tab pos="8563266" algn="r"/>
              </a:tabLst>
              <a:defRPr/>
            </a:pPr>
            <a:r>
              <a:rPr lang="en-US" altLang="zh-TW" sz="3600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+mj-cs"/>
              </a:rPr>
              <a:t>Vector-Addition Simple </a:t>
            </a:r>
            <a:r>
              <a:rPr lang="en-US" altLang="zh-TW" sz="36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+mj-cs"/>
              </a:rPr>
              <a:t>Example</a:t>
            </a:r>
            <a:r>
              <a:rPr lang="en-US" altLang="zh-TW" sz="32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+mj-cs"/>
              </a:rPr>
              <a:t>(Cont.)</a:t>
            </a:r>
            <a:endParaRPr lang="en-US" altLang="zh-TW" sz="3600" b="1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60291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 animBg="1"/>
      <p:bldP spid="9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4436939" y="6509742"/>
            <a:ext cx="260077" cy="258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60959564-2D16-48A6-BC47-8741FDDA2BD9}" type="slidenum">
              <a:rPr lang="en-US" altLang="zh-TW" sz="1300">
                <a:latin typeface="Calibri" pitchFamily="34" charset="0"/>
                <a:ea typeface="新細明體" pitchFamily="18" charset="-120"/>
              </a:rPr>
              <a:pPr algn="ctr"/>
              <a:t>67</a:t>
            </a:fld>
            <a:endParaRPr lang="en-US" altLang="zh-TW" sz="1300"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228600" y="304800"/>
            <a:ext cx="7923683" cy="452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839361" indent="-535762" algn="ctr">
              <a:tabLst>
                <a:tab pos="8563266" algn="r"/>
              </a:tabLst>
              <a:defRPr/>
            </a:pPr>
            <a:r>
              <a:rPr lang="en-US" altLang="zh-TW" sz="3600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+mj-cs"/>
              </a:rPr>
              <a:t>Matrix-Addition Simple </a:t>
            </a:r>
            <a:r>
              <a:rPr lang="en-US" altLang="zh-TW" sz="36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+mj-cs"/>
              </a:rPr>
              <a:t>Example</a:t>
            </a:r>
            <a:endParaRPr lang="en-US" altLang="zh-TW" sz="2800" b="1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j-cs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1458834" y="1380739"/>
            <a:ext cx="7685166" cy="5387964"/>
          </a:xfrm>
          <a:prstGeom prst="rect">
            <a:avLst/>
          </a:prstGeom>
        </p:spPr>
        <p:txBody>
          <a:bodyPr lIns="64291" tIns="32146" rIns="64291" bIns="32146"/>
          <a:lstStyle/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sym typeface="Helvetica Neue" charset="0"/>
              </a:rPr>
              <a:t>//allocate and initialize the host memory space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float *h_A;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</a:rPr>
              <a:t>float </a:t>
            </a: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*h_B;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</a:rPr>
              <a:t>float *h_C;</a:t>
            </a:r>
            <a:endParaRPr lang="en-US" sz="1600" b="1" kern="0" noProof="1">
              <a:solidFill>
                <a:srgbClr val="9EBD5F"/>
              </a:solidFill>
              <a:latin typeface="Courier New" pitchFamily="49" charset="0"/>
              <a:sym typeface="Helvetica Neue" charset="0"/>
            </a:endParaRP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endParaRPr lang="en-US" sz="1600" b="1" kern="0" noProof="1">
              <a:solidFill>
                <a:srgbClr val="9EBD5F"/>
              </a:solidFill>
              <a:latin typeface="Courier New" pitchFamily="49" charset="0"/>
              <a:sym typeface="Helvetica Neue" charset="0"/>
            </a:endParaRP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</a:rPr>
              <a:t>h_A=(float*)malloc(N*N*sizeof(float));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r>
              <a:rPr lang="en-US" altLang="zh-TW" sz="1600" b="1" kern="0" noProof="1">
                <a:solidFill>
                  <a:srgbClr val="9EBD5F"/>
                </a:solidFill>
                <a:latin typeface="Courier New" pitchFamily="49" charset="0"/>
              </a:rPr>
              <a:t>h_B=(float*)malloc(N*N*sizeof(float));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r>
              <a:rPr lang="en-US" altLang="zh-TW" sz="1600" b="1" kern="0" noProof="1">
                <a:solidFill>
                  <a:srgbClr val="9EBD5F"/>
                </a:solidFill>
                <a:latin typeface="Courier New" pitchFamily="49" charset="0"/>
              </a:rPr>
              <a:t>h_C=(float*)malloc(N*N*sizeof(float));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endParaRPr lang="en-US" sz="1600" kern="0" noProof="1">
              <a:solidFill>
                <a:srgbClr val="9EBD5F"/>
              </a:solidFill>
              <a:latin typeface="Courier New" pitchFamily="49" charset="0"/>
              <a:sym typeface="Helvetica Neue" charset="0"/>
            </a:endParaRP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sym typeface="Helvetica Neue" charset="0"/>
              </a:rPr>
              <a:t>//allocate the device memory space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float *d_A;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</a:rPr>
              <a:t>float *</a:t>
            </a: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d_B;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</a:rPr>
              <a:t>float *</a:t>
            </a: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d_C;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endParaRPr lang="en-US" sz="1600" b="1" kern="0" noProof="1">
              <a:latin typeface="Courier New" pitchFamily="49" charset="0"/>
              <a:sym typeface="Helvetica Neue" charset="0"/>
            </a:endParaRP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rgbClr val="00FF00"/>
                </a:solidFill>
                <a:latin typeface="Courier New" pitchFamily="49" charset="0"/>
                <a:sym typeface="Helvetica Neue" charset="0"/>
              </a:rPr>
              <a:t>cudaMalloc</a:t>
            </a: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((void**)&amp;d_A,N*N*sizeof(float));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rgbClr val="00FF00"/>
                </a:solidFill>
                <a:latin typeface="Courier New" pitchFamily="49" charset="0"/>
                <a:sym typeface="Helvetica Neue" charset="0"/>
              </a:rPr>
              <a:t>cudaMalloc</a:t>
            </a: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((void**)&amp;d_B,N*N*sizeof(float));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rgbClr val="00FF00"/>
                </a:solidFill>
                <a:latin typeface="Courier New" pitchFamily="49" charset="0"/>
                <a:sym typeface="Helvetica Neue" charset="0"/>
              </a:rPr>
              <a:t>cudaMalloc</a:t>
            </a: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((void**)&amp;d_C,</a:t>
            </a: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</a:rPr>
              <a:t>N*</a:t>
            </a: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N*sizeof(float));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endParaRPr lang="en-US" sz="1600" b="1" kern="0" noProof="1">
              <a:latin typeface="Courier New" pitchFamily="49" charset="0"/>
              <a:sym typeface="Helvetica Neue" charset="0"/>
            </a:endParaRP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sym typeface="Helvetica Neue" charset="0"/>
              </a:rPr>
              <a:t>//copy raw data from host to device memory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rgbClr val="00FF00"/>
                </a:solidFill>
                <a:latin typeface="Courier New" pitchFamily="49" charset="0"/>
                <a:sym typeface="Helvetica Neue" charset="0"/>
              </a:rPr>
              <a:t>cudaMemcpy</a:t>
            </a: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(d_A,h_A,N*N*sizeof(float),</a:t>
            </a:r>
            <a:r>
              <a:rPr lang="en-US" sz="1600" b="1" kern="0" noProof="1">
                <a:solidFill>
                  <a:srgbClr val="00FF00"/>
                </a:solidFill>
                <a:latin typeface="Courier New" pitchFamily="49" charset="0"/>
                <a:sym typeface="Helvetica Neue" charset="0"/>
              </a:rPr>
              <a:t>cudaMemcpyHostToDevice</a:t>
            </a: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);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rgbClr val="00FF00"/>
                </a:solidFill>
                <a:latin typeface="Courier New" pitchFamily="49" charset="0"/>
                <a:sym typeface="Helvetica Neue" charset="0"/>
              </a:rPr>
              <a:t>cudaMemcpy</a:t>
            </a: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(d_B,h_B,N*N*sizeof(float),</a:t>
            </a:r>
            <a:r>
              <a:rPr lang="en-US" sz="1600" b="1" kern="0" noProof="1">
                <a:solidFill>
                  <a:srgbClr val="00FF00"/>
                </a:solidFill>
                <a:latin typeface="Courier New" pitchFamily="49" charset="0"/>
                <a:sym typeface="Helvetica Neue" charset="0"/>
              </a:rPr>
              <a:t>cudaMemcpyHostToDevice</a:t>
            </a: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);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endParaRPr lang="en-US" sz="1600" b="1" kern="0" noProof="1">
              <a:solidFill>
                <a:srgbClr val="9EBD5F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740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4436939" y="6509742"/>
            <a:ext cx="260077" cy="258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60959564-2D16-48A6-BC47-8741FDDA2BD9}" type="slidenum">
              <a:rPr lang="en-US" altLang="zh-TW" sz="1300">
                <a:latin typeface="Calibri" pitchFamily="34" charset="0"/>
                <a:ea typeface="新細明體" pitchFamily="18" charset="-120"/>
              </a:rPr>
              <a:pPr algn="ctr"/>
              <a:t>68</a:t>
            </a:fld>
            <a:endParaRPr lang="en-US" altLang="zh-TW" sz="1300"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1522523" y="1452465"/>
            <a:ext cx="7685166" cy="5472611"/>
          </a:xfrm>
          <a:prstGeom prst="rect">
            <a:avLst/>
          </a:prstGeom>
        </p:spPr>
        <p:txBody>
          <a:bodyPr lIns="64291" tIns="32146" rIns="64291" bIns="32146"/>
          <a:lstStyle/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rgbClr val="00FF00"/>
                </a:solidFill>
                <a:latin typeface="Courier New" pitchFamily="49" charset="0"/>
                <a:sym typeface="Helvetica Neue" charset="0"/>
              </a:rPr>
              <a:t>dim3</a:t>
            </a: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 gridSize;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rgbClr val="00FF00"/>
                </a:solidFill>
                <a:latin typeface="Courier New" pitchFamily="49" charset="0"/>
              </a:rPr>
              <a:t>dim3</a:t>
            </a: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</a:rPr>
              <a:t> blockSize;</a:t>
            </a:r>
            <a:endParaRPr lang="en-US" sz="1600" b="1" kern="0" noProof="1">
              <a:solidFill>
                <a:srgbClr val="9EBD5F"/>
              </a:solidFill>
              <a:latin typeface="Courier New" pitchFamily="49" charset="0"/>
              <a:sym typeface="Helvetica Neue" charset="0"/>
            </a:endParaRP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endParaRPr lang="en-US" sz="1600" b="1" kern="0" noProof="1">
              <a:solidFill>
                <a:srgbClr val="FFFF00"/>
              </a:solidFill>
              <a:latin typeface="Courier New" pitchFamily="49" charset="0"/>
            </a:endParaRP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</a:rPr>
              <a:t>//set the grid size and block size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  <a:defRPr/>
            </a:pPr>
            <a:r>
              <a:rPr lang="en-US" altLang="zh-TW" sz="1600" b="1" kern="0" noProof="1">
                <a:solidFill>
                  <a:srgbClr val="9EBD5F"/>
                </a:solidFill>
                <a:latin typeface="Courier New" pitchFamily="49" charset="0"/>
              </a:rPr>
              <a:t>gridSize.x=N/16; blockSize.x=16;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  <a:defRPr/>
            </a:pPr>
            <a:r>
              <a:rPr lang="en-US" altLang="zh-TW" sz="1600" b="1" kern="0" noProof="1">
                <a:solidFill>
                  <a:srgbClr val="9EBD5F"/>
                </a:solidFill>
                <a:latin typeface="Courier New" pitchFamily="49" charset="0"/>
              </a:rPr>
              <a:t>gridSize.y=N/16; blockSize.y=16;</a:t>
            </a:r>
            <a:endParaRPr lang="en-US" sz="1600" b="1" kern="0" noProof="1">
              <a:solidFill>
                <a:srgbClr val="9EBD5F"/>
              </a:solidFill>
              <a:latin typeface="Courier New" pitchFamily="49" charset="0"/>
            </a:endParaRP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endParaRPr lang="en-US" sz="1600" b="1" kern="0" noProof="1">
              <a:solidFill>
                <a:schemeClr val="accent6">
                  <a:lumMod val="60000"/>
                  <a:lumOff val="40000"/>
                </a:schemeClr>
              </a:solidFill>
              <a:latin typeface="Courier New" pitchFamily="49" charset="0"/>
            </a:endParaRP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sym typeface="Helvetica Neue" charset="0"/>
              </a:rPr>
              <a:t>//execute the kernel on N/256 blocks of 256 threads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</a:rPr>
              <a:t>matrix</a:t>
            </a: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Addition&lt;&lt;&lt;</a:t>
            </a: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</a:rPr>
              <a:t>gridSize,blockSize</a:t>
            </a: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&gt;&gt;&gt;(d_A,d_B,d_C);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endParaRPr lang="en-US" sz="1600" b="1" kern="0" noProof="1">
              <a:solidFill>
                <a:srgbClr val="9EBD5F"/>
              </a:solidFill>
              <a:latin typeface="Courier New" pitchFamily="49" charset="0"/>
            </a:endParaRP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r>
              <a:rPr lang="en-US" altLang="zh-TW" sz="16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</a:rPr>
              <a:t>//copy resukt data from device to host memory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r>
              <a:rPr lang="en-US" altLang="zh-TW" sz="1600" b="1" kern="0" noProof="1">
                <a:solidFill>
                  <a:srgbClr val="00FF00"/>
                </a:solidFill>
                <a:latin typeface="Courier New" pitchFamily="49" charset="0"/>
              </a:rPr>
              <a:t>cudaMemcpy</a:t>
            </a:r>
            <a:r>
              <a:rPr lang="en-US" altLang="zh-TW" sz="1600" b="1" kern="0" noProof="1">
                <a:solidFill>
                  <a:srgbClr val="9EBD5F"/>
                </a:solidFill>
                <a:latin typeface="Courier New" pitchFamily="49" charset="0"/>
              </a:rPr>
              <a:t>(h_C,d_C,N*N*sizeof(float),</a:t>
            </a:r>
            <a:r>
              <a:rPr lang="en-US" altLang="zh-TW" sz="1600" b="1" kern="0" noProof="1">
                <a:solidFill>
                  <a:srgbClr val="00FF00"/>
                </a:solidFill>
                <a:latin typeface="Courier New" pitchFamily="49" charset="0"/>
              </a:rPr>
              <a:t>cudaMemcpyDeviceToHost</a:t>
            </a:r>
            <a:r>
              <a:rPr lang="en-US" altLang="zh-TW" sz="1600" b="1" kern="0" noProof="1">
                <a:solidFill>
                  <a:srgbClr val="9EBD5F"/>
                </a:solidFill>
                <a:latin typeface="Courier New" pitchFamily="49" charset="0"/>
              </a:rPr>
              <a:t>);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endParaRPr lang="en-US" altLang="zh-TW" sz="1600" b="1" kern="0" noProof="1">
              <a:solidFill>
                <a:srgbClr val="9EBD5F"/>
              </a:solidFill>
              <a:latin typeface="Courier New" pitchFamily="49" charset="0"/>
            </a:endParaRP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r>
              <a:rPr lang="en-US" altLang="zh-TW" sz="16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</a:rPr>
              <a:t>//free the host memory space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r>
              <a:rPr lang="en-US" altLang="zh-TW" sz="1600" b="1" kern="0" noProof="1">
                <a:solidFill>
                  <a:srgbClr val="9EBD5F"/>
                </a:solidFill>
                <a:latin typeface="Courier New" pitchFamily="49" charset="0"/>
              </a:rPr>
              <a:t>free(h_A);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r>
              <a:rPr lang="en-US" altLang="zh-TW" sz="1600" b="1" kern="0" noProof="1">
                <a:solidFill>
                  <a:srgbClr val="9EBD5F"/>
                </a:solidFill>
                <a:latin typeface="Courier New" pitchFamily="49" charset="0"/>
              </a:rPr>
              <a:t>free(h_B);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r>
              <a:rPr lang="en-US" altLang="zh-TW" sz="1600" b="1" kern="0" noProof="1">
                <a:solidFill>
                  <a:srgbClr val="9EBD5F"/>
                </a:solidFill>
                <a:latin typeface="Courier New" pitchFamily="49" charset="0"/>
              </a:rPr>
              <a:t>free(h_C);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endParaRPr lang="en-US" altLang="zh-TW" sz="1600" b="1" kern="0" noProof="1">
              <a:solidFill>
                <a:srgbClr val="9EBD5F"/>
              </a:solidFill>
              <a:latin typeface="Courier New" pitchFamily="49" charset="0"/>
            </a:endParaRP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r>
              <a:rPr lang="en-US" altLang="zh-TW" sz="16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</a:rPr>
              <a:t>//free the device memory space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r>
              <a:rPr lang="en-US" altLang="zh-TW" sz="1600" b="1" kern="0" noProof="1">
                <a:solidFill>
                  <a:srgbClr val="9EBD5F"/>
                </a:solidFill>
                <a:latin typeface="Courier New" pitchFamily="49" charset="0"/>
              </a:rPr>
              <a:t>cudaFree(d_A);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r>
              <a:rPr lang="en-US" altLang="zh-TW" sz="1600" b="1" kern="0" noProof="1">
                <a:solidFill>
                  <a:srgbClr val="9EBD5F"/>
                </a:solidFill>
                <a:latin typeface="Courier New" pitchFamily="49" charset="0"/>
              </a:rPr>
              <a:t>cudaFree(d_B);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r>
              <a:rPr lang="en-US" altLang="zh-TW" sz="1600" b="1" kern="0" noProof="1">
                <a:solidFill>
                  <a:srgbClr val="9EBD5F"/>
                </a:solidFill>
                <a:latin typeface="Courier New" pitchFamily="49" charset="0"/>
              </a:rPr>
              <a:t>cudaFree(d_C);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endParaRPr lang="en-US" altLang="zh-TW" sz="1600" b="1" kern="0" noProof="1">
              <a:solidFill>
                <a:srgbClr val="9EBD5F"/>
              </a:solidFill>
              <a:latin typeface="Courier New" pitchFamily="49" charset="0"/>
            </a:endParaRP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endParaRPr lang="en-US" sz="1600" b="1" kern="0" noProof="1">
              <a:solidFill>
                <a:srgbClr val="9EBD5F"/>
              </a:solidFill>
              <a:latin typeface="Courier New" pitchFamily="49" charset="0"/>
              <a:sym typeface="Helvetica Neue" charset="0"/>
            </a:endParaRP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endParaRPr lang="en-US" sz="1600" b="1" kern="0" noProof="1">
              <a:solidFill>
                <a:srgbClr val="9EBD5F"/>
              </a:solidFill>
              <a:latin typeface="Courier New" pitchFamily="49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1603415" y="1477971"/>
            <a:ext cx="1951889" cy="50322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endParaRPr lang="en-U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1548009" y="2364841"/>
            <a:ext cx="4014591" cy="40183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endParaRPr lang="en-US"/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3261000" y="3228081"/>
            <a:ext cx="2911199" cy="20091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3117" y="304800"/>
            <a:ext cx="7923683" cy="452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839361" indent="-535762" algn="ctr">
              <a:tabLst>
                <a:tab pos="8563266" algn="r"/>
              </a:tabLst>
              <a:defRPr/>
            </a:pPr>
            <a:r>
              <a:rPr lang="en-US" altLang="zh-TW" sz="3600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+mj-cs"/>
              </a:rPr>
              <a:t>Matrix-Addition Simple </a:t>
            </a:r>
            <a:r>
              <a:rPr lang="en-US" altLang="zh-TW" sz="36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+mj-cs"/>
              </a:rPr>
              <a:t>Example</a:t>
            </a:r>
            <a:r>
              <a:rPr lang="en-US" altLang="zh-TW" sz="28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+mj-cs"/>
              </a:rPr>
              <a:t>(Cont.)</a:t>
            </a:r>
            <a:endParaRPr lang="en-US" altLang="zh-TW" sz="2800" b="1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48570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6" grpId="0" animBg="1"/>
      <p:bldP spid="36" grpId="1" animBg="1"/>
      <p:bldP spid="4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4436939" y="6509742"/>
            <a:ext cx="260077" cy="258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60959564-2D16-48A6-BC47-8741FDDA2BD9}" type="slidenum">
              <a:rPr lang="en-US" altLang="zh-TW" sz="1300">
                <a:latin typeface="Calibri" pitchFamily="34" charset="0"/>
                <a:ea typeface="新細明體" pitchFamily="18" charset="-120"/>
              </a:rPr>
              <a:pPr algn="ctr"/>
              <a:t>69</a:t>
            </a:fld>
            <a:endParaRPr lang="en-US" altLang="zh-TW" sz="1300"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1600200" y="1470036"/>
            <a:ext cx="7685166" cy="4369996"/>
          </a:xfrm>
          <a:prstGeom prst="rect">
            <a:avLst/>
          </a:prstGeom>
        </p:spPr>
        <p:txBody>
          <a:bodyPr lIns="64291" tIns="32146" rIns="64291" bIns="32146"/>
          <a:lstStyle/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sym typeface="Helvetica Neue" charset="0"/>
              </a:rPr>
              <a:t>//compute </a:t>
            </a:r>
            <a:r>
              <a:rPr lang="en-US" sz="16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</a:rPr>
              <a:t>matrix addition C=A+B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sym typeface="Helvetica Neue" charset="0"/>
              </a:rPr>
              <a:t>//each thread performs one pair-wise addition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rgbClr val="00FF00"/>
                </a:solidFill>
                <a:latin typeface="Courier New" pitchFamily="49" charset="0"/>
              </a:rPr>
              <a:t>__global</a:t>
            </a:r>
            <a:r>
              <a:rPr lang="en-US" sz="1600" b="1" kern="0" noProof="1">
                <a:solidFill>
                  <a:srgbClr val="00FF00"/>
                </a:solidFill>
                <a:latin typeface="Courier New" pitchFamily="49" charset="0"/>
              </a:rPr>
              <a:t>__</a:t>
            </a:r>
            <a:r>
              <a:rPr lang="en-US" sz="1600" b="1" kern="0" noProof="1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</a:rPr>
              <a:t>void matrixAddition( float* d_A, float* d_B, float* d_C )</a:t>
            </a:r>
            <a:endParaRPr lang="en-US" sz="1600" b="1" kern="0" noProof="1">
              <a:solidFill>
                <a:srgbClr val="9EBD5F"/>
              </a:solidFill>
              <a:latin typeface="Courier New" pitchFamily="49" charset="0"/>
              <a:sym typeface="Helvetica Neue" charset="0"/>
            </a:endParaRP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{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   int msize;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</a:rPr>
              <a:t>   int rowIdx;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</a:rPr>
              <a:t>   int colIdx;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</a:rPr>
              <a:t>   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  <a:defRPr/>
            </a:pPr>
            <a:r>
              <a:rPr lang="en-US" sz="16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</a:rPr>
              <a:t>   </a:t>
            </a:r>
            <a:r>
              <a:rPr lang="en-US" altLang="zh-TW" sz="16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</a:rPr>
              <a:t>//comput the matrix size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  <a:defRPr/>
            </a:pP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</a:rPr>
              <a:t>   </a:t>
            </a:r>
            <a:r>
              <a:rPr lang="en-US" altLang="zh-TW" sz="1600" b="1" kern="0" noProof="1">
                <a:solidFill>
                  <a:srgbClr val="9EBD5F"/>
                </a:solidFill>
                <a:latin typeface="Courier New" pitchFamily="49" charset="0"/>
              </a:rPr>
              <a:t>msize = </a:t>
            </a:r>
            <a:r>
              <a:rPr lang="en-US" altLang="zh-TW" sz="1600" b="1" kern="0" noProof="1">
                <a:solidFill>
                  <a:srgbClr val="00FF00"/>
                </a:solidFill>
                <a:latin typeface="Courier New" pitchFamily="49" charset="0"/>
              </a:rPr>
              <a:t>gridDim.x</a:t>
            </a:r>
            <a:r>
              <a:rPr lang="en-US" altLang="zh-TW" sz="1600" b="1" kern="0" noProof="1">
                <a:solidFill>
                  <a:srgbClr val="FF0000"/>
                </a:solidFill>
                <a:latin typeface="Courier New" pitchFamily="49" charset="0"/>
              </a:rPr>
              <a:t>*</a:t>
            </a:r>
            <a:r>
              <a:rPr lang="en-US" altLang="zh-TW" sz="1600" b="1" kern="0" noProof="1">
                <a:solidFill>
                  <a:srgbClr val="00FF00"/>
                </a:solidFill>
                <a:latin typeface="Courier New" pitchFamily="49" charset="0"/>
              </a:rPr>
              <a:t>blockDim.x</a:t>
            </a:r>
            <a:r>
              <a:rPr lang="en-US" altLang="zh-TW" sz="1600" b="1" kern="0" noProof="1">
                <a:solidFill>
                  <a:srgbClr val="9EBD5F"/>
                </a:solidFill>
                <a:latin typeface="Courier New" pitchFamily="49" charset="0"/>
              </a:rPr>
              <a:t>;</a:t>
            </a:r>
            <a:endParaRPr lang="en-US" sz="1600" b="1" kern="0" noProof="1">
              <a:solidFill>
                <a:srgbClr val="9EBD5F"/>
              </a:solidFill>
              <a:latin typeface="Courier New" pitchFamily="49" charset="0"/>
            </a:endParaRP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endParaRPr lang="en-US" sz="1600" b="1" kern="0" noProof="1">
              <a:solidFill>
                <a:srgbClr val="9EBD5F"/>
              </a:solidFill>
              <a:latin typeface="Courier New" pitchFamily="49" charset="0"/>
            </a:endParaRP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</a:rPr>
              <a:t>   //compute the thread global index 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</a:rPr>
              <a:t>   rowIdx = </a:t>
            </a:r>
            <a:r>
              <a:rPr lang="en-US" sz="1600" b="1" kern="0" noProof="1">
                <a:solidFill>
                  <a:srgbClr val="00FF00"/>
                </a:solidFill>
                <a:latin typeface="Courier New" pitchFamily="49" charset="0"/>
              </a:rPr>
              <a:t>blockIdx.y</a:t>
            </a:r>
            <a:r>
              <a:rPr lang="en-US" sz="1600" b="1" kern="0" noProof="1">
                <a:solidFill>
                  <a:srgbClr val="FF0000"/>
                </a:solidFill>
                <a:latin typeface="Courier New" pitchFamily="49" charset="0"/>
              </a:rPr>
              <a:t>*</a:t>
            </a:r>
            <a:r>
              <a:rPr lang="en-US" sz="1600" b="1" kern="0" noProof="1">
                <a:solidFill>
                  <a:srgbClr val="00FF00"/>
                </a:solidFill>
                <a:latin typeface="Courier New" pitchFamily="49" charset="0"/>
              </a:rPr>
              <a:t>blockDim.y</a:t>
            </a:r>
            <a:r>
              <a:rPr lang="en-US" sz="1600" b="1" kern="0" noProof="1">
                <a:solidFill>
                  <a:srgbClr val="FF0000"/>
                </a:solidFill>
                <a:latin typeface="Courier New" pitchFamily="49" charset="0"/>
              </a:rPr>
              <a:t>+</a:t>
            </a:r>
            <a:r>
              <a:rPr lang="en-US" sz="1600" b="1" kern="0" noProof="1">
                <a:solidFill>
                  <a:srgbClr val="00FF00"/>
                </a:solidFill>
                <a:latin typeface="Courier New" pitchFamily="49" charset="0"/>
              </a:rPr>
              <a:t>threadIdx.y</a:t>
            </a: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</a:rPr>
              <a:t>;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  <a:defRPr/>
            </a:pP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</a:rPr>
              <a:t>   colIdx = </a:t>
            </a:r>
            <a:r>
              <a:rPr lang="en-US" altLang="zh-TW" sz="1600" b="1" kern="0" noProof="1">
                <a:solidFill>
                  <a:srgbClr val="00FF00"/>
                </a:solidFill>
                <a:latin typeface="Courier New" pitchFamily="49" charset="0"/>
              </a:rPr>
              <a:t>blockIdx.x</a:t>
            </a:r>
            <a:r>
              <a:rPr lang="en-US" altLang="zh-TW" sz="1600" b="1" kern="0" noProof="1">
                <a:solidFill>
                  <a:srgbClr val="FF0000"/>
                </a:solidFill>
                <a:latin typeface="Courier New" pitchFamily="49" charset="0"/>
              </a:rPr>
              <a:t>*</a:t>
            </a:r>
            <a:r>
              <a:rPr lang="en-US" altLang="zh-TW" sz="1600" b="1" kern="0" noProof="1">
                <a:solidFill>
                  <a:srgbClr val="00FF00"/>
                </a:solidFill>
                <a:latin typeface="Courier New" pitchFamily="49" charset="0"/>
              </a:rPr>
              <a:t>blockDim.x</a:t>
            </a:r>
            <a:r>
              <a:rPr lang="en-US" altLang="zh-TW" sz="1600" b="1" kern="0" noProof="1">
                <a:solidFill>
                  <a:srgbClr val="FF0000"/>
                </a:solidFill>
                <a:latin typeface="Courier New" pitchFamily="49" charset="0"/>
              </a:rPr>
              <a:t>+</a:t>
            </a:r>
            <a:r>
              <a:rPr lang="en-US" altLang="zh-TW" sz="1600" b="1" kern="0" noProof="1">
                <a:solidFill>
                  <a:srgbClr val="00FF00"/>
                </a:solidFill>
                <a:latin typeface="Courier New" pitchFamily="49" charset="0"/>
              </a:rPr>
              <a:t>threadIdx.x</a:t>
            </a:r>
            <a:r>
              <a:rPr lang="en-US" altLang="zh-TW" sz="1600" b="1" kern="0" noProof="1">
                <a:solidFill>
                  <a:srgbClr val="9EBD5F"/>
                </a:solidFill>
                <a:latin typeface="Courier New" pitchFamily="49" charset="0"/>
              </a:rPr>
              <a:t>;</a:t>
            </a: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</a:rPr>
              <a:t> 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latin typeface="Courier New" pitchFamily="49" charset="0"/>
              </a:rPr>
              <a:t>  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</a:pPr>
            <a:r>
              <a:rPr lang="en-US" sz="16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</a:rPr>
              <a:t>   //</a:t>
            </a:r>
            <a:r>
              <a:rPr lang="en-US" altLang="zh-TW" sz="1600" b="1" kern="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</a:rPr>
              <a:t>each thread performs its own element addition</a:t>
            </a:r>
            <a:endParaRPr lang="en-US" sz="1600" b="1" kern="0" noProof="1">
              <a:solidFill>
                <a:schemeClr val="accent6">
                  <a:lumMod val="60000"/>
                  <a:lumOff val="40000"/>
                </a:schemeClr>
              </a:solidFill>
              <a:latin typeface="Courier New" pitchFamily="49" charset="0"/>
            </a:endParaRPr>
          </a:p>
          <a:p>
            <a:pPr marL="241093" indent="-241093">
              <a:lnSpc>
                <a:spcPct val="80000"/>
              </a:lnSpc>
              <a:spcBef>
                <a:spcPts val="211"/>
              </a:spcBef>
              <a:defRPr/>
            </a:pPr>
            <a:r>
              <a:rPr lang="en-US" sz="1600" b="1" kern="0" noProof="1">
                <a:latin typeface="Courier New" pitchFamily="49" charset="0"/>
              </a:rPr>
              <a:t>   </a:t>
            </a: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</a:rPr>
              <a:t>d_C[rowIdx*msize+colIdx] =d_A[</a:t>
            </a:r>
            <a:r>
              <a:rPr lang="en-US" altLang="zh-TW" sz="1600" b="1" kern="0" noProof="1">
                <a:solidFill>
                  <a:srgbClr val="9EBD5F"/>
                </a:solidFill>
                <a:latin typeface="Courier New" pitchFamily="49" charset="0"/>
              </a:rPr>
              <a:t>rowIdx*msize+colIdx</a:t>
            </a: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</a:rPr>
              <a:t>] </a:t>
            </a:r>
          </a:p>
          <a:p>
            <a:pPr marL="241093" indent="-241093">
              <a:lnSpc>
                <a:spcPct val="80000"/>
              </a:lnSpc>
              <a:spcBef>
                <a:spcPts val="211"/>
              </a:spcBef>
              <a:defRPr/>
            </a:pP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</a:rPr>
              <a:t>                            +d_B[</a:t>
            </a:r>
            <a:r>
              <a:rPr lang="en-US" altLang="zh-TW" sz="1600" b="1" kern="0" noProof="1">
                <a:solidFill>
                  <a:srgbClr val="9EBD5F"/>
                </a:solidFill>
                <a:latin typeface="Courier New" pitchFamily="49" charset="0"/>
              </a:rPr>
              <a:t>rowIdx*msize+colIdx</a:t>
            </a: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</a:rPr>
              <a:t>];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endParaRPr lang="en-US" sz="1600" b="1" kern="0" noProof="1">
              <a:solidFill>
                <a:srgbClr val="9EBD5F"/>
              </a:solidFill>
              <a:latin typeface="Courier New" pitchFamily="49" charset="0"/>
            </a:endParaRP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</a:rPr>
              <a:t>   return;  </a:t>
            </a:r>
          </a:p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r>
              <a:rPr lang="en-US" sz="1600" b="1" kern="0" noProof="1">
                <a:solidFill>
                  <a:srgbClr val="9EBD5F"/>
                </a:solidFill>
                <a:latin typeface="Courier New" pitchFamily="49" charset="0"/>
                <a:sym typeface="Helvetica Neue" charset="0"/>
              </a:rPr>
              <a:t>}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981200" y="3629919"/>
            <a:ext cx="3620766" cy="33248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981199" y="4282907"/>
            <a:ext cx="5334001" cy="59389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3117" y="304800"/>
            <a:ext cx="7923683" cy="452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839361" indent="-535762" algn="ctr">
              <a:tabLst>
                <a:tab pos="8563266" algn="r"/>
              </a:tabLst>
              <a:defRPr/>
            </a:pPr>
            <a:r>
              <a:rPr lang="en-US" altLang="zh-TW" sz="3600" b="1" kern="0" dirty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+mj-cs"/>
              </a:rPr>
              <a:t>Matrix-Addition Simple </a:t>
            </a:r>
            <a:r>
              <a:rPr lang="en-US" altLang="zh-TW" sz="36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+mj-cs"/>
              </a:rPr>
              <a:t>Example</a:t>
            </a:r>
            <a:r>
              <a:rPr lang="en-US" altLang="zh-TW" sz="2800" b="1" kern="0" dirty="0" smtClean="0">
                <a:solidFill>
                  <a:srgbClr val="9EBD5F"/>
                </a:solidFill>
                <a:latin typeface="Calibri" pitchFamily="34" charset="0"/>
                <a:ea typeface="新細明體" charset="-120"/>
                <a:cs typeface="+mj-cs"/>
              </a:rPr>
              <a:t>(Cont.)</a:t>
            </a:r>
            <a:endParaRPr lang="en-US" altLang="zh-TW" sz="2800" b="1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2598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9EBD5F"/>
                </a:solidFill>
              </a:rPr>
              <a:t>Goals</a:t>
            </a:r>
            <a:endParaRPr lang="en-US" sz="2800" b="1" dirty="0">
              <a:solidFill>
                <a:srgbClr val="9EBD5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143000"/>
            <a:ext cx="7620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9EBD5F"/>
                </a:solidFill>
              </a:rPr>
              <a:t>Provide </a:t>
            </a:r>
            <a:r>
              <a:rPr lang="en-US" sz="3600" dirty="0">
                <a:solidFill>
                  <a:srgbClr val="9EBD5F"/>
                </a:solidFill>
              </a:rPr>
              <a:t>a small set of extensions to standard programming languages, like C, </a:t>
            </a:r>
            <a:r>
              <a:rPr lang="en-US" sz="3600" dirty="0" smtClean="0">
                <a:solidFill>
                  <a:srgbClr val="9EBD5F"/>
                </a:solidFill>
              </a:rPr>
              <a:t>that enable </a:t>
            </a:r>
            <a:r>
              <a:rPr lang="en-US" sz="3600" dirty="0">
                <a:solidFill>
                  <a:srgbClr val="9EBD5F"/>
                </a:solidFill>
              </a:rPr>
              <a:t>a straightforward implementation of parallel algorithms. </a:t>
            </a:r>
            <a:endParaRPr lang="en-US" sz="3600" dirty="0" smtClean="0">
              <a:solidFill>
                <a:srgbClr val="9EBD5F"/>
              </a:solidFill>
            </a:endParaRPr>
          </a:p>
          <a:p>
            <a:endParaRPr lang="en-US" sz="3200" dirty="0">
              <a:solidFill>
                <a:srgbClr val="9EBD5F"/>
              </a:solidFill>
            </a:endParaRPr>
          </a:p>
          <a:p>
            <a:r>
              <a:rPr lang="en-US" sz="2800" dirty="0" smtClean="0">
                <a:solidFill>
                  <a:srgbClr val="9EBD5F"/>
                </a:solidFill>
              </a:rPr>
              <a:t>     With </a:t>
            </a:r>
            <a:r>
              <a:rPr lang="en-US" sz="2800" dirty="0">
                <a:solidFill>
                  <a:srgbClr val="9EBD5F"/>
                </a:solidFill>
              </a:rPr>
              <a:t>CUDA C/C</a:t>
            </a:r>
            <a:r>
              <a:rPr lang="en-US" sz="2800" dirty="0" smtClean="0">
                <a:solidFill>
                  <a:srgbClr val="9EBD5F"/>
                </a:solidFill>
              </a:rPr>
              <a:t>++, </a:t>
            </a:r>
            <a:r>
              <a:rPr lang="en-US" sz="2800" dirty="0">
                <a:solidFill>
                  <a:srgbClr val="9EBD5F"/>
                </a:solidFill>
              </a:rPr>
              <a:t>programmers can focus </a:t>
            </a:r>
            <a:r>
              <a:rPr lang="en-US" sz="2800" dirty="0" smtClean="0">
                <a:solidFill>
                  <a:srgbClr val="9EBD5F"/>
                </a:solidFill>
              </a:rPr>
              <a:t>       on </a:t>
            </a:r>
            <a:r>
              <a:rPr lang="en-US" sz="2800" dirty="0">
                <a:solidFill>
                  <a:srgbClr val="9EBD5F"/>
                </a:solidFill>
              </a:rPr>
              <a:t>the task of parallelization of the algorithms rather </a:t>
            </a:r>
            <a:r>
              <a:rPr lang="en-US" sz="2800" dirty="0" smtClean="0">
                <a:solidFill>
                  <a:srgbClr val="9EBD5F"/>
                </a:solidFill>
              </a:rPr>
              <a:t>than spending </a:t>
            </a:r>
            <a:r>
              <a:rPr lang="en-US" sz="2800" dirty="0">
                <a:solidFill>
                  <a:srgbClr val="9EBD5F"/>
                </a:solidFill>
              </a:rPr>
              <a:t>time on their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130003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4436939" y="6509742"/>
            <a:ext cx="260077" cy="258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60959564-2D16-48A6-BC47-8741FDDA2BD9}" type="slidenum">
              <a:rPr lang="en-US" altLang="zh-TW" sz="1300">
                <a:latin typeface="Calibri" pitchFamily="34" charset="0"/>
                <a:ea typeface="新細明體" pitchFamily="18" charset="-120"/>
              </a:rPr>
              <a:pPr algn="ctr"/>
              <a:t>70</a:t>
            </a:fld>
            <a:endParaRPr lang="en-US" altLang="zh-TW" sz="1300"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138034" y="304800"/>
            <a:ext cx="6034166" cy="452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839361" indent="-535762" algn="ctr">
              <a:tabLst>
                <a:tab pos="8563266" algn="r"/>
              </a:tabLst>
              <a:defRPr/>
            </a:pPr>
            <a:r>
              <a:rPr lang="en-US" sz="4000" b="1" dirty="0">
                <a:solidFill>
                  <a:srgbClr val="9EBD5F"/>
                </a:solidFill>
              </a:rPr>
              <a:t>Check for API Errors </a:t>
            </a:r>
            <a:endParaRPr lang="en-US" altLang="zh-TW" sz="4000" b="1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j-cs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1600200" y="1470036"/>
            <a:ext cx="7685166" cy="4369996"/>
          </a:xfrm>
          <a:prstGeom prst="rect">
            <a:avLst/>
          </a:prstGeom>
        </p:spPr>
        <p:txBody>
          <a:bodyPr lIns="64291" tIns="32146" rIns="64291" bIns="32146"/>
          <a:lstStyle/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endParaRPr lang="en-US" sz="1600" b="1" kern="0" noProof="1">
              <a:solidFill>
                <a:srgbClr val="9EBD5F"/>
              </a:solidFill>
              <a:latin typeface="Courier New" pitchFamily="49" charset="0"/>
              <a:sym typeface="Helvetica Neue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1228397"/>
            <a:ext cx="81408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9EBD5F"/>
                </a:solidFill>
              </a:rPr>
              <a:t>cudaError_t</a:t>
            </a:r>
            <a:r>
              <a:rPr lang="en-US" sz="2800" dirty="0">
                <a:solidFill>
                  <a:srgbClr val="9EBD5F"/>
                </a:solidFill>
              </a:rPr>
              <a:t>  err = </a:t>
            </a:r>
            <a:r>
              <a:rPr lang="en-US" sz="2800" dirty="0" err="1">
                <a:solidFill>
                  <a:srgbClr val="9EBD5F"/>
                </a:solidFill>
              </a:rPr>
              <a:t>cudaMalloc</a:t>
            </a:r>
            <a:r>
              <a:rPr lang="en-US" sz="2800" dirty="0">
                <a:solidFill>
                  <a:srgbClr val="9EBD5F"/>
                </a:solidFill>
              </a:rPr>
              <a:t>((void **) &amp;</a:t>
            </a:r>
            <a:r>
              <a:rPr lang="en-US" sz="2800" dirty="0" err="1" smtClean="0">
                <a:solidFill>
                  <a:srgbClr val="9EBD5F"/>
                </a:solidFill>
              </a:rPr>
              <a:t>d_A,size</a:t>
            </a:r>
            <a:r>
              <a:rPr lang="en-US" sz="2800" dirty="0" smtClean="0">
                <a:solidFill>
                  <a:srgbClr val="9EBD5F"/>
                </a:solidFill>
              </a:rPr>
              <a:t>);</a:t>
            </a:r>
          </a:p>
          <a:p>
            <a:r>
              <a:rPr lang="en-US" sz="2800" dirty="0" smtClean="0">
                <a:solidFill>
                  <a:srgbClr val="9EBD5F"/>
                </a:solidFill>
              </a:rPr>
              <a:t> </a:t>
            </a:r>
            <a:endParaRPr lang="en-US" sz="2800" dirty="0">
              <a:solidFill>
                <a:srgbClr val="9EBD5F"/>
              </a:solidFill>
            </a:endParaRPr>
          </a:p>
          <a:p>
            <a:r>
              <a:rPr lang="en-US" sz="2800" dirty="0">
                <a:solidFill>
                  <a:srgbClr val="9EBD5F"/>
                </a:solidFill>
              </a:rPr>
              <a:t>if (err != </a:t>
            </a:r>
            <a:r>
              <a:rPr lang="en-US" sz="2800" dirty="0" err="1">
                <a:solidFill>
                  <a:srgbClr val="9EBD5F"/>
                </a:solidFill>
              </a:rPr>
              <a:t>cudaSuccess</a:t>
            </a:r>
            <a:r>
              <a:rPr lang="en-US" sz="2800" dirty="0">
                <a:solidFill>
                  <a:srgbClr val="9EBD5F"/>
                </a:solidFill>
              </a:rPr>
              <a:t>)  </a:t>
            </a:r>
            <a:endParaRPr lang="en-US" sz="2800" dirty="0" smtClean="0">
              <a:solidFill>
                <a:srgbClr val="9EBD5F"/>
              </a:solidFill>
            </a:endParaRPr>
          </a:p>
          <a:p>
            <a:r>
              <a:rPr lang="en-US" sz="2800" dirty="0" smtClean="0">
                <a:solidFill>
                  <a:srgbClr val="9EBD5F"/>
                </a:solidFill>
              </a:rPr>
              <a:t>{</a:t>
            </a:r>
            <a:endParaRPr lang="en-US" sz="2800" dirty="0">
              <a:solidFill>
                <a:srgbClr val="9EBD5F"/>
              </a:solidFill>
            </a:endParaRPr>
          </a:p>
          <a:p>
            <a:r>
              <a:rPr lang="en-US" sz="2800" dirty="0">
                <a:solidFill>
                  <a:srgbClr val="9EBD5F"/>
                </a:solidFill>
              </a:rPr>
              <a:t>   </a:t>
            </a:r>
            <a:r>
              <a:rPr lang="en-US" sz="2800" dirty="0" err="1" smtClean="0">
                <a:solidFill>
                  <a:srgbClr val="9EBD5F"/>
                </a:solidFill>
              </a:rPr>
              <a:t>printf</a:t>
            </a:r>
            <a:r>
              <a:rPr lang="en-US" sz="2800" dirty="0">
                <a:solidFill>
                  <a:srgbClr val="9EBD5F"/>
                </a:solidFill>
              </a:rPr>
              <a:t> </a:t>
            </a:r>
            <a:r>
              <a:rPr lang="en-US" sz="2800" dirty="0" smtClean="0">
                <a:solidFill>
                  <a:srgbClr val="9EBD5F"/>
                </a:solidFill>
              </a:rPr>
              <a:t>(“%</a:t>
            </a:r>
            <a:r>
              <a:rPr lang="en-US" sz="2800" dirty="0">
                <a:solidFill>
                  <a:srgbClr val="9EBD5F"/>
                </a:solidFill>
              </a:rPr>
              <a:t>s in %s at line %d\n</a:t>
            </a:r>
            <a:r>
              <a:rPr lang="en-US" sz="2800" dirty="0" smtClean="0">
                <a:solidFill>
                  <a:srgbClr val="9EBD5F"/>
                </a:solidFill>
              </a:rPr>
              <a:t>”,         </a:t>
            </a:r>
            <a:r>
              <a:rPr lang="en-US" sz="2800" dirty="0" err="1" smtClean="0">
                <a:solidFill>
                  <a:srgbClr val="9EBD5F"/>
                </a:solidFill>
              </a:rPr>
              <a:t>cudaGetErrorString</a:t>
            </a:r>
            <a:r>
              <a:rPr lang="en-US" sz="2800" dirty="0" smtClean="0">
                <a:solidFill>
                  <a:srgbClr val="9EBD5F"/>
                </a:solidFill>
              </a:rPr>
              <a:t>(err</a:t>
            </a:r>
            <a:r>
              <a:rPr lang="en-US" sz="2800" dirty="0">
                <a:solidFill>
                  <a:srgbClr val="9EBD5F"/>
                </a:solidFill>
              </a:rPr>
              <a:t>),  </a:t>
            </a:r>
            <a:r>
              <a:rPr lang="en-US" sz="2800" dirty="0" smtClean="0">
                <a:solidFill>
                  <a:srgbClr val="9EBD5F"/>
                </a:solidFill>
              </a:rPr>
              <a:t>__</a:t>
            </a:r>
            <a:r>
              <a:rPr lang="en-US" sz="2800" dirty="0">
                <a:solidFill>
                  <a:srgbClr val="9EBD5F"/>
                </a:solidFill>
              </a:rPr>
              <a:t>FILE__, </a:t>
            </a:r>
            <a:r>
              <a:rPr lang="en-US" sz="2800" dirty="0" smtClean="0">
                <a:solidFill>
                  <a:srgbClr val="9EBD5F"/>
                </a:solidFill>
              </a:rPr>
              <a:t> __</a:t>
            </a:r>
            <a:r>
              <a:rPr lang="en-US" sz="2800" dirty="0">
                <a:solidFill>
                  <a:srgbClr val="9EBD5F"/>
                </a:solidFill>
              </a:rPr>
              <a:t>LINE</a:t>
            </a:r>
            <a:r>
              <a:rPr lang="en-US" sz="2800" dirty="0" smtClean="0">
                <a:solidFill>
                  <a:srgbClr val="9EBD5F"/>
                </a:solidFill>
              </a:rPr>
              <a:t>__);</a:t>
            </a:r>
          </a:p>
          <a:p>
            <a:endParaRPr lang="en-US" sz="2800" dirty="0">
              <a:solidFill>
                <a:srgbClr val="9EBD5F"/>
              </a:solidFill>
            </a:endParaRPr>
          </a:p>
          <a:p>
            <a:r>
              <a:rPr lang="en-US" sz="2800" dirty="0">
                <a:solidFill>
                  <a:srgbClr val="9EBD5F"/>
                </a:solidFill>
              </a:rPr>
              <a:t>   exit(EXIT_FAILURE); </a:t>
            </a:r>
          </a:p>
          <a:p>
            <a:r>
              <a:rPr lang="en-US" sz="2800" dirty="0">
                <a:solidFill>
                  <a:srgbClr val="9EBD5F"/>
                </a:solidFill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7609222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4436939" y="6509742"/>
            <a:ext cx="260077" cy="258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60959564-2D16-48A6-BC47-8741FDDA2BD9}" type="slidenum">
              <a:rPr lang="en-US" altLang="zh-TW" sz="1300">
                <a:latin typeface="Calibri" pitchFamily="34" charset="0"/>
                <a:ea typeface="新細明體" pitchFamily="18" charset="-120"/>
              </a:rPr>
              <a:pPr algn="ctr"/>
              <a:t>71</a:t>
            </a:fld>
            <a:endParaRPr lang="en-US" altLang="zh-TW" sz="1300"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0" y="304800"/>
            <a:ext cx="7618883" cy="452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839361" indent="-535762" algn="ctr">
              <a:tabLst>
                <a:tab pos="8563266" algn="r"/>
              </a:tabLst>
              <a:defRPr/>
            </a:pPr>
            <a:r>
              <a:rPr lang="en-US" sz="4000" b="1" dirty="0">
                <a:solidFill>
                  <a:srgbClr val="9EBD5F"/>
                </a:solidFill>
              </a:rPr>
              <a:t>COMPILATION WITH </a:t>
            </a:r>
            <a:r>
              <a:rPr lang="en-US" sz="4000" b="1" dirty="0" smtClean="0">
                <a:solidFill>
                  <a:srgbClr val="9EBD5F"/>
                </a:solidFill>
              </a:rPr>
              <a:t>NVCC</a:t>
            </a:r>
            <a:endParaRPr lang="en-US" altLang="zh-TW" sz="4000" b="1" kern="0" dirty="0">
              <a:solidFill>
                <a:srgbClr val="9EBD5F"/>
              </a:solidFill>
              <a:latin typeface="Calibri" pitchFamily="34" charset="0"/>
              <a:ea typeface="新細明體" charset="-120"/>
              <a:cs typeface="+mj-cs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1600200" y="1470036"/>
            <a:ext cx="7685166" cy="4369996"/>
          </a:xfrm>
          <a:prstGeom prst="rect">
            <a:avLst/>
          </a:prstGeom>
        </p:spPr>
        <p:txBody>
          <a:bodyPr lIns="64291" tIns="32146" rIns="64291" bIns="32146"/>
          <a:lstStyle/>
          <a:p>
            <a:pPr marL="241093" indent="-241093" defTabSz="642915" fontAlgn="base">
              <a:lnSpc>
                <a:spcPct val="80000"/>
              </a:lnSpc>
              <a:spcBef>
                <a:spcPts val="211"/>
              </a:spcBef>
              <a:spcAft>
                <a:spcPct val="0"/>
              </a:spcAft>
              <a:defRPr/>
            </a:pPr>
            <a:endParaRPr lang="en-US" sz="1600" b="1" kern="0" noProof="1">
              <a:solidFill>
                <a:srgbClr val="9EBD5F"/>
              </a:solidFill>
              <a:latin typeface="Courier New" pitchFamily="49" charset="0"/>
              <a:sym typeface="Helvetica Neue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0310" y="1170087"/>
            <a:ext cx="7239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rgbClr val="9EBD5F"/>
                </a:solidFill>
              </a:rPr>
              <a:t>The </a:t>
            </a:r>
            <a:r>
              <a:rPr lang="en-US" sz="2800" dirty="0" smtClean="0">
                <a:solidFill>
                  <a:srgbClr val="9EBD5F"/>
                </a:solidFill>
              </a:rPr>
              <a:t>NVCC compiler </a:t>
            </a:r>
            <a:r>
              <a:rPr lang="en-US" sz="2800" dirty="0">
                <a:solidFill>
                  <a:srgbClr val="9EBD5F"/>
                </a:solidFill>
              </a:rPr>
              <a:t>translates code written in </a:t>
            </a:r>
            <a:r>
              <a:rPr lang="en-US" sz="2800" dirty="0" smtClean="0">
                <a:solidFill>
                  <a:srgbClr val="9EBD5F"/>
                </a:solidFill>
              </a:rPr>
              <a:t>CUDA </a:t>
            </a:r>
            <a:r>
              <a:rPr lang="en-US" sz="2800" dirty="0">
                <a:solidFill>
                  <a:srgbClr val="9EBD5F"/>
                </a:solidFill>
              </a:rPr>
              <a:t>into </a:t>
            </a:r>
            <a:r>
              <a:rPr lang="en-US" sz="2800" dirty="0" smtClean="0">
                <a:solidFill>
                  <a:srgbClr val="9EBD5F"/>
                </a:solidFill>
              </a:rPr>
              <a:t>PTX (a pseudo-assembly language).</a:t>
            </a:r>
          </a:p>
          <a:p>
            <a:endParaRPr lang="en-US" sz="2800" dirty="0" smtClean="0">
              <a:solidFill>
                <a:srgbClr val="9EBD5F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i="1" dirty="0" smtClean="0">
                <a:solidFill>
                  <a:srgbClr val="9EBD5F"/>
                </a:solidFill>
              </a:rPr>
              <a:t>Just-in-time compilation : </a:t>
            </a:r>
            <a:r>
              <a:rPr lang="en-US" sz="2800" dirty="0" smtClean="0">
                <a:solidFill>
                  <a:srgbClr val="9EBD5F"/>
                </a:solidFill>
              </a:rPr>
              <a:t>Any </a:t>
            </a:r>
            <a:r>
              <a:rPr lang="en-US" sz="2800" i="1" dirty="0">
                <a:solidFill>
                  <a:srgbClr val="9EBD5F"/>
                </a:solidFill>
              </a:rPr>
              <a:t>PTX code loaded by an application at runtime is compiled further to binary code</a:t>
            </a:r>
          </a:p>
          <a:p>
            <a:r>
              <a:rPr lang="en-US" sz="2800" dirty="0">
                <a:solidFill>
                  <a:srgbClr val="9EBD5F"/>
                </a:solidFill>
              </a:rPr>
              <a:t>by the device driver. </a:t>
            </a:r>
            <a:endParaRPr lang="en-US" sz="2800" dirty="0" smtClean="0">
              <a:solidFill>
                <a:srgbClr val="9EBD5F"/>
              </a:solidFill>
            </a:endParaRPr>
          </a:p>
          <a:p>
            <a:endParaRPr lang="en-US" sz="2800" dirty="0">
              <a:solidFill>
                <a:srgbClr val="9EBD5F"/>
              </a:solidFill>
            </a:endParaRPr>
          </a:p>
          <a:p>
            <a:r>
              <a:rPr lang="en-US" sz="2000" dirty="0">
                <a:solidFill>
                  <a:srgbClr val="9EBD5F"/>
                </a:solidFill>
              </a:rPr>
              <a:t>Just-in-time </a:t>
            </a:r>
            <a:r>
              <a:rPr lang="en-US" sz="2000" dirty="0" smtClean="0">
                <a:solidFill>
                  <a:srgbClr val="9EBD5F"/>
                </a:solidFill>
              </a:rPr>
              <a:t>compilation increases </a:t>
            </a:r>
            <a:r>
              <a:rPr lang="en-US" sz="2000" dirty="0">
                <a:solidFill>
                  <a:srgbClr val="9EBD5F"/>
                </a:solidFill>
              </a:rPr>
              <a:t>application load time, </a:t>
            </a:r>
            <a:r>
              <a:rPr lang="en-US" sz="2000" dirty="0" smtClean="0">
                <a:solidFill>
                  <a:srgbClr val="9EBD5F"/>
                </a:solidFill>
              </a:rPr>
              <a:t>but: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9EBD5F"/>
                </a:solidFill>
              </a:rPr>
              <a:t>allows </a:t>
            </a:r>
            <a:r>
              <a:rPr lang="en-US" sz="2000" dirty="0">
                <a:solidFill>
                  <a:srgbClr val="9EBD5F"/>
                </a:solidFill>
              </a:rPr>
              <a:t>the application to benefit from any </a:t>
            </a:r>
            <a:r>
              <a:rPr lang="en-US" sz="2000" dirty="0" smtClean="0">
                <a:solidFill>
                  <a:srgbClr val="9EBD5F"/>
                </a:solidFill>
              </a:rPr>
              <a:t>new compiler </a:t>
            </a:r>
            <a:r>
              <a:rPr lang="en-US" sz="2000" dirty="0">
                <a:solidFill>
                  <a:srgbClr val="9EBD5F"/>
                </a:solidFill>
              </a:rPr>
              <a:t>improvements coming with each new device driver. </a:t>
            </a:r>
            <a:endParaRPr lang="en-US" sz="2000" dirty="0" smtClean="0">
              <a:solidFill>
                <a:srgbClr val="9EBD5F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9EBD5F"/>
                </a:solidFill>
              </a:rPr>
              <a:t>It </a:t>
            </a:r>
            <a:r>
              <a:rPr lang="en-US" sz="2000" dirty="0">
                <a:solidFill>
                  <a:srgbClr val="9EBD5F"/>
                </a:solidFill>
              </a:rPr>
              <a:t>is also the only </a:t>
            </a:r>
            <a:r>
              <a:rPr lang="en-US" sz="2000" dirty="0" smtClean="0">
                <a:solidFill>
                  <a:srgbClr val="9EBD5F"/>
                </a:solidFill>
              </a:rPr>
              <a:t>way for </a:t>
            </a:r>
            <a:r>
              <a:rPr lang="en-US" sz="2000" dirty="0">
                <a:solidFill>
                  <a:srgbClr val="9EBD5F"/>
                </a:solidFill>
              </a:rPr>
              <a:t>applications to run on devices that did not exist at the time </a:t>
            </a:r>
            <a:r>
              <a:rPr lang="en-US" sz="2000" dirty="0" smtClean="0">
                <a:solidFill>
                  <a:srgbClr val="9EBD5F"/>
                </a:solidFill>
              </a:rPr>
              <a:t>the application was compiled.</a:t>
            </a:r>
            <a:endParaRPr lang="en-US" sz="2000" dirty="0">
              <a:solidFill>
                <a:srgbClr val="9EBD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222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72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24013"/>
            <a:ext cx="83058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27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 </a:t>
            </a:r>
            <a:r>
              <a:rPr lang="en-US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Thanks for Your Attention</a:t>
            </a:r>
            <a:endParaRPr lang="en-US" sz="4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5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52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 Unified Device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/>
              <a:t>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9EBD5F"/>
                </a:solidFill>
              </a:rPr>
              <a:t>Goals</a:t>
            </a:r>
            <a:r>
              <a:rPr lang="en-US" sz="4000" dirty="0" smtClean="0">
                <a:solidFill>
                  <a:srgbClr val="9EBD5F"/>
                </a:solidFill>
              </a:rPr>
              <a:t> </a:t>
            </a:r>
            <a:r>
              <a:rPr lang="en-US" sz="3200" dirty="0" smtClean="0">
                <a:solidFill>
                  <a:srgbClr val="9EBD5F"/>
                </a:solidFill>
              </a:rPr>
              <a:t>(Cont.)</a:t>
            </a:r>
            <a:endParaRPr lang="en-US" sz="4000" dirty="0">
              <a:solidFill>
                <a:srgbClr val="9EBD5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143000"/>
            <a:ext cx="7620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200" dirty="0">
                <a:solidFill>
                  <a:srgbClr val="9EBD5F"/>
                </a:solidFill>
              </a:rPr>
              <a:t>Support heterogeneous computation where applications use both the CPU and GPU.</a:t>
            </a:r>
          </a:p>
          <a:p>
            <a:endParaRPr lang="en-US" sz="2800" dirty="0">
              <a:solidFill>
                <a:srgbClr val="9EBD5F"/>
              </a:solidFill>
            </a:endParaRPr>
          </a:p>
          <a:p>
            <a:r>
              <a:rPr lang="en-US" sz="2400" dirty="0" smtClean="0">
                <a:solidFill>
                  <a:srgbClr val="9EBD5F"/>
                </a:solidFill>
              </a:rPr>
              <a:t>     - Serial </a:t>
            </a:r>
            <a:r>
              <a:rPr lang="en-US" sz="2400" dirty="0">
                <a:solidFill>
                  <a:srgbClr val="9EBD5F"/>
                </a:solidFill>
              </a:rPr>
              <a:t>portions of applications are run on the CPU, and parallel portions are </a:t>
            </a:r>
            <a:r>
              <a:rPr lang="en-US" sz="2400" dirty="0" smtClean="0">
                <a:solidFill>
                  <a:srgbClr val="9EBD5F"/>
                </a:solidFill>
              </a:rPr>
              <a:t>offloaded to </a:t>
            </a:r>
            <a:r>
              <a:rPr lang="en-US" sz="2400" dirty="0">
                <a:solidFill>
                  <a:srgbClr val="9EBD5F"/>
                </a:solidFill>
              </a:rPr>
              <a:t>the </a:t>
            </a:r>
            <a:r>
              <a:rPr lang="en-US" sz="2400" dirty="0" smtClean="0">
                <a:solidFill>
                  <a:srgbClr val="9EBD5F"/>
                </a:solidFill>
              </a:rPr>
              <a:t>GPU.</a:t>
            </a:r>
          </a:p>
          <a:p>
            <a:endParaRPr lang="en-US" sz="2400" dirty="0">
              <a:solidFill>
                <a:srgbClr val="9EBD5F"/>
              </a:solidFill>
            </a:endParaRPr>
          </a:p>
          <a:p>
            <a:r>
              <a:rPr lang="en-US" sz="2400" dirty="0" smtClean="0">
                <a:solidFill>
                  <a:srgbClr val="9EBD5F"/>
                </a:solidFill>
              </a:rPr>
              <a:t>    - The CPU </a:t>
            </a:r>
            <a:r>
              <a:rPr lang="en-US" sz="2400" dirty="0">
                <a:solidFill>
                  <a:srgbClr val="9EBD5F"/>
                </a:solidFill>
              </a:rPr>
              <a:t>and GPU are treated as separate devices that have their own </a:t>
            </a:r>
            <a:r>
              <a:rPr lang="en-US" sz="2400" dirty="0" smtClean="0">
                <a:solidFill>
                  <a:srgbClr val="9EBD5F"/>
                </a:solidFill>
              </a:rPr>
              <a:t>memory spaces</a:t>
            </a:r>
            <a:r>
              <a:rPr lang="en-US" sz="2400" dirty="0">
                <a:solidFill>
                  <a:srgbClr val="9EBD5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732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Compute Unified Device architecture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9152-EF2B-4CAC-BB3B-54B16C0DB9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" t="4438" r="4057" b="8013"/>
          <a:stretch/>
        </p:blipFill>
        <p:spPr>
          <a:xfrm>
            <a:off x="228600" y="1143000"/>
            <a:ext cx="8552517" cy="4572000"/>
          </a:xfrm>
        </p:spPr>
      </p:pic>
    </p:spTree>
    <p:extLst>
      <p:ext uri="{BB962C8B-B14F-4D97-AF65-F5344CB8AC3E}">
        <p14:creationId xmlns:p14="http://schemas.microsoft.com/office/powerpoint/2010/main" val="374515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3192</Words>
  <Application>Microsoft Office PowerPoint</Application>
  <PresentationFormat>On-screen Show (4:3)</PresentationFormat>
  <Paragraphs>864</Paragraphs>
  <Slides>73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PowerPoint Presentation</vt:lpstr>
      <vt:lpstr>                         C    U    D    A</vt:lpstr>
      <vt:lpstr>PowerPoint Presentation</vt:lpstr>
      <vt:lpstr>PowerPoint Presentation</vt:lpstr>
      <vt:lpstr>PowerPoint Presentation</vt:lpstr>
      <vt:lpstr>CUDA(cont.)</vt:lpstr>
      <vt:lpstr>Goals</vt:lpstr>
      <vt:lpstr>Goals (Cont.)</vt:lpstr>
      <vt:lpstr>PowerPoint Presentation</vt:lpstr>
      <vt:lpstr>When to Use CUDA?</vt:lpstr>
      <vt:lpstr>GPUs vs. CPUs</vt:lpstr>
      <vt:lpstr>The difference between CPU and GPU threads?</vt:lpstr>
      <vt:lpstr>System Requirements</vt:lpstr>
      <vt:lpstr>Verify Having a CUDA-Capable GPU</vt:lpstr>
      <vt:lpstr> Compute Capability</vt:lpstr>
      <vt:lpstr>PowerPoint Presentation</vt:lpstr>
      <vt:lpstr>Throughput of Native Arithmetic Instructions </vt:lpstr>
      <vt:lpstr>PowerPoint Presentation</vt:lpstr>
      <vt:lpstr>CUDA Thread Hierarchy</vt:lpstr>
      <vt:lpstr>CUDA Thread Hierarchy(Cont.)</vt:lpstr>
      <vt:lpstr>CUDA Thread Hierarchy(Cont.)</vt:lpstr>
      <vt:lpstr>CUDA Thread Hierarchy(Cont.)</vt:lpstr>
      <vt:lpstr>CUDA Thread Hierarchy(Cont.)</vt:lpstr>
      <vt:lpstr>CUDA Thread Hierarchy(Cont.)</vt:lpstr>
      <vt:lpstr>PowerPoint Presentation</vt:lpstr>
      <vt:lpstr>CUDA Thread Hierarchy(Cont.)</vt:lpstr>
      <vt:lpstr>CUDA Thread Hierarchy(Cont.)</vt:lpstr>
      <vt:lpstr>CUDA Thread Hierarchy(Cont.)</vt:lpstr>
      <vt:lpstr>CUDA Transparent Scalability(Cont.)</vt:lpstr>
      <vt:lpstr>PowerPoint Presentation</vt:lpstr>
      <vt:lpstr>CUDA Transparent Scalability(Cont.)</vt:lpstr>
      <vt:lpstr>CUDA Transparent Scalability(Cont.)</vt:lpstr>
      <vt:lpstr>CUDA Transparent Scalability(Cont.)</vt:lpstr>
      <vt:lpstr>CUDA Memory Hierarchy </vt:lpstr>
      <vt:lpstr>CUDA Memory Hierarchy(Cont.) </vt:lpstr>
      <vt:lpstr>CUDA Memory Hierarchy(Cont.) </vt:lpstr>
      <vt:lpstr>CUDA Memory Hierarchy(Cont.) </vt:lpstr>
      <vt:lpstr>PowerPoint Presentation</vt:lpstr>
      <vt:lpstr>CUDA Memory Hierarchy(Cont.) </vt:lpstr>
      <vt:lpstr>CUDA Memory Hierarchy(Cont.) </vt:lpstr>
      <vt:lpstr>CUDA Memory Hierarchy(Cont.) </vt:lpstr>
      <vt:lpstr>CUDA Memory Hierarchy(Cont.) </vt:lpstr>
      <vt:lpstr>CUDA Memory Hierarchy(Cont.) </vt:lpstr>
      <vt:lpstr>CUDA Memory Hierarchy(Cont.) </vt:lpstr>
      <vt:lpstr>CUDA Memory Hierarchy(Cont.) </vt:lpstr>
      <vt:lpstr>CUDA Memory Hierarchy(Cont.)  </vt:lpstr>
      <vt:lpstr>CUDA Memory Hierarchy(Cont.) </vt:lpstr>
      <vt:lpstr>PowerPoint Presentation</vt:lpstr>
      <vt:lpstr>PowerPoint Presentation</vt:lpstr>
      <vt:lpstr>Kernel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</dc:creator>
  <cp:lastModifiedBy>Lenovo</cp:lastModifiedBy>
  <cp:revision>360</cp:revision>
  <dcterms:created xsi:type="dcterms:W3CDTF">2013-05-12T09:30:14Z</dcterms:created>
  <dcterms:modified xsi:type="dcterms:W3CDTF">2013-12-10T17:38:36Z</dcterms:modified>
</cp:coreProperties>
</file>