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5" r:id="rId3"/>
    <p:sldId id="287" r:id="rId4"/>
    <p:sldId id="257" r:id="rId5"/>
    <p:sldId id="265" r:id="rId6"/>
    <p:sldId id="288" r:id="rId7"/>
    <p:sldId id="266" r:id="rId8"/>
    <p:sldId id="289" r:id="rId9"/>
    <p:sldId id="267" r:id="rId10"/>
    <p:sldId id="290" r:id="rId11"/>
    <p:sldId id="268" r:id="rId12"/>
    <p:sldId id="291" r:id="rId13"/>
    <p:sldId id="269" r:id="rId14"/>
    <p:sldId id="292" r:id="rId15"/>
    <p:sldId id="270" r:id="rId16"/>
    <p:sldId id="293" r:id="rId17"/>
    <p:sldId id="271" r:id="rId18"/>
    <p:sldId id="294" r:id="rId19"/>
    <p:sldId id="272" r:id="rId20"/>
    <p:sldId id="295" r:id="rId21"/>
    <p:sldId id="273" r:id="rId22"/>
    <p:sldId id="296" r:id="rId23"/>
    <p:sldId id="263" r:id="rId24"/>
    <p:sldId id="260" r:id="rId25"/>
    <p:sldId id="274" r:id="rId26"/>
    <p:sldId id="264" r:id="rId27"/>
    <p:sldId id="275" r:id="rId28"/>
    <p:sldId id="276" r:id="rId29"/>
    <p:sldId id="277" r:id="rId30"/>
    <p:sldId id="278" r:id="rId31"/>
    <p:sldId id="281" r:id="rId32"/>
    <p:sldId id="280" r:id="rId33"/>
    <p:sldId id="279" r:id="rId34"/>
    <p:sldId id="282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تکنولوژی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1.9</c:v>
                </c:pt>
                <c:pt idx="2">
                  <c:v>3.9</c:v>
                </c:pt>
                <c:pt idx="3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روابط انسانی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0.60000000000000009</c:v>
                </c:pt>
                <c:pt idx="3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317760"/>
        <c:axId val="134301952"/>
      </c:lineChart>
      <c:catAx>
        <c:axId val="91317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34301952"/>
        <c:crosses val="autoZero"/>
        <c:auto val="1"/>
        <c:lblAlgn val="ctr"/>
        <c:lblOffset val="100"/>
        <c:noMultiLvlLbl val="0"/>
      </c:catAx>
      <c:valAx>
        <c:axId val="13430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317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0B238-AF55-4247-BAD2-C786F151BDF7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F0769-D561-4B48-A216-6029D02D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3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F0769-D561-4B48-A216-6029D02D65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A1440-96FD-45E0-AC29-E2562247755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F330-9E6F-4FB9-A8E5-EE5515FC5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rdarabi.blogfa.com/post/7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vXsMW-dnrm35KM&amp;tbnid=-WzBJzwGUUVUCM:&amp;ved=0CAUQjRw&amp;url=http://www.cengizpak.com.tr/category/sadece-patronlar-icin/&amp;ei=u-36UqLOJMHPtAa27IDYAw&amp;bvm=bv.61190604,d.Yms&amp;psig=AFQjCNGR1qsV62aT3FbUFIaD7m3TnVLlBQ&amp;ust=139226266560158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frm=1&amp;source=images&amp;cd=&amp;cad=rja&amp;docid=im4E8wkZhzkBvM&amp;tbnid=lriKoj5TAkMhCM:&amp;ved=0CAUQjRw&amp;url=http://www.dreamstime.com/royalty-free-stock-photo-helper-reach-out-helps-friend-up-top-world-image14563215&amp;ei=C-_6Us-hOcvFtAahiIGYBw&amp;bvm=bv.61190604,d.Yms&amp;psig=AFQjCNGZg4GHL-_KA68zSEax9RKzazN40w&amp;ust=139226320088828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source=images&amp;cd=&amp;cad=rja&amp;docid=5yyoztFA-PxnXM&amp;tbnid=JF2gnHvIPO_C5M:&amp;ved=0CAgQjRw&amp;url=http://www.180coach.com/tag/god/page/3/&amp;ei=_u_6UrLUGIXQtAbnz4DYDA&amp;psig=AFQjCNHrR8xTmpeg2yaeoLKM595b-QeB-g&amp;ust=13922635504489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7772400" cy="1470025"/>
          </a:xfrm>
        </p:spPr>
        <p:txBody>
          <a:bodyPr>
            <a:normAutofit/>
          </a:bodyPr>
          <a:lstStyle/>
          <a:p>
            <a:pPr rtl="1"/>
            <a:r>
              <a:rPr lang="fa-IR" dirty="0"/>
              <a:t/>
            </a:r>
            <a:br>
              <a:rPr lang="fa-IR" dirty="0"/>
            </a:br>
            <a:r>
              <a:rPr lang="fa-IR" b="1" dirty="0" smtClean="0">
                <a:solidFill>
                  <a:srgbClr val="000099"/>
                </a:solidFill>
                <a:cs typeface="2  Titr" pitchFamily="2" charset="-78"/>
                <a:hlinkClick r:id="rId2"/>
              </a:rPr>
              <a:t>تیپهای شخصیتی نه گانه یا انیاگرام</a:t>
            </a:r>
            <a:r>
              <a:rPr lang="fa-IR" b="1" dirty="0">
                <a:solidFill>
                  <a:srgbClr val="000099"/>
                </a:solidFill>
                <a:cs typeface="2  Titr" pitchFamily="2" charset="-78"/>
              </a:rPr>
              <a:t> </a:t>
            </a:r>
            <a:r>
              <a:rPr lang="fa-IR" b="1" dirty="0" smtClean="0">
                <a:solidFill>
                  <a:srgbClr val="000099"/>
                </a:solidFill>
                <a:cs typeface="2  Titr" pitchFamily="2" charset="-78"/>
              </a:rPr>
              <a:t>وتئوری انتخاب</a:t>
            </a:r>
            <a:endParaRPr lang="en-US" dirty="0">
              <a:solidFill>
                <a:srgbClr val="000099"/>
              </a:solidFill>
              <a:cs typeface="2  Titr" pitchFamily="2" charset="-78"/>
            </a:endParaRPr>
          </a:p>
        </p:txBody>
      </p:sp>
      <p:pic>
        <p:nvPicPr>
          <p:cNvPr id="1026" name="Picture 2" descr="C:\Users\z\Desktop\Enneagram-Ne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387475"/>
            <a:ext cx="5265737" cy="5470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راه های رشد وبهبود تیپ </a:t>
            </a:r>
            <a:r>
              <a:rPr lang="fa-IR" dirty="0" smtClean="0"/>
              <a:t>سه براساس </a:t>
            </a:r>
            <a:r>
              <a:rPr lang="fa-IR" dirty="0"/>
              <a:t>تئوری انتخاب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توجه به نیازهای اساسی ازجمله بقا ( آرامش واستراحت)، عشق وتعلق خاطر وتفریح</a:t>
            </a:r>
          </a:p>
          <a:p>
            <a:pPr algn="r" rtl="1"/>
            <a:r>
              <a:rPr lang="fa-IR" dirty="0" smtClean="0"/>
              <a:t>توجه به چرخه رفتارکلی( احساسات)</a:t>
            </a:r>
          </a:p>
          <a:p>
            <a:pPr algn="r" rtl="1"/>
            <a:r>
              <a:rPr lang="fa-IR" dirty="0" smtClean="0"/>
              <a:t>توجه به قدردانی </a:t>
            </a:r>
            <a:r>
              <a:rPr lang="fa-IR" dirty="0" smtClean="0"/>
              <a:t>ونیکوکاری</a:t>
            </a:r>
          </a:p>
          <a:p>
            <a:pPr algn="r" rtl="1"/>
            <a:r>
              <a:rPr lang="fa-IR" dirty="0" smtClean="0"/>
              <a:t>توجه به دنیای مطلوب دیگران</a:t>
            </a:r>
            <a:endParaRPr lang="fa-IR" dirty="0" smtClean="0"/>
          </a:p>
          <a:p>
            <a:pPr algn="r" rtl="1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352839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Titr" pitchFamily="2" charset="-78"/>
              </a:rPr>
              <a:t>خصوصیات انواع شخصیت</a:t>
            </a:r>
            <a:endParaRPr lang="en-US" dirty="0">
              <a:cs typeface="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pPr algn="just" rtl="1">
              <a:buNone/>
            </a:pPr>
            <a:r>
              <a:rPr lang="fa-IR" b="1" u="sng" dirty="0" smtClean="0">
                <a:solidFill>
                  <a:srgbClr val="000099"/>
                </a:solidFill>
              </a:rPr>
              <a:t>تیپ4: فردگرا و هنر دوست</a:t>
            </a:r>
          </a:p>
          <a:p>
            <a:pPr algn="just" rtl="1">
              <a:buNone/>
            </a:pPr>
            <a:r>
              <a:rPr lang="fa-IR" dirty="0" smtClean="0">
                <a:cs typeface="Titr" pitchFamily="2" charset="-78"/>
              </a:rPr>
              <a:t>درونگرا، حساس، خیال پرداز و هنر دوست است به رویدادهای ناگوار گذشته فکر میکند بسیار خوش سلیقه است. و هنر دوست و مبتکر </a:t>
            </a:r>
            <a:endParaRPr lang="en-US" dirty="0" smtClean="0">
              <a:cs typeface="Titr" pitchFamily="2" charset="-78"/>
            </a:endParaRPr>
          </a:p>
          <a:p>
            <a:pPr>
              <a:buNone/>
            </a:pP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44034" name="AutoShape 2" descr="data:image/jpeg;base64,/9j/4AAQSkZJRgABAQAAAQABAAD/2wCEAAkGBxQSEhQSExQUFRIXGBobFhUYFxYbIBkeGCAYGxUYGBobHCgiIR0lIBgYIzEhJSktMjAuGx8zODMsNyktLiwBCgoKBQUFDgUFDisZExkrKysrKysrKysrKysrKysrKysrKysrKysrKysrKysrKysrKysrKysrKysrKysrKysrK//AABEIAM8A8wMBIgACEQEDEQH/xAAcAAEAAwEBAQEBAAAAAAAAAAAABAUGBwMCAQj/xAA+EAACAQMCBAQEBAQEBAcAAAABAgMABBESIQUTIjEGMkFRI2FxgQcUQlIzcpGhJENisRZTc/CCg5KTssHD/8QAFAEBAAAAAAAAAAAAAAAAAAAAAP/EABQRAQAAAAAAAAAAAAAAAAAAAAD/2gAMAwEAAhEDEQA/AO40pSgUpSgUpSgUpSgUpSgUpSgUpSgUpVLxDjbiUwW9vJNKANTE8uKPO4DykEk43xGrkbZAzQXJNV6cetSxQXMBcHBUSoSD7EA7HcbfOvCbgcMmZLpUlY41By7RDT5SkUjMikfuABJ3+lfxPxbaIXtYZ4fzIQlY1IIXSCSGKhlUgKxwewGTgUF8/EoQ6xmWMSPnQhddTaThtIzk4Oxx2qVXFeMWLLHOssMIaSNmmUSFnfHUrtJIixDcjDHcbEA526Z4Fu5pbG3edSJCmMltRYLskjHA3ZQG7euaC+pSlApSlApSlApSlApSlApSlApSlApSlApSlApSqPxG8xe3ihmMBdn69COCVRmSNgw8pwSdOGwuARnNBeUqLwu6MsMUpXSXRWK/tJAJX7HIqVQKUpQKUpQKznFvzFulw6yAoXDozdTLnSDAqNs2ph04PdwuNhm24rxNIFBbLMx0xxrgvIx7IgJG+xJJIAALEgAkeFtw5mkE851SDPLjBOiLOdwP1SY2LntuF0gtkMyfCl06cxLlxK+lj+YUFk2/hnkuAQNj5icjzEV4R/hzK5d5+IXLSOq7oSqqwJJZUyV09gFIOMHfJNdBpQcb4f4WGto0nnikVnW5VnJjnWUOqNoZTGzoW36dOtcYAYML3wz4teyQRcUlRUZ8QTksc5O6OQOkDIILYIXzYxk63xFw5XCygosyMpVn2BAzrQ7+qlsezBW301zrxb4z4dI8dnA4neSaKN8giPzqGYy42GCw1Rg4ycYych14HO47V+1D4NZGC3hhZzI0caIXIxqKKFLYycZxnvUygUpSgUpSgUpSgUpSgUpSgUpSgUpSgUpSgVzOZEfiPD5FQc17u/Mkig50W3NhUOcdgWUDPYsceY56WTXKX4tIt1bOkRklNqsyRatJxdSzTzamOcACCMdu5x67BovCL6bhwNYBlu4n1O7AtFKHt9OTgfCdxt6Jj0ra1zDgs8yXU7SoqGR7a9jCsWVFkZre4BYqMnQS2cDzV0+gUpSgUpSgrOI8Cimk52XjnCGMTRuyMFJyBsdLANuAwIz6bkH2CTrIvVG8WAGDKVcEZy4YEqc7dOkY339Km0oMtxzj9zbtKeXAY0Cscu4KxsSBLq04YjS2Y9sdPV1bUHGuI8bVTPCIHt3TUgiglMq9iNUUpUltJJx7rjHodfxS+FvMJXRjGUVS4xpTr3aQkgKo1ZJ9s+1WsEyuoZGDKezA5B+hFB/O/EXupbn/ABM8sjGKS4uEK4WKOBvhrHDIpCSM0ekHHeT1zk/f4ecDtOMSTxTxyLKkQJcah1KdIL4OPLpGk98Mdq234gcJUlreFHeS7uERupmZiMzy5LsAIl0QAKCANTYGayk8N7wjiK3EVuJMQuphBzriQFpGWTGoqumM6my2SAe+kB2TwhfyTWyc8abiMtFON/PESrMMgdLYDj5OKuqoeF8bgaOG5QnlXjKQ+QQHZVVUPqM6NP8AMMetX1ApSlApSlApSlApSlApSlApSlApSlApSlBXeIZCttNp8xQqn8z9EY+7MKw81mZ+JTRIqquYrWRsDUIIo+fKFwMgPzYUznbUTgEDO34y2TBH++Zc/IRhpcn7xgZ9yKpPAWqcT3z6cTyyfl9Or+CGIRzknrcKCcbYVNhigj+OQkVzYSuSqSmWyZh6fmUzH/R4h9Mk1rrCYvGjNsxUah7H9Q+xyKoPxI4c0/DpxHtNGBNEQMkPCRIuPmdJH3r08N8eie3ErskKviRVkYKQJgJG1ZxvraQfag0VKgWPG7aZtENxDK2CdKSIx2OG2UnsSM1PoFKUoI3Er5IInmfOlASQBkn2VR6sTgAepIFefCIpBHqmPxXOp1ByqE4xGhwOlRgZwMkFsZNRbjFxcCLvHAVeT2MnmhjP8oIkI9CYT71b0H4RWdQXVrG0apC0EZblyGWQuE7xpyyvUwzoGZBkBTnJxWjrO8VvA8rZYrbWwEszdgTH8QAn2UqPls4OCBQZriE5fiNtbRfGuLZHLkghBLNodpJHC7BVQkKoyTKi9I3G24VwzlZeRzLO/nlIx9ERcnRGPRR9SWYljnfCXh46WnuHcXFyDLJGjFeXzCWEYdTkaRpXKkE6Ccn0ubedobhbcu8qcss0khTMZLokCdKAnXmTc5Pw/nuGe8Y8JW3nW/1mO30uLgDdY3wHhu1j3UuHjRDtuGGds1qfD1+80IaUKJVJWTR5SynGtM76HGHUHfSwzvX1cQiYT20o1I64xjukgKkfXIb7Faxv4ccRm5sltMcyR64psDAL23JSKYZ3+LE6ZGSMxggDURQdCpSlApSlApSlApSlApSlApSlApSlArM3lkvEeqO6vbdYnkidIXEepkbS2rKkntsQRsa01Z3gZ5UvEs50i4EoA32aCAtgfzK/9aDxh8C24JLyXUxP/NuZW77ZG+3c9sf2GJlp4StYo1hWNuUowqNLMwA9gGc7VI8NcaW8t1nTG5IIDBsFTjv8xhhkA4YbCrMmgrYfD1qpBFvFkdiUUkfQmpcNhEnljjX6Io+XoPasLe8UlmvlZHkto0XDNlyraWlEiSRnpyNJIYYON84AB09zxwW5ImOtdOpGjRmJwsjMCq53xGcY79sDbIe/G+kQMNtM8fb/AFkxf/pVpVBf3wntOcEdUDxSLrRlYiOSNySjAMu6kbj0yNiDVjwzi8VwiPG2Q+rAIKtlDpkVlOCGU7EHcGgnVB4xemJBoAaV2CRKTgF2z3/0qAztjfSjYB7V6cUvOTEz9yMBRgnLMQqKAPdiB9/SslwC3W5upJpHErIMBorknkv/AJiugKmN9woTDAKpycuxYNZwyxEMYQEsdyzt3dmOXdvmSScDYdhgACpdUnEb6a0ikkZGuY0UtqUxq407nWCVUjv1Lv6aT3NdceOo4JOXdW91A2CQ3LEqkKQCVMDO2Opd2UdxQW/H+KclQqFedJq0avKgUZkmf/Qg3PbJKrkFgaobC25cEUDJqFyJJbnmDUeVpA0MNw0h1QxkfqzIwzX1xxUubGW4w2bqDSAcjTEFeQp2ypK6yds5IG+BVtDbar6YsOkQ22nc41K11kFe2BlT9QPYUE+xgYFpH876ekY6FXypn13LEn3Jqk8QuUsOIXK5EnLmdGODpMCsISufTKBx82J9a09VPim+aC3aVAWZSpCggFwrBnQE7AsqsN/f0oLC0iKoisSzKoBY9yQBkk/MisF4glS24jM5KJrt47mM7AtJbGQThRjctB0nft/bf20wdFdfKyhh9CMiub+P5JJrvRDEsjwCNfiNy1xccxpl1agDqWOMDO3mO5AFB0ylc/sr2e+1XEcjCG2hQI+tohLcLpe4L+hjAURnUCAWk9tt1ZXAkjSQBlDqrBWGCNQBww9CM7ig9qUpQKUpQKUpQKUpQKUpQKUpQKw/5o3U/FI11InIhVJAR1EG5WRhttupXfOQAexGdNx240xhASrSHSCO4XvK4PoVQMQffSPUVm/w8t8a5CNCTwQPFD+mKMGVYlXO+SmliD2LY7AUGIl8ZS8KZYVCYwOYrK5XK5XpYFcasqC2k9lGO9aPwl+Ikt0J9cDoYklYA462jCyLETpGlyhOFwThWOek1KuPBl1zspLAY8Z1yRlmU9YwgyQcjl6iSM6R6ZBsbbw3NFK88ty8y6STH2VcowkCISV6mw2SR7egoMxxfxW8khlt4HaRuVy4pCEkyUOghd180g8xHbbfFajw+sSsVknWSRXzq1kgMAgIDN2x1DTvsT7EV7eFuFQNi5NrJHcKCgecR6ypIbPwyUxntjtg+5z7WXhSNJNRbUoGy6ceigZIOMbdsD09jkLK/Vbi3lRDkPGyg9h1KdJyR8xWfvIxcRi5tgySq4d4SF1LJp8wXOOYEYjY6ZY2IzhlddciAAAAADsBtj6VkeGcD5lrbx+kSmHWpKSIYWaMOreoGndT/MDkDIffEr8XsECRHTK8yBgMnRo65Xz3GlRqRtuvlZxnFfvhDwRFZRsM5mbZpV2IwX0lDjKnD7jsfnvmm4iZrC4FzLpLMBHzuoRyAknTIBnlOzY6ux6MFmUrJtuCcXjuohLHkejI2NSMPMjAEjI9wSCMEEggkKXxRbXCxRgSSSwmVRcryldjDuZNKxqCTsFwqnZm2JxUXjKW16Q0blJyNkeOSNpOWeYqhHCsWBU9gcAnY4GNnSg5/YPGbVYhIzLHw6TSGwC77pcllI1CSMqFK7aecQRuK095K6TyGKISuYo9S8wIcK02nYjucsB2GQckVU+LOGpGsr4BWbWcHOY5hDIFlVs7BkQRlfXUP3MGsry/S3vFMrECeJETYkBonbOSBgZ567nbpoJ1rxMSEBUfOSJAQFMRwSNasQcEggFQQdiMjeqf8RoGeyOhwkiywMhPbUJY8AjUMg75Ga0Rt118zA16Sur1wSDj+orm/wCNl0DHbQa21GTmCONkDHlA5Lazp0b+u2QO/agvpPFKR2eoM2vlHcheh26YkOwHm2Hfy753NZm+ZZrW6uFVv8VLbIVyYy6s7CZO+2YZZF298jfeofE44NLucSQ81CCvWQzSOVjKqhCli+nDrpbUcSDVt82XiJA89vJbxwmKeGeIyySMmlY4o42uHwXGy55mGCkdeAMsGm4bZKoS5CnSZIkmtWeUpHK7qkjRqzaQVeQN1KSdO2k4Nb2uF3vHJoeMXKJkf4i2eWIuZEcsbdBpUgDGGyHxkaVO2AK7pQKUpQKUpQKUpQKUpQKUpQKUqq4/fBEEYYrJLqAYf5aqMyzE42CLuCdtRRf1CgouLI15KsakhJHKahkEW8DK1ywOxHNkCR5HdQrCtULbEgcbDRpxj5gj+m/9aoW4fOqRS2ypG5aPmIQoYQICEtkJB0ldWrfbUX7BqzPjF2tlW4nN/IXbQIxdpH5QzatEK6Bspzj079qDplQ7vi0EX8WeGP8AnkRf9zWMtvCz3CRySQRaWjHRJc3MmAwyA8aqiMd8HOfqakWvgNYyCkPClIOx/IM5+zGcEGguZ/GnD0817ajt/nRnvuNg3tUb/j6xO0crynbAihnkzkZBGlCMfPtXr/w9Kc/4hIt9jb20CHHsTKJc/UAVNi4S4813cuMk4PIXv6ZSJTgfWg814+SqMtrdFXGVPLUY2B6gXDKd+xAPf2qFNxudASloqJknVcXCRAlslsYDMN++QO/rWI4mDb8aEM7yyWrGEorzzkAXBmTDKWKt8YLgnGFAG/p0q18P2sb8xLeESf8AM0KW/wDWRq/vQUkfiA3Fuefb2yoQ4mE1wOVo1mOJ1cxEOkuCVJUZA+YzVrwO64ess1uI1iUxkRhpJjHGu0wCaEMoC4KrqDDQcFixBu7a9tprgwTaWmlJnijZSQY4G0RMpI0ndTIB3GrPtWnoKK34pNcBRAbfyqzSFnYaX3jkjjAGtHGcNrGCGG+k1IS8eDSLmWE51ksqGMKq4IZtUjAKBsTnuy9qi+HuDy25WM8kwwqyRP1mUoSCFcnYYwM4zqIB6e1ZvxSUuuIC1lRGTSsUJZQ5WRlaW4ZVOQGCcg6sZGGx60Ft4i43BcW7xLH+ZhkjcmQ7RYRS/S/6nwpI0A4IGSuxqdxeItOhXJMSq407sAS2rAOx1BNBzjZjggivfxHwf8zFyxIYiFkCvjOOZFLFkjIyBzA253Kj61nZfEEVvcF/zj3kojCSW0EMbkYJ0nMYAjwSc8xsb+lBtZ7hURpHIRFUszMQAoAyxY9gAM1z3wk0HGrm5v5oI5II8QWiyKG6V1NJKUbIBcsMHHZcehzV8a4pxPix/Kw2ogt+ZplZ31Bgo1dcqdOnOjKJr1diQARWr8CeBI+HapCVe4cEEqoRFUnVoRR6ZxuSScenagsfGPDS/DrmGBQH5TGJUAHWnUgUds6lFc4hDCezuHCLHmNJmUK403BcIATuUEsiZJ23HsK7HMMqRkrseoYyPmM+tYjivBVkjSO3DRc0GILt0prgEjbg4aNVkZRvvQcX8b35i4nKLYGMaFiREfXnQw5ABZRpHTGdIzjBUNjt/UIrgHibw6JuJXHJH+JjkDxRrgmQLrbSARgY5L759cH0rv6tkA+/vt/ag/aUpQKUpQKUpQKUpQKUpQfhNZ2JRcy6iDh1DYPpCD8JSPTnOC591TSw2r78TXy5W3Y4jKPLct6LBF5lO36yQuPVRJjcVJ8NK5jaWYATytqkQHPK2GiH6ounPoWLEYzQW9YD8VLTnrHHgkKUQgae9435dG3Hpl+2+SK39Y/iyGW8gTOxug5HvHawlh/S4kX74oNeigAAbAbAV+0pQKUpQc//ABP4CZpbKVQTmTktp2KlyGhm+YiZWOn11fLBsBxye8jzb/BiGEebGWebOhoYQdtCtkPLvsGCb9SzPGjmRYrJP41w40t/ykiKvLP9U6Qudi7oDsTXwkttbzQWgkihitYg4RnVTlg0cfc7gKJsk+rKaC34ZFGCwQoRHiNcKMoFVfhlh3Gd/kSR6V7XKMZIiHYKC2pQoIbKnGo+gHf64qt/O2erVFPAshbJZDEzMfUHucH1xj618N40sOwuY3IJBVCXII7gqgJ9DQXckulWZsAKCfsN/WuJ+GI7u9uWlSYQ3DPJMMRA6QTgRSO66gNOYgydwH82g50nif8AEezuoHtLKfXcTYjHwZCNJPxiNQVW6A4GWAJ7kDJrQeBOFwRqzwxyR7Yw2nAJwX0lSQdwMkbbL7CgWHB4bwo91DOJYchraaR5I9ZJ+KAx0SjvpbGAPRSMDTxW6KoVUVVHZQAAMdsAV60oFKUoFUVrNm4aNCRFbgtM+odUsgyFbH7UJZs/vjPpV6aznwZozBCV/K6m/MS56X3JlQOdnZmyHb0y4zq7BWcMaGTiFs6oolktp7hv3KrPCsOQRqAIklOD6lx6bbasl4cMlxfXF2ylYlQQw6l0lstqkxkZKjTH7jUXxWtoFKUoFKUoFKUoFKUoFROJcSjt0LytpUK7H6Rqzufsqn+3uKl1kOP8AnvJXcOIV5Cxw7tqUtJHLMXAGN+UiFM7hTvvsHjZyhubcTgjUqz3CtjMcaAtaWvtqG8jLk9TMNw4rSeHzmBGxhn1Ow9mdmZ1+xJH2rK8Z4iXGNWYtAZjgAPgCUOwUftjAxvsV9zWu4RIDEijOUARlPcFekg/07+vf1oJtZTgipJdROM61tpJd87C+lEg2+XJYVc+JD/hZl9XUxr/ADS/DT+7CoHDm0XF9MVwqmCBMDzBEDjT/wCO5ZfqDQaGlU/FOKHTMkeVdGVNRzjLBWJGMnZWz9qs7V9SKck7b5xnI75xtnOcgetB6143dykSPJIwWNFLMx2ACjJJ+1QbriWiYqcCNVXUe+Mh2bPrsFj/APcquvHF7dLbgE29uVkuPZpdmggODvp2lYfKIbhiKCT4dtXYveTqVmmA0xt/kxDeOLHox8z/AOokZIVau2UHuAa/aUHncQq6sjgMrAhlPYg9waqJPCdoxJMEeWbLHSOrvhTt5RnYD/7ObulBVWXhy0iTRHbwqmkJjQD0g5AOe++5z3O5yasYIFQYRQoznA9z3NfF4shXETIr5G7qXGPXpDKc/eq6fhdw/e9lj/6UUA99vipJt2+e3eguK87idUUsxwo7nBP+1Uc3h5mB5l1OVxueZLGfrmF0Hb5VnWktIw0sLXd0gJzLz5nj1DPRGxLGQnBGmIPggg4oNseJRgFi2mMDJkbpT0x1NgHOfTNVPEfGVtGBhsu2dC6Xy2DpJUBSSM+uMdiSAQa4fx3jGu75kRlcrqdUDpNiTBdBC0+sABcgmMkllbAxy61PFuCXUCQTyuIJZlRXkCx5RtykR1EqCGIAZesBRhnwdIX/AB7iM14qpJqSFl1ciLBeUb5MgVydA/arYbBIZ8gLCmSdIhHDbugXLKpjLRKd2yBIyAkHPpjfJLdqvfDfhhHhEkN3KUcs2QAWDZw6u0hckhgchidwatuI+E+eqq9zNpXygR2jD5Z5kD7/ADGKDD8J43dWbyS6zMskicyzeJ+cuFVXeM68ajgZDkD1z3z0Hgniy1u2McUoE6+aBwUkXHfMbYONxuMjfvWV414OtLK0LNKypHuNNvZGSRiRpjX4G7scKNIBOd6wsHE9EpivLdIZVjMroIwGgzkxOkgZWQjpGUIK6x33ADv9KhcFkka3gaYFZjEhkU42cqC4ONtjntU2gUpSgUpSgUpSgVHv0cxusZw5GAc40521fbOftUilBnLXwygklDL8Jzq2PfUEQoMnICrBH2wOs+xq8uZBGjyBScAsQoyzYHoPU4Hb6CveqWW5ci5OSAXSKJu2CwRSw+jud/kfQCgjS34nMcJZWPPjcsgIBRTI8Tbk/rgK7E5K52DAVa27Ro5hySxzJvjfWzHb6aT9ABXNrO+JuyTpWQPDhdvI4aaMkegEksq9hnfftW0srdZGGvIYg77eb4Leo8wdHIAGNmoJVhYMSGkUAspZvkzkkrnudOpxv6aceteQEkU0cQOea+7bnEUSk5wdgxJjQn1yT3xV3NMqDLEAZAyTjdiFUfUkgfeolpcpK7HGHTUoz30nTqPt5l+fYds4oKm5lMKNLLGr3MssiwQg+ct0xL8vhxoznB0gOewqz4Bwz8vCsZIaQlnlcDGuSQlpXx6AsTgegwPSofB4zNcTXbqQq5hts/sUgyyL7cxxjPqsUZ9avaBSlKBSlKBXxPKEVnY4VQST7AbmvsVC4lZmXSurCZ6hvk9sYP8AX74OenBCpg4c178S6/gH+Ha/ox7z7/FPfpPQPZsBzG8YT40wICp0ZLJjKJnfA7AHRgA+YgDBAfTf8TvktojIw6VwAowO+AAP++wrH2cxu+XMyiONsSyA7ktgFctq2CJkYHZpIiD5gQxXE+HaYZJ3iMh5iIbdCzDC8kjkEbiRedpU9+jHfFbnwtxJb6B7C9BclDoZ+lp4lIHMIBys0bgK2NwwVhswqBxSBxZJIMs7TTMO3UxaRozjGNlhSvrxZwg28qXULxw27Pr5ujP5eZ+0rEEfBcnD+2ts9LEoFbaPLwa55UrSSQSsuSCcyhPLMmk5MwCossf+ZsRksFPSL3jcEVsbt5UFsED8wHIKnGkrjvnIwB3JGKo+PW0PEOHyLdj8u0Y1uW0k28iDIkB7EDff1UkHG4GB4FEWigubjpskYG1tiSEmlLYa+kUnMcC6tWk/zYywDhqLJ7i7uVnlTRLp1Wdq2SLWNsg3d0Btz2GQkefcDHW67aDhsaoqFQ2k5ywBJYnUzk48xbqJ96+eEcPWFDpOt5DrklOMyMcdRI9MAADsFCgbAVOoFKUoFKUoFKUoFKUoFKUoFKUoMLBYq1xNcSBJBNcpoGM4UKsS74zjSEbYgZkOc4rTmMvEqOypM4DAEDZgAXGkHqGc6hncMRmvcywxNoyqscsB9dif9h/aq3jFg7zxOnYGI9+wjkzJ/VWH10n7hYW1rISjyv1qpVlQnlvuCH0MCVO2QATjJGW71FThJLS5IAbUox+1zqcg52Jzj6rVjbQFERNbMVULqY5LYAGpj6nb+5rH3niaYzzW7Q3KlMlY7eMO7rkgFpmOhQwwwAwQGXqBDABb+DSY4TZSSJJLaYiJU7tGADA7L3BKYB/1K2K0FcN4L+Hl81xLeFn4cS7PzTJrkKYB0lUchs4JYuRk74I2Gy4Y8xt2uF4jdKiqzqJktJNYVdZJRYlbAHosgzg4IoOgUrBcK/EbVAJZ7SbUzRqggAlEplRXTQDpI2Yd9snGokHEjw3+J9leS8nE1vKTpVbhAmttjpVgxXVv5SQT6Cg2tVPiaVuSIUOmS4YQowOCusEyOux6kjWRwPUqBVtVZbjm3Bl7xxBo037sSOc2O22hUB7giQetBYxRhQFAwAAAPkO1fVK8lnBdk/Uqqx+jFgP/AIGgyvj+5/gxdi2tmJOAqKAHb+bqwG/SNR9K++A2xjQZByWVn7953ibBB/bhlx6Ba9PFHBUldC3VLLLGgz2WNQ7TKFzjqi/MKW7/ABT8hUkzHlXE+DlFLKvbsjSgHP8A1cfVaCJxcY4dHKupdCxyYXIJDDDj37O1etpFNyktpRG8aqFmLqNLxfHUlgSdyiRkg53Y52zUjjk4ght4R+uWKLJwBpT4k2rftyopB9/bNYrxbxh79VVCfyLFtKBmR73R5iSFJjtMlQX7tkADqBoId8sd6FthzbiGMsbXMhReIRw4Z7ZpD5zEfKx84BOfM9bG78Npe2sbiTFxgPFOmoCMkAaEXIIix0lNj67P1CJw/gsV5aqsjBbrCMksYxyHXUYxbgjZVKnp3JGdROa8bPjk0QkSVVilQt+aQHpBfZbuHP8AksSHb1UncZJag/PAnGZY2a1uMBBjknB6fKpXUBpZCxBB2I1gFQMY1QvuXM6uxKPIixnHlZkJKbdlwgbJ/VJj2rF+D+MpeQq+hI7vL/4RiPiRqqq8YLAAnDZB/SXIOzPnTLKrCB2YsiFnidgcthXHKcndZFJHm3On31UGhSQN2IOCQcH1BII/qCPtX1WE4TxBlUyxnWXA1jOrGNbPpY4GSAzDVgHetxDKHUMpyrAEH3B7UH3SlKBSlKBSlKBSlKBSlKCl4rwpmlM0e76AMEgD4ZZ4wNvWQqSSeyAY3NRb3hsqNiInToEaMAcouFXBx/r0Nn9qyfKtJSgyb3rSXkmgErDGQpHVl8tGo+uoy5z+0VVR8RaDiMZdQNcQWdjnPM0yTlVO+QFIAHsmPat3Faoru6jDPjUffTnH+5ryurFXeJ2RGMbFgxHUpI09P19fkP6BTcTvnlKWpRk5y4d1by4ZC6DK9zGSc/OqXxxaFLMyFSUUMzBuyIrO6oR6dLafbpxW7aJSQxAJXscbjYjb7E/1r9kQMCrAEEYIPqD3BoOQxwSfl4o8OSEPwjl2A09JOMgtlJR39AM4xVJZcFaCEljrDRszaiOoONEak4JKsARrA20Z3rtr8KiLatOOhkwNtm74x2Pm3H7m96qb7gEr3POV1VVU6AMg5woCewUaWIO+8jbe4Zjh/wCJEcQ/LuZJH0MY5iVI2zhZTnV0kEF9PlCs2NzW84BKrW8LLjSY1IA9iAV7euCD96y/Cvw+t15cwDxycpBoOMI6qAGwCeoHORqIPbOBXr4X4VccMSSARm5ty7PFymQMgY/wyJXUFVGMEN6dqDZVV8CnEvOmHZppEH/kEwkD5ao3P3qp4j4/sojy2nWObKgpKGjKgsFZm1qPKCTj1x96ncAtMR2zJgxcp2+rSlHVv6GTJ+dB68aRgwlGxSN0j9jJMUWMn6EYz7Oa979BHE+M9TjOcHJkYLjf06sfSpF1b6yn7VYMR76QdI+zaW+qivLi1sZUCr3EsLd8bRyxu39lO1BTeO7BZo7cOAyC5j1ITgOJA8Whjg9LGUA7dialQ2EMaSSSESufOQB2hyVijUHZE0nCZ75JySSZHieRUtpJGJAjKSbAnJidZFGBvuVA+9Q7yylbmogOCsuNyMl2Vu/bcOwB+XyoKOx8cWkLyRSRiEoGaMAebUxLqCdlOXj7kAl9uxAm+LnVo4bmAj8zpJiGnUJkK6nicbDBBGMkb43ALGo174AWZ3Zyg1RSKsi5DI5Pwzv0kAZJ27/KoHCPBcllcczaeNuUMYwEESlEG7HBUAZcAAg6cUEbg9rC4jmt8Iy7INRBUrreaIkjqkwVbU2GZF3GVbN8YJLlOXFOsLSSPzQ6guPy8gHNhXsZMCMMxyoJU4Byph8b4M21zBEUVgv5qBjlWVSHjmjIJxJE+DkYJUtjBANT7Th8kxIj6IljaNbgthnZwHeVUVApy7sS4IBZARkHYLC64frnEKqBAiIWxtudYwAO50qo39CKvIowqhVGFAAA9gNgK+YIio3Yt9cfP2H/AHivWgUpSgUpSgUpSgUpSgUpSgUpSgUpSgUpSgUpSgUpSgreLcFiudphqXGNJAIwSC4II3DAAH5fPes/P+HFsVWOOa8ggHmt4rmQRuN9ipJIBychSM533rZUoMXb/hdw9QVKTOh/S1xPgfMAON+3f2FeM/4ScMIPKilgYjzxTygj2I1MRkd+1bqlBkeHeBuUFja+vpoFKkwyyRsG0sGUFuWH05A2DDOMdiRWupSgUpSgUpSgUpSgUpSgUpSgUpSg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AutoShape 4" descr="data:image/jpeg;base64,/9j/4AAQSkZJRgABAQAAAQABAAD/2wCEAAkGBxQSEhQUERQWFhUWGBwbGRcXGBoYFxobGRgZGB0ZFxUfHSggGBwlHhwYIjEhJSkrLi4uGB8zODMsNyguLi0BCgoKDg0OGxAQGzQkICYsLDUsLCwsLCwsLCwsLCwsLCwsLCwsLCwsLCwsLCwsLCwsLCwsLCwsLCwsLCwsLCwsLP/AABEIAPIA0AMBEQACEQEDEQH/xAAcAAEAAgMBAQEAAAAAAAAAAAAABQYDBAcBAgj/xABJEAACAQMCAwUFBAcFBgQHAAABAgMABBESIQUGMRMiQVFhBzJxgZEUI0JSM2JygpKhwUNTY7HRFSRzsuHwdJOjsxY0NVSitNL/xAAbAQEAAgMBAQAAAAAAAAAAAAAAAwQBAgUGB//EADcRAAICAQMCBAMHAgUFAAAAAAABAgMRBCExEkEFEyJRMmFxFIGRobHR8DPBBiNC4fEVQ1Jikv/aAAwDAQACEQMRAD8A3eN8zS8SgnUyGKFoi4jiGC8TCQJ2spyTnQSVULjoc7559+slCajFbZxv92f1LNdClFtvsbPCOJXVsB2Ny7oAPu7gdsoG2yv3ZBsNssfhXq5eFwe8Xg48dW/9SLPZ8/Iu11C8f+JGDNH9FHaL80x61z7dFbX2yvkWYXwl3LTw7icNwuuCVJF80YMPnjpVQmNugFAKAUAoBQCgFAKAUAoBQCgFAKAUAoBQCgFAKAUB+f7W0FuLgKSRJPcRSITnSymbSUPh3dOVOdmz4b8jV+u3pa+HDT+9bMu07Qyu/P5k9B7q/sj/ACr6LHhHmHyZK2MGu1muvtFyknTtI2aOTHkXUgkeh2qvbparN5LckhdOHDJyx5su4PfC3SeTYjmA3zhwNDnpgEL+1XMu8Ma3rf3P9y3Xq09pFs4TzbbTsEDmOQ/2co0OfHuZ7snxQmubZVOt4ksFqMlJZTJ6tDYUAoBQCgFAKAUAoBQFa4zzzZ27tGZDJKvWOJTIwO2zMO6h3/ERWspxjyzaMXLhFZb2oy57tht4a7hVb5hY2A+tQvU1ruSrTWGS19qm/wDvFlKi/midJh/D3W+gNbR1Fb7msqJrsXDgfMtreZ+zTI7AZZN1kXP5o2AZfmKmyRNYJegFAKAUAoBQH5/5jj+zXnFJXcmOOYkoRsPtMSd9N/fGpVyc93V0zXP1XrnGtcvv9N8fQs0vpi5fzcm7J9UcZHQop+qg17yp+hfQ87P4ma9/xRIjjDO/5VxkD1JIA+ZzVXVeIU6fab39jVuMd5PBqzcxRhQVV3Y5yiga1wSDrBIAORsM79Rkb1FPxSiEFPPJs1FLqlJJPh+5gj5hfKl4gqFgD38uoYgAkacHcjIB233OKq1+NRnaoOOz75I42Vzn0Re/v2ZOTQq4KuoZT1DAEfQ12pQjJYksm6bXBt8O4lcW/wCgmbTn9HLmWP4Lk60GNgFbA/KaoXeG1y3hs/yLMNVJfFuWbhnPiHC3cTQn865lh+bhQyfvKB6muXdo7a+VlfItwvhLuWuzu0lQPE6ujbhkYMpHow2NVSYzUAoBQCgFAa3EL6OCNpZnWONBlmY4AHxoDjHNvtAnvXMVrFdiDwWGNxNMvUOzjDRxN4BfeHU9VqOxyS2ePmySCj33+RXbW9YSdi9s8LLuwOnSmdxq6aWP5cZ3BqhZU0urqyXa7U3jGCTxVcnPKAxSRd5XRmSVDlJEOHU+h8R5qdj41JXbKD2I7K4zW51TkHm43amC40rdRjLYwFlXOBLGuc+WofhJ8iK6lc1NZRzpwcHhlxrc0FAKAUAoDinP0XZ8TugwHYyQxTSZ372l4VZgeiAqpJHQqp6Zqlqo7xa+Lhfq/wAkT0vZp8HzwFybW3J6mGP/AJFr22neaov5I4FqxN49yC4o+i4ZH6vlkPUMvTr4Fem/pXlvFaJxvc3w+Clq6ZNeauP0MEUAVnYdXIJ+ShR/l/OuY3lJexTstc1GPsjItuZWWJfEgsfyorAsfnjSPU+hq74fp5XXLHC5LOig+vzOy/XsW8mvaouisgUBri3ZGL20r28h3LxEYY/4kRyknzGfWqd+irt34fuTV3yht2Jmy9odxb4F/b9qmcdvagkgeckBOR8VJ/pXGu0VtW/K+Rer1EJl+4PxmC6jEltKkqeaEHGfBh1U+hqoTm/QCgFAVbnDiLMyWcAUzSAO7sodYIw36XSdjIWGIwRjUpPRTUdlihHLN64ObwjU4ZwuO2RhCuS3eZnYs8j496SQ5LH/AC8ABtXMnY5yzI6Ea1BYiVfhns7gZWe9USSyPrZY3eOGM+AjVCucAAajud/Opp6l59JHGhY9RWfaHwkWE8M9ugS3YMrqrOzO4BbGhsqowq7jB97Nb1vzYOL5NJ/5U01wfVUi4KA+7W/NtLHcqCWgOrA6smMSIPPK5wPMKfCp9PY4zS7Mhvh1R+Z3axu0mjSSJgyOoZWHQgjINdQ5pnoBQCgFAcf9q7aOIKoGWurIwouwBcSsRk+AxISSfBdsnaquphnpl2i8v6E1UsZXuiO5X3s7b/hJ/livY6T+hH6HDu2sf1K4s6zSvNkF902J7qg91MeHTJ9Sa8jr7523Ny47FDXTsTVbWI9vn8zPVI5x8WoeJ3kichnxkMAyHGcDGzADJ6MOtXdLrrNO/QXq9b0xUJRWF7c/sWXhV92yEkYZTpYDcZwDsfEEEGvWaLVLU1da29y9s0pR4Zu1bMCgFAKA034evaCaMtDMOksR0SfAnBDD0YEVVu0dVvK390TQvnDhk7b8/XFqM3qCaEdZoRplQeckROlx0yUI/Zrj6nQTqXUt0XatRGe3DOlQyh1VlOQwBB9CMiqJYPugOccOtGuO1uGkINxOztoOC0MRZIYg43VcAMcdSz4xqrn32evHsXaa/Tkl+IwO6gxOUdTqX8jYBGiQfkOeo3GxHSq8JJPfgnmm1sZLG5EkauARnqp6qwJVlPqGBHyrWUel4NovKyZJYwysrDKsCGHgQRgj6UTaeUJJNYOTXPDZbWeSCWQSAIjRsBg6GMiDX+v3N/DfaprelpSj8yOrqTcZdj2oCYEUBZfZbxU2syWRObeTWYg25jkHfKBvFWUO2/Qqd966Wnudmz5OffSobrg63VkrigFAKA5n7Wbf763l22gnAz+ZWhkTHqCtVdVnpWPdfhvkmp+J/Qo6XRjs4EXuliYwQd1CaycHzwhGfDOa7tuplVoIuPL2OJqn0SnP2NRFAGAAB6V5ltvdnAnOU3mTyfVYNRQCzuZYXdkCOr4yrEqwKjHdcZH1FdPQ+I/Zl0tZTOjRqa41qE09u5ZeHXqzIHUEbkFT1Vh1U/DzGx2PjXqtPfG+CnHgttY43XY2qnMCgFAKAiuaRm0mX84CD4uyr/WqmteKJE2n/qI7igwAPSvNHVIfnHij21nNLEuqQaVjB6dpK6xJn01OKA5PwXiT2sy2mqeaGArNLIoaQoj2+RGwXLY7U6tIGwz5VWvqi8vu0WYScXj2PuHibrPaXskzKlxMQwLlY0hkDiEFGIUbGNi2OoO+9bTqSq6Ugp+pSZcpOabJRk3duAf8VP6GqHkzfYtebBdzH/8AGNh/95b/APmr/rTyLPYedD3KBzZx+Ka+dreRJFWCJC6kFdWuZ8auhwrZ+RqbyX0JP3IvNXW2vY+bCxu7gdpBayMhHdaRkhUg76lDnUc7eGNuu9aOqMdpSN/Nb3ismnJcOsvZyxmOZDiSMsGwGCuCGXZgV32rDqSWc7PhmY2ZfG5ucJaSS9s4oo2ZzJHLqGNKqjqXJ3yMKf8A8qm01eJN5+RFqZ+lRwfoIVeKQoBQCgOd+1y11mwIGSs7kerLC8gUjyJQfyqvqpYqf852JaVmaKBweIXNkpTu/eSNGT4fevgN8VOD8a79Om+0aJVvn3+aORqsOySfDNK8doSoljZdTBQR3kLHoAw/qBXAv8Pup+Nbe5yZaGeG4tNI+6plEUB8qwOcHOKzhm0oSjjPcmOVnDQsw6NK+PlhP81Nev8ACI9OmWTsqDhCMX7EzXUAoBQCgI/jTYRPWeAfWeOqXiDxQyfTLNiO2k15w6hROMcd/wBpRNFZITHrQ/apARFmKRZA0MezT4ZB+VDv3jjBisujDklrqlLgz2PC0hjdEJLSFmd2wXd2GC7EAb9BgYAAAAAFc6djnLqZeVajHCKjy5brKLO2khkLW4DXAlT7tGiia2jUahh9Ry4xnYZq9falXs+StXFtpNcF5Fun5F/hH+lc3qZc6V7HybSM9UT+Ef6U6n7hxRzbh/JEVvdT8QvOzht45pWSHA7MJkLE5A2wST3fVfhV13OUVCO7xyVFVhuUtkSl1ezzQ3N60s9sYIne3g2RSuliklwhz2hkKEaT7o6b946qMYtQxnPLMtuScs4xwQvMNyJb5iVAZbaASbbiRw0mPiFYVpP0wX1ZvW+qTfyJ72Z2uriRfwitmz6GWRAv8o3+lTaP4WyPVvdI67VwqCgFAKAontaikMNoYSFkFz3WYagNVvOvu5GckgenXfpUOo6fLfXx/uSVZ6108nO+R3jNuwhz2aysEz7wBCthj55Y16Lwly+z+rnLOXrMebsa/GLgTvp6xxPt+tIuQSfRTkDzOT4CuX4trnKXlQ4XJz9Te6l0R5a3+jMJrhnJSyfLrkY6f971lPBvCXTLJghUq7DIOrJwB7oACqM59P8AOtm04lmxxnWnjjb6vuZ7UmOaJ4+7rkVJANg4c6QWHQkEgg9etdDwu+cb1HOzJ9FdKWa5PKw8fLBca9iWBQCgFAR3Hfcj/wDEW/8A78dUfEf6D+4saX+odl4pamWGWINpMiMoYfh1KRn5Zrzp0zndzxw8Pt447qAxShNEUanXHK0aDAjkUHSvTOpVxk9epoWaaXVnOxdhqF04xuQtjz1DcKFv1e0dWDK8bF1yM/jCnQdiMHY+B8BjyXF5hv8AUOzKxPYsHJHHGuoMyA5DPoZsZkiVyquQOjDGlh4MOg1Co76+l7ElM3JbliqAnFAVrnW7CxiOSW3SN9JdZGPbMFcORBGP0jHSFAx1Pj0qxQt843/Ir3Ptkh+NcV0HtLvDTvhoeHx4wCpzG12/VtJOTkhQc4DEA1JFJLbZd3+xG229+fb9ytWkBBd5G1SysXkfzY+Xko6AeVV7J9b247FiuHQt+TpvsjsCLaS5YH/eXymR/ZR9xD8GOt/g4rpUw6IJHPtn1zbL3UpGKAUAoCle1uRkskkjXU6XERUbncsU6Dr73So7oqUGnwbQbUk0c75aiRPtCQkFFdNBG4Km3hw2fHPX512fBZylpn1c5ZR18YxtXsQtme4B4qNLeYYbMD6g5rzVykrJKXOWee1cZK2XV7nl1kgKoDN1w3u4BAOTg+f861j7sxRhNybwuMrn5foZkQAYHTw/0rVvJDKTk8s9AoYy2sH3bR6pYV/xA3w7PL5+qj610PC4Oepj8i5oV63L2T/PYtle0LwoDXN2DJ2UYaSXGezQZbHmx91B6sQKp6nW00L1vf2JqtPO1+lGabhkEKrJxa57NpCdEaTvFGoGO6CmlpGGRqY7ZxgAdfMX+J33zzXlI7VWjqqjifJUeYuOwQMI1uBcw64pEde866J1Zo3bYOdIJDddt96uQ1dtlDhct9sFeWnhCzqhwdV5b9oTcQlQWljcG3JOq4l0oigZ3Xc6zkYwDn6VWNzmPOXMRbiU322NoimVjL9FQPpQIPHUMyFvXyUVWvhOS2f3FiicIvcwT26jUygYwNQ6nCnP0wWOKpxnLGH9xbcV2NvhfHzZB9Wew1ltsa4n9xpIQRh9RJLI2xxkesq9eE+f5yRS9OWuDqFhcszOjlWK/iQFVwQrAFSxwcMD1+lQSiksomhJvk3c+dRpG7OM8z8w3SwziZYp+3hR0DxBZoIZcuHyEw6qWRNRbZ1G1dKuMW9tsNr70c2VrfJA29ykcMZUhAVBZjnOrTksfztjfHwA674cXJvJKpJJYLvyvy5LxPSdDx2Z3klcaWlXxSEdd9wX2AGcZrFOm6X1SFuo6l0xO4QxBVCqAFUAADoABgAVbKp90AoBQCgKj7Un08PZ9JbRNbtgEAn/AHiMYGTjfOPnUd0eqtr5G8HiSZy/lbIaZSAGAh1KPwt2eGU+oII+VdfwN5rl9fyKPiC9a+hocSCTXBkAA7MlAV2LFTpYyH8QDAgDoME75rneK6lTucIrjucjV6hwj5S+/wC/2MNxAH09O62oZGRnBHT5/XFcqLwUqbvLyt8NY22MiA/iI+QI/qawRycf9JozcR0yf4SHTI58GIyvyG2T+sPWpVXmPz7FyGkTq/8Ad7xXyJ/lmLWTP+Arpj2xkZBZ/gSFA/ZJ8a9F4NpHCLtly+C1XV5MOl8vn+yJ6RwoJYgAdSTgD5123JRWWbJNkLxDmmCIZB1+qkBP4zsflmopXJR6lx7vZfj+xep8OumuprpXuyv8P5gv0luZbQBQY+2kRk+7KINPaAudTnAA7uAd9q85r41zn1S5fyaX58nRqSqj0wlnBLcY5WvHljkvrrtHnV1hMSgqkgjLxxd4AIr4IyoOSu/nVTT6ryk1Use/uTp2Qec8ktyzypwueKNHbtLpVVpA0rrMj4BYdnkFQp2xjwqG/UXuXU3lG0VGxYk8s6PyhxCQyXFrK/aG37MpIQA7RyLkCTACl1KsMgDI07ZzU9U+uCkVbI9MsFV4zfwWd7cpxIIqXMhkgldQ0bJ2MUTxk4OggJgg4BDDzqK+E21KJLTOCWJERactWFxrPDLkCTA1d8zpjoutGOoYwQMEdT18K85SwvMjsTwSz6GVfmjhMsUbQXGjWzRZePOlkeXSGAO4IwQQfj41tXjrUo8bms23BqXOx2pVwAB0Gw+W1U28lpLYVkMg15Ut9Ko3aPCpytu8rNAp8MRnqB4AkgeArfzGnlJZ9+5D5ESocn8gxPc3EMurtbaUGIviRBbtkxtHExA1HcEsHAKDp49OuSlHKKM008M7dEmkADoAAPlUhofdAKAUAoBQFa9pEQbh1xkEhNEhx1+6lSTp4+70rWazFr5M2i8NM5HwCfXeXbjAEixsF/EukyR4kX8L93JHhkCr/gC6IOHtj+Iq+JPMlIjuLOttMye8JGZwEGp0LHUwdBuAWJIPxHhvV8U0iha5xa3OXboZ6n11rfv+6I6/vpNKyQ47M9WIyTk4B0nBCg9a58IRz0y5I9JpKXY6rn6vZfzkxcJ1POzu51BE2UaVxlwVKnOdx1rNuIxwkWPEaoaaqNcVlPPPJucLT7nB3bLa8ddRJyPjWlnxlDUyfnp9tse2DfskaGWNINZjnhMpWLTnXq95e2OIlIdctpOcbL5damzV9PRpsZfvnCXuegnCvCdnYHlKSaRpJ5nCk5WMt2zpt/eMAoPwT4dK6Wm0V/SnfPMvp+mc4I1rI1v/AC4k3w/gEEJyqam/PIdb/In3flir8NPBPL3fu9ytbqbbX6mZ5mkinWeKJZgY3imiLBS8bd4aWbbIbOx6gmqHiehlqEnDlE+j1CqbUu5k5V4dPeQW7NL2dpDOHihZQ8+Ld8Ijz5A0hgRsudIG/jXl7ZKuTWN+/sdmuMppPOxOTdnZCe8uVDzySMqaRqdlLFYYIc7jUoUkDbUWJ6VGs2YhHg32gnOXJZeSuEyQRSTXWBc3DdpNuNKYAVIlP5UUAfHUfGujGPSsIoyk5PLOW+0W8j4jc6xh4EASNvAgNlnT9tjjI6iNPA1XsvxLC7FmunMcsufIK44fbfsbbYIAZgAfMgYGT5VUveZlilYgU7my6W9lk0k9mFEaONiSrMTIh8tRGD46M9CKy5eXhd+TCj15JLhvO1wiqtxbiXSMGWKRVZiOhMTgAE+PfrDVct08GV5kdsZJbljmL7fLMVDRJblR2ZI1szKctIVJGkdAoPUZPgBmcFCK75NYTc5fQtFQFgqnPV61mba+gAMySrEQTgSRS51RufLIBBwcHfzq3pZtZXYqaqKwmY7f2szA/e2A0+cdwpb+FkXP1FWlfAp4LLy37SbG8YIJDDKR+jnHZk9Nlf3GO42BzUxgt4NAe0AoBQFf9oP/ANMvf/Dyf8hpjIOHXjn7WkxZkF1CrERMBsCFXVIBk51LupG567ZNDT6iymqUKnhp4yXlTXbbF2LZkwLRVRljATUDuo8WBGonxPjk1z3bKUuqbydmNUYwcYLBBzWcohZOyAwhGdY07L1GO9/KrsbK+rPV39jxi/w9qo3eZ1LCec9yLsp9EudDsHiU9wAkadRbbOT7w6edT2RyueGS+KaKzVdPl9jeflySUPL2hilfoqHugDOBIQe8SOpHT1qB6mMH04ykdLTeCqNCjN5a4zuT3KyQoGjWPs5wBrVmLuQNgwc++nw2HQgV63wy3T2QzXz39zj62q6ueJk/XVKJq3PEI4yQzZYDOhQXfHnoUE49cVWu1dNP9SSRNVp7bfgi39xr2fHIpHCd9HPRZUaMt+zq974Deo6dfRc8QkbW6W2r40SHLPFvsWLaZD2TzN2Uy40r2zlljkXOV77FQ243HSvO+J+HWQk7FwdbRayLSg+TDz3ERdo8o1RrGjQ+SOkymXA/OVKEHrgNjxqPw7y3XZlb4NtZ19cccHWOLcKhuY+zuEEkZIJU5wceYB3+BrciOHcetjZ3lzFKghiwJIV1hkWHJiXfOVJZCcetUtVVlppFzTWYTTPFvmjjkQTOsZBd0DbYIOo4xqUNuSAQCc+JOaylPZY37E7jFb5Pnhcct0yrZQtOCPfTAiTGMB5DgL8OvpUkNNOW8tjSeojHgycS4b9n+7uZI5rodYYiwggzuDM2czPjGI+6u+WyMZsOFdKz3KsrZTIM2zpJEbZ2S4keOJJAxUjJC7quAUwCSuMbdK1hY5v1cGiyuDr/ACpxF7izt5pQA8kYLAdM9MjyB649aqWxUZtI6Ncm45ZSPaDxHt7xIFPctRqfyMsg7o/dTJ/fqWK6K893+hVvn1Sx7FdvJdCFvBQSfHYDfFIJN4IDUsbEMgaZFLNvhhq0g7hRn6k+JJreyx5xFmEjovst5iaKcWMjExSAm3ySezZAS0Qz0QqNSjw0sB1AqxTZ1LD5MNHWqnMCgFARHN8eqxuwBnMEm37jUB+dp7oa7Vd4z3sI2ARG08UibbjBQnGNu7jwqio7Ta3z/ZMvVS9cV/OScS5K4Ub95hv8T1+oqp5ae7OorHHb6njyM8Z33fSPTvbbD51hRjGYblKsrdhJpS3fG66M58nHZtn4Bs/KuhNZ6kc2Dwoy9i1RzafPSFz69H/nsK50oZ+v/H7nVUun6f8AJnurUPjOQy+66nDqfNW/puD45rFF9lMuqDwZv09d0emaI2a8nR9N1NpiPSSNAgbPhLJ/ZH9nAPn4V2p+Mai2vFb37+5xI+FU1Wf5vw9vb7yVhhVBhAAPTx9SfE+prgznKcszeWd6EIwWILCPLm3WRSrjKn/vIPUEeY3FITlCSlF4FkI2R6ZLKIfjFxLHbyxykuhXMc2O8jKQyCYDr3guHHzFel03iivpdVvJ5vVeGOizzK/hOlXdrHxOxRtvvEWWNj+CTGpW28m2I8RkVxoydVhclFWQLbyzxkXUIcjTIp0TR+Mci7MpHl4g+IIPjXTTyso57WHhmlzHyVbX08c1wpbQulkBGiRQdSrJtkhWJYYI6nORTAy+CjcatuHcMm7EWhvJyocmVkxFGcqkesjJHdYgYJPUnpUcnCCM5bNfiPtBunjMVvDDaJjGpGMjgfqDQqIceO+K0eoj2MYKpFGFGBnqSSSSSSckkncknfJqpKTk8s2JPlW27TiNsPCMSS/HSoQfzkB+VZ4rkySqOZo6ZxfiKW0Ek0nuRIWPrjoB6k4HzqCEXOWC9OSjHJxuy1ENJJ+kmdpX/ac5x8hgfKrFjTeF2ObnO5sVGBQHxIG2aNtMiMHRvyupyp+vX0JreufTLIZ3Tk3mJb+2SYDS/uyx5BMci+8p9PEHxBB8a6KedzQnKyBQGhx5M20484pB9UagPzRPA10LGaPSGKdhpc6RmGMuXLDJXfOB5AHxqtpas2Soj9fx/wCDfU6lU1q+a2WESfDkmkQSrEj51OAkq6jqJBOGAwNQ236VZXhlk45hh/qQz/xDp6bOm1Nb842335NuKaVMmS2mCrg5HZEAKMknEnxqvZ4RqMZwWqf8SaCUlFT9sbEFDHqiAYY1LuPLIrXOGWksxwzY4bduyRxiOVn7LcAKxYKskRYd/p2mOuDsaz9itseYLnf80Qy8U09MMWyxjZ598f7k3a8XRw2BKdDFW+6c4YdQdIIyKq/9O1Es9MfwLj8Z0UMKdiTe++2xs/bF8pP/ACpf/wCK0fh+qW/Qzf8A6xoH/wB2P4n0lwp6avmjD/MDFaPRahf9t/gSLxPRvi2P/wBIxtxCIdZEHxYCo3p7V/pf4E61NL4mvxMi3EbdHQg7e8D8sVH0yT4JFKElymib9nF4qdvZjAEbdrEAf7OU5IH7Mmr+IVcszKCn9xy+lQscFx2LBfQSQTfbLVdUmkLNEP7eIb4H+KgzoJ9VPUESae/p9MuCC+rq9SNk86yz5Wys5ifGS6Bt4l+RzI59Avzq5O6EVyVY1Tl2OacytN9tmFy6PKVjYlEKJpKlQFUknAKkZJqrbPrSkhKDg8EZcTBEZj0UE+pwM4HrUUVl4MHi7t6Lt+8Rv8cDb5nyrZ7IFm9nG95cfq26Y/ekbP10r9KxP+mvqWNP8TNn2m32sxWg8SJpf2VJ7NT+04J+CUp9KczOpln0lUDA53GfH/rWMMrHtYAoBQH1a8cmsGM9qwEhwGjKlkmAzhHUbkjJIYEEb74zViibTx2MNF44J7ZoWJS9t5YZAAfu/vlxnx095T44I/pm31LGTU6bZ3SSxpJEwZHUMrDoVIyCK2Bj4mhaGUDqUYfVTQH5illMthFp1RlZYVwRgkG3MZcfqthgD+rVOK6NRn5P9eDe6SVDbXBitDJBqNu+ksBknqdLFgufBd8HFXatROv4f5g4Flld+Fcsr9NsZ+pI3nMM8kfYyLGe17jFcjGSWY48tAK9fWrVniU51uL9iPQeF6Z6mMq87PO/y/33PiuSe0I8xmOYyK7prGAynGM51Ln8OrOfj61YrtlFelnG8UpbXV0prl59+z+42IpXjVlidlU76VOkEhdIyR3sYA2zW0L7IxcYvGThtwm07Iptd2svf8ib4NzIEEEDxkZwpkeVeuCWY58Op653rr6XxCPprx9+Tnazwzzp2XRl88KL/Ask3EEXADqWZWZFDe8EGTgjO3rXSnfBcPfscivRWye8Wkmk37ZKy3OmtrYxrIFPem7hOO6cICQM776h6eornT8Si3HHHc7UPBlXG3rks/6d/wA3j9CR4bxK3vNXaRxBtZUJIY3dsDJOPmfPoasUX1XrLSXtnkp6rSanR4cJSaxltZSRvHsrHFzFEiCI5cIoUtGxCyDYb7YYDzRah8S0dc9O+lYaLXgfid61kVZJtPbd/gdFgmV1VkIZWAKsDkEHoQfGvGNNPDPpCaa2MlYMnPvafYaHguwO6PuZT5K7ZjY+gckfv1Zp9UXHvyinqI7qRSuMviPfoXQH4F1z/KtqV6yq+DPYn7tCepGo/Fu8f5mtbPiZlG9wrictpMZoFR9cfZujsyjAbUrBgDuCTt4g1ldLj0yN4TcHlGuzu7PJK2qSRtTt4Z6AKPBQMADyFazfVsuDVtt5ZqwxhCWcrlmIGNupzj1PTJ9K3lLq2XYOXBt1EYPKA9oDWv8AJUKGZSxCgINUjE7BYx+Y+eD8utSV88fsDZ4ny5d2duspjjCOdJjU5eMtsrzS50kasBj4Z61JHosljO5vKuUVlnfuBcPFvbQwKciKNUB89KgZq6Qm5MuVI8wR/KgPy80plsomAI+z9jEQQQSTI2SR5DugHzLVRjHoucf/ACy/0JL116d/JYMdWDyxrQT6m1BWOnIUY0jwyxJ+m2dvjRrY7eknTpI9U36n2M4un8Yvo6/9K16F7lpeLU/M+JblyMdiCD11OuPpg1lQXuYfitJ5bKwzqxjwAJOkeWo9ayziaqyuc81rBmIoV02uDClmgGNOR+t3sDOcDPQZJOB51lyfuSy1Fjec/hsZHkVB3iFA8yAKxhmqhOb2WT2wVpZFa2SaR1zgwRu5GRg7qpHTO/rUkHODzHYsx01zi4tbPlMufD+WeLXFt2Elrp1ghpZ5VBwWLD7sZY4GBvV962Tp8t7/ADEPB64apXweEselLbgsEHa8NmuoI7K7liafXAsEZaFI3QMwVydKYfV3Nutcm6h2PKPQVXdCwyTi43csMjhd78+xU/Qyg1D9jfuS/al7GpxOa+uYpIf9kSFJFKN2lxDHswIyMatx1reGlcXnJpPUdSxg5Tzbwu4tIpLW6/SoqsrjJWRMr3lbx07g/CpfL6bFJcFbOxJ264RR5KB9AKpy3bNj6cnbHn5Z/qMfHfHkazBR36vbb6msurbpXf8AIxP7+ASG05HUrgHG69OpHr67VhcHO119unnGyL9PDRjnjbBLMDuMaVIwupS22TkkD6VvFrOyKi161F1aawk/z7G1nxqLg7xE3Wm0GtDiMkBoydt/xR56EdSo6ip4/wCbs+fcw9jeur1I4zKT3cAgjxz0x8ajjBuXSZOh8jcs9gouLgA3Lr06iFGAPZp6/mbx6dBWts18EeP1LlNWF1PktN1bLKjxyDUjqVZT0KsMEfSoYycXlE8oprDNfkPizK0nD7htU1sAY3PWW3OAj/tL7jeoHnXXrmpx6jlzh0SwXE1uan5m4pdD7NPGNWYmVSSNOrTetjSfxaR1x0L1R6Gr8v5/dt/f+xNOSdDXyNKrB5Q8rABOOtZCWT2AGQ4jBkI8IwXP0UE0wyaNFkuIsm+H8ncQmx2dnKoP4pcQj5hjrx+7W3QyzHQTfxPBY7H2R3jY7aeCIeSK8p+p0DNZ6EWI6Cvu2WCy9j1qN557iX0DLEv0QA/zrbpRYjp6o8RLHwv2f8Ot8GO0iJH4pAZW/icsayTJJcFjiiVRhQFA8AAB9KA+8UB5igPaAYoCi+2SGBuHSdtGHcsEg8GWVzpDKQQdhkkdCFOc1hvCyDleK5Zue0BhDqDqJAzhQfPBP8tzW+Hwef8AE5u6zy4LPSnn+fI+pZQvXJJ8ACT9B4etYSb4OdRp7LnitcGO0TGQFKptpU9R1zgb4HTbPn0rM3n6nqNLG6MMWvLNXilismDIBoVk233GtQxYjfGnIx6k+VS0Tw0iw0X669kM3blI5YfsWrUokVnlQHrGE2VgMnDFvlVl1rqya5Jvl4fZ5prBZjcJbJGVkOC6BsjsJSBgsunI8dLAHpvT1VaT6l3Lumsb9LLDVQtkHzGewaG8jGJYZEQ7DMkUsixvEf4gw/WUeZq1pZtS6ezKupgnHJ0A10Sicf497ML24MkSyWywG5kmjctIZQsjs+gpowSC3XV5VCqUrXZnlYN3PMOg3rP2OrgdveOT49lGifQvr/yqTpRRWiqT4Ja19k1iv6Qzy/tSlf8A2wlZ6USrT1LiJO2PJNhFgpaQ5UYDMgdvm7ZJ+ZrOCVJLgnIYFQBUUKo6BQAB8AKGTJQCgFAKAUAoBQCgFAch9q3E+1vEtwe7bIHI8DJKCBn1VB/6lV9RLCx7mUVBLdnzhtIGMHAO++Rg/Kuh4V4VHV1uU8rfY1nPpex8sjI2ltxgENjGTk5XGTuBpP71QeKeG/ZGnF5i+/zMwn1Hx9nXBHgQR8AfAeX/AErmdbzk1jRXFtpc8nzGGLDUPdUjV5k46DwG3jRtY2Kuj0bolN52fBnrQvmnxj9BN/w2/wCU1JX8aDOy8a5kkMUFvaMPtdxEjlyMrBGQNUzjz6hB4tjwBq9OagssxCDk8I++FcNjt4xHENupY7u7Hcu7dWYnJJ9a5U5ubyzpwgoLCM13dJEjPK6oi7lmICj4k1rGLbwjMpJLLIfl+0k4nNHcyq0djE2uCNwVe4kX3Z5F/DGp3RfE4Y+FdOiny1vyc+23re3B0OpyEUAoBQCgFAKAUAoBQCgFAKAUBp8X4iltBLPKcJEjO2OuFGdh50B+fprt55ZbiUYed9ZXwQYCqg+ChRnzFULp9UjZI8SRwoUFRg523zvnckbZ3zjz611qvG51Vwrriklz8zR1pvJ9zXBcgadIG+5BydxgY8Bvv61t4r4rDVVRrrT5y8iEHF5PmuCSGHtiziKKN5pT+CMZI9WPRB6mpI1trL2RlZfBvycGvY01z2jqoGSUdJtIyfeVCW9dgRvWOmLeIyNnXNLLRH2zfaWENtiWSQHCqcgDoWdvwIPEn4DJraMGnmWyNUurZHU+UuXEsYRGGMkhC9pI3ViqhVA/KigAKvgPWobbXY89i9VWoI+uIcxIknYQI9zc/wBzDglfWWQ9yIerH5VtXp5T34Riy+MTb4Xye8zrPxQrIynVFbLvbwnwJ/vpP1m2GTgV0K6owWxRssc3uXMVIaHtAKAUAoBQCgFAKAUAoBQCgFAKA0uNJGbeYTgGIxvr1dNGk6s+mM0B+ePss9rFF9rQqrIpWXcruoOiU4+7kGQDq2JBwTVGcFJtw/A3w1yZgc7jpUPAPawAKAtvsrEvYs2gJE0krF2yXlcyEBl/LGqADfJJJxgDeXUY2XctafOM9iy8WupY07eDEqAKTEq62dSwy0Tqc6gCTjDZ0gDGc1DBRb6ZbP3JZuSXUt0ew3lokclyjQpGf0koAXJU6cSHAJYHbB3B2rDjNvpZlOCXUiucL4vLxa9a1jMkFoiF3kTuzuNQCqW/sFfc497Cnpna7TRFbvdlSy9y2XB07g3BoLSMRW8axoPAdSfNm6sx8SSSatFc36AUAoBQCgFAKAUAoBQCgFAKAUAoBQELzoSLG5wM5iYeexGD/ImsPgLkhpYwcqQCp2IIyD8R0NcnJeOV3nA4RdBI9cCtPIrGNsAAvFHGqREFGw75IGMKc+VXHP0rKzn9m/7Fdw3JKXke8T9HcQSjO3aI0bY9SmoZ+VQ9Vb7YM+UzQ4ryvfLC50RYA7xikZ30572hDGCW05xv/pW0PL6luYdckTXF+ZI2WC1giuYrLurJOIJlUxIp+5jwurLYCk46E+dZjU03J89tyWViworgkrDny3eV0UiKKEAaGjft5Nhjs4FGUjAI3OScgYHWtHp3055Zur1nHCI/ivBbniUgOTZ2atrVNA7aWQ7mWSM7IcnbVuOuM9NlONaxyyOSc37IsPs9sVtL64tYQeza3imZmJZzJreMlmPmBnHTbbFWaJuUcsgsiovCOj1MaCgFAKAUAoBQCgFAKAUAoBQCgFAKAUBo8ctjLbzxjYvE6g+RKkA/WgKvbTCREcdHUMPgwB/rXIksPBeTyjXXhcWosUVj2najUAdDlVXUm2x2/ma263wY6UblaGRQHuaAZoDyhkxcrR54ndN+W1tx/FLcn+ldDS/AVbviLvVgiFAKAUAoBQCgFAKAUAoBQCgFAKAUAoBQFFs109pH/dyyJ8FDlkH8DJXN1EcTZbreYmZXBJAO64z6ZGRn5VFg3PqsAUAoBQCgPeUZAL28QnvGO3cD9XEiZ+qn/s10dN8BWt+IuNTkQoBQCgFAKAUAoBQCgFAKAUAoBQCgFAKApl2oW8ulzuTFIR5ao+z/AJ9kTVHVL1JlinhlR514qYJYmiIWYA4JWZxIpDfcskaENqIJBLArgkeOcUw6ovPBmx4exYOB8TFzBHMFKagco3VWVirKfgwIqGcOmWCSLysm/WhkUAoBQGlbyCHiVrJ4TpJbsduoHbx5P7ko+L1c0suYkFy4Zf6uEAoBQCgFAKAUAoBQCgFAKAUAoBQCgFAKAobTrJfXzAEFGihOfERx9qCB8Zm38cCqWre6RYp4ZFcyQZeM/rLt+wlw23kdzUVUtn/PY3lyOSP/AJY5/v7j/wDYk/60v+L7kK/hJ+oTcUAoBQEVzNIUhWVRkwzQybdcLMmv/wBMv8s1Np3ixEdqzE6PXSKooBQCgFAKAUAoBQCgFAKAUAoBQCgFAKA57zxFNDfW8tqobt0kE8ZYL2nYqDGVJBw4DvvsDhQT0qC+MXH1ElbaexhvPvo0Zo2Qh01LIAGAYgEAglT1AyCfH1qnH0vnJYe6IzkKRlSeGQjUJWlXH93OzMM+uoSCt71umaVPZotNVyUxTzadyrH9lSx+gBNZSyDEl4Wxpil3OMsvZgDzIfDH4AGs9OO5jJtVqZILnu47Ph122cfdEA+rkIPnlhUtCzNGlnws6VbHKKT+Uf5V0yoZaAUAoBQCgFAKAUAoBQCgFAKAUAoBQCgKLzqi3F5bRK7q1uskrtGwBjLgJGD13bvnSQQQhzUF8umJJWssy9n3dJJO2NRxkn8xAAGc77ACufn2LRT1xb3ttJk4mDWzDooxLM6Njz1Lj4NVl+uD/H9CFemSLnVUmNO64YkjamMoPTuTSoNv1VcDPrit1NpYMOKPq04fHH7inP5mZpH3Oca3JbHpnFYcm+TKSRtVqCC56sWn4fcxrksU1ADqTGyyY+enHzqWmWJpmtizFl/5fvluLaCZPdkiRh+8oOD6iumUyQoBQCgFAKAUAoBQCgFAKAUAoBQCgFAVfn3mKO2tpkWUi5eJ+xSMF5S2k4YIoJABx3iMCgKjydxaykjCWrhX6yRyHE/aH3jLq3kfOctvXOujPqbkWq5RxsTt9dCJdTeYAHmTsB/X4A1FGOXgkbwV7mlw9pPIoKsqsUI94PHMNLeXv4bzqarKko/zgilvHJZ0kDAMOhAI+e9QPYlPawBQChk9FDB77K3P2AJ4RTTxp5aEmcLj0A2+VdeLyik+S4VkwKAUAoBQCgFAKAUAoBQCgMVxcKgy7Ko82IA+poCLm5qs1ODcxZ9GDfXTnFaucVy1+JuqpvhP8Da4bxmC4z2EqSFcagp3Gc4JXqAcH6VlST4NXFx2awUK+9oUd07pbztDCj6GdYpDLIwAJCNpKxLvjJBY4ONOxOyNJNrg1oZbBF0oyKdWrWA3a6/7wykay53yxJJyQcgms7EL6nyfd3NYyhu0EcmogseyJYkDAYkLnUPA+FZ2HqIC+7bu/wCzxdSx9opaK5RhCAAQSk8+l0GCdhqAODtUMqovfBPG2S5ZEcQ5vgjtJLclu3WNo9PvHW+e8zDUraSFbIJqLyn19RN5i6cFng56t2jIs45bkxqAQoCHYeTHWen4VY+lQ/Zpt7m7uiuDesuJPd47K5gj270ca9pMp/W7TSVx5GOpo6WHdkM9TLsjBdcKSLBnu76R3PdVZ5AxO3uRRBQB03wAM7kVP5UF2IfOm3yR/E47pURhdSWa50qsjfbZ5DgYURBTluuwZttzWroh7G6un7mNYuOGN8SQeS61VJiMe93dSRt5Ak4PXpWv2aBt9pZ0nkfisEkPYQo0L2wVZIJP0iZGQS24kDbnWCc7+NSmE8lloBQCgFAKAUAoBQCgFAKAUBUubOVkl1zJE807YCqZ2RF6DIBbCqOulcZPkSTUdlcZrdZJarp1v0vH4FRi5SvgAOxJx4tLHv6nDf0rnvQzbzlL8TqLxKtLGH+RKcH5LvFmWUyRQFSMOjNI5XfUjIUVSCPAlgCc4yBVmjTSqeer7irqdZG5Y6fv7lj4tyNZ3DmRo2SRjlnhkeFmJ2y2hgGPqQTVsoEJxjkZIYWeGTiMzD3YkvXUnJx1J2A6nqceBo/katbcGpyryi06t9sS+i0kadV9KwfOc90MCuNup3z8qwm3yawy16o4/Ms0PIliPeg7T/jPJOPPcSMwNZN8EvZcJghGmGGKMeSRqo+gAoZNXivK9nc/p7aJzthigDjByMSDDD5GgKRzJ7Gre4YSW9zPBKMaWLGYDBz1Zg/nvr2/lQEG3L/MFiCI2ivYwdtRzJj94q3y1Gs5NHBM1BzfNFITdWkEc2NIMsj2z6RuQvaxbjoe62NxTJq4E7a80tINSWdxIv5oWgnXPoUlNZya9HzNHiPH5YporyOzuYTCQJ3lVERrcka0c6iWIO643DfEisM2httk7KjZAI6GsEp7QCgFAKAUAoBQCgFAKAUB5QCgAoD2gPDQHgrCB9VkCgFAKA8NAY5YVcEOoYHwYAj6GgOX888DtoyWjt4UbUN1iRT08wKGUcy5SuHn4qYJ2aWHtWHZSEvHhZBgdmcrgbY2oYSR+oQKA9oD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AutoShape 6" descr="data:image/jpeg;base64,/9j/4AAQSkZJRgABAQAAAQABAAD/2wCEAAkGBhQSERUUExQVFRUUGRcXFxgYGBgYHhoYHRgYHhgYGx8aHCYfGBojGhgYHy8gIycpLCwsGB8xNTAqNSYrLSkBCQoKDgwOGg8PGiwkHCQpLCwsLCwpLCwpKSksLCwsLCwsLCwsLCwsLCksKSkpKSwsLCkpLCkpLCwpLCwpLCksKf/AABEIAQMAwgMBIgACEQEDEQH/xAAcAAACAgMBAQAAAAAAAAAAAAAEBQMGAAIHAQj/xABDEAABAgMFBQUGBAUDAwUBAAABAhEAAyEEBRIxQQYiUWFxE4GRofAHMkKxwdEUI1LhYnKCsvEVkqIks8JTc6PS4jP/xAAaAQACAwEBAAAAAAAAAAAAAAACAwABBAUG/8QAKREAAgICAgICAgEEAwAAAAAAAAECEQMhEjEEQSJRE3FhIzOBkQUUFf/aAAwDAQACEQMRAD8Ac3bL3lDofJv/ABh1KkQqu/8A/oRxSD4H/wDUWGTKjnnMRDKkMWgoSoGtlpEtioFg1d3UtQEua8AYU/6yoOEBqM5cuQTvAEkJJDfvRoxii2EbR3KJ8pgwWneQToeB5EUPcdIo0nmG4vFitZXM99alctPAUgi7biDhSg/AHjAhLByZXDcAnDelYuCiGLcjQgRVNrPZ5OQkzZaStIZwASoOQBkN4ORlWvfHd7JdycJc1DHqYJlpADDvh8G0zTDEoezi2yfsXtMwhU9IQn+M8qbo3j3gDrHR7s9lKEJZU4cghAAHiYtcpmpplE8tca1v0Wziu2UlNmtMyVKW4l4XxCrsCciOMILFeE2YtIIDKIy6pbU6kQVt4TNvG1DJKSr3mzCm7nLkatEOxdkK7ZJQnIli40BSS3ePARj5fIdwVWH34hUhaVAP2ypg1oEFIfpveUXbZ/2frnSJc0zEp7ROJmJatOtKxWPaGvCuzyxhYIUovnWYXb/bHVNgrUk2GSMaSQFDMfqJbwIh6ac9gOOrK3P9n08ZYFdC3zaAZ2x8/JUlRB5BQ8njqrx7DHGL9AUcOt+wKD70pUs8UgjyZoRWzYdcuoGIdK+EfRpEQT7AhYZSEnuicUEj5kXdBBygqy7PKmFgO+O03z7PZczel7p4HWGVzbISZCQ4Clak5P0icS7OY3N7OyWIllZ4kUHTSLXZvZuojfUlPmftF+CWhZtDfQs8oq+M0SPr0EXxQLOW7dbPSbPhly1qUvNdAwGg6xQ51gTq56n7NFovi1GYtSlFyS5JhULKVe6knoHhvFfRllNt6Ev+np/T8/vGQ+/0aZ+jzT94yCoC39nTJdxTkTwCg1CgCKg1Sc+6Gl4JMlIBKSs/DWg4mHd829ctBwIUf4mcD1zimzp4JrnzP7xgyJLpGhYUVfba+p0qUVADGQC53qY1AUyHugtpCiy7XzPxOBaEYBMmoOEFwEpDEbzGr+EWfaCxImhIUkKSUkN0U/1ivJ2dlIUFJSQQXDKVmzZO0M4JobSWiyWS+pILqBPcR9/nDqz7V2UCpUDzT9opipUDrlQDxpdBKkdH/wBcsqzuzktwLg+YEMrEpCmwqS3JQPfQxx9cuNEKIyJB5FopRp2XVnb5gw0DHnAtptahllV9PWscnkXzPTlNmD+owYdrbThIMx3BD4UuKZglJrBWyuKCfabdaZiPxAG/LISpSTmgqIYgirEO/KK17L7IDeUlYB3e11o4lqfrp5RtIv2crCiauetJSUrSuXumsxnI5KSXfNAg/ZFUuxTsYKlJwrAScxiDO4B/enCFyi+SYcXqgH2gKE23FIWElEpDM7kbyj094GHPs1vNpvYAuFgsdCpIJBprhFe7hCXahCJ1rmTcGNBShlAsWEtKaAjMKSR4d+txWmXIVLUkgKQXp8JBqCP06+jCcj+TDR2sBSPiNA+ZhhYp5UgOXLB6atAeILRQtiAIPDxgqxHTgB3wyKcXp6BbTRgvFixS3fBSpwGcLLYllnnWJ7JMcYSen26QccjumRxVWGJng6xuYVmYEq4DnB0q0A698MjkvTBlCiWOXbdTJvaqClZZNk2jPHUXinbeXT2pQRqGURwH1q0PF/s5rctgKyZq3IqEA5HipsuQ7zwh6EwSLG1AGAoABoIml2SGLSMTTbsA7GMhr+A5R5F2XwOjibyPlA9rsEqa2ND5VatC7OKjKCARHpaMyUvZtteijbW2NKFDDk6j3kJ+xitrlvFy2xs4AS3Ef+cVUiDdegVfsBMqB1yoYrTSBZstoBhC9aIiMqD+yjRcuBaCAhLjYStatDCwyHWHyr8oH7RcxSsTAOcLjg7O2h+sUQEaNsEEdoh8BTUh8WTlqseI58OERoRpwiFiy80EMdDu95d4FmSTLWoAktvPlughjnQV9NBm0KSJaWLVUC4JowNQNK+cJ7ms84LUKqBSHYE0qRU6j08Zci2xkTt9mvNSZcouCOzluzMTgDs4f/EPLLPISlWeIBwegNPt6KG4rNZ0WSVidRwhRU6gBiOJveagOHLSEW0/tBlBIlSEqfJ3IAAccuHhB8WldkVPReb1tksYQVpCtA9SPQiKw2sYhXlHNrJeEyZhUqtGGrRYLGjEA795MZ5Sd2aI4tdl5tEpKxXuPDryiKRYyk50iqokqSXSVA8iR8oZ2O+ZstsYxpHce7Qw2M1LtAyxyitOyxy5RBzpEpECybyQtIUk4geDengoRujXoxu/ZGqzpOaUnuERKu2US5Ql+jfKCY1QfmfmYOwSP8Ej9CfARkTRkTZBDcW0ku2SxMkBak/0hjwIxUMSqv1AmCWQsLJwgYRU5/q4VflHGbXfC7Ijs7Iooly92jhSyPeWsjM5ngMoZXX7QJs+yLlgn8ShsKiMRwPvVObO4d8ukZ/zN/ob+M6FtGrHLKmyLeCgPqYqykxZ7wlfkNy+oL/8YrKxWHCjUBg/hAGIKL0ZiXOrZn/GUH2mS5Qgahz0zPzAgm02JOHC1GbuidkEFnvVSqoOEaUidRx1IY5HrE82xDCwGWUeiz0CtFDzBp65QLRaZGE4AD6b03jA82WXdLN+0GXio4whOaQ45ln+bQvsqVucQAo9NW4hqHm1YjRERTkEioqKg8/VO+PZsoggkM9DAy7YxrjrQFgw5FIDtp9oYSpwmDAfeABHMNQg+VYCgrA7ymy0y/zDU4sGZ3mHDPJu/pAM6+ygpCVEdmAhlBIUAzkjiAaNWJNpbIpcpLUKVV5bpbzAhPKlzFlloSEu6eFH46AM78Iy5VsZHod3ttcU2SWkAhc4KIBDAJKjvNWpdwHaK2iyFQKyTRyQ7k669IfX3JxYErSPy5aAnkyEivDLIRBKSwU4FcuQgLHqNG1wbQhCmyA0LV8Yt92bRS5m7iAUHy4v68I5pOkYKkEZn7wBZbxMtYI8YYoplc2ju9itvGGQnAj6RyW4trN0AqdqcDyi93PfaFpcmsVuPYy1InuW8BLty5Roiel08pgGf9QBHhHQELGThxHGr6vD/qkqQapIUORBf7R16xy0oSEoSwqW6lyamNGJmXKtktpmBKSScI48Ho8JLpvftFJSlQJxzQoAg7qSsBfJyBXKsS7RbQSpCCiYoArSoAUJZmdtRXvgXZcASUTEJSe0D5YSwUQl+6lGy5wc+0AuiyPGQAbar9PmPtGQdgUcXNnROxpLuMQpSpNT1FfHo3mxly2czpiklZUEsnRKnIBZyCSAS2hiu22bMmqWiSFIxKV2hBUdXCeFAanV+UMLNdE2yJROTOKkuCCasXDP/CfWdMuPx5OPM1zyq6SOy3gAZJ5gt/sVFYKINuO/V2uUSssoUUkAUJLPk+GoGefkORGmMkzK1QMof9TX4UH5gf8AjBi56FUBrmxoSOQOY6QPMpa6BzgoD1/eFavxHaFSi4BO7oK0IrUs2j6c4MAcTEpQHUoAczC2TOBxJBcA06HKNb5xbrFiEhQPAnmKiNrOuaUAzA7USv8AUC1DrQjziFk9ssrTUTh7pSkd5p84EE1W8pVAzAZvX/DCCbQpktmNM88/vEJlBTse4kZ6M4z5QLIDInpTmMJ0PH7RBZ7MpU0LGQCnPBgS/cSPGCBL/UQe5m55/SNxjAKUkpBD9c2ccaRQQFtE/YrUkH4VUzaj99TCqUtM2zLwrZSUIUQHUSsrIHBtE1y4Zw22jkE2SaASDgFczQgk+AiubOy0pliXNlqSy0LlrS+8yg+OvDIEfKMmdbsbjHm0chrTh0I8qCNpNmdgeg7nz4w7vy5+0PaDMCuuRcfWBk3dMU6peFS072BwFkcUjXhzjLZv4lavm7hhUwoNBXo3IiKdb7AoEqSOR+/RzF7tFsBDkUDYgO/jkQfVITWyQFBSQBiqQRkS2VcgQ8aISETiVuxkIzz3R3gOT1ZoeXdfakhw7UHWghPOsJcgAhvEaN3Cn+YNRNqE8yAOBZqd4+UPasQtDSbbitYP1yDhvmRHcxtPIly5SVzEhZQh+TpBrz5RwCyAqIbeZjTiH+pJ5vpFns05LjBLWZhDpUWUgqZnKdDzDV4xcddFS2Se0C2JMzGgNiVVi7kuSSdSQO4NHRtiZ5VY5BfOWg+IxHzUY49tReCETFSkkkpdyTnoSebvTSOnez20k2CQ/wChA7ghMW+0wX0W7FGRBjjyGcgDmRsybsmLkzJe4sKXLWS5IGdfirXjvB84qduvtUxE+Wk/lSQE6Fyfebjhy4CubhqvtZtXPtU8qmEpwYkhAUohINFAOTQxbdgrgSqzpEwtjJmkaYEgFz3BPiOMHHI3D5dhtK9Fl2OnKeSv9RlpmDmspJ/vQIs6U7wHMRSLhtipYQ4KTNnS1JB/T2qVB6U3SkNyi+TENMPJR8jARBmLrwXhtUpXHEn/AIuPMRNareCpgPARHtFIyI+Eg+B+0RodnSQCa1DuOGYY/XxgxZlpmgrCk1oAQR1+0A3zb1dnSjEHzgkLWTRSRxdKvuPAQFeo3Ql3JUkeJDxCEi7S+JJzH+fv4wXaJSVAaEAB2dzz6QJgcoW3vbquWn1aGkmzMkFQqwYRVF+hf+H1JfyEeyVFSiOYbz+8HLw/FQOwYNXoeoiLssO7zPfEogHfFnIkzQ2LcVQVehpSsU2TeG+nJapiezQMWSjupL67zNpThlfe0Kd4Uao7orG092ITPk2qWkJxHEtqfmJ1bTECDTUKMY87S7NOKDfR0ZISijhWjjI8xCa22JMq0yrQ+HEDKFWBUSCkdXBH9Rg+12oGYWyckdCXHkYjtNhFoSEqcpSpK2cDeBpmOPyjM65HQxvSENtsSJloWzAqDngX/cGKrfFmMmcUAFgCoKP6XNOegizTQoW1Fa4VYx/tI83hlbrImalpgBoQDqxgrpknCyl2yyCYl2AUJeY41oeWY45QhtF2KL5sKvqG15mh698XubcmFgkv14GvzgiyXKPiHqv38hBLI0JeKznl2XaszEs3Ak0HJ/mP8w8vDaiZY0KkSwkKUHK23gC7AcOL84tdm2TlpX2lc3A+pige0S6bQi1Lmdkvs5mES1AYgWQkEbrsXBoYfCfJiJw4xK+ZmKagfqUx8XL/AHju+w9lVLsUlKgykpAIcFiEpBDihqI+fVTFJWAQUKCgKhmLhwQfMGOt+znalKUdhOWCohMxBxJ+IALQW1C0kgZsscIbL7Mp0rHGQL+PTwV4RkDyRdHzcqXLmze1IJSRKSp3DrwpExQ5Au3HOOoWO9JQlYLPYps+WU9lj/MSjCndIQUJUV1ckuNA/Cve0DZqXYpisKygLClSpNSMRIdIFfdUfBuMeWHbaTJswkzN4yEYEym95TBJJcNxPeowUlyVBR0BC+LSqcEzZCZYChU50UlqUbIaR1+1HfPV/Gv1j50sE8dupSE4QylJDuwFWdg+TR9CS7QFplr/AFy5a/GUkxeOLjoqbT2bWjfT5evCFMidXDw+5+kOJaeGTP3NFfmK/MChkrE3cQ3yMNFBS7SQ+7XSkDzbPRJOeNH94MFzM690QT5u4/B1eFfpFWWE3dLFQcgcXc0T2jEt64RqrX+UdPWUQ2WduFTHLICpyYNBUo4kh0rSwqFJwnrziyhXOARhSASCQHPE8ep9VoeU0HMevL5QPaJZW6RLW2RVQDqHLqbiBBSJ2NIOpBf+YEhXiQ/9UQsGtKdxX8p+RhRMkKtElcpCcSyxQKVUCzB6VSVCHtoG6r+VX9phNdbBQfI560OY5xh8lbSNvjvTY1kv2cvHReBIWl3ZQSAaihqDkTENqt0wIUJZAUeMbW1IEwEHFTMhi5Z6MGq9PnnCm0TFJW4qCYRkVO0O8ed6CNnLrUFqmTCVKIZznD8WcaQuum0O/Noc2esLUrZpZAbKIlRZwBnEVut6JdHc/L94T2m3zJmRwp4/Ya9THR8bwcmbb0jBn87Hi12xrNvFCMz8vrG9kt8ucqWlSHw4sBJLOQfhyJIJHfFYtM6VJVvErmcAMau4ad7a1iBVvtSqoSiUkZGYolXVk0B6kx1l/wAfijGu2ciXnZZyvpCLaDZhMy9pyQoYETLOvCEsAuapGJBplhxK8OBhwNl5Vks8pSkS1rsqwqYRLTvocpmKqHLJPaB/0Q0st14Z8qYovMtMwTZrGhUlFqViA0AxISOSUjSLOqSlRUlgQUgEcQXBB+UcmWnTN63siNolGuPOuSfvGRSFWG9ZR7OT2apUvcllRqUJoknmUgPGQPFl7LBt9cyLwsEm22clSkNOABcndZaEg/ECkHDqUNrTltjuu7VpUtrbMAzKlSZblw5AAUdXzjsd2XhZ7FZzJWlUtD5Bi6mDLSHZJLEkAZ6RQ5eyMsTpsxC/yZqlFEtSGKQouxc92WTQ2UOXsBTUSsf6JLWs/h0GUiWoyVCYtUxeJSglywCGqDQBwY6xYUYbNIZyEyZaXOZCRgrzZMV2TccuWtUwYiVKlLUHDPLKSCzalIdzWLXZkp7KWEhkhJADktvr49YKKa7KbT6I5s7FKwpIDgAvw4wlvO2ISpASaJIST1o/eYkvJCkvhLM+juODawBarOmZJITQkVfjBgDm0gmWB4dIX3qkiQoaqwoHVagD4JJMb7O23tpQSv35ZwqHTI98ZfMwKtEqUGISVTFEZUdKe51P4QIQ1sdkMyVhBwlbsrUMn94yy3aqSVOSaK1J6ZknhHsu14QACA3oxOmY4qQSYCWWMdDFhlLYvkXE7LxYSNQ759e7Jomu47y08Fk/7g58wIlQ6Rn3QPdKj2kw0bHhH9JDv3kwcZKW0BKLjphdoQ4V/Kv+wxV0rIQpQdwlRDccJZubwz2ut8yRJSqWrCSpKSWBopJehDQhu2Uu0WSalwoqTMSThI3daMHISTTWM+eNtM0YJUmiXZW3T5kpQtBJWggB8L4CkM+HIvizrDXsSXIz4HL9jFG2QtabHNVLUCrtcKQGYY0TJksgsaOyT3xf9nrxlWlcxKUl5Rwr4BTkYeeR105xUorakApSUriA3NeSVKBGSgFDRwcj0rnDC2X2Q6ZfefWUQ37eYWvAMOFFAadCE8E6MKeUJ1zUpGNWIg7qQA5UrRCRqrXgGqwcxv8AD8CMf6mT/Rn8rzpS+EP9h8tTjEoilHPEuwA1c06xvMKlimJKTwLKbmr4dKCtPe0iKySFKZc0AK+FALpljgP1KahVr0YA8Hl9Y7qjaOI5bAJN14cmT0FTRj6c1eCZUgJqznic/lEwLx6jOsHRVhVltQKg4BUkKwngDmBwcQwlTiVEuCCAOYb08JQjnBCJuooYx5vEx5dvs1YvInD9DbtBxHiPvGQv/GngnwEZGP8A85fbNP8A3P4Et833IkKMuVNQtKXCcJUqnAkJYnm8VO1bYzidzs0j+RSj5rbyhGmZjUEoVjUUqVhHBIJVmdACYm2csAtk9MvH2QUQO0UlRSHyyoS7ZkZxzeUjfwj7CZ+104uMR8h/aEx0DYe2qm2JClFyFzU+Cgof3RQ/aBs3Ju5YlItBnzilykJCcH828WoxAzPLW4+z2UUWNUtSgoonLqnI4koIIoKMOEFG/ZTr0PbXZ8QcFlDL7GK9OtwC8MwYFc8j0OR6RaGpCS+7EFpZQcGDsXQmtlpNmnCckOFUWniPv+/GJ7Db0zLTNmO4ZLdGp4wovCyrloAJxy8w+afuICswV2qUpy948wKJHkYhF2WW9bstHvS1c25wbctmnpQ84jEdBkIFk7RKCiFCgglN9iZq0YMvJao6ONp9MMSvezgy65OGX0UonqS8KsQcF4b2WdutxiYMqg6YOfG5K0a39cirTJEtKwg4knEzsxOVQx5vFH2c2o/DItspbqWiWopKnNXZJINfeIPRo6hZVJIAeuZjgG2S1SbZNahaYlXPHjB/4keUbJJTMcW4scWewEzZayp1Kmyp3MdqpJIPRSFf7ovMizJscgoxETLVNmqBAOZJIBOm4E97iK3YZizNlS0lW8JQLFgKAVrmdGc0i+XqlCgELQF4WUHyCgRhyqTq2XHOE+G55cqVDPJ444N2Uu1ylpciWuYolkpBZyD7y1UCEO44nIakObusWABUwhcwjeUAwD1wIHwoHiTUkmGE0g55iNEy/KPVrHW2eceRtUjZRePEJ0EalxHgMN6Fm5TSPGrHoWzRIe6voxTCRGTWI5imdWQFSdOb8mgjENPONVrPGvr1XhA/oLS7NR22kiaR/wC1M/8ArGQj/AWoUH4MgUrIr31zjITxz/wOvGc6uI9nbZL03ghX9YKD/dDqfPVMULPIYKBL0ARLGbvk7k0bPi8KrTOCEYaBWNK8T1DUSBzDkxfdj9mguZOlS1pQEhCnWQ5ccWLnKPOPs7a6HGz902E3daEz96avdtE1SitS1kky1vUhyzcCk8zAuxMkSzaZSXIlmSzl/gWM+4eUa3zc/wCCnJUZnaypyTKngNkSkpbDmUkuDQh+dK/br0myZlpVZ2lpUpCcSgGZOFqzKYvE1i19g7ujoxygK2ynhDsBea5pnBc1U0jAoEu1cQOF8hTgOkWmch4MporVvkOlucL7BYwkqXzLd1B9++LOqxBSmKgnNyQ7cIW2aVLBZa0pSkneKgBTmaaecRPdFOLqwGbYDhUuNJd1kN0AjL12zsUoFPbCY3wy3W/9Q3fEwjt3tUSXEqzl9CtTDqQkE+Yi5JMqLa2PpcpaTUOIsFhtSWFY5BadtLZNf8zADohIT51V5xYdm5ryglSyJinWlSiVOQpiDmW+vKMk/H9o1Qz12dZshSqhaK/tH7NbPalmZVK1u/AktXkaCFtx7R4VYV5ihq/nFhtW0KQgpxYVEMDWj69W+kBhxZJy4w7DyzxxjykILv2eVInKmKUDhCUoCWLkAhyWej5cX72mpc114xtJmSlHcUKAAB+Q5tw4acY2VKY0c6Nzr67u6PUeLghgjxj39nnPJzTzS5PohQI2UY1Ur1wjUzGzNY2GajxqxIgf4+wgdS/X26RtImPQ6c+6ndELJVp0FTx9aEFm655RGmemrMcOfB9O8emgK9bUokSUFlqBJL+6jU9Tl/iPZEgICUA55vn1i0vsFsYJXR++N0p1MQKm7zcM4JCqQRRj8jHsR9tyjIshxa3WQn3lJKijFTWhYnvEWO8LU4kzAW7SWl+mFPyKSIrkqwlT9ooJfUg6aboPy1hpbLHMFikFSVJAxBJIICk41VD5jSPIvs9L6LAb5wFP4lClhQCkLTQqFGIoysmJoQzHWFCrSmYrsJSMSiKKmEKcpAKqqOBKXcCmjkl49u/aeZKsapCpUmbLUpSt8EqBIALFxwDajjAl1WoS7dKUWw4VpUDkUqK0qSScnTRzy6xSWy7pFu2eX/p6lG0LSrGkbspOLCQdVBCZYFT8UK779sC3KZElKWoFLVj7wEsB4mLlYL3TjUhLLANSkYgxDh21Yh82y0hxLlyphBMlHIlCc+rQt56dND/wclyTKX7NL0tNs/ETJ5xIZCUlgkYt4lmFSAR4iKT7QbqVLtswn3ZjKSeTAEdxB8RHdBZgioZuAZhFZ2+uMT7MotvS3Wni4zHePpC1l+dhyxfCjiEqRWGQsFXjSXIYjrDhFloOjRsowt6FyLKzmHFhnIErGuaE9kSkIOuJ1OKE54qBvMiI1WJgYr17hl931MG1opMb3bfCfxSClNFKQnNSiXIFXehJyEdMlSgPfIUovw9ZRRNgbqBQZ4SDMCylKj8ICQ5A4kqz5c4uCbJxLnnHQ8OHFcvsw+VO3x+iabMUaJCUdM266PEku8cBZRcNXkH0+TGmTNnAM2dhBAzgd6Oax0O+zDtFgm2sLAIq9O/M+GgPWsByZ36jTM9A4fgwNIUzrSJIfjTQjKoUD7w5eDGCbReonFGFOA5lhulhRuTcchTOLKHKlP69bvDUOY0xgO+SQ9fP1zgezPhbm419OYX7R2hkCWPemqCafp18qd8HVIHsy7ZxUVTjQzDu8kD3fKveYaWZITiUdOOfOBbEgYQAMm8mia1TKhA5EtwgimTyzmWqYnC2gYTMomNQ0WCSYukZGncIyISylyNkwpIUuatFHP5R4AsCSxPKkNL0t9kMhFnn2rGmUMKShCMTVo4KiakmqdYqB2atVoLo/OB+LGPMLLgjg0GL9m9rSnEpKQnUpVjI4OEvHkuLez0vJLTN7TbLuQkdlLnTCXAxTGY5OQEpYd/dCG02nDaCcKVMkCuICpd90gxZrF7OZhqSzVJUQgeAClQPYdmZcy02gTFKIl4AMNHcrFSRluDxiopLQWgG5doFpm0KUgAlkpSHAY1OZo+ZjoNiv1E2oUWBII4HmKaRWrbccmVLUZaEu3vVJ51OXdFbmT1ImugtiCX8MjxgMmHn12Nx5uH6Owy7ZVLH1r1gi2W9CEPVQNCAH+obOOY2HadaQynrqMurR0HZS2BYJIBIYHIh81NwqS2cZVicL5D5ZPyagc52kulMucVSwRLXvJcMRxSRp+4iOSaCOt7QXRLtMog5tTjHJrVZFSZhlkGkbMORS0zHmxuOzdVaesoq9/jfT0izoIaMuy45c5fbTRiRKoEfrUWNeIA01cc41qLk6Rnvjth/s8lKFlXiSQkrKkEjMFIBI4hwK9YcTbZUgZBw8DWq8ZqyzBKR68GgQboq5P15x08a4xUTnz+TsJMzMmCZKWScUC2WViroPXrrEdvtZNE5CjxpQhgyphmTCPhNB1Z39c4KsVlwbp90kd3HP1SPbNZslU9ZmGU2W3Sr92cGhdBZwoS+ZGdPXXvMVqRNVPnqmaJdKemprziK9b+ChgRUk4U8Hy/fu6vLZVpssoFVVGgSMyftxMWmStDuZaUykVNc4Fu6aSCtdCadBp65wrkpXOXjmsEhqfKGJ60HHygrBDxNy8InkWn6v09PCoTnYDPJoJdsz19cItFB34r1SPYX/jpfoRkEUU66L2XJWFoJBoeHrrF5u3alM5ILkqA3kqU5fik5CmhoeIyNEtVyTZUvtMCjKNcTe7XXl/F6Ol3uA4POmceM5OCPV8VPo6XLtyJqXQsEcBpyI0MVO6Jn/UWs8VIH/c+8A2dTLxoOCYc8NAruyfkaHkY3uG8kCbOlr96atLE0D4S4c5GppDYv2hTjWhrbpm4ocRFRmp3kdAPAmLrOu9govioa+NORiozZL4WamJ+jwxPYtdMkmSKRZ9jLxKaPrXpl9IriklqmJ7jt4ROAOSqHrA+RDlAPBPjNHW5CnDn5Qnv/AGZRaEHCcKxUH6HlB9zTgpLHMUhzZpHGscyMmmdCcb7OIWuzrkrKFggjz4EcRFpst39nLQks7V6mp+3dFs2huSXM3ykEyt5PUfTVuUVe8ppCcSen28fnHf8ABkppyfrRxPMi4NRIpkt4hmJQkbxHjAdoRMI98jpTuiORcwVVRPeXjp/pGD9sy13q+6jvOn7mNrDZnIJqC3rx+UEyLmQK5wahKUgAQxJ+wG16Nky2DHlCfbO3lEhQFCvCgNweo8BB943hhD8svXSKjbbV+InhOLdluc3c6ARU5aouC3bMuizCR+fNzAaWkVrr3wys0tSiZsyq15fwp5cI3sNjllYM+YgKHuyyoMkfUw+KZIBdSaM1R5QcIpdAzbYCZoCX8I3k2SYtjkBxjadflll5KBVwTvH/ADA02/u0oJU7DyThfvOkMtfYvjILmWmXK3EOtdXI48+ERy0KVVZfPdr5wPLv3BRFnI7x9IlTtAvSSB14xaooNAOjtGQAb4n/APpiPYLQFobWq+h+DlyXMxZSh1sAMOEbmEUzcdI57LnsqcpAAlS1hOepJFHzqCeQiwSpkoWeapU9EtUmW6UneMxZxkIS2rgdH5RTbPOC5UuQM1zCpZ8h4Jcx5HhfZ6dSaZZJCwqo18DEF12X8xaiCFYgAQ75eYhh2UvDTcWKiowqHDkoUrkYiK0slSVKK8WXw6jTVj5QEfiHJ8kO7DeZSMK6ghgRVx9fpy1rU+W7ADNxTuhjNmqACsJwkJxAgsDhrUUGofOkLrwtkw4EIIAUTVRycVDPXImg6w5Ndimn0RWpKksFOOvCBZCVLV+WlSz/AAAqbq1B3xdLp2cspGKcrGoVPaKSAOqRutzr1iwTJRRIUqy2ftVJG4kMlJcgZlnDV3Xyhl2BVAGz94rQEickoURUOD8jrF4s1sBTQxQr8lW3CkqTZZSGBUtUxmLaY24NrE2zm0KS4ExC8LBRS7O1WxAEpjmZ8Dg+S6Ojhyqa4vsuC1mr5GKrb7L2SiDVKtcnA08fvFoVbUkZ1hZeCkLThMH4nlPBO30+wPK8b80ddroqM+zEl01TWpocqA9xfpGmFT51htLl4VHUGh4MMn88uAgSdIYkoqk+ILa/OPUxalFSXTPOSTi3Fg6ZxAjWfamz4Zx7OSrQcPKFF4TWckjX/PKDTYLAb7vbCkitaCEl1XQqZvKyiOcszpwSKt84tdglgJAolQ09coSksk7fSHbxxpdsjs10gBkKWknmI2TcCfiKlNoVUb00MJZIIDNEiTTP14Q9Qj9CHN/ZFJsgl+6AnoANOOcepB+9SYnU3c2nfGkpTB/X7UhyVCm77PCTSMC6s3ONipPCPEq+cGLZt2h5f7hGRB20ZBUDZVLUA0xqoISRTJjvd4bPh1hfKsYmB0IUpqUJ8KmHM6SO0mIoxqG4HMeflEVxylIlP+pSvKn0jx/8nqBf/pStZKvODbltSpE0ESxhB3goqY97Fu4HvyhyJJIqRX1nEM2zVJApo5enOgB8InZFKgm9LU8kp3nK0FW6pIymhg7PkelNXiC0dmi2SsSiiWCveYKbdYEijhyH749vaVhkJYkvMqTmfy9c6sYW3zOM5YYhgKk8WDto1POJVou6dl+SkylpUML+8g0UhXNJI8RmNWNIFvvbO8hMSZIlFDsRgDuRkvEXAGYII5mK5cV8rs6ezV+bKOaVac0tUNxdx0obRN7ObL7SUsrT8QV7yOrBijR6cCMoTGU8X6GOMcn7EqrNPtGBVtUmYiWFupRKEjEXLKBGJVAN0MwDYoc2PZsoQhFmQJZcFUxblxq416UblA9nnsQCSWIIyqzbtdCw1HXSC1XzMSQqXKmU1KklJoMwVcj4xr5KaM7i4sb2mx9kHVTmMv2ivW29d/Al1KOQDnvo8TXzt2MGFY7Om8MQUVcgEEkDr48adatuVJBTZkCWk50A/wCIoPPpGV+LDlro0x8mXGmtlonLUlCZiJhV/wColeFCPiqFEuks2deIqwIsV4IWl5akqBoti9f06atXVgRHNrdeCpwKpi5i1D4lK3egDU1yOmUQ3VbFomhUo4VcdG1B4jlHQwZvwrj6MWbF+V37OjXig1wrDcCQKs5rkQH1aKpekwh8+GfEfaCrXe+MEs5ZiQWbizv6MLCkzCAPvHQ/OpL4mJYWn8iTZ27jiCzxeLJNsjsU5iILssoThq3nBSwUlwXGg+sPxxqNCckrdkaLXklYaucekEMQXBpEqkFQqGo0QgLlnLd5w1aEyJ8dNH4xIoEaiNRaUqTSpaMMlQqG7z9OkNQtnqhQ8PP1lEZWGZu4R6uaBmSS1AKfuYhmLJoNweZ66waAkemSrikeusZEJkp4jw/ePIsCxFbLYDNCgGYOaguA+LL+HGO+DUSKEPQF2fVy58374r0y0ETgTkGboNPnDeVPAZJ03X44aDxAB748eeq9EqZxTzGbcRyPGDFWpDAigNfL0IiVbAQxA8qRouazEJS4frzziABm0EoiRJfLErlUSAW8RC2ZZiBXgIcbWppZxoUzD/8AEkP4QumJVk5GtcyPtEi9By0L5q2oxPJjBV026dJUFIVhc+7xDa6RutOTUDZV8a8xHqUNFtWCnRaUW6XaU4jhlTfizwqNK/wuXqA3ForW098zpKuySrCCl1UBLkkBj3ZjqI1CiC4JEaWiUib2i1gKUiWwrQHEAC2T1MBCHB66GSnyX8lYlyFKdgTxP7xJMsmFJKj3DjDnKjUhTe2YHUwyxYAlLmDZe71FPtEcuWweJJgcOOhimxiQ5uuXjSereQaGtku/CXhbswHC08GPzf5CH0sx0/HiuCZzc7fNpBEgaszevpHs28ZbtG8lsPrgaRFMsQLuOMdGN0YZVZ4b6Toly3CB1XupRcIpE/4AOGGQ4xp2OFW6e6D2BohmWuZmEgDg44R4i3EuDR/WcRrnaDLweNJoCtfODVgyoPYFOfhA8xTEHTm0QyJqhqG9eMazrWDnWDTFtHqp5Jy+UZAv4scvAxkXZODEpQCCTozeMbJV+X3o/tT9oyMjyKPTej2UskAmDUTCDQ8Y9jIplFj2zT+ZZ/5V/wBohZO3UgjPCefHjGRkDDoLIRSaqL1Z2849KA4jyMhgv2QpqWOTO3NxEqEtJndB/wBxMZGRAgeYmioU3mgY48jIFFoiag6fUx7LFesZGRTGDPZRTWhQGWE/3JiyzUsoiMjI63i/2v8AJy/I/u/4C7H7p9awSlT5848jI6OLoxT7PLRQ9xPfCe2qPi8ZGQ0WChA9dYms0sZtV4yMiRKke25Rw98JJyjGRkSXQcApEsMKRkZGQJR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untitled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966967" cy="33792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7158" y="521495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r" rtl="1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ar-SA" b="1" dirty="0" smtClean="0">
                <a:ea typeface="Calibri"/>
                <a:cs typeface="Titr" pitchFamily="2" charset="-78"/>
              </a:rPr>
              <a:t>خود شیفته، ماتم گرا و غم دوست، نمایشگر و خودنما، دوری گزینی و فرار، بی حوصله، اغراق ک</a:t>
            </a:r>
            <a:r>
              <a:rPr lang="fa-IR" b="1" dirty="0" smtClean="0">
                <a:ea typeface="Calibri"/>
                <a:cs typeface="Titr" pitchFamily="2" charset="-78"/>
              </a:rPr>
              <a:t>ننده</a:t>
            </a:r>
            <a:endParaRPr lang="en-US" b="1" dirty="0">
              <a:ea typeface="Calibri"/>
              <a:cs typeface="Titr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راه های رشد وبهبود تیپ </a:t>
            </a:r>
            <a:r>
              <a:rPr lang="fa-IR" dirty="0" smtClean="0"/>
              <a:t>چهار </a:t>
            </a:r>
            <a:r>
              <a:rPr lang="fa-IR" dirty="0"/>
              <a:t>براساس تئوری انتخاب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توجه به نیازهای خود </a:t>
            </a:r>
          </a:p>
          <a:p>
            <a:pPr algn="r" rtl="1"/>
            <a:r>
              <a:rPr lang="fa-IR" dirty="0" smtClean="0"/>
              <a:t>اصلاح رابطه خودبادیگران </a:t>
            </a:r>
            <a:r>
              <a:rPr lang="fa-IR" dirty="0" smtClean="0"/>
              <a:t>( توجه به دنیای مطلوب دیگران)</a:t>
            </a:r>
            <a:endParaRPr lang="fa-IR" dirty="0" smtClean="0"/>
          </a:p>
          <a:p>
            <a:pPr algn="r" rtl="1"/>
            <a:r>
              <a:rPr lang="fa-IR" dirty="0" smtClean="0"/>
              <a:t>حرکت ازچرخه احساسات به فکروعمل</a:t>
            </a:r>
          </a:p>
          <a:p>
            <a:pPr algn="r" rtl="1"/>
            <a:r>
              <a:rPr lang="fa-IR" dirty="0" smtClean="0"/>
              <a:t>ارتباط موثربادیگران</a:t>
            </a:r>
          </a:p>
          <a:p>
            <a:pPr algn="r" rtl="1"/>
            <a:r>
              <a:rPr lang="fa-IR" dirty="0" smtClean="0"/>
              <a:t>برنامه ریزی وهدف گزینی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</a:t>
            </a:r>
            <a:r>
              <a:rPr lang="fa-IR" dirty="0" smtClean="0">
                <a:cs typeface="Titr" pitchFamily="2" charset="-78"/>
              </a:rPr>
              <a:t>صوصیات انواع شخصیت</a:t>
            </a:r>
            <a:endParaRPr lang="en-US" dirty="0">
              <a:cs typeface="Titr" pitchFamily="2" charset="-78"/>
            </a:endParaRPr>
          </a:p>
        </p:txBody>
      </p:sp>
      <p:pic>
        <p:nvPicPr>
          <p:cNvPr id="45058" name="Picture 2" descr="https://encrypted-tbn0.gstatic.com/images?q=tbn:ANd9GcR5BWbtq5ojaLF4st1PolI-hvTlvMBUOS6bCEs9Rm2m-6fJHRU4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500594" cy="33880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5357826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r" rtl="1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ar-SA" b="1" dirty="0" smtClean="0">
                <a:ea typeface="Calibri"/>
                <a:cs typeface="Titr" pitchFamily="2" charset="-78"/>
              </a:rPr>
              <a:t>منزوی و کم عاطفه، ناتوان در برقراری ارتباط، بیش از حد متفکر و دانش گرا، مرموز، طمع کار</a:t>
            </a:r>
            <a:endParaRPr lang="en-US" b="1" dirty="0">
              <a:ea typeface="Calibri"/>
              <a:cs typeface="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600200"/>
            <a:ext cx="4357686" cy="4525963"/>
          </a:xfrm>
        </p:spPr>
        <p:txBody>
          <a:bodyPr>
            <a:normAutofit fontScale="85000" lnSpcReduction="10000"/>
          </a:bodyPr>
          <a:lstStyle/>
          <a:p>
            <a:pPr algn="just" rtl="1">
              <a:buNone/>
            </a:pPr>
            <a:r>
              <a:rPr lang="fa-IR" b="1" u="sng" dirty="0" smtClean="0">
                <a:solidFill>
                  <a:srgbClr val="000099"/>
                </a:solidFill>
              </a:rPr>
              <a:t>تیپ</a:t>
            </a:r>
            <a:r>
              <a:rPr lang="en-US" b="1" u="sng" dirty="0" smtClean="0">
                <a:solidFill>
                  <a:srgbClr val="000099"/>
                </a:solidFill>
              </a:rPr>
              <a:t>5</a:t>
            </a:r>
            <a:r>
              <a:rPr lang="fa-IR" b="1" u="sng" dirty="0" smtClean="0">
                <a:solidFill>
                  <a:srgbClr val="000099"/>
                </a:solidFill>
              </a:rPr>
              <a:t>: فکور و جستجوگر</a:t>
            </a:r>
          </a:p>
          <a:p>
            <a:pPr algn="just" rtl="1">
              <a:buNone/>
            </a:pPr>
            <a:r>
              <a:rPr lang="fa-IR" dirty="0" smtClean="0">
                <a:cs typeface="Titr" pitchFamily="2" charset="-78"/>
              </a:rPr>
              <a:t>کناره گیر و منزوی هستند و وقتگذرانی با دیگران را دوست ندارند.با تدبیر و مطلع هستند و مصمم و پایدار</a:t>
            </a:r>
            <a:r>
              <a:rPr lang="en-US" dirty="0" smtClean="0">
                <a:cs typeface="Titr" pitchFamily="2" charset="-78"/>
              </a:rPr>
              <a:t> </a:t>
            </a:r>
            <a:r>
              <a:rPr lang="fa-IR" dirty="0" smtClean="0">
                <a:cs typeface="Titr" pitchFamily="2" charset="-78"/>
              </a:rPr>
              <a:t>اهل مطالعه وتفکر هستند.</a:t>
            </a:r>
            <a:endParaRPr lang="en-US" dirty="0" smtClean="0">
              <a:cs typeface="Titr" pitchFamily="2" charset="-78"/>
            </a:endParaRPr>
          </a:p>
          <a:p>
            <a:pPr>
              <a:buNone/>
            </a:pP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r>
              <a:rPr lang="fa-IR" dirty="0" smtClean="0"/>
              <a:t>ا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راه های رشد وبهبود تیپ </a:t>
            </a:r>
            <a:r>
              <a:rPr lang="fa-IR" dirty="0" smtClean="0"/>
              <a:t>پنج </a:t>
            </a:r>
            <a:r>
              <a:rPr lang="fa-IR" dirty="0"/>
              <a:t>براساس تئوری انتخاب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واقعیت پذیری</a:t>
            </a:r>
          </a:p>
          <a:p>
            <a:pPr algn="r" rtl="1"/>
            <a:r>
              <a:rPr lang="fa-IR" dirty="0" smtClean="0"/>
              <a:t>عدم استفاده ازهفت رفتارمخرب خصوصا عیب جویی</a:t>
            </a:r>
          </a:p>
          <a:p>
            <a:pPr algn="r" rtl="1"/>
            <a:r>
              <a:rPr lang="fa-IR" dirty="0" smtClean="0"/>
              <a:t>ارتباط موثربادیگران</a:t>
            </a:r>
          </a:p>
          <a:p>
            <a:pPr algn="r" rtl="1"/>
            <a:r>
              <a:rPr lang="fa-IR" dirty="0" smtClean="0"/>
              <a:t>توجه به نیازهای اساسی خود خصوصا تفریح</a:t>
            </a:r>
          </a:p>
          <a:p>
            <a:pPr algn="r" rtl="1"/>
            <a:r>
              <a:rPr lang="fa-IR" dirty="0" smtClean="0"/>
              <a:t>پذیرش احساسات خوب وبد خود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252028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5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Titr" pitchFamily="2" charset="-78"/>
              </a:rPr>
              <a:t>خصوصیات انواع شخصیت</a:t>
            </a:r>
            <a:endParaRPr lang="en-US" dirty="0">
              <a:cs typeface="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pPr algn="just" rtl="1">
              <a:buNone/>
            </a:pPr>
            <a:r>
              <a:rPr lang="fa-IR" b="1" u="sng" dirty="0" smtClean="0">
                <a:solidFill>
                  <a:srgbClr val="000099"/>
                </a:solidFill>
              </a:rPr>
              <a:t>تیپ6: وفاجو و وفاخواه</a:t>
            </a:r>
          </a:p>
          <a:p>
            <a:pPr algn="r" rtl="1">
              <a:buNone/>
            </a:pPr>
            <a:r>
              <a:rPr lang="fa-IR" dirty="0" smtClean="0">
                <a:cs typeface="Titr" pitchFamily="2" charset="-78"/>
              </a:rPr>
              <a:t>قابل اعتماد و وفادارو گاهی محافظه کار و شکاک. </a:t>
            </a:r>
          </a:p>
          <a:p>
            <a:pPr algn="r" rtl="1">
              <a:buNone/>
            </a:pPr>
            <a:r>
              <a:rPr lang="fa-IR" dirty="0" smtClean="0">
                <a:cs typeface="Titr" pitchFamily="2" charset="-78"/>
              </a:rPr>
              <a:t>افرادی با گذشت و وفادار و توانایی خود را برای پیشرفت جامعه به کار میبرد.</a:t>
            </a:r>
            <a:endParaRPr lang="en-US" dirty="0" smtClean="0">
              <a:cs typeface="Titr" pitchFamily="2" charset="-78"/>
            </a:endParaRPr>
          </a:p>
          <a:p>
            <a:pPr>
              <a:buNone/>
            </a:pP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46082" name="AutoShape 2" descr="data:image/jpeg;base64,/9j/4AAQSkZJRgABAQAAAQABAAD/2wCEAAkGBhASEBIQEBIQDxQVEBAQDxAPDw8PFBAPFBAVFBQQFBQXHCYeFxkjGRQUHy8gIycpLCwsFR4xNTAqNSYrLCkBCQoKDgwOGA8PGCkcHBwpKSkpKSkpKSkpKSkpKSkpKSkpKSkpLikpKSkpKSkpKSkpKSksLCwpKSkpKSkpKSkpKf/AABEIALkBEQMBIgACEQEDEQH/xAAcAAAABwEBAAAAAAAAAAAAAAAAAQIDBAUGBwj/xAA/EAACAQIDBQYEAgcHBQAAAAAAAQIDEQQFIQYSMUFRBxNhcYGRIjKhsVJyFCMzQmLB8CQ0c5KistEVQ1SC4f/EABkBAAMBAQEAAAAAAAAAAAAAAAABAgMEBf/EACMRAQEAAgICAgIDAQAAAAAAAAABAhEhMQMSE0EiMkJRUgT/2gAMAwEAAhEDEQA/AOoAAAlIAAAAIAAwAgBgACAHYFgAgBgsAEEKCsAEEKCACCDAICAGAAINADQBEzjMFQoVaz13IOSXWXCK9W0cWnVlKq6svik3vTb/ABS1b15/8+B3SpRjJOMkpJ8YySafmmcP2ioyp4qtSVOVNRqS3Kdrfq95uL8U1a3oKtvEPF1oSiow13WtbPhwSu/VlB3NnO/JW95cfuWUYyhTlUno2/gjd6W5/X7FXVqvda6r/U7/AGt9SNOi3gnDQvNJL5pv/dodTyTAuNOK8F6mY2M2f7ySnLRQS5cZS1t9UdJw2FSVjPLD2qpfWIsaFhyI9VSQgi4aOUN4TKoL0G5QIspi70NVBpwBFEbPRzfDGrf1qEGw1YAAPReYAAAGADSBYNABWBYUHYASCwqwLAZNgWFWBYATYFhVgWECLBWHGhNgBFgWF2CsBEWBYXYFgBNg0HYOwATOKZ336xlXvkt91JSnre+nwxT4WScUvI7bY5t2oUpd7SapvdULymk1vS3nZOS5pIVa+Pti60ZTteO678rNX6J/djdTAx3o0463d2+q0v7tsvaeClKmpS3VFQi4JLq7teLuO7N5ep4pX1UVd38NfLi2Ra62syHLe5oxjwb+KXmwZjmrXw0/e9r+Ra1IK1ipr0oroTbqFOaz1fMa61U5W14JP30Ib2trRdt6+v4US8z2lw9JuN96X4YrebfTwIsMVUrx36eDlUjx3nuJ6c+pnN36aXU7TcNtdN2vB8ORcYTN99aKz6GaoZlFaToOK4Xi72fitGvYvMFVpvWJnVWcLfvBUaquR0mIcncm8El76/pgIXeAFstNqAAEei8wAwCrDArEDM89oUFepNR8Lk3EVN2Ll0TOFbY46davJtu12kgVjjt0afang07Xv4kiHaTg2r7xwqng3KVl1Nvk+zEO7TkrkZ5zHtrj4/Z1jJ8/o4lXpST8CzsYXYjLI0qj3Xa/I3ZWOXtNxGePrdCsCwqwLDQTYFg7AECQWFBWGCbDGJxcKavOSivFh47EqnTlN8k2cQ2s2sq4ipJJtRTaSTBUm3TMV2hYODa307dCVlO2WFxD3YTV+jZ5/qRfHUGFxc6clKDaad9B6O4vTqDsZPs+2l/SaCUn8cdGa0SAGMdhlOnODV7xkuCfFNEgTVlaLfRN/QQc1xmH3YuVrR1tFctd22niiVsXhf2lV8W91dPGxGxf7CClq7ybXVym7enP1L/Z+ko0Y+N2ZR3XpJxU7JmazbfmnFXXloaWvEgVaRlnLV4XTnubbKtx0e6m1+stKVrN3ulqr6anQcorTWHUJVN9flhC8UkldRSXK/qRpYe63Xyd1xIzwu7wv6sfyamk5eOZXaLm3dyqJJq9nvPirLW2nF+BIy3Lr2krrT1GKmHnJ6ey6F9luFcYpN3f9aE447u60t1jqJPcWiiBVejtx1LPES0sVqjx9ReScxOPW1T3zAS/0QBOjbsNAQZ3PMAUkEhQwZx1O9OSX4Wchp5D3tWpGWjTZ2axk8TlO7i96K0ktScuuGvjs3ywUNkZQqprVXNesOoU0rci+WBjHjYqswmr6HPluzl0yzfBnZ1vvjcGJyCTdb4eXE2yNfF0x837AAADVgAAAAAFYMABFzGhvU5R6po4dtBkzpVZRtzbO8VeDMRtNgYTjOTWtmTctVt45tyerTW6VkoaljiZWlJeLIM2bXoVseyzMXDFbl9JcjtyPPGxtfcxlJ/xI9DUpXin4GbPIoTON1Z+XoKAJLlu0e9CdraQtHROz3TT5JNOhBrmtPK5Nz/LlJppJXfxaaN+I1h6EYRUIKyV7LpdtmHVru9pljNFVVciTgSZSGJMWS5EZxG5QuSHG4ndsZmVhqCXmybGJHwmrJE5pG2PSKj4yWhDoy1dx3FzIVNu5hnl+TXGfimAGt/zAV7o9WyDQQpHW80aFIShTkkrsYHcYxMV831MftvtpClB06Urz8HwIuyW3ca0e5qu0uCfULNxeM1ym47OGpuPIra2Mve2onOaLjUb4p8GWeybpSk4ySb5XOWS26rsupj7RP2PwukptWv1NQIpUYxVopLyFnTjNTTjyy9rsQAwhpAAAAAAAAAma0MdtRLdhJeDNkZ3aDIpVr7rM85vpr48pLy4TjvnfmyKXm0eUSo1ZRfUoW7G2+FJuW1N2tTkuUl9z0XlVXeowfWK+x5toT+JPxR6E2SxG/hab/hRKM5wuWAABM0fG0d6D6rVFKpmiKPMtKrSXJcPIjKN/FfpFmxDiOIUoGTq2jtDNSRJqRIlRGeRpGFWl/vy8R6nucG2/FEJze7ZFPTyCPe9+5VFO97qcvbjw8CplZrUP1lnNX1WnF3XsRqeHXG43iMZbhqV2ZV68oWoy7tvjLdu7dFfh5md1arGVe9zH8X+kBie6xv/AJFX6f8AAA9p/Svhv+o68KQlCK9VRi5Pkrne8cxmOb06Ed6bS8Dmu1HaLOd4Unurhcj7SZnOtUk23ZNpIw+KfxMv100mIYvFym3KTbfiN4bFyhJSi7NO402IYlOq5NnscTRSl8yQeBqOi5VL2sc/2bzJ0qqV9Gb7HR3qV1zRlZyuXjTR7M7d068+6n8MuC8TYXPO2HnKliE02mpr7nfcorOdGEnzivsaMcppMAAAkhcAAAAAAAARV57n1LDU3KcknbREvMcYqVOU3yTZwfajaCpiasnJvdTdkOTZw3nud9/VnN8G3byKCotRxsNU7hW2PPAUIHYey/OFOi6TeseHkcnoU7IsdnM8lhcRGSejfxLwuSeU4ehAEXLcdGrSjUjqmkyUDnEUeZ/tn5R/2l6UedxtUi+sfs//AKicumvi/ZGQtDSY9TZk6hVY6EGaJ1WoV1XFQT1aROVgmwcWHwTuR6ucUo6KSk/Mh1M4vwcfLQi5TTWYZVJck3rYOor8PoVv6Z4R/rwH6GYK/wAVvNGW2l8dObj/AKsAf/S6f4kArcZ6y/ptys2jrbtCXLSxZlBtrK2GfoejHlxzLM5JRfqZOtK7ZoM3q/qzOSZrk0IEMVcJkGG9ZprkdByHM1VoKL4pWOelts3jtypu30ZFOcJ2aQ3a6fijuGzNXewtN/wr7HFdo7XjJeB1js/xW/g4eCsP6Tm0wAAEzAAAAACDAAZDtGzHu8M4p6y0OM11odD7UcbepGn0Vzndd6GuPS4gsXTqWY2KitSVrOjUTGcVS5jEZBb7adxeqvbh2vsxxLnhEm72djYnPOyPGp0JQ5pnQyWFArc8oXp734Xf/wBXo/5FkRswX6qXkl9UTejxurGepyHoMjxpNO3t5D0DB2E4l6FTXyqFR/GrrzsW1TUbijPKcrxtirjs3RivhirdGkyDjMkp8ory3TQuQl2FcpW2PlyjJrJYc0vYdhkceS/yto0M4LzBCPRGbS+e1nP+iS/j/wA8gGk9PqGG0fLWtKPbKF8LLwLwrNpad8NU/Kz03jxw7Nq99CmkT8RScpSfJNkCroaVoRcDEXDuRsx3FUqm7JMbuW2zuTPE1VDgubJt0O0rMK8qlOLSb8jp/ZNiL4ZxfJlRLLqFCk6cY77ta7J/Zvel3iqfCm7ojHOU88LI6IAgTzeF7R+LyHqtV7t0uXArbP1p14iK4uwqE09UZPMMZNaNPiMwz2tGNoxfsZ/JGvw8NoMYjFxh8zsZChtu6cksQt1dReb5tTrbk6U1Pqky/bc3EfHq6rGbe1VLFtrXQxtZ6NGp20rp1ou27oZSvL4vM6J0dmkTmLjxES4iyQXEHJgp8BNaQB0Tsdf6yodbON9kFa2InHrG52Qis6Bmswz7exSw0OCjJzfWSWiJ+LztLEwwlO06ji6tbpRoR/el/FJtJLxb5a88yvENZtNSerday8LIyzrXw4y22txUp3RGjPk/UmPgRa8Ohk3haSD7oYp1CVGSDUoMSpa6jdaMVyJEqiI9epEzyxki5UKTSHKTBo+Q7CxjI0tJ3fAA7ePgAr1RtpyBn8b4aol+B/YnobxVNShJPmmei82PPGJqtb0Vx3n9yunTfM0GfYZU61RL8TKdxvqa9tTMKatqKp4da3BMW5aD4BLhFFnsxmfdVtOehUtMQpOL3kRnNzR43V26bPFp63JmT0nWqKClbyOeQzCpKje+qLjYLM5rGQu3q7HLj4W2Xl44dowGUwppc31ZPsFHgGbyactuzc8PF8UmJ/RYfhXsPAAtuTdq9KMZwUdL9DCYTH1aUlKEn5HVe0bZeriHGdJXtyOY43LatLSpFxt1RpjrS9mM4zqpWmnLiQqtS6TDcbu43VWozJbFyegmFJvl6jjpLnJemotGXQYxXepIjKMVw9/+ENSxLb0svKyYWBq+zPG06OL36040obj+Kbsr3Whr9p+09JShhNErp15LV/ki+Hm/Y5bQjbV8eonF1tLL0X8g9ZOanh1zsty+X6PVxlRuVTEVH8Um23TptxWr6y3vZGbzKm6OcOXDeScfXj9UdOyPL1Qw1Cgv+3Rpwf5lFbz97mM7R8sanSxMeMZbsvJ8H7r6nP5emnhv5ctLh6ylFNdBNQqMmx14RfJrh0fMt201c5ZluOizVRpoKVRpfzFyHFTQ5SRe/XUbk7jmIwSeq0INTC1FwdxZVUSIsPfIXd1R6FF82Rwo5366/cAju0AeybZCavyvyYoTW+V+TPQea4tnVFSxFRP8TK7HYGMVdFjmz/tNT8zImMnodE6as5Um0IdUk4mCIrIoB1WJlUCYlkGusuhfDzYjJMV3eIpz6TX3GaWJcKDSfEjUptOL8UBPTWArb9OEusU/oSCn2Urb2EpP+FfYuCWdABGxeZUaX7WrSpf4lSEPuygzLtHy+knar38uUaMXK7/M7R+oxpppIpdocBg5Qf6S6cFbjOUY+1+JzrPO1bE1LxoJYaPWPx1GvzvRei9TE4zMalSTlOcpyfGUpOTfqypjVaWO0dDCRqtYepvw6pPjfgrlNOsv3V6vVjUmEVtRUpvncLfsEJbFsCbvxHKMRtD0WEB5SJuy+D7/ADDC0mrp1oSl+WHxy+kSulM2HY7h4yx9Scvmp4eTh5ynGLfs2vUMqmuzplbn2BVWjKD5xa8nyfvZlihNSN00ZWbmil1duY5HiXTm6M9NWvKSNVSqGf2ty506irR4NpS8Jfuy9Vp6eJOyjH95BX4rRo8/Ketel+2PstpMPeGmhvfsOZI0elVG3Iacxp17CtEh9tCGxpVGE7snatF7yCEbgBHpt0Ir/K/JigqvyvyZ6jy3F80X9oqfmZV46Rb5rG2Iq/mZRY6pqdE6a/SuryI7Y/WZHZFBLEimJIMmUne1yRWlZJkWXEs6GWSqQc/3Y8WKDTsOw21FCGXxnWqRpqPwtyerfJJcW/BGZ2u7Ta1ZypYSUqNJaOovhqVPXjBeC1+xg6T6XtH4Y+b4v2FSNJj9o0KdRyblJuTfGUm235thOYmTsNORXRlSmIbCuFcmmFwmwmwidmO4TA2BIQKQ5FjaFplQiaszQdmdapDMIVIX3UnGr405aNe9n6GarM6B2VYRblWo1q5RXpZkZUnYIsMiZfWvG3NaenIloSFJtDl6qQknwas/Do/R29jA5fWlSqOL4xe7I6niqW9Fo55tRl25PvV1UZ+XCMv5exzebD7dn/Pn/Gr+hVUopphVEU+TY12SfAumjkb2appCXBC3Ebc7AC1TA4obdd8hMZN8RbPRzvUEN38gBs9NuFNaPyDBLgeq8lxnaFbuIq+ZmcTU1NPtZ/eavmZSsbzpr9I1RjTFzEIiiEsSxUgmSZmRa4fMJqg6adk3r4lVMk0/kXqGJVKw6+Fe4qaBS+VegdU3+iR5CRTCM6ZNhDQ4IYqCAAAQYJBhoAyoRQJMUhMygYqnTuzbSFSHTcf0scxfFea+51Hs+41fQyyEbzB1N2S6PRlukUaLyHBeSFiig0UmdZcqkWmr3Vn4p8i+KzHfPHzDPoY3Vc4nCeHrSpT4xej/ABReqkXeEzRNWY1t5/eKf+E/9xV4Y8/yTV4er4/zxlrTQq7wUqZGwfD2JzInKbxUdUhTjYdY3UCjZjUAkBCn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data:image/jpeg;base64,/9j/4AAQSkZJRgABAQAAAQABAAD/2wCEAAkGBxQSEhUUEBQUFRQUEBcUFRQUFA8VFBAUFRQXFhUUFBUYHCggGBomHBQUITEhJSksLi4uFx8zODMsNygtLisBCgoKDg0OGhAQGywcHyAsLCwsLCwsLCwsLCwsLCwsLCwsLCwsLCssLCwsLCwsLCwsLCwsLCwsLCwsLCwsLCwsLP/AABEIALcBFAMBIgACEQEDEQH/xAAcAAEAAwADAQEAAAAAAAAAAAAABAUGAgMHAQj/xABAEAABAwIEAwUFBgQEBwEAAAABAAIDBBEFEiExBkFRImFxgaETMpGxwQcUQlLR8CNigpIzY3KyJFOis8Lh8RX/xAAZAQEBAQEBAQAAAAAAAAAAAAAAAQIDBAX/xAAgEQEBAQEAAgMBAAMAAAAAAAAAAQIRAzESIUEyEyJC/9oADAMBAAIRAxEAPwDyWlCtoAqukCtoAtC4oRstbg4WUoQtbg42Qa+hGyuYVUUPJXEIQSLaLpmGi7+S6pRoiKWtYsljcfzWzrGrK4xGtMvOcZj381kK9mvmt1jke/msbiLNVmtRTIvpXxZUREQEXJrSdgjoyNwQg4oiICIiAiIgIiICIiAiIgIiICIiAiIgvaUK2gCrKUK3pwtC1oRstZhA2WWohstVhPJBr6DkrqFUtDyV3Dsg77aLrl2XbyXCUaIisqWrN4vGtRUhUGKt081UrzrHma/FYrFG6rfcQM1WGxNvaUqxnJBquK7qhtiulZUXOMa6j1su2lpi+5A2XOoiym25tqeV+5Tq8/XU9xB2tbuXF7yd7/Hdco47nVSRTdkuANhzsd+id41M2oK+KdJQnLcDW1zbYDkoTmkbpL1Lmx8REVZEREBERAREQEREBERAREQEREGjpgrilaqqnCuaQLSrWjatPhQ2WbpAtLhg2QaugCvYNlRUB2V7BsiJFtFxk2XZyXF+yIgTtVDibVopmqixFvzViVgOIGarDYq3Veh8Qx6+X1WCxZuqUjL1Y1UYC+gUutC4Ycy8rB/OD8NVitRqMEocoa21ydSBue7wU88HueSTcAm/70V1wPTB73PdqdG+GlzbovUMOp2AbD0Xmur17c4nPt5Rhf2ZSvIIOhPvOFhbr3rTVf2cNDGRMe5wBu9xtqTvlAFgF6E1370XY2/T9/FO9X6jzscAxxxkDVx0N+h6LzLizADBKQAbN009D6hfoSsmY02e9oJ5ErH8Z0GZjpGAEtF3D8zQktlWyajwiWnIadOf/pRFqq6pjN9AAdfBZiVljaxHS/TkV6JXj3OOCIirAiIgIiICIiAiIgIiICIiDUwBXFGqiDkrigC0q3pVo8MKztMFosMCDU0B2V7TqkoGq7pwiJnJHjRcmjRfXBEQpiNdRpvrsqautqpOL1LYrvcNHODfjIGX8gfRZXioNZDITHo1w7bcoIF7HvWbrjecfLqLiuHuks+7Wsc4MDnGwLibALJcWcLTQD2jsrmaXLCTlvtcWV3idNIKWEalmaMhuZ4DnOIAuB3ldvGwmho5C15ANmEWEntM5Dcva230tquf+W9ej/BiY7+vJsUwyZjGyuikETvdkLHZHf1WsqqnlyPa4ciD+q9mx/EJYMOdHHGwsbDYiXM8Zdjltbta6XXlGH4ex7QZHOBdKI2gZdyNzflt8VrOvk5eTHwv09C4FxFrGSEAvIe2zW6l2ZugHwW5peJnRke2pJWA/ibZ9vEDULzX7PSGSkM3MRB3OZzH2Bsdjq5biejdNGwmNssjprPaZHs9lEDu0tIObv8ARcefb0f8xv6SsjlaHMvqNiCD5jkqPiGqk1DZTGwfhjDTI/uzO91RqDD/ALtUMyPe6N2YAPNyW20J71f1VI113BoLt9UWSS/agpZo423dTm+XMTIQ6Sx/E697Dv2Xf2XjsjskWtyA6KRHgTX1BqXC0xj9mXAu1ba2217aKZPTNY02AGiuokv5XjeAcPMZiErJy32cL/aMz+6RI60d/DXzAX37VMKYIxK0i7ZLXvfM137HwK2uFlj66clua0DG7A7OeSPVeefa1Xj2kcDCOzeR4HIuPYB8Bf4pnt0urJ47HnyIi7vCIiICIiAiIgIiICIiAiIg1ULlb4e5UMLlbUL1pWhpnLRYW/VZOletBhsuyg3OHv0VzTuWZw+VX1I9VFxGV25lGY7Rc7qIz/GVGZKZ4aWtJuBc2Fy9tvVcZcHD4wyUseC0B4Ozjz9VLxiBsga12oEwdbvacw9QEcwdbeK5br0+OfXUafC2kBpykAgjbQtNwfJQsQwESFhc/M2N2cM5OcPdJ623t1spNTJY6uHwUf72wA3fbTpr5Bc/13kvHnv2lYqxzfu0b2DUOl1INtC1v1PksPT4c0tZZ7dJi/QnXKB2dtCvuPUrPvEpknzEyO7Xs5CTrzAFgfNRYKyCNrQHucWyFx/hltwW2IGvcF6M8kePydttTeCcS9nWFp2dI63jfUfAei94oA0tuzmvy6yctfnboQ7MD0N7heycCcUmWIF1sw0cO8bHzC5bnL128Wuz41tK+dpqYm3tlFyel9h6K1kr42PDTIy52aXNDj4A7rBcU4UJCJHSuu+VrmtbdpuNALg7WWio47tDXQ3DQDmktmPUBx15eq5yvTxqTILXVXidVZpJ2AX2OuaTlsQRyIss/wAS4gB2b8tU6584zOFVsoqKgxZBexJeCSG7DKBzv1XlWOwz+1c+pDsz3klxGjj3HbbkvUcG1qZLbext3XzX667LNVUB+/CnkGaKofltyIOtx0IJuCFrOuVjefllgUU7GsLfTSujkGoOh5ObyIUFd3kEREBERAREQEREBERAREQX0DlaUjlTQuVnSuWlXdM9XuHSbLN071dYfJsoNvh0my0VG/ZZLDJNlpqJ6qL5h0XaCosTtF3gqCLiTCMpaPefr/af0UeZ1hq0gnbZTa6fK1v+u3/SVSYhW5XXdtyK4b9vV4r/AKvtZTmwOYX1vf6LD8ScQiAFuW7yS1jr6BxB38gSrrH8fjbGe1sL35NsNyvEMbx11RUh2YljXWaNhru63epnPdNb8nxyYjuqSbdXdfuqWcar0PG6VccM4qYJd+y7Q+PJU67IIi9wa3cnRZs7FzbL2PZi6SYCWFzS4NsGvdbLp+HfXRcKfA6yVoMtbkJ3YwZiwb23+izeCzuafZh2rbAk6XsN/VbKFtWcgFRC1nPsOLreN7ei4en0fHqc+1hhNLPE15lm9oGgZLtDTYbk6lU2MzB7s+be+/d3hXeIVAiblL85I1O11l4WGokIb/htPbI0DueXx6rKbstTeFKIgOlfvIbgdG/h/VSqfBxJXMmO0Ebz/XJ2W+gefgpcUgA6AegCt6CHK2595xzHu6DyH1WsTt6zr6zxk/tG4c+8QF0YBlj7Terh+Jvw+QXijm20K/TE2q8M4/pWsrZRGABdpNvzFoJ+i7x5d5/WZRcnNsuKrkIiICIiAiIgIiICIiC0hcrKmcqqIqwpnLSriByuaF6oIHK2onqDZYZJstTQPWMwx+y1eHvVRpIXaKSCoNO7RS2lEccQALNfzC3jqqwwB4LXa8tRe6sMRP8ADv0c3/cB9VHA5rhv29Hj9MnxLgcf3aZrWgF0MgHcSwhfnSM6jxC/VOJxXa4dQR8Qvy5XRZJXt2yyOb4ZXEfRPF+nm+5Ktqnl4KoqN1bS7DwVXUDVdq86OAtLglAI9XjtEf2gakfJV+BU13ZzyNh48ytHM2zmdDm9Vz1Xfx5/XGP8RBsfa6HpyU1k9Q4dhzfcvzGg3066hQIT2D1BB+BsfUFdWMVDmwktcWkPGrTbQkGx6juWHW/USo6mWVwbLIA3Z2XfT8Ivsthh04DAyMZWjkF5zS17XAvzNbIB2mOJDZAPyOPPuNvNX9DjTm2HI7WGrvAjR3iFLKudT8bSi/iTMj5f4j/9LToPN1vgVqXLL8IU7srpZPekdt+RrdA09DufNaRzlrE5E3e10yuXhnGz7105/wA23wY0fRe3yuXiXHceWum6OLXDzYPqCtxz36UBXbQULpnhjBqdSeTR1K6VueBaNoiMh957iPANNvmq55nagRcJsbbO5zutrNChYrw8G6xX8Dr6rdzw9FX1ESddLiPNHtINjoQuK1eLYWH67Hr+qzdTSlh11HUfVVyueOhERGRERAREQTYirCnKrYirCmWlWcDla0b1TQlWdI5QavDH7LVYe9YzDX7LVUD0RrKV2imtcqujforBrtFUdeLyWhcf5o/+6xdNO+4suviaTLSTuP4IS/8As7X0XVSyeq479u/j9O2s2K/M/GEOStqB/nOd/cc31X6Yqdivz79qNNkrnHk9jXeerT/tUx/TXk/lWv8Adb4KG2mMjw1u59BzJU6JheGNaLk2AA5lX9HhJi0I7R94/TwXW1xxntRG0ojDWt2Hr1KlYg3sg/lN/irD/wDOe/ZpKt8M4Ykc0l3IaA7O/lPiuVeqRkozdrupadO9QMYfeBx65D6//F6LX8LsdGHwXa4D3Tz6tPQrA49Rlkb2ncWNu7N+oPok9pr1WSUuGrkiaPZvc25OxIsdrjobcxrqogX0u0t33XV5V1w/UVIcXwzSMsbuIebOO5uDo7zW7o+NZ42n7w1kgAvcdh+g7tD8AsBgJ3DicrnZdORLTY38lZ43ZsZy87C571i+3XP89b6g47o5rAvMTj+GUZR/cLt9ViftNYPvLJGkFskAsQQblrnDl3ZVkLr4Fpi7tnH269J4acG08YAHuAk951K8zJXouHSBsMYGnYHyUrXj9riaVQKh4XyaezXHoFVvqCbX5qO3SreqKvjvqN/n3FWk7lW1C1HOqOVliuClVbfRRVXGzgiIiCIiCTGVY0pVXGVY0zloWETlZUjlURvU+leorT4c/ZajD5FjaCRabDpUGxopNFZsfoqGhk0VvG9VHRxO3NRVLfzU0o+LCqzBqzPFG/8ANG13xAKt8Q1hkHWJ4+LSsJwBXZ6KHq1mT+wlv0XHyO3i/W6e+4WC444P+/EGN2WVrXZL+67nld0vbQ8ls4ZbhfYWdr5np3LMn2631ZXm/wBm+ADIZJhaUOdG1jt48pLXkjrcEeA71tXYQ3pdQq3C3NrY6iNwbGXObLHb3nWIDh3m+vgr6Rl/dNl16zM8dVLRNYNgu5zgNlEmhd/zCPgqitkmb7r82u2XX0WWuJ1aQL5dyb2XlXHbHNlLj7kjbEHkbW09PgtZXVVSb2McbRu9wL3eQBtfzK814rxF8kpYZHPaw2GbKNeZAaNFeMa1yKRF8Raedb8N4n7CW5PZdoeg10K7sdmu1veS79PmqJd8kxcG3OwsPBTjU19cdRK+XRFWXxa3BmvLGl+osMvSyyS0WA4xkZ7N47N9HcgTrYqVvF+15Vv7Lh3KpimvZTa2fW/7sVTMfYkd9x4KOvU6eTRQp3L6+W4K6HSXHgiVHnChOClvco0gWnPTrRERgREQc2HVTYXqACpMLlqCwjep9O9U8b1OgkRWkoZFo8OlWOo5VocPmUG4oJtFcwyLK4fOr2CVVFne4t1Fl5J9nVSWMfG7QNncB3i/6gr1L24aC48gT8BdY/h+hpXhs0Dg4OaTbMdXFznOJadjmcRblZc9zrr4vbU0cZtc6dApLDqqmKSWM2/xI+Wv8RncL6OHqpsVQCLtOnyPMEcipJx19uqopmzRvZIMwzXtqNWm4sR4KHHhgABilkZ3Z3OafFr7qRPUZGuy6uJ0G1ye9Z3EJpWNEtNI4i13RyWcCOdjuHDXQ9FbFlXRqHAEP1cOdgMw8FVVda+9tB5BRKXGDKLu3ta1rWWY4v4mEf8ADiIMh3O+Tx7+5akY1riJxbxAWXjY7NId3X0YD0HVYYnqvskhcSXG5JuSea4o4W9EREQX0r4iD6viIgKXh1TkcQ73XjK4fIqIiLLxex1N25Sblul+o5FQJpdb9ND4KI2Qg3C+vlublTjfzTGS3PkgdqR3KJC7Vd7T2v6SosvXF5XQ8rsuupyqVxREVcxERAXJpXFEEiN6mQyKtaVIjkVF7Syq9oZ1k6aVXNFOitxh9Rsr2Cp2WNoajZXMVTsqjSxzgjXmvH+F8Q9hUS079WCR4bqQWua4g5T329F6VFU7Lx/icmKumLdCJcw/qAd9VLFzeV6vQcQNPZJJ7yRqpUlaAc40FxnF9HDa4/mHqPJee0+NMMbT7PO87WNj5+HVSIax3vzkWHusB0b3k8ysx3628uIhxPIC1h9fkqx09i+17E5rchcC/hrc+ZWZreKY4/dOY9Lfu3ms1ivE0swLW9hh3A953+py1xm7XGP8RCPMynILjoXDZnWx5lYxxubnUnc9V8RRyt6IiIgiIgIiICIiAiIgIiIPrTqu5jtR4FdC5sOqNSvt1xciOUK4oiKsiIiAiIgLk1yIglQSK0pJURUaCjm2VqyfZEVSp9NUbLz3j1v/ABbj+ZjHemX/AMURW+kihinc33SR4L6+ocd3E+ZRFhp1IiICIiAiIgIiICIiAiIgIiICIiAvoREAoURFfEREQREQ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untitled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4155259" cy="3071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158" y="5500702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r" rtl="1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ar-SA" b="1" dirty="0" smtClean="0">
                <a:ea typeface="Calibri"/>
                <a:cs typeface="Titr" pitchFamily="2" charset="-78"/>
              </a:rPr>
              <a:t>منفی باف و شکاک، ملاحظه کاری شدید، متعصب، سخت گیر و نکته بین، بی اراده و ترسو، مستبد</a:t>
            </a:r>
            <a:endParaRPr lang="en-US" b="1" dirty="0">
              <a:ea typeface="Calibri"/>
              <a:cs typeface="Titr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راه های رشد وبهبود تیپ پنج براساس تئوری انتخاب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توجه به حالا واکنون</a:t>
            </a:r>
          </a:p>
          <a:p>
            <a:pPr algn="r" rtl="1"/>
            <a:r>
              <a:rPr lang="fa-IR" dirty="0" smtClean="0"/>
              <a:t>عدم کنترل گری دیگران </a:t>
            </a:r>
          </a:p>
          <a:p>
            <a:pPr algn="r" rtl="1"/>
            <a:r>
              <a:rPr lang="fa-IR" dirty="0" smtClean="0"/>
              <a:t>توجه به چرخه رفتار انتقال ازاحساس به طرف فکر</a:t>
            </a:r>
          </a:p>
          <a:p>
            <a:pPr algn="r" rtl="1"/>
            <a:r>
              <a:rPr lang="fa-IR" dirty="0" smtClean="0"/>
              <a:t>اعتمادبه دیگران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0080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Titr" pitchFamily="2" charset="-78"/>
              </a:rPr>
              <a:t>خصوصیات انواع شخصیت</a:t>
            </a:r>
            <a:endParaRPr lang="en-US" dirty="0">
              <a:cs typeface="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2" y="1600200"/>
            <a:ext cx="3829048" cy="4525963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b="1" u="sng" dirty="0" smtClean="0">
                <a:solidFill>
                  <a:srgbClr val="000099"/>
                </a:solidFill>
              </a:rPr>
              <a:t>تیپ</a:t>
            </a:r>
            <a:r>
              <a:rPr lang="en-US" b="1" u="sng" dirty="0" smtClean="0">
                <a:solidFill>
                  <a:srgbClr val="000099"/>
                </a:solidFill>
              </a:rPr>
              <a:t>7</a:t>
            </a:r>
            <a:r>
              <a:rPr lang="fa-IR" b="1" u="sng" dirty="0" smtClean="0">
                <a:solidFill>
                  <a:srgbClr val="000099"/>
                </a:solidFill>
              </a:rPr>
              <a:t>: خوشگذران</a:t>
            </a:r>
          </a:p>
          <a:p>
            <a:pPr algn="r" rtl="1">
              <a:buNone/>
            </a:pPr>
            <a:r>
              <a:rPr lang="fa-IR" dirty="0" smtClean="0">
                <a:cs typeface="Titr" pitchFamily="2" charset="-78"/>
              </a:rPr>
              <a:t>شور و هیجان را دوست دارد. در کنارشان خوش میگذرد نکته سنج نیست و انرژی زیادی دارد و انعطاف پذیرند. </a:t>
            </a:r>
            <a:endParaRPr lang="en-US" dirty="0" smtClean="0">
              <a:cs typeface="Titr" pitchFamily="2" charset="-78"/>
            </a:endParaRPr>
          </a:p>
          <a:p>
            <a:pPr>
              <a:buNone/>
            </a:pP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49154" name="Picture 2" descr="https://encrypted-tbn0.gstatic.com/images?q=tbn:ANd9GcQ0kEfGLQBUUsFiBjc7iDp8T9f0ZcKKhZw3t_h8N3aJgwYZQE6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5" y="2285992"/>
            <a:ext cx="4632928" cy="307183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564357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r" rtl="1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ar-SA" b="1" dirty="0" smtClean="0">
                <a:ea typeface="Calibri"/>
                <a:cs typeface="Titr" pitchFamily="2" charset="-78"/>
              </a:rPr>
              <a:t>ناسازگار، غیر مسئول و خوش گذران، کند و آهسته، پر حرف، فراموشکار، خود انگیزی بدون تفکر</a:t>
            </a:r>
            <a:endParaRPr lang="en-US" b="1" dirty="0">
              <a:ea typeface="Calibri"/>
              <a:cs typeface="Titr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راه های رشد وبهبود تیپ </a:t>
            </a:r>
            <a:r>
              <a:rPr lang="fa-IR" dirty="0" smtClean="0"/>
              <a:t>هفت </a:t>
            </a:r>
            <a:r>
              <a:rPr lang="fa-IR" dirty="0"/>
              <a:t>براساس تئوری انتخاب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افزایش کنترل درونی </a:t>
            </a:r>
          </a:p>
          <a:p>
            <a:pPr algn="r" rtl="1"/>
            <a:r>
              <a:rPr lang="fa-IR" dirty="0" smtClean="0"/>
              <a:t>داشتن اهداف مشخص</a:t>
            </a:r>
          </a:p>
          <a:p>
            <a:pPr algn="r" rtl="1"/>
            <a:r>
              <a:rPr lang="fa-IR" dirty="0" smtClean="0"/>
              <a:t>داشتن زندگی اخلاقی</a:t>
            </a:r>
          </a:p>
          <a:p>
            <a:pPr algn="r" rtl="1"/>
            <a:r>
              <a:rPr lang="fa-IR" dirty="0" smtClean="0"/>
              <a:t>مسئولیت پذیری ( ارضای نیازهای خود بصورت موثر)</a:t>
            </a:r>
          </a:p>
          <a:p>
            <a:pPr algn="r" rtl="1"/>
            <a:r>
              <a:rPr lang="fa-IR" dirty="0" smtClean="0"/>
              <a:t>توجه به چرخه رفتار ازسمت احساس به طرف فکروعمل</a:t>
            </a:r>
          </a:p>
          <a:p>
            <a:pPr algn="r" rtl="1"/>
            <a:r>
              <a:rPr lang="fa-IR" dirty="0" smtClean="0"/>
              <a:t>گوش دادن فعال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7493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0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Titr" pitchFamily="2" charset="-78"/>
              </a:rPr>
              <a:t>خصوصیات انواع شخصیت</a:t>
            </a:r>
            <a:endParaRPr lang="en-US" dirty="0">
              <a:cs typeface="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txBody>
          <a:bodyPr/>
          <a:lstStyle/>
          <a:p>
            <a:pPr algn="just" rtl="1">
              <a:buNone/>
            </a:pPr>
            <a:r>
              <a:rPr lang="fa-IR" b="1" u="sng" dirty="0" smtClean="0">
                <a:solidFill>
                  <a:srgbClr val="000099"/>
                </a:solidFill>
              </a:rPr>
              <a:t>تیپ8: رهبر و مدیر</a:t>
            </a:r>
          </a:p>
          <a:p>
            <a:pPr algn="just" rtl="1">
              <a:buNone/>
            </a:pPr>
            <a:r>
              <a:rPr lang="fa-IR" dirty="0" smtClean="0">
                <a:cs typeface="Titr" pitchFamily="2" charset="-78"/>
              </a:rPr>
              <a:t>شهامت و شجاعت دارد و متکی به خود است مجادله و بحث را دوست دارد و درحالت سالم رهبر لایقی است.</a:t>
            </a:r>
            <a:endParaRPr lang="en-US" dirty="0" smtClean="0">
              <a:cs typeface="Titr" pitchFamily="2" charset="-78"/>
            </a:endParaRPr>
          </a:p>
          <a:p>
            <a:pPr>
              <a:buNone/>
            </a:pP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48132" name="AutoShape 4" descr="data:image/jpeg;base64,/9j/4AAQSkZJRgABAQAAAQABAAD/2wCEAAkGBxQQEhUUEBQUFBUVFxQXFhUVFBQVFRQUFRcWFhcYFRUYHCggGBolHBUVITEhJSkrLi4uFx8zODQsNygtLisBCgoKDg0OGxAQGywmICQsLCwsLCwsLCwsLCwsLCwsLCwsLCwsLCwsLCwsLCwsLCwsLCwsLCwsLCwsLCwsLCwsLP/AABEIALcBEwMBIgACEQEDEQH/xAAcAAABBAMBAAAAAAAAAAAAAAAAAQUGBwIDBAj/xABAEAABBAAEAwUFBQcCBwEBAAABAAIDEQQSITEFQVEGEyJhcQcygZHRFHKhscEjQlJTgpLwFWIWJIOiwuHxswj/xAAZAQACAwEAAAAAAAAAAAAAAAAAAgEDBAX/xAAnEQACAgICAQQCAgMAAAAAAAAAAQIRAyESMQQTIkFRYZEygRQjM//aAAwDAQACEQMRAD8AuIDVZgJBusggACVCVAAhCVACISoQAiEqEAIhKhACJaQhABSKQhAAikJUAIhKikAJSKS0ikAJSKS0hACIQhAAsJHUNVmtU50NKH0A14uattfJcLsS+9sgPP6rua8EnNuFi9gk25FY2m+mQcPEsKXAOtMWMiF0CbbRUm4i7Kw3Y036KJ4SSyRmLrvU7gLJ5cEnrshkg4RjXWM2tirT/wB5paiGEkc1p19PKluwHaEElpouHIK/x/ISj7iUyRGYcyAkUUkxtkmyLJ0ooV3+QibJ4FkEgWS1gCVIlQAIQhAAhCEACEIQAIQhAAlQhAAhCEACEIQAIQhAAhCEACEIQAIKRKgBFpnOi3LXIFD6Ai+LxeR0jjpp+Sb8FxNzngMIyk2eqdu0mGztoNsqOcN4cQAB71+lLkZXOGTihH2Ps+IEoIPL9Fx8PhbKXUKorXNmi3AJK5MHO6KfXRrjrXmp9S5VImx7w+CsnlypMnEOzzmzd7ESNDfS1M8PAPeHNYY5hDTQWpePHiSVrI3EEkueAelITq/AT2b6nkhZ/Tf5FtllBKtYxLEonb1XWpj2bELESN6pcw6ooBUIsdQl+IUAIhLSKQAIQhAAmLiHaiGE5RbyNy33fgefwXXx/EZIT/uOXa+RcRXmGkfFQeQtIudjLBIANk6E8hVnT0SydDwjbJXgO1MUri0tc0itfeGvm3lvr5J+Cq/h+J76QCOAxhpFOylmbXW+Z2Vg8DeTEA6/CSNTZr1+Y9AEsJ26GyY+OxwQhCsKgQhCABCEIAEIQgAQhCAESpEIAFg4LJIUAcGPZ4TQs7KOTMdCC51HWwpZONDSj8mDMlh9u8/oseeFu12RRqL+9iD68034BjTIc/PTXopC3BhjAwJmZwzLI4uaaAu+RKqyY2mmDJRAwNAA2CWRYYSXM0HyWco0W5O1okb5HCzoPmkXOYwb0O55eaFVbIJF3QSdyFuRS1WRRz/Zh0S/ZglNu2JA1GlZjWh30AWDXAXTj4d7fdDe3A7KbYC/Zv8ANUdx6/MrdmI3HxH0/wDqzRYUc3ceZSiIjY6+ey6EKLCjFCChKMcXF2Ax+I1TmEHzzAD53XxUd45iYcNHne014qyNs0Od8lLXsDgQRYOhHkmTHYJsURa5ocxoOUanwgXR+X4KnKnRowNX+SG4njj2RxS4aEvEt0XAjKPMdT5keqmnZ+WR5t4DQYwSAf3y43p6AfMqLYjjLu5aGtANO1ZfgN20ADmNq2KkHZbieZgMxAe9zWNvm7K5wbfWgdFTjVSSNOf+DZJEIQthzgQhCABCEIAEIQgAQhCAEQhBQAiChCANb22tTYQF0ELGlDQGpzUhbpstpRSigG0uyFp66Uu4pm4tM7MG1oCDY5UnTDSZmgqnHNcnEhM1yEWkWMpFnZCewHdKkWt3iOXkPe8/9v1+HVXAAIcPCQRrsfnqEjmE7tbp/uPP+lbliDqfQfqgDBzHHdwH3Rr8zf5LNjAAANh5k/id1kkQAqEIQBiUIKjnbntQOG4cSZc73vyRtJoZqLi51a5QG8tyQNLtFWFkglkDGlzyGtAsucQAB1JOgCiUvbGDFTfZsKTIQ173SDRlMoODL1do4m9tNLvSm+0XanE4537eQkbhg0jb6MGl+Zsp59k8xbxAOouLMPOQLFuNxjn94n4J3j07IU6aZO8cwSyMZC3O4AEU6mhv8RI2b/mqgntE47+2bg4HHLh3Z5HA1nxTgNRWwY2mjXcu5i1Yc/aTD4Fk4EdOZG+U5LLHEEiNlk+AFxAa3YEnQc/Pznl7nPebc8uc4/xOcSXGvMkqrFh4bfZfm8j1FS6Lb7Me1d4a1mKYJQNO8YakNc3DZx/tVg8K7XYTE0GShrj+7J4DfQXoT6ErzfE3IBsPILJ2NcNAaVzijPbPVaFVPsV49I902Fle54DBJEHEksDSGPaCf3fFGQOVO6q1lW1QyYIQhQSCEIQAIQhACIQhAAikIQAiSkpSIAxchD0mZQBzTRF17LaW6LatU0oA1S0lsKIjjWyF7qfpaVPBxUP+ApVmeN/ZHA6cZ2lwsVh08YdtReN/NY4XtJhHeFuIiJ++2yea8utxDrt1nzN0ut2LaR5raTR6uY8HUG0jT4j/AEj8z+oVBdjvaVLgh3cre+j5eKnN9DzCtXsh21h4hm7vR92Y8wzDQDnQO3VSQStBWDH3yIPn9RolJUAKClWvP5H/ALfqsmuvqgBVUXt4nt+DjvlO4/HIAf8AtcrcVC+2DiAl4jlBsQtZH5Xlc8//AKV8E0FsWXRCj19VOvZDDeInkHvMgDG8/FLI0jT0icoNJsP80VieyGMVO7q5gOv8tjsornffu2/hHldzEGr2j43uv+VZ+/3bpDQbmEZeBoNwXkuJ6tHRQmAc+Q/Ndnajif2rFyvabDnENOmkY0bQGgsC65WuNzw0aKH2SujOSRcofZ+K1ueVqhfp8T+aWxqJv7POMfZMbBIfdc7un/ck8JPlRp39JHNej15GY+xfL3XeV7FereDYvv8ADwy/zIo3n1cwOP5pJkxOxCRCQYVC5sfj4oGl80jY2irc800WaFk6CymX/jrh+YN+1R2fvV8XVQ+KAJEha4J2yNDo3Ne0iw5pDgQeYI3C2IARKolx3th3b3R4dudzTTnkeEHoOqa8J2pxGb9o6x0ytA/BJLIolkccmWCkUE7R9qcQ1jfszD/ue1oc308j8F2dhe2H20OjloSsrbTMPTkRSSOeMnSGlgko2S4pEqRXFJpxLqGibmPfdFpI69E6uWCrlG32Q0N5xDgCDum7E4hzI3GtdU6SCiT5rRJEHCj5ql2y5Uhuw2IIaLGtIXQ+HVCUY8zTcQc5nd8gb21+a0xOpEraK1DVbeyg7o3C9VJfZxM6LicOTXOSCLrkolCddlbPsj7MmSdmKd7jGuLdN3nQfgbQiS6WE8xXxtZIWE0zWC3kAdTogVKzE+h5dDp87Wdriw3FYpNWusbXy0PX5rjn7XYBhIdjMMCLBHfMJBG4IB38kJp9Eyi49j0vMfbfFh/EcS5vu/aJB605zflYVq9pPa9hYMzcK12IfRyvrJCHVpZdTna9B8V5/wATiy8242bzXsS67187Tx0I9jvM7ZS7stjX4bh+LkZo7u3lvUOcSxrtvQ/03yChpkDi29tNlZHCOGn/AEbEOdvJh5XCiQPCzw+urG/GhyJVojKqwsdLPEPRGtU5SDmt71jg37+qwlIHNa8PIQTWt8uqW9kjo2OvE3Vp0cOYC9Jey3G99wrCk7sYYj/0XOjB+IaD8V5twEMpdpTeo+tK8vYdxVrsLLhS4d5BK5wbdkxSgODr5+POP7b3FkugRZSHOoWdhqfRCwm912l6HTrpsqxjyz2o4/Njp5JXPcWue50TXEkRxm8gb0OXQlM7ng0HEnXrS6eK8Mfh3ljgRoC08izkR9PJN2aqHz6/+k+mQ006JDwzj0+F8UE8kRH8L9Dz1ANEXyNjfqro7G9v/wDUcLMMtYiFozkCmOz2GvbzGxseS87d7R12/RXL7FIG/Y8S9urnShtDcBjAR+Lykm6Q8FbExMLyb5ptmmlabL2AAjdwugnriEgznMCP6dUz4puG1z94fusJWJts2pUaZO1L4b7lwLSSXNOosn9Vo4Z2iyTCXXMHB1E+HTXXn5Jh4kMODbBL+A+fNLwbBjEzxRRteS97W72aJ1O2wFn4KtYV8DvKekuE49uJhjmYCGyNDgDytdS1YPDNhY2OMZWsaGtA5ACgtpXQOazVO+guQT8zz29VuxrczSm7JTR5G1VOTsg2vksa8/zWMxoD0WvGTbhc2KmrL9z6KlyNbhpG4yIWhhsBCXkRR5nxbqC0RNtZ4huYrZgI7eAtt0ilK2PvDeGd7HtsN/NX97PcJ3WBiFVufWyR+X5KneBwkuEbeZA+JV/YKNscLWj3Wsqx0A1/JUYG5SbNXlJRil8jPxeDiZe44WXCZL8LZGPDg3zcAbPwTHxrFMke5+IikcwNALrlbDnF+BrbFuFXdfip0JtNQ6+fhcfyCR7muBDgSDuC11V8lsyScklS/SMWJqEr3+2VvBiGSXHGzunANA7t2jHV4WEaigPE4jqNearX2n923EAxPzHLUn3xpfnsra7ZdknjDyv4Zf2n3mtJbTg7R1EjV2UGrNaUq3h9mHEsYQ7Etw+FGpNkl2tW4tZms6DQuHwWfHCSds1Zs8JRpFbGY8itLnE7q8sJ7CofD3uMkcefdxMYPhmLqU57Pez7h+BoxYdr3t172b9rJfUF2jT90BXWZDzTDLTA7o2/wXoKbB93g+5F6QmLQEE5Yi34ab9AepVSdogJuLTjk7GvZpWv7fJ+iuLGPu7qtfMdeurb2/iPkr4lUjzrE/RPB7GY91VhZLOoaXRtfXnGXBw+ITVjIu7kkYP3Xvb/AGuLdvgpHwvtkWsDMSHPLdGyg5n1yzhx1I2zDWgNzqqMjkl7VZoxRhJ1N0TTsNwV2FhaMRHgI5WyE5z3cuILbJILmtcGltgCnH+nct3brChha90omzvJe4Rxxl0hYADQFkZGVROmUdSmR/ajDge+93lkIN+Z0COK46KSEl8rHk0Y2hw8HujQHUvJsGhQF7ElZscsjnbVGrLHCoUnbGud7criD8ibCsz2FcGP7fGPvUDDsJHvBtSSOHUWWC+rXdFFvZ92JdxGQuktuGYQJHbF53yMPXqeQPWlfmBwjII2RRNDI42tYxoumtaKA11WqcrMKRvXDxt5ELi0119Dp+oXcmztJMGYaUk0KAvpZA18lXLoeP8AJFG9vOFy4ieJsTPCGOzP5DWzZ5VX4qvsfCWPokEUCKvUOAI19CFamP4kHS04ZmOsEci07gqv+1kLmynPu4WK2A2AHyVWHI2+Jqz4ko8vkY+86q4fYK9uTF07XNF4egyu1rz2vyVMZlL/AGUYqdnEoG4cX3pySNN5TFVuLq/hAsHyrmrpq0ZoOnbLl4xwPve9fmo1bK08W9Hqqy4jiXR6PBoi79equzGuyBw6gj9NFHeJ9mop4w0jloRuFjo6GuJTM7wTpr8QrJ9jOGh72R7iO9DQ1jegOriD8PzTBiOwssb7Ba5l9KJ8tFYns97OMwoMj2/tHD3j+6OlKyCuWijI+Md/JOVg4rJYOKvZkOUO1IR3d2Oq1H3j6JcPNrqqrV0yDVj4RofJMfGJKy10pSfEOppKYcazviDX7ppU5o/Rpx5ekzRhpDlF9EiI26C0KmmW6POMZsLv4Jhy6VjW7kgD4lcEUBdVKedj+Dsa4PePTyXRaszR1ssPsp2LOHmbNI/MGiw0Mf7xG5NKdP8AE2Qa66DR2xaAdK+8mLhcngFGx6lO+Hc12moPqU0YKK0JknKbuR1975O/tKTvf9rvw+q1nDjz/uP1SfZx1d/c76qRBIgWBorZgBrq2gPzPyWZf6/IrDuB1d/c76pDAOrv7nfVSQZQmst8tPkKtdAeP8C5WNoir3G5J/NdTm5hRujodxodN+Shko8occ4hc8+IicRmxEkjHD3hnldI1w6EafFSeX2gT/Y220CZ1j7QQ3K7KMrnNbVGQbdG0CBrQhXH2hri1ood44ADk1pIA9BoueFmgT27FrRtmlL3Oc45i4lznaeJzjZOmmpJWh5Wa1uCBjEhZMgBIKA1bWt1BUUB6h9nL2O4ZhTGA0GIWGigXgkPPqXBx+KkignsXnzcMa3+XLMz5kSf+anSRkioISWlUEkX7UdlYZo3SRRhsrfF4BWfqCBufPe1B/8AgscQNyeCNoAL6txP8LPrsFNe1/bBmBlhiO76fIdP2cOYMvXa3E69GP50nLiUzIYzya3kN3Fx0DRzcSfmVMfH5SUmEvKcIOKKB9pPAcLg3xwYVlOIL5CXFxA2aLPM04n0HVYezLjI4biDM6Fs1gMsmnxtPv8Ad8rOm/8ADWlrh7S8RdisTJK4AGR1NF2GtaKAB50APUrVC4NGmwV8kmyqNpHo3hXEsHxDxRODnVZYSWvb1tl/iLC7sRgg0eHbp0XlyfjT2nwOLK1BBo2OYO4XpLsVLK/h+FOILnSuiY55ebcS7UWetEKiWNMujlkjFuHt1Hlr8k4P8LRW5LR8ysoowXPrl4f1+i0cSkqSFg6ucfQCh+LkYocVQZp8mOkeiwnZexorXI/puP8A6sHSbdTt+qZxsrsbcdxTuyGuab56afNJg+IMldodVl2jhzRZgLrfrSY+GuyyVVWBZrYjksM245OL6C9kjxsJcKBItamwZMoGtaLCfE+EnX4bpqPH2wyNEhs6aDWh5qx8bG5USVnDY68Wp5nzSrp7m9Uqv4R+ieTPKuBbkdr+6VYnZ7ERyC2/EKD4nh9yODT6Lp4LjDC48jzTLTH7LhwcwaAGlPGCm1sFQHhOOzAG1JMHjg2uSehGTeJ9i1kUy4HFlzgA6geYAP5p17h38x39rPokeiDMrApPszv5jv7WfRI7Cu/mu/tZ9FFkUYS7LMYV38x3zP1Uf4h9q+2RQse8Qva4uk7uMgFozUTl0vbdStu6JAjx92ideIcN6c/5lx+gXXwXhE2LcI8PG+R2l5QcrAb1e7Zo0Op6JwwvZCfHvxeIidC2OCYtcZHPB1cQKDWOvl8138P4NicFeIililEJY58cL5y57S4Not7sBw15+qf7YJdWc47EYqnhzWRSNNCOR2UyN5uY/wBw68sw/K2DiXC5sOanifGdhmacp+6/3XfAlWpPhsfPYe55Ybe2NzmlrSNRuCARroDz0TqyCGfBPinzva4EOJrO0g2CNKDmkCtOSz+vvZtfirjaZRjQtrAujiPDH4eQseDzyuykB7eTh8Kscloj0WhOzG1WmXd7Cy52FxDWvIqfNX3omD/wVld1J/MKqn/+f3u/5zQ5CMOQaOXMDMHAHa6LbHorgVclsEchil/mfgPoupo011PXqlUe7bdp4+H4dznOHeva4Qx/vOfsDQ2aCbJ8q3IQkBTnabFDiHEpw8nIZe60IB7mImPw68y0u2O5OitLiLhBg3SE5vs0TzHd7sY4Nc69SQBXz6qpfZpCJsc3ObDTI83ZJ7oAC9dfE5x2Vk9vMYG8OxJF5csbLPPO7xfg5dF6gkYXbyMobN4z0YA0ep1P6LKeWhQ3K4sNLYN8yT8zaJZbfV1p/lLJZsocOA8Kdi8RHh2FrXzOyZiCQ2wSSeZNA6L1BHI6MZGgHKAATpdCuSqD2KdnpBKcc9tRNbJHENLe8kNc6+QFEevordwry6R1gbXpe6EQ2aZJTbhs5wa6wToTp8V2MwluDnEkgc1x4qOpGfer4XY/BOU8mRpKCLOWOUd7ICdND8Nj+SxDr168ugB0Cb8PJnlBI96x6/4fzTiXbhu+tnkPIealoDqbRbR1FUVDsVURcL911a9OX4KV4c6Kvu1WKc3GOa8+CmOHSqoX56FYvLVRTBsdcdxZrIy7bRRngs1yZn+Nz3tA9CdFs4rxJjmN005dD/6Tl2W4X38jHRsADHNLnbc7rzOiyRk5ySFUrZZ4CEqF0y08ryF8bvHrXNZzAPGZjtenVSCeBpJzDQ2m/wD01pDg31BQ0W2bezOPOcNcrCw7rHkqo4Tfe67t0+Ssrhk+ZoTReiJDvBjDGfCVLuFcV70AO0KimDwtm3fJPeEh5nTohoWzs432gZhh/ERuOQ9VG38amxQDs2SOi5obYLt9TzryS9q8IJACHZRs6tSR5Jjl4k1lZDQGgA0oBc7yckoujp+Lig4qSWyWYftSxxia2OdxbXi7s5T4S0jMdB80/wCC4myUFzbppok7WN6OxVWnibpj3bZXND7Hh1PwCsjh/Ce7jY2VwdkaBoAxmg1NDbqnwZJz76KfKxQx9dsrrg/D44YuOQxWWNxEL22dg7LJuOQP4Bd3s5hy/aHVrlDb/oeT+iy4DxLCyTcWc97YY53wRjOQG+GJ8NtP72YtJArpvej3w/BNgw88uFmzCyQXR6FzWVXIuGvTktyWjA2NkHEwcViGSOLcjnFmtBwtpq+Rsn8Fz4pkccUjw6y4Fx1B13OimPDsLDK5zn/Z5C7KSGRtBF17ztzrW4GyqbjXsnjfNNMzHYdjHTTENMdiP9o648wk1LTbT91VTxKRfjzuJG+1WLc4AucTlOZt8idPyKkHsfEcz8WZY43mOKMtLmgmyX3v6BRni/ZmSIiCPEYWYA21zcQxhcDqQYnm7BJ1F6Upx7FuAywz4jvcgD42AZXB9UXb16poQ4RoTLP1HdEowHbF8ZERYxwytqvBlJaDsNK+S5sR7XIInljoJTkJDi10ZJrfKDV/EhOGC7EPZPmc9jogCCbcHnQAaEUNuqo/jvCcUcTPlw2JI72TK4QSkObnNGw2jYpO+JUrLJxXtwbTxHhHB4zZS+UZarwOIDbJvdum2hPKqMdxmXFTGWZ7pHOslznXsDoBsGjkBoFzz8GxV2cNiQQNf2Eo+Pupuw+juhp1jzooT+iWizfZbDlME3Nz5mH0yxu/8ypJ7S8VXCZ28+9jb83j9AmP2bPAjgabIDZJARzLu7DgPMZaWftJE00PdQRveZJo7DWl2gDzrW2tarfP/l/Rz4v/AHf2VPE7Sl0cLwEmJmZFA3M95oDppqSeQG9qRj2acRABELTfIPF/irF9mfYWThj34nGGPvC3IyNrs2RpILnOcBvoBQ+a5ykn0zpSi49om3C8F9jwkMDTTYmBuY1mcR7zjyFkn5rj4LjQcVReSXMfQ1I0o7nTlyWrjXE7Hjc1jTsKBJroqu7RdsDh8QwYd37Rjg5xJv8A6Z6Ai7V2kinbZe84Bc09CClxLwdCod2a7ZR41mZuhFZ2H3mE8jyI8+a7MfxStReXr9UJEWdE2IDT6G/qnmOq8Oxr5EKAcQ4qNwfVSvgeMz4djv8AbWvUGlLQIc8O5Qz2g8OzGKQWbJjcPS3N/X5KU4d9E31oeZtLicP31s0uwW31WfPDlFodbKx4Vg3YyTuW+8HbEaNFbnyCuDg/DGYSIRx8tydyepXJwLgbMNmkyjvZKzOHQbAeScpJFTgw8F+SVFIyL0LlM6FoJKPx1JobiDG+ne6duoQhT8lgkDe6kBOzjupfgX5aIQhEewfQ9R8UdVLceMSVV6IQpFNeEx7pJMo252uLjXBY5ZnRx22TLmH8JQhLLHGa9yHhklB+1mPZHsxjIsQ2WfDAsZfhMsXjJBAqidrvVWHiOPMioTMew9La78WlCEmPHGCpBlyyyO5DZjMA6ZplwXhe9zS4zATNe1ubQMkfTD4twnZkcjMM0zFudnicWtFaAglrBQ57IQrCsbOE4qFj5JY8zy4tD3kUSbJFt+eya+CY/E4SSXvJWTQve97GZMr2d49zyM3P3uiRCz+TllDo0+NijLsknCe0rcRKYwwtoE2TfT6pyxmLDWgg8xuCdCdUITYG5RtieTFQlSDv2v0Bu+Wo0W4ztG529UqFc47M6Zo/1OKic+xrZ2/yTPxrhGCxRubDwyvIrO6IZy0EOrNV1YQhRONIfHtnNHwjD5WBsccTY7DA1pGXkayjZauLytwbO9hc4+IBzLflc3nodAfRCFS5OuzQoptujJ13ZcaOoFdVwyY3KTqaQhYcvtdo2Y1yWxn4zwZ0rHOwrgJCDQeTlBPP1Va4r2bY4anun3vcmv8AdX5oQnh5OR9lUvGxk/8AZJ2MxWEkfLOGd1JFlAzhzswe0tsDSqDtb5qaY7gb3ONNaW9LLSfUg6pULowk+zn5Iq6Gh/ZCyD3QBH+8E/Ap14dwKRjAywG3ZN2deSEJ3NicUOR4ObFOFDy59V3YfDBmu56oQkuxqoJplxSToQgDldPqlQhLYx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data:image/jpeg;base64,/9j/4AAQSkZJRgABAQAAAQABAAD/2wCEAAkGBxQQEhUUEBQUFBUVFxQXFhUVFBQVFRQUFRcWFhcYFRUYHCggGBolHBUVITEhJSkrLi4uFx8zODQsNygtLisBCgoKDg0OGxAQGywmICQsLCwsLCwsLCwsLCwsLCwsLCwsLCwsLCwsLCwsLCwsLCwsLCwsLCwsLCwsLCwsLCwsLP/AABEIALcBEwMBIgACEQEDEQH/xAAcAAABBAMBAAAAAAAAAAAAAAAAAQUGBwIDBAj/xABAEAABBAAEAwUFBQcCBwEBAAABAAIDEQQSITEFQVEGEyJhcQcygZHRFHKhscEjQlJTgpLwFWIWJIOiwuHxswj/xAAZAQACAwEAAAAAAAAAAAAAAAAAAgEDBAX/xAAnEQACAgICAQQCAgMAAAAAAAAAAQIRAyESMQQTIkFRYZEygRQjM//aAAwDAQACEQMRAD8AuIDVZgJBusggACVCVAAhCVACISoQAiEqEAIhKhACJaQhABSKQhAAikJUAIhKikAJSKS0ikAJSKS0hACIQhAAsJHUNVmtU50NKH0A14uattfJcLsS+9sgPP6rua8EnNuFi9gk25FY2m+mQcPEsKXAOtMWMiF0CbbRUm4i7Kw3Y036KJ4SSyRmLrvU7gLJ5cEnrshkg4RjXWM2tirT/wB5paiGEkc1p19PKluwHaEElpouHIK/x/ISj7iUyRGYcyAkUUkxtkmyLJ0ooV3+QibJ4FkEgWS1gCVIlQAIQhAAhCEACEIQAIQhAAlQhAAhCEACEIQAIQhAAhCEACEIQAIKRKgBFpnOi3LXIFD6Ai+LxeR0jjpp+Sb8FxNzngMIyk2eqdu0mGztoNsqOcN4cQAB71+lLkZXOGTihH2Ps+IEoIPL9Fx8PhbKXUKorXNmi3AJK5MHO6KfXRrjrXmp9S5VImx7w+CsnlypMnEOzzmzd7ESNDfS1M8PAPeHNYY5hDTQWpePHiSVrI3EEkueAelITq/AT2b6nkhZ/Tf5FtllBKtYxLEonb1XWpj2bELESN6pcw6ooBUIsdQl+IUAIhLSKQAIQhAAmLiHaiGE5RbyNy33fgefwXXx/EZIT/uOXa+RcRXmGkfFQeQtIudjLBIANk6E8hVnT0SydDwjbJXgO1MUri0tc0itfeGvm3lvr5J+Cq/h+J76QCOAxhpFOylmbXW+Z2Vg8DeTEA6/CSNTZr1+Y9AEsJ26GyY+OxwQhCsKgQhCABCEIAEIQgAQhCAESpEIAFg4LJIUAcGPZ4TQs7KOTMdCC51HWwpZONDSj8mDMlh9u8/oseeFu12RRqL+9iD68034BjTIc/PTXopC3BhjAwJmZwzLI4uaaAu+RKqyY2mmDJRAwNAA2CWRYYSXM0HyWco0W5O1okb5HCzoPmkXOYwb0O55eaFVbIJF3QSdyFuRS1WRRz/Zh0S/ZglNu2JA1GlZjWh30AWDXAXTj4d7fdDe3A7KbYC/Zv8ANUdx6/MrdmI3HxH0/wDqzRYUc3ceZSiIjY6+ey6EKLCjFCChKMcXF2Ax+I1TmEHzzAD53XxUd45iYcNHne014qyNs0Od8lLXsDgQRYOhHkmTHYJsURa5ocxoOUanwgXR+X4KnKnRowNX+SG4njj2RxS4aEvEt0XAjKPMdT5keqmnZ+WR5t4DQYwSAf3y43p6AfMqLYjjLu5aGtANO1ZfgN20ADmNq2KkHZbieZgMxAe9zWNvm7K5wbfWgdFTjVSSNOf+DZJEIQthzgQhCABCEIAEIQgAQhCAEQhBQAiChCANb22tTYQF0ELGlDQGpzUhbpstpRSigG0uyFp66Uu4pm4tM7MG1oCDY5UnTDSZmgqnHNcnEhM1yEWkWMpFnZCewHdKkWt3iOXkPe8/9v1+HVXAAIcPCQRrsfnqEjmE7tbp/uPP+lbliDqfQfqgDBzHHdwH3Rr8zf5LNjAAANh5k/id1kkQAqEIQBiUIKjnbntQOG4cSZc73vyRtJoZqLi51a5QG8tyQNLtFWFkglkDGlzyGtAsucQAB1JOgCiUvbGDFTfZsKTIQ173SDRlMoODL1do4m9tNLvSm+0XanE4537eQkbhg0jb6MGl+Zsp59k8xbxAOouLMPOQLFuNxjn94n4J3j07IU6aZO8cwSyMZC3O4AEU6mhv8RI2b/mqgntE47+2bg4HHLh3Z5HA1nxTgNRWwY2mjXcu5i1Yc/aTD4Fk4EdOZG+U5LLHEEiNlk+AFxAa3YEnQc/Pznl7nPebc8uc4/xOcSXGvMkqrFh4bfZfm8j1FS6Lb7Me1d4a1mKYJQNO8YakNc3DZx/tVg8K7XYTE0GShrj+7J4DfQXoT6ErzfE3IBsPILJ2NcNAaVzijPbPVaFVPsV49I902Fle54DBJEHEksDSGPaCf3fFGQOVO6q1lW1QyYIQhQSCEIQAIQhACIQhAAikIQAiSkpSIAxchD0mZQBzTRF17LaW6LatU0oA1S0lsKIjjWyF7qfpaVPBxUP+ApVmeN/ZHA6cZ2lwsVh08YdtReN/NY4XtJhHeFuIiJ++2yea8utxDrt1nzN0ut2LaR5raTR6uY8HUG0jT4j/AEj8z+oVBdjvaVLgh3cre+j5eKnN9DzCtXsh21h4hm7vR92Y8wzDQDnQO3VSQStBWDH3yIPn9RolJUAKClWvP5H/ALfqsmuvqgBVUXt4nt+DjvlO4/HIAf8AtcrcVC+2DiAl4jlBsQtZH5Xlc8//AKV8E0FsWXRCj19VOvZDDeInkHvMgDG8/FLI0jT0icoNJsP80VieyGMVO7q5gOv8tjsornffu2/hHldzEGr2j43uv+VZ+/3bpDQbmEZeBoNwXkuJ6tHRQmAc+Q/Ndnajif2rFyvabDnENOmkY0bQGgsC65WuNzw0aKH2SujOSRcofZ+K1ueVqhfp8T+aWxqJv7POMfZMbBIfdc7un/ck8JPlRp39JHNej15GY+xfL3XeV7FereDYvv8ADwy/zIo3n1cwOP5pJkxOxCRCQYVC5sfj4oGl80jY2irc800WaFk6CymX/jrh+YN+1R2fvV8XVQ+KAJEha4J2yNDo3Ne0iw5pDgQeYI3C2IARKolx3th3b3R4dudzTTnkeEHoOqa8J2pxGb9o6x0ytA/BJLIolkccmWCkUE7R9qcQ1jfszD/ue1oc308j8F2dhe2H20OjloSsrbTMPTkRSSOeMnSGlgko2S4pEqRXFJpxLqGibmPfdFpI69E6uWCrlG32Q0N5xDgCDum7E4hzI3GtdU6SCiT5rRJEHCj5ql2y5Uhuw2IIaLGtIXQ+HVCUY8zTcQc5nd8gb21+a0xOpEraK1DVbeyg7o3C9VJfZxM6LicOTXOSCLrkolCddlbPsj7MmSdmKd7jGuLdN3nQfgbQiS6WE8xXxtZIWE0zWC3kAdTogVKzE+h5dDp87Wdriw3FYpNWusbXy0PX5rjn7XYBhIdjMMCLBHfMJBG4IB38kJp9Eyi49j0vMfbfFh/EcS5vu/aJB605zflYVq9pPa9hYMzcK12IfRyvrJCHVpZdTna9B8V5/wATiy8242bzXsS67187Tx0I9jvM7ZS7stjX4bh+LkZo7u3lvUOcSxrtvQ/03yChpkDi29tNlZHCOGn/AEbEOdvJh5XCiQPCzw+urG/GhyJVojKqwsdLPEPRGtU5SDmt71jg37+qwlIHNa8PIQTWt8uqW9kjo2OvE3Vp0cOYC9Jey3G99wrCk7sYYj/0XOjB+IaD8V5twEMpdpTeo+tK8vYdxVrsLLhS4d5BK5wbdkxSgODr5+POP7b3FkugRZSHOoWdhqfRCwm912l6HTrpsqxjyz2o4/Njp5JXPcWue50TXEkRxm8gb0OXQlM7ng0HEnXrS6eK8Mfh3ljgRoC08izkR9PJN2aqHz6/+k+mQ006JDwzj0+F8UE8kRH8L9Dz1ANEXyNjfqro7G9v/wDUcLMMtYiFozkCmOz2GvbzGxseS87d7R12/RXL7FIG/Y8S9urnShtDcBjAR+Lykm6Q8FbExMLyb5ptmmlabL2AAjdwugnriEgznMCP6dUz4puG1z94fusJWJts2pUaZO1L4b7lwLSSXNOosn9Vo4Z2iyTCXXMHB1E+HTXXn5Jh4kMODbBL+A+fNLwbBjEzxRRteS97W72aJ1O2wFn4KtYV8DvKekuE49uJhjmYCGyNDgDytdS1YPDNhY2OMZWsaGtA5ACgtpXQOazVO+guQT8zz29VuxrczSm7JTR5G1VOTsg2vksa8/zWMxoD0WvGTbhc2KmrL9z6KlyNbhpG4yIWhhsBCXkRR5nxbqC0RNtZ4huYrZgI7eAtt0ilK2PvDeGd7HtsN/NX97PcJ3WBiFVufWyR+X5KneBwkuEbeZA+JV/YKNscLWj3Wsqx0A1/JUYG5SbNXlJRil8jPxeDiZe44WXCZL8LZGPDg3zcAbPwTHxrFMke5+IikcwNALrlbDnF+BrbFuFXdfip0JtNQ6+fhcfyCR7muBDgSDuC11V8lsyScklS/SMWJqEr3+2VvBiGSXHGzunANA7t2jHV4WEaigPE4jqNearX2n923EAxPzHLUn3xpfnsra7ZdknjDyv4Zf2n3mtJbTg7R1EjV2UGrNaUq3h9mHEsYQ7Etw+FGpNkl2tW4tZms6DQuHwWfHCSds1Zs8JRpFbGY8itLnE7q8sJ7CofD3uMkcefdxMYPhmLqU57Pez7h+BoxYdr3t172b9rJfUF2jT90BXWZDzTDLTA7o2/wXoKbB93g+5F6QmLQEE5Yi34ab9AepVSdogJuLTjk7GvZpWv7fJ+iuLGPu7qtfMdeurb2/iPkr4lUjzrE/RPB7GY91VhZLOoaXRtfXnGXBw+ITVjIu7kkYP3Xvb/AGuLdvgpHwvtkWsDMSHPLdGyg5n1yzhx1I2zDWgNzqqMjkl7VZoxRhJ1N0TTsNwV2FhaMRHgI5WyE5z3cuILbJILmtcGltgCnH+nct3brChha90omzvJe4Rxxl0hYADQFkZGVROmUdSmR/ajDge+93lkIN+Z0COK46KSEl8rHk0Y2hw8HujQHUvJsGhQF7ElZscsjnbVGrLHCoUnbGud7criD8ibCsz2FcGP7fGPvUDDsJHvBtSSOHUWWC+rXdFFvZ92JdxGQuktuGYQJHbF53yMPXqeQPWlfmBwjII2RRNDI42tYxoumtaKA11WqcrMKRvXDxt5ELi0119Dp+oXcmztJMGYaUk0KAvpZA18lXLoeP8AJFG9vOFy4ieJsTPCGOzP5DWzZ5VX4qvsfCWPokEUCKvUOAI19CFamP4kHS04ZmOsEci07gqv+1kLmynPu4WK2A2AHyVWHI2+Jqz4ko8vkY+86q4fYK9uTF07XNF4egyu1rz2vyVMZlL/AGUYqdnEoG4cX3pySNN5TFVuLq/hAsHyrmrpq0ZoOnbLl4xwPve9fmo1bK08W9Hqqy4jiXR6PBoi79equzGuyBw6gj9NFHeJ9mop4w0jloRuFjo6GuJTM7wTpr8QrJ9jOGh72R7iO9DQ1jegOriD8PzTBiOwssb7Ba5l9KJ8tFYns97OMwoMj2/tHD3j+6OlKyCuWijI+Md/JOVg4rJYOKvZkOUO1IR3d2Oq1H3j6JcPNrqqrV0yDVj4RofJMfGJKy10pSfEOppKYcazviDX7ppU5o/Rpx5ekzRhpDlF9EiI26C0KmmW6POMZsLv4Jhy6VjW7kgD4lcEUBdVKedj+Dsa4PePTyXRaszR1ssPsp2LOHmbNI/MGiw0Mf7xG5NKdP8AE2Qa66DR2xaAdK+8mLhcngFGx6lO+Hc12moPqU0YKK0JknKbuR1975O/tKTvf9rvw+q1nDjz/uP1SfZx1d/c76qRBIgWBorZgBrq2gPzPyWZf6/IrDuB1d/c76pDAOrv7nfVSQZQmst8tPkKtdAeP8C5WNoir3G5J/NdTm5hRujodxodN+Shko8occ4hc8+IicRmxEkjHD3hnldI1w6EafFSeX2gT/Y220CZ1j7QQ3K7KMrnNbVGQbdG0CBrQhXH2hri1ood44ADk1pIA9BoueFmgT27FrRtmlL3Oc45i4lznaeJzjZOmmpJWh5Wa1uCBjEhZMgBIKA1bWt1BUUB6h9nL2O4ZhTGA0GIWGigXgkPPqXBx+KkignsXnzcMa3+XLMz5kSf+anSRkioISWlUEkX7UdlYZo3SRRhsrfF4BWfqCBufPe1B/8AgscQNyeCNoAL6txP8LPrsFNe1/bBmBlhiO76fIdP2cOYMvXa3E69GP50nLiUzIYzya3kN3Fx0DRzcSfmVMfH5SUmEvKcIOKKB9pPAcLg3xwYVlOIL5CXFxA2aLPM04n0HVYezLjI4biDM6Fs1gMsmnxtPv8Ad8rOm/8ADWlrh7S8RdisTJK4AGR1NF2GtaKAB50APUrVC4NGmwV8kmyqNpHo3hXEsHxDxRODnVZYSWvb1tl/iLC7sRgg0eHbp0XlyfjT2nwOLK1BBo2OYO4XpLsVLK/h+FOILnSuiY55ebcS7UWetEKiWNMujlkjFuHt1Hlr8k4P8LRW5LR8ysoowXPrl4f1+i0cSkqSFg6ucfQCh+LkYocVQZp8mOkeiwnZexorXI/puP8A6sHSbdTt+qZxsrsbcdxTuyGuab56afNJg+IMldodVl2jhzRZgLrfrSY+GuyyVVWBZrYjksM245OL6C9kjxsJcKBItamwZMoGtaLCfE+EnX4bpqPH2wyNEhs6aDWh5qx8bG5USVnDY68Wp5nzSrp7m9Uqv4R+ieTPKuBbkdr+6VYnZ7ERyC2/EKD4nh9yODT6Lp4LjDC48jzTLTH7LhwcwaAGlPGCm1sFQHhOOzAG1JMHjg2uSehGTeJ9i1kUy4HFlzgA6geYAP5p17h38x39rPokeiDMrApPszv5jv7WfRI7Cu/mu/tZ9FFkUYS7LMYV38x3zP1Uf4h9q+2RQse8Qva4uk7uMgFozUTl0vbdStu6JAjx92ideIcN6c/5lx+gXXwXhE2LcI8PG+R2l5QcrAb1e7Zo0Op6JwwvZCfHvxeIidC2OCYtcZHPB1cQKDWOvl8138P4NicFeIililEJY58cL5y57S4Not7sBw15+qf7YJdWc47EYqnhzWRSNNCOR2UyN5uY/wBw68sw/K2DiXC5sOanifGdhmacp+6/3XfAlWpPhsfPYe55Ybe2NzmlrSNRuCARroDz0TqyCGfBPinzva4EOJrO0g2CNKDmkCtOSz+vvZtfirjaZRjQtrAujiPDH4eQseDzyuykB7eTh8Kscloj0WhOzG1WmXd7Cy52FxDWvIqfNX3omD/wVld1J/MKqn/+f3u/5zQ5CMOQaOXMDMHAHa6LbHorgVclsEchil/mfgPoupo011PXqlUe7bdp4+H4dznOHeva4Qx/vOfsDQ2aCbJ8q3IQkBTnabFDiHEpw8nIZe60IB7mImPw68y0u2O5OitLiLhBg3SE5vs0TzHd7sY4Nc69SQBXz6qpfZpCJsc3ObDTI83ZJ7oAC9dfE5x2Vk9vMYG8OxJF5csbLPPO7xfg5dF6gkYXbyMobN4z0YA0ep1P6LKeWhQ3K4sNLYN8yT8zaJZbfV1p/lLJZsocOA8Kdi8RHh2FrXzOyZiCQ2wSSeZNA6L1BHI6MZGgHKAATpdCuSqD2KdnpBKcc9tRNbJHENLe8kNc6+QFEevordwry6R1gbXpe6EQ2aZJTbhs5wa6wToTp8V2MwluDnEkgc1x4qOpGfer4XY/BOU8mRpKCLOWOUd7ICdND8Nj+SxDr168ugB0Cb8PJnlBI96x6/4fzTiXbhu+tnkPIealoDqbRbR1FUVDsVURcL911a9OX4KV4c6Kvu1WKc3GOa8+CmOHSqoX56FYvLVRTBsdcdxZrIy7bRRngs1yZn+Nz3tA9CdFs4rxJjmN005dD/6Tl2W4X38jHRsADHNLnbc7rzOiyRk5ySFUrZZ4CEqF0y08ryF8bvHrXNZzAPGZjtenVSCeBpJzDQ2m/wD01pDg31BQ0W2bezOPOcNcrCw7rHkqo4Tfe67t0+Ssrhk+ZoTReiJDvBjDGfCVLuFcV70AO0KimDwtm3fJPeEh5nTohoWzs432gZhh/ERuOQ9VG38amxQDs2SOi5obYLt9TzryS9q8IJACHZRs6tSR5Jjl4k1lZDQGgA0oBc7yckoujp+Lig4qSWyWYftSxxia2OdxbXi7s5T4S0jMdB80/wCC4myUFzbppok7WN6OxVWnibpj3bZXND7Hh1PwCsjh/Ce7jY2VwdkaBoAxmg1NDbqnwZJz76KfKxQx9dsrrg/D44YuOQxWWNxEL22dg7LJuOQP4Bd3s5hy/aHVrlDb/oeT+iy4DxLCyTcWc97YY53wRjOQG+GJ8NtP72YtJArpvej3w/BNgw88uFmzCyQXR6FzWVXIuGvTktyWjA2NkHEwcViGSOLcjnFmtBwtpq+Rsn8Fz4pkccUjw6y4Fx1B13OimPDsLDK5zn/Z5C7KSGRtBF17ztzrW4GyqbjXsnjfNNMzHYdjHTTENMdiP9o648wk1LTbT91VTxKRfjzuJG+1WLc4AucTlOZt8idPyKkHsfEcz8WZY43mOKMtLmgmyX3v6BRni/ZmSIiCPEYWYA21zcQxhcDqQYnm7BJ1F6Upx7FuAywz4jvcgD42AZXB9UXb16poQ4RoTLP1HdEowHbF8ZERYxwytqvBlJaDsNK+S5sR7XIInljoJTkJDi10ZJrfKDV/EhOGC7EPZPmc9jogCCbcHnQAaEUNuqo/jvCcUcTPlw2JI72TK4QSkObnNGw2jYpO+JUrLJxXtwbTxHhHB4zZS+UZarwOIDbJvdum2hPKqMdxmXFTGWZ7pHOslznXsDoBsGjkBoFzz8GxV2cNiQQNf2Eo+Pupuw+juhp1jzooT+iWizfZbDlME3Nz5mH0yxu/8ypJ7S8VXCZ28+9jb83j9AmP2bPAjgabIDZJARzLu7DgPMZaWftJE00PdQRveZJo7DWl2gDzrW2tarfP/l/Rz4v/AHf2VPE7Sl0cLwEmJmZFA3M95oDppqSeQG9qRj2acRABELTfIPF/irF9mfYWThj34nGGPvC3IyNrs2RpILnOcBvoBQ+a5ykn0zpSi49om3C8F9jwkMDTTYmBuY1mcR7zjyFkn5rj4LjQcVReSXMfQ1I0o7nTlyWrjXE7Hjc1jTsKBJroqu7RdsDh8QwYd37Rjg5xJv8A6Z6Ai7V2kinbZe84Bc09CClxLwdCod2a7ZR41mZuhFZ2H3mE8jyI8+a7MfxStReXr9UJEWdE2IDT6G/qnmOq8Oxr5EKAcQ4qNwfVSvgeMz4djv8AbWvUGlLQIc8O5Qz2g8OzGKQWbJjcPS3N/X5KU4d9E31oeZtLicP31s0uwW31WfPDlFodbKx4Vg3YyTuW+8HbEaNFbnyCuDg/DGYSIRx8tydyepXJwLgbMNmkyjvZKzOHQbAeScpJFTgw8F+SVFIyL0LlM6FoJKPx1JobiDG+ne6duoQhT8lgkDe6kBOzjupfgX5aIQhEewfQ9R8UdVLceMSVV6IQpFNeEx7pJMo252uLjXBY5ZnRx22TLmH8JQhLLHGa9yHhklB+1mPZHsxjIsQ2WfDAsZfhMsXjJBAqidrvVWHiOPMioTMew9La78WlCEmPHGCpBlyyyO5DZjMA6ZplwXhe9zS4zATNe1ubQMkfTD4twnZkcjMM0zFudnicWtFaAglrBQ57IQrCsbOE4qFj5JY8zy4tD3kUSbJFt+eya+CY/E4SSXvJWTQve97GZMr2d49zyM3P3uiRCz+TllDo0+NijLsknCe0rcRKYwwtoE2TfT6pyxmLDWgg8xuCdCdUITYG5RtieTFQlSDv2v0Bu+Wo0W4ztG529UqFc47M6Zo/1OKic+xrZ2/yTPxrhGCxRubDwyvIrO6IZy0EOrNV1YQhRONIfHtnNHwjD5WBsccTY7DA1pGXkayjZauLytwbO9hc4+IBzLflc3nodAfRCFS5OuzQoptujJ13ZcaOoFdVwyY3KTqaQhYcvtdo2Y1yWxn4zwZ0rHOwrgJCDQeTlBPP1Va4r2bY4anun3vcmv8AdX5oQnh5OR9lUvGxk/8AZJ2MxWEkfLOGd1JFlAzhzswe0tsDSqDtb5qaY7gb3ONNaW9LLSfUg6pULowk+zn5Iq6Gh/ZCyD3QBH+8E/Ap14dwKRjAywG3ZN2deSEJ3NicUOR4ObFOFDy59V3YfDBmu56oQkuxqoJplxSToQgDldPqlQhLYx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AutoShape 8" descr="data:image/jpeg;base64,/9j/4AAQSkZJRgABAQAAAQABAAD/2wCEAAkGBxQSEhQUExQWFRQXFBcVFBUYFRUYFxcUFRQWGBgYFRgYHCggGBolHBUXITEhJSkrLi4uFx8zODMsNygtLisBCgoKDg0OGxAQGiwkHCU0LC0sLCwsLCwsLC0sLCwsLCwsLCwsLCwsLCwsLCwsLCwsLCwsLCwsLCwsLCwsLCwsLP/AABEIALcBEwMBIgACEQEDEQH/xAAcAAAABwEBAAAAAAAAAAAAAAAAAgMEBQYHAQj/xABHEAABAwEFBAYGBwUHBAMAAAABAAIDEQQFEiExBkFRYRMicYGRoQcyUrHB0RQjQnKCkvBTYqKy4RUkM0OTwvFjg9LiFiVz/8QAGQEAAgMBAAAAAAAAAAAAAAAAAAECAwQF/8QAKREAAgIBBAEDBAMBAQAAAAAAAAECEQMEEiExQRMiUTJhcYGRsfChFP/aAAwDAQACEQMRAD8A2lBBBMiBBBBAAQQQQAEEEEDAggggQEEEEARN4PDX13lwZ8T5LrpqOz9U+8JC83gyEew9h/MjEAkk/Zcfmrl0UN8slmmtEdJRbkqqmXohrcf7y3/8/ipKHQdqjbxb/eYz/wBMjzTyW0NjifI71WNc49jRUqTfBXH6mJ31aWRxkvIAWaW7bGJjiGNxAH2qeGXmobara11qfVxwgNoGgVw1zpzdxPKm9VGSbzO/WmmqyPNJvjhG1YIpe7s0uwbZQSyYAHNpWpI4Uzy1HuU5ZLya+uB9aa/PPcsYssD3PDYq4jqKCh36qybNWC2xzUwkNOTgSKUG6vdqEf8AoknVg9JFrckaf9KcN6MLcd4Cb4TkhhW5O0c5ppjoW4eyjC3N4FMsK4WoDkf/AE1vPwXDbmc/BMC1ELUwtj83i3gUk+8+DfNMHIuaA5HL7xfuoO5Nn2pziA5zgK5kbh2BFLSk3RlFi5JJ9nZHQsaJCQHYnHSu/CmFsmkd65NOGje4aJ88kCLOlYwK8CCR4cU2fC4nqZH7TK+beXuUkJkeIicwCUFJNmfTquAG7qjTj3696CluIUjQEEEFkNoEEEEDAggggQEEEEABBBBAAQQQQMgrdD9e6ujwynMtz+CUdo/mT5KVmhDqVGhqORUZK0h5BFAdOY/RVqdlMo0SMW5LJGLcllWy1ETeQ+ujP7pTXaiTDYLUaVpC/L8KkrdFVzTvAOXJB9nbJG+N4qx4LXDi1wofem+Y0QjxOzzRa5cTjiOeh4A18gn0ezVoMAnFHVrSMHrUbv0z0Jp2I993FJHa32Ygl3SYGGlCWk5OPdRatBYOjDGtaWhoBa1oBaNA4Hfv96505OPCOxhhGduX6M92CuiR8mNwpTUnjyC0STCx7auAJy1GpSjLOyJ7i0YcWZ4V7ExdG0yB+utK5ivGnHJVbrnbLdvscYkiguArq665OBVcMCCFEEwAhRBdCACmNF6NLAI2BAht0aK5id4EQsQAnaB1I+xw/iSLhkOOld+Efqn/AAnUzKtYObvcCkmwvJq1juXVOisRW+xuaf8ABp5IJ4btkOjCOSCLQtsi5oItV1UGw6guLqAOoLiCQHUEEEABBBBAAXUEEAcSc0QcKH/hKIJgJtFKJQoLiBDa0M6zTyPwQgkBrTXeE1vK94I83StqNw6x8GqrWvalrxI2EOFTQvOWRGeEfFO+CNOybmsbelkkdG0OLuq7UuaAKGp37qbqJrK8h2XAqYui2NtMAJAP2Xjg4a/PvTC9bscBij6wFatOtOR396x5cEm90Tfgzx+mXBXrdb61boUS6bL00rGfZxdaoJNBmTrSmW9RlstMYDniUODHBkjGYXyMc4mgc0uFNKaqS2SvSytmD32qmEEBj4nRmpFOs7E5uVeKrjp5qSckXy1MNrUWW2XZ6nqPy4EfJIuuKTcWnvPyU3Zbwil/w5GP+64E+CcMdXuyW+2craisOuaYfZB/EEmbrl9j+JvzU79LaC4GpIccgHE+QXfpfsxvP4cP8xCdi2ogP7Nl9g+I+aVjumTeAO/5Ka6WQ6R0+88D+Wq4WTHexvc53yRYbSPjug73BLtuxu8lLmySHWU/ha0e+q5/ZwOr5D+Mj+WiLDaEFhjG7xJRC+BupjHaW180sLri3sB+9V381U4js7W6NA7AAix0Mhbo/s1P3WOP8oRvpZOkUh7mt/mcCn9EEWFEf0sv7Lxe1BSC4iwo4EZNLyt8dnidLK7CxoqT8AN5Kw/bbbia2ktbijs4OTAaFw4yEa9mnaot0TSbNitu1tihcWyWqFrhqMbSR20SUO293upS1xZmmbqeNdF5mJNN4J8EnjI/oi0Paz1tZLbHKKxyMeDva4O9ycLyXYbxkicJI3lrho5riHDsIzXoP0YbSvt1lxSkGVhwupqcsnHtRYqLguoONMzkOKZPvqzh2EzxB3DpGV96BD5BEhma8Va4OHEEEeSUQM4ggggQFxdQQBD7SXqbPGMFMbjQV3Aan3eKzu3XrI9xxPcTzJ38vFSO3NpEs+cnRsiBY2hFXE0Lya8xTLhrmqZeFsFWlhqNK8a/1HmlZJIfWm0mmWf6zSFntWAkkZHeOzhwTXpaGp0GaLBLUHdQ+W73+SLHRedir9Ecj2vqGPAz3MI0Lv3TioTuyJyqRZ9srXJHZJehzlc0tZrl7RyzybXvIWdbNT4Z4nfvhp/F1P8ActLt9mrGQSSA0048dVowbbTfyZ8180ZFfFgNXzNZheYA2QZVq0smAy16rXZ8lGirgDXn5K/22z0e9zQCHtGXBzNO0EUFFUrysgjkIb6jgyRg4NkFQO41HctGthwpop0k+4saQSkdi1T0dbQGaExyEukidSurnMIq0nidx7llThn4p/szfZsVpEhaXNpR7RkS05GnMUBzWA2NfBuzTXNdTS6rdHPE2WJ2KNwq0+RB4EGo7k7QI4UECi1QB0riC4mICCCCBnCUKrtFym9AzhQQzQQBnXpfvDDHFEN5c9w3HDQCveVkdozyWg+mV7xaYqer0XmXmvuWaSE8QTyVM37i/GvaJucRqEg5gOmtUZxLcs/6IDkKlxAA4kmgCLHQn0eYA3lal6K7U+zCSQjqEUz0J4qkf2HLDK1r24icjhzAOXVPA5harAwiABjQHYchurRZcmoSrazTjwPlSRF7SXtJLJhkcXdbQGjQ2gypoqvO1gccwXDnp4hdtEzw52J3XxZtIpQ0G7VEuu6umf1tDnX9c1ojZRJLwPbNFMHB0MkjDvwvPcQQVpexu0Fod9XaGl9P83Ko4YwNe1VC6Lv6N1c8svyqxWS0GN4cO8cRvBVc8zxyV9Mthgjkg67NBQXGOBAI0IBHeurWYAKubW7QNgicxkgEp6tdcAOp7eSc7S310DMLM5XDq/uj2j8FlttmYDWR2J3jmUmCRHyWlgOTHSu9p3uHBR14TuNKinWbQd4Ui60Od6jA1vtFQlutGOaNgOKhxHhlqfckSJKRlcI/VE6niDQD2A/Dz96TgqTUN5VOg7k6fD1SDvCBhYnluY1GY7RmFsgeHxgjRzajscP6rEIp9K66HtH6qtg2bmxWKB3/AEmj8ow/BW42VZCsRvPWadxy7N3koO+oKwsfvY58LuwOxs8nlTU5BldT2nDzIr5KLt9cMzPuSjsBLHfzhdXPHdif8nNwS25F/BWXlI2k0wk8wff8ErJkR3/BN7wH1Z5EH4fFcY6poPoqv0tLrLIGNaSXwuBIJcaYmEaZ6inNaYvMsM7RniLe8+S03YbbtjInR2qZxDaGN5a9zqaFpIFTuIJ5oQmaYUSmag7XtjY42hxna7F6oYC5xryGnfRNrXtvZWgFpc8keqGkU+9ipTzUiJZlwqiWj0gGnUiaObnEjwACgbdtfaJNZS0cGdXzGfmgaRq0kwaM02ivSIk9cA10OXYqJsvfpnifC6RzpIy3rOILi14OEmnAgjPOgFdUk655BaGy9JUUIINc6/reqJ5XGVGzDpozhubNMe8CgrrkOfZ3IyotkincQIyRQFzSSaB/qg1OnVpkFLbO3NJCTLNPNNKWlpa6UuiALqjAygpoMzXer8dSTbdFGXHsaS5LFVBFDu5BBVaMY9L16RzSsDSPqsTXEHMkkZEcKjzWXvq2pyoc+dFJ2t2EgO62LU79c1F22dvqtbQLJbbs27VGNCYlBrmVJ3VA44ZB/lua8DjhcD8FBQA4qK+3BZcLRi3+5LNLZElpo7p8+C72KYyux0b0TmAg/aD99eIpTwKlWnLuUDYLOIh1XOwn7JOQ7FMR2gU1XGjw6Ork5dord9Xb005Jo3C1oJ3uqTr7u5C7gW9UAih3+ATu8LUMZBOQAoObgfh70Wy2gEvcKBsZFNKuOGtK7gBmfvBdiMljxps5vpPLlaQ9iJBroOPwTqCSpzUPKJ5cJDgwYQ7CWVpUaHrZkI8litLhlMym+kRDqcjjWfNU2nZrxRcItNGrXJaBJBG5pxDDSvNpLT7k4tdoEbHPd6rRU/Iczoq3sRbiW9E8jqMY2MUzLW1qSa5nMbgoT0kX/E6lnIe4NcTJl9WSOqA7MFwBNaaVpwy6EZx22mcieOSm00QO0N6dI9z3uqXVIYDoNBXgBp3KrG3jOhbxOXxKjL4t1JC1lA0ta6g4FoypwHxTKKWpyBw68KqtTvlljilwiZtF6vf1QBQ5GpoBzJyouXbZI2TF4fix5DI4RTc08MlGWilAQBTcNc0T6S7IV0IPfXVSUyDhyXVs24DNCR+SY3fOXtBOuhRbxteEZeeimnZFqhGdwDqA1JFfCg+K2HYxtbFAKfYr4klYqXkM6Q6lzGDsc8V8luWybKWSAcImA9uEVVuPyVTK3fEIZaHU0Jz7XZ+8lRN6xlwo3JzmSR15uYafxBqsW00NJq+0PgAoG0SYCORa4dxGXMLs4/dBfg5M/bP9lPldUg8Ri8QESZtWOH7p9yVvCLo5HM/Zve38IecP8NEVcRqnR107VkBDQhOQc+QoXd2gVrtno1noJbLI2WJzQ5rXnDKA4A0rTC6ldajsUFaLitLXYHQSg7hgca88hn3JUFiME5JDuGTQnrJqZnMlCHZ21brPN/pOz8RQeKlbDsVa5D1mCMfvvAy7G1PdTvRTC0RTrQky9xWg2D0exgfWSPc7fgo1o8QSfJWGwbJ2WP8AyGP5yVkz40dVo7gFLaxbkVf0Y2GJ7Z3uaHPxsZixaNDSQMjkauNe0cFem3cwEGmnMn3pyxrWgBoAA0AAAHYAjUqjag3S8M5kjNbVGZGlQE7EFDOZQR1xIZ5Ft8vWrpyUfJLXiStz2v8AR7YoYZ7TUx0aXNBJcwPPq0ZvJOQHNYuyzUzcKneoRxlssl9Ejs9d5ecQG/P5LRrru8mhdwVD2UvwWWcOcMcLurMzWrfaHBzdVsdpsgja10ZxRPGKN/EEVC5+twzj7lyv6N2kzxa29MiZLI+TqRtLnUJAHACpVOF+ujfQmoBpT5rWtlcMTJLQ/IeozPNxqK076DxVTt1y2e0zvkk+rLyalo9Vx0JbvHHxUtPpE8e5rsM2rcZ7V0VmzvltkjjHHXNudcgNArHd2yc7DKx+HC41xB+uJuE031AAU9ct0fQR0TqEOOJrwMnd+9TLnKjNkd7fguwycPcvJWbbd8kLWFxDsg0uApoN4QskuvBWG3R443D9007f0FVIbQD8Qor5L1kcotPs0DZq62MjjlIPSFpzJOhJp1dBlRZJ6XLvbFanTNtLML8RdDUmRsgwVaGj2i6tTSgB4Cu42SUOYxwyDmtIHAELPfSV6OBbGPngc4WgVcGZYX1w1aPZJplzXTcaSUVwcf1N0nKbd/7gwu1yPMtAThIA3bhoacEu+0t0oT5D5ptaLO6rcZIocJFCDUDOvPJHoScqcsqKpk/JJWKUuBB4ZckeKy1I8ewDUo93WA5bzrTP3BXO4rmaTik/Lxp7XLkqsuVJGjFhk3yR1khLGCoofWNeeY8qDuUFaZukkpuqrPtleDGu6Joo4NxF3EO/4KrVwwku6Ujqj1a/aPHsC1YncEZMyqbRKmxmV0cQGhH5yR8aLbLjs5bGBoNwWfeju4J3vNpc5uFsn1Ywgh2oeDXXI67j2UWotNP1p/RaocR/Jlm7ZU9rX/WjfRgp+ZwPwVYt4xAUOla8cwR4/JXjaa78UeNuoIz5V/qqXP5/rXsXV00k4L7HN1EWpMidrrJSVkoybNGx4P7waA4dtC1QrCrdtrERYbK4ihZI2o4MeHMAP5mnuVSAXLzqpnRxO4I1zYy0Y7HEeALPykgeVFLOaVVvRnbQYZIvtMfj/C8Uy72nxCuJUENobCA70ZsYB7h7z8kqilg1+JUhUGGWi6iBg4JRjBwCQBmhKtAXGMSgSJAQBRkKJAcoggggZ502u2unt7qPIZC11WRN0HAuP2nc/JVl4qiukScslBlqrBCU0DQa1od/PuWqeiu+BaLNJYZXdaPrQmufRnc3jhPkQsieCdRVFhmdG4PY5zXtNWkEgg8QVFpPhjTado3K8G4Pq3EnDlTd2jgoQyvY6ozG/iQmt23+68LO52EG1QNrM0Chki06RnMbwm1ntReFONJUgbbdstTNoccLYnH1XYmGugoatPvU/c9q6Rla1VDslpLHCSM9dpDuWX6orXtJtVZbHHFK2PFJOwvbGyjQSKAmR2jaHLIElc7V6KWSW+L5+Dbg1MYx2NfsspbkPCvakrl2EhiJdMeldXJuYYPOru/LksstHpVtRPVhs4b7JbK4/mxj3K8bKel2zT4Y7UPo0mgcTihcfv6s/EKc1LDpXBe7kryam+I8GkNAAoMgMgOSLPMGMc9xo1rS5x4NaKk+ARmOBAIIIOYIzBB4LK/S5t6xkcligIc9wwzvByYK5ximrjSh3AEjM6aTOUa9LvNt6S1WdoLHSOcYcYMkZxHI5cKGnBw1UMy7pAKlpaK04lNbgv59knEzBiGkkZNA9m8HgRqDuPKoOvSCK0QMtERxwv0dQAtdva8D1XA5LJnjKPKVo2aeUJcPsrVhlihjYejMcpGAk1o4ZE6nXIHxU9dzGvphNONOChdq7QxkbGvIBfk3Fp28qKybPWCJjAGCooMzmS7I1r8O5YJY7akzprIqaXZC3nshJasT8TWnEQ3ED1mjIVpoEjcOw875T9Ne1kTfV6NxIIAyDQAKAUzqtEjlpromb7xaB0jnYIwaY9zTp1+C348j78GKWCM0/H3J+zWyzxtbGySJoaAGtDmgAcAE6eC7NrhTcs5va/bRBJhtMDZoHVDZInYXZ6VBPrU5jkq7el4CEMfZLVKMRNYwCJGaEYqt0zoOzetcc6+GYp6VrqS/o2OR7wKUBHL5KAlupj5g4k09ZzaUGJpG/dWoqOSz6zbY2pvrWuXkHRx+/oapteG2FpdrO5uYFQwNNKipzbTRXQ1MY88lE9JJ+UzUL+usWmJ0TtHNI7CDke40KzO87v6CUxl2JzQK04HQnmq1PtlbWEhtrlpQ6mM5V3Vaop+1MnSNdIAamr3AuxOGmdSanKqi80JqvI/RnDl9Gu+jU/3iTOg6E5ceuynhn4rRysn2EtWG1REHJ4c3tDmkjzAWrqKEwIIJjct8R2pr3RVoyR0bqinWadRxB4piJANSjQihHCQCjUYIjSjVSGGquoq4gYaqCKuIEeQzIk5nA6omJdqpgE7CiGqUwArvRBIBS7rZJDIHscWuGWJpI6p1BpuVmsVsdSrQHjlmfBVNrCpi5oWmvXwPrkQaV+BTQywC1h7XFp3Go/XYofaK1l7owSS1rKtHDGamnenpdueAH6B40eOfNQF56RknMAsP4Tkm2ISe5FGa4isNCOGiQF7h9Ic8N3RWKIljm4w6WvWERNWsZ7ORIrrQCipEs1d6bXk4te5tQaZVBqDTgU2EhUGwHLjRXX0W7SmzWkQvd9TOcJBzaJTk0nkcmntCo7JaoEU0OXuRYzd9vdjIbZHja/oZ4wSzewilS0g6A8RpwUP6N7z6SJgrm1oY7OpDm0z7xn3qR2Nv82+wlshBmiOCTi4EDC/vFe8FU70aWcxWy0wmtWEs7cD3AHwVGrgvTteDVpcj9Sn5NSv+3/R7JNPQExxucAdCQMge9U20XyY3x2uNrn2e0tayeI7nAdVwG54zaeNFaNqYsdimYdCzPsDgT5BUiN9GOYKYXUJBBNCCDibnkclRg90S+c9kqf8AmTrZ2RNIH1thl0yJdZ3H7I3hldBq3QaAKEtjWB7mseHtBADqZEUB76Vp3JPpCAQC4NdQuAJAdhNRUb8wEjJJ7vetMY0UZcqkugPNNfIpjKBWmEUwncOI5c05rwKQlZmN2o8v6KRQMXwA6ADuCgb9smjhroVaDHUJlbrPkQBVAiQ9G15f4QJzilZ+XECPiO5egl5a2XmMNqDXZB/V/Fq0+OXevUFnkxNa7i0HxAKnEhIgNvr5dZ7Ngi/x53dDCN4LvWf+FtT20R9jrD0DRE31WsAJ4urr2k1Vajm+m2+S0nOGCsFm4E/5kg7Tl2UV/u2DAwDecz8lZ0iI8COERGCgMOEZFC7VIZ1BcXEAdqguVQQB49LUUohjI0NEUlw5qQCwcj1TcOrojtcgYqG1QcetkihyNvTEWTZ+8Gu6klK7q6O/qm21Vma0toKCtR3j+ihap1bLzfIxrXUOF1a7zlTNO+AEMNBkk6Ixf3d64wpAMbU7rHtRBIeSWt8Ra8g76OHYRUJuFW+xioNdwR+kokQlmkFMCZ2Zvt1jnbID1D1ZBxYTr2g593NTW2drfZ7wlks8hZ0scbyW09mhoeBLa15qmPFByTiW3Pl6MPNejjbEw/uNLi0HsxEdlEOmqYJtO0WmzbeWsMfHK4TMe0t6wAc2opVrmjPsIKd3XahI0ua8k728K8QoXZ7Zme2ZsAaytDI71e7e49i0249jbLA37T3kUc5znAH8INAqJShDr/hpx4suX8fcqpefJJmRaE+5oQ3KztdzyPvKql/3MITjbXoiQCPtMOZw1PEA0JTxT9SW1djzYJYob2+PsQ1VxztNf0Upa5oy89EC1mWEONXUoMyeJ1TaaejT2FWGcUcUnI2q7E6oyKU7kAV+32I9I1za11G+jm5g+S2m8doT/Ztm6E/XWmNkUYGoNMMjvw0PfRZ3ZJTHIyVpo5jg4HmDVXa5SLXaX2oNwwtrHZ20ApU4pH0GVS4nPmpRIyLDsxdLYmMYPVjaO93HvNSrOFQLvvsutTg+Yx2ajg0NOElwoA4uGZrmadnfD2u1TOe/++zYMRw9f7NTTdwVlWVto1tJvtDG6vaO1wHvKyUWeN3rzTvP3z8AE4iuuDdFaH98x+KNobjTX3vA3WaP87T7imk21VjZ61oYPH5KkxXNFusLj95n/kn0N3ub6lja3/SHxRtQbicft1Yt0uL7or8Ui/buD7MU7uyJ3vAKZts9o3RRt7X/ACBXfodp4xD8x+AT2oNw4O23CyzeBH+1cTf+z5/2zP8ATP8A5IJ7ULczzVV280RS7mVwAlKsi4qotEGtKVbJx8UuQkLQiqAUa9HDkya6iVZIkmFDtrkbemoejtlUrFQYuR43ZJElK2IVeBxI96EMk77sRdG1zesWNaagaxvAI7wT5lQ13XbLO7DE0uI1OgHaTktRDxkN2/uR2YQcgANchv7lY8SbIbjPP/ilrrlFXmHNp71IWXYi0u9Yxs7XVPkFeYpqVNcqrkt4Nb9rzT9KKFvZDRei6YwCf6RHhx4HNDXVHOteNMuauuz/AKN7vhjs0sgfM8+sHEGNz861ZpTgOSdXBezH2C1CvqODv5T8E+ui9I3x9GXAAmrT7L93csuWTjkrwbcWHfi310+fwXWyWSEMGCNgbTIBjQAOyiUdA32W+ASV3ghgBTiV1ASdwJ8FIzJspF53hExzwS5hxuGhDSMgMNctaqmbS3yCx0TaFxLo5KjdG8FjhwPrDsUHenpJ6RszcIIdiDeFCTQ5+KrTb8aTVwdUmpOR1VEMb3Ns6GbPFY1CLv5JVwqKoRQPlcyKMYnyOwtFQKmhOpyGi5d4M1eia53Gg07aqWu/Z20dNDKC2PA8PBcSTUEZYRxFRrvVrkl2ZI45S6RMXPsBI6MOdPGx/wBpgBeQQSKEggHTcpAbDnTpwf8At/8AsrTYoQw9XQueacOkcXH+Ik96fxszqcgMyeAGqkqopdp0Y9eNiItDrMw4ndKYw6lMmmhdTdotMuqxsjbFAB1TRtOLKjFXtr5qo7MxB80tqfkHve6Mn2C4ku+HcVZNl7WZ7TiGjesBwZuPblXvU0gfRZ7PcMUZqyJjTmKgZ0KdR3ZG3SNg7GN+SehyLPNhaXcBVO2V7UVj6EZJ5Y2PDC3M0GdSctPirA2yAAZk5KDsE/8A9hMaEB8DHZimmEV96sRehjQq2ws4HxKMLGz2felmHIdi6q7ZZSExZmeyPAIwjA0A8AjIJWMCCCCAPGLW0XSUEFaRCFyRcggkMScE4gsxJFSGjianyCCCSXIMstgu6wuaOltEld+CIgeJBTS+bmgb1rPOXj2HscHeNKFBBWUq6Ic2Qwsr+XipK5GMjmY+cOdGHVe1ho4gbgTpnRBBRSodl1l2rsH2bFKfvWhw91U2O2VnHq2BvfaZT8EEFLcxUIybZs3WKHvkmd/uCZzbUl2lmsrf+0938z1xBRc2NRQ3dtHaQHtjLGNeAHtawNaaaZBSOzjXWklskj2UGsbsOu45FcQVOb6bNOlv1FHwbtsZVtnYwvc/AMOJ5q4gaVO8pzthazFYrS9ubhC/D94tIHmUEE48pFeRVJ0eYIrif7B/O35p1Hs5If8AL8XA/wC5BBaVjRleRk3dtktsLcEIa1pNT6mZpTe47k+jjvP26d8aCCPQh8DWpydWODZ70rlaXAbjiYD4AFOfol4Yc7U/Fv8ArXCvHRBBSWKJF5ZPllqut0TbvbBKA60COSMPANAHl1Mxuo5MdmSbJL0hOMFmAtFRkBrmggn6cQ9RlrG1rP2buWY/WqK7bBv7I95C4gn6cSO9jKTaUdIJBEMQZg1zpWutEH7YP3Rt8SggnsiG5ln2Uvt1pa/E0NLC0ZEmtQfkp1BBZMiSlwaMbuIEEEFAmBBBBAH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8" name="Picture 10" descr="https://encrypted-tbn0.gstatic.com/images?q=tbn:ANd9GcSgHiyF4E_myNRiCUe0AMJRb6leFkpF9az07A9l7c9SKc4p_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832158" cy="29318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7158" y="5500702"/>
            <a:ext cx="4572000" cy="10375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r" rtl="1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ar-SA" b="1" dirty="0" smtClean="0">
                <a:ea typeface="Calibri"/>
                <a:cs typeface="Titr" pitchFamily="2" charset="-78"/>
              </a:rPr>
              <a:t>کنترل کننده، سخت گیر و مستبد، پر تلاطم و افراطی، خود بزرگ بین، کم عاطفه، تهدید آمیز، مقابله گر</a:t>
            </a:r>
            <a:endParaRPr lang="en-US" b="1" dirty="0">
              <a:ea typeface="Calibri"/>
              <a:cs typeface="Titr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066006"/>
            <a:ext cx="6381750" cy="4543425"/>
          </a:xfrm>
        </p:spPr>
      </p:pic>
    </p:spTree>
    <p:extLst>
      <p:ext uri="{BB962C8B-B14F-4D97-AF65-F5344CB8AC3E}">
        <p14:creationId xmlns:p14="http://schemas.microsoft.com/office/powerpoint/2010/main" val="2201224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راه های رشد وبهبود تیپ </a:t>
            </a:r>
            <a:r>
              <a:rPr lang="fa-IR" dirty="0" smtClean="0"/>
              <a:t>هشت </a:t>
            </a:r>
            <a:r>
              <a:rPr lang="fa-IR" dirty="0"/>
              <a:t>براساس تئوری انتخاب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تغییرشیوه مدیریت به سمت مدیریت راهبرانه</a:t>
            </a:r>
          </a:p>
          <a:p>
            <a:pPr algn="r" rtl="1"/>
            <a:r>
              <a:rPr lang="fa-IR" dirty="0" smtClean="0"/>
              <a:t>عدم کنترل گری</a:t>
            </a:r>
          </a:p>
          <a:p>
            <a:pPr algn="r" rtl="1"/>
            <a:r>
              <a:rPr lang="fa-IR" dirty="0" smtClean="0"/>
              <a:t>توجه به نیازهای دیگران ( دنیای مطلوب دیگران)</a:t>
            </a:r>
          </a:p>
          <a:p>
            <a:pPr algn="r" rtl="1"/>
            <a:r>
              <a:rPr lang="fa-IR" dirty="0" smtClean="0"/>
              <a:t>مدیریت رفتارکلی ( استفاده ازایست)</a:t>
            </a:r>
          </a:p>
          <a:p>
            <a:pPr algn="r" rtl="1"/>
            <a:r>
              <a:rPr lang="fa-IR" dirty="0" smtClean="0"/>
              <a:t>توجه به عشق وتعلق خاطر وتفریح خود.</a:t>
            </a:r>
          </a:p>
          <a:p>
            <a:pPr algn="r" rtl="1"/>
            <a:r>
              <a:rPr lang="fa-IR" dirty="0" smtClean="0"/>
              <a:t>عدم استفاده ازسیستم رفتارعادتی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21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Titr" pitchFamily="2" charset="-78"/>
              </a:rPr>
              <a:t>خصوصیات انواع شخصیت</a:t>
            </a:r>
            <a:endParaRPr lang="en-US" dirty="0">
              <a:cs typeface="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6" y="1600200"/>
            <a:ext cx="3971924" cy="4525963"/>
          </a:xfrm>
        </p:spPr>
        <p:txBody>
          <a:bodyPr/>
          <a:lstStyle/>
          <a:p>
            <a:pPr algn="just" rtl="1">
              <a:buNone/>
            </a:pPr>
            <a:r>
              <a:rPr lang="fa-IR" b="1" u="sng" dirty="0" smtClean="0">
                <a:solidFill>
                  <a:srgbClr val="000099"/>
                </a:solidFill>
              </a:rPr>
              <a:t>تیپ9: صلح جو و صلح خو</a:t>
            </a:r>
          </a:p>
          <a:p>
            <a:pPr algn="r" rtl="1">
              <a:buNone/>
            </a:pPr>
            <a:r>
              <a:rPr lang="fa-IR" dirty="0" smtClean="0">
                <a:cs typeface="Titr" pitchFamily="2" charset="-78"/>
              </a:rPr>
              <a:t>خواسته های دیگران را بر خواسته های خودش ترجیح میدهد.و میخواهد آرامش را به هر قیمتی حفظ کند.</a:t>
            </a:r>
            <a:endParaRPr lang="en-US" dirty="0" smtClean="0">
              <a:cs typeface="Titr" pitchFamily="2" charset="-78"/>
            </a:endParaRPr>
          </a:p>
          <a:p>
            <a:pPr>
              <a:buNone/>
            </a:pP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47106" name="AutoShape 2" descr="data:image/jpeg;base64,/9j/4AAQSkZJRgABAQAAAQABAAD/2wCEAAkGBxQSEhQUEhQVFBUXGBgWFRgXGBcVGBgYGhgaFxcYFhYYHCggHBolHRcXITEhJSkrLi4uFx8zODMsNygtLisBCgoKDg0OGxAQGywkICYvLCwsLCwsLCwsLCw0NCwsLCwsLCwsLCwsLCwsLCwsLCwsLCwsLCwsLCwsLCwsLCwsLP/AABEIAO0A1QMBEQACEQEDEQH/xAAcAAAABwEBAAAAAAAAAAAAAAAAAQMEBQYHAgj/xABPEAACAQIDBAYGBQYLBgcBAAABAgMAEQQSIQUTMUEGIlFhcYEHMlKRobEUI0JygmKSorLB0TM0Q1Nzg6PC0uHwFSRUY5OzFzV0tMPT4hb/xAAbAQABBQEBAAAAAAAAAAAAAAAAAQIDBAUGB//EADgRAAIBAgQCCAUDAwQDAAAAAAABAgMRBBIhMUFRBRMyYXGBsfAikaHB0RQjMwZS4SQ0QvEVYnL/2gAMAwEAAhEDEQA/ANuZrVHVqKmrsVK4Rl7Bfw4+6mdemrxV/DcXLzEfpw7D8Kr/AK+C3TH9SwfTl7D8P30v/kKfJ/T8h1MgfTl7D8P30f8AkKfJ/T8h1UgfTl7D8P30fr6XJ+/MOqkH9NXvpf19LvDqpA+mr30v66l3idVI7XEAi4p/6um45kI4NOwDiB2Go3jocEwyMIz91MeO5R+ovVnJnPdUbxs+CQvVoLfGmPF1WLkQRkPbTHiKr/5C5UEWPaaY6k3u38xbI7hNWcPJxTkMkuApnq0q7G5Q95TlXXFCZTrOKeq0RLMAYU5VIviFmHenJpiB0oAoAFAAoAFAHNqAE8TwFUsa/gS7x8NxuKzk3uiU6ax9YefOputjPSor9/ESzWwg+GP2dfnTJYa6vTd19RyqcxCqzVnZkgKQUFAAoA6jcg3FPhNwd0Nkrodggi44fKppRVs0dvTuI9U7MFRigoAFAAoAFACqjSrtNWgiN7h04AUACgAUAEzW8aSc1T8fe4JXEsx7aqOcm73H2QeY9ppetnzfzCyBnPbTuvqf3MTKg94e2nLE1eYZUHvDxOg79KmjWrNXbVubG5YhDFjx+FPjjFtv9AdNncrZuFtPfSYn91pQ1te4kdNxIiqLTi7Mk3CoFDoTad0IG1j6wv386m61TVqiv38RLNbCL4bmpv8AOmSw11em7+o5VOYgRVZq2jJAqQUFAHcUmU/MVJTqOD7uK5jZRuOuOo4f60qWcElmjs/dmRLkwVGOBQAKACoEF60GraEaBSCgoAFKlcDlntw41HUq5NI78+QJXE6qEgKACoAMi3HT/XZUqpO15aLv/A2/ISfED7I8z+6kdWEOwrvm/wADlBvcRdyeJvVeU5Td5O5IklsHHT6btcSQJvWbxPzpK38kvF+oQ7KOknYc7+OtOjiKiVm7rv1EcExQTg8Rbwp6qUpbq3hr9Brg1sKLY8CD8/dT+qzdhp+vyG3tuAiopRcdGKncFIm07oUNrH1hfv51P1qmrVFfv4jbNbCL4b2Tf50yWGur03fu4jlU5iBFVmmnZkgVIKKRSZT3cxUtKpkdnqnuhko3HPeNRUk4W1WqewxPgwVGKCgA0GoqSkrzQ2WwrVsaIY7FCKN5GDFUUsQoLNYC5so1J7hSpXdhBWNwwBUgggEEcCDqCD2Uqi27BcZ4LaO9MwCsu7kMVzbr2VWzLb7PXt4qairVMqyw48RYq+44qoSAoADWHrG3z91S9Vl1m7evyG3vsJNiPZFu86mmuuo/xrzer/wOUOYgxvxqBybd3uSJBU0UFAHSU6LEYJfWPifnTqvbl4v1EjsjmoxwKABQIKJOw538danjXmlvdcnqNcExVcQDxFvD91OVSnLtK3h+Brg1sxRbHgQfgacqSl2Gn9GNu1ugEW7qY4yg9dBbphsQfWF+/nUvXKStUV+/iJZrYRfC811+dMeGzK9N37uI5VP7hAiqzTTsyQUhly+B4/5VLSqZdJap7/47xso3HBHZw5U+pDLtqnsxiYKjFO4udWMOtW+4ZI7qcQZ72VZWDKpiNsjqTmXTUSIeIvwZe3UC1y9RTVxo0w+NhjYYdGtq2RbNaw1ZA1rHLfgDoLDlVatXzfDHb3uPjHiPMPAFvb7TFj4modZOyF2FWIHE+Q1NPcIw/kfkt/8AAur2EXxB5afP30x4hrSCt6/Mcqa4iBqu9R4KXYAUgoKABQB0tKhGCTifE06p234sSOyOaYOBQAKABQIClAFIKFNi3Rbr1tVuD7JYBj5C58qnhXnHS/z1GSimE5vPG5FgEkQ2/KaMg27sre+pFWpyVpRt4fhjXBrZnQUb15S2iIEXjfU53NufCMfhNPUE1+3JP6MY7rdCsUxEYbE5VJP3cuZrIlydWsVGnE8KfOTvlqRv38fmItNUzt8N7Jv3c6geGUtaTv3cSRVP7jmGTLoeHy76bTqZLwnt6d4so31Q4YUTg4P0Gp3O4xpViirQb7/fqMludd54VMkks0thO5EdhMPMrHNLvUJJAZArrck2zJYMo0Aut9NSaglOVb4Yr33ipZdysy4v6FiXVojK0uYwyLY5Rmu6OR1lUdU8LFj33pIUlmd3fwfEelKWiQpNtqdhYMyg8cscUZ8nMslvNW8qes9rKyXd7v8AUkWHnyD2NtnTJMxNiFEpsDcnqrOo/g5D+a3FSQdKdSm4v3796gnrZ7k/UQ4FLsIRW3tpNEESIKZpSQma5VQou8jgEEqtwLC1yyi4vcSUqeZ3ewdxCTY7EYd0dsQZkZ0WRGSNbB2CAoUAIsSON9L1LOlGzsrMW1tS4VVAFABilEA3E0su0wWwVNFBQAKABQAKBAUoDWQxYdHckRpfM3YCTrlUc2Y8BxJ4XOq6v372DYi5OlsFroszns3TR/GbIvle/dUbqQX/ACXzv6XJVRqPg/T1Gk3TJCbRR5zYkB5EjuQbHQZjlDWBNuPI6XR1Ix3vbwHRw83y+ZYNlYzexxz5SCyhlzalbjlxtftHGrMa9SGiehWcE9ySXEjmPMfuqRV6b7UbPmvwNcHwYtmVuYPjoaspxqKzal46SGWce4NIbacR38R4U5Yeyybrv3T7ufeI5314igWwqSNHJFJ8Bua43lxC/ePYOHvqpVrU73k8z5LZeZJGD4aEPuo1lJDuHkJbJvpiD2lYS5UDtsoFQyrVJqy0XdsPUYoYbYjBxEN/5uX3ZoyfkKkwq0dyenu7EVhJSb5gykkstxoyXKqyHgQQt+6+trirUotbk0KildIVx2yFlQ7xAwKkdjBTqbMNRyOh5UWa1EeSWjC2RtswDcTFpSNIGFi8gGuR72AkUa3JAI63aBUqYf4rw29P8cvlyIJRadiybKxX0hM6KwsxUhgAQymxGhI8wbVF1FRt2VxjkouzIDbTkYxgdCkCBe4yO5b4Rp7qnhTlCNpKzHQs3dEVjbu8EY4yTRDyVw5+CH3UNNppe+A+dkjQvozd3vFRfpqnd80QdZEP6K3d76X9LPu+YdYg/obd1OWCqPXT35CdbERynsNV8km9mPugxE3sn3Gl6qp/a/kwzLmHuG9k05Yeq/8AixM8eYf0Zuz5U79LV5egdZHmRu1dqx4e4c3YC5RbFgON21so+8Re2lRVY9VbrGlfzfyV2Oh8fZODtvDiKKZpVVZVDRA3Mjgi9kiUF2PcATUqw8suZtJd7GOavYV2HtOHFqWge9gDZleNrN6rZHUNlPI2saWGHu2sy9+/LiDnbdMivSBHkigY62n4dtoJm+YBpuJw2WjJ5uXqiXDVP3Vpz9CnHo3h8TE+ImM7mxuqPltu2LWRVAvnUD1ibgqRbQ1PhVGNOKil668frf6ktVZm3JsSPQTAMsM8QkCCaJWUO4IGdUZGVtVIYXP2r38rE6k8rv79oruEd4mwpgkUAC4AFgBYAAcAKh/TUuLf0IuskdjDL3++lVCiufzDPIMYdey/macqFJ7Rv5sa5y5i0SgcPmTVukox0Xq36jG29zt+FSTaUREJhuy3lVdVHJXg013Drcwhxvpfhe2tuQv5n303rZ8wyoqXTCYtKqoQHSJySeA3lsgOnbGSewDhrQ5NrUs4aLu2iEwTMyQAS75IkMcb5kY5c2t2RVVtFRdFFsmtySaWpPNoWMPSUE3e9ydwk4ICnjw8RSRfMJx1uiEx8eVyCWAcFTlJDA+oCGGotmFrWsSTrTR5ZOhmNBiMDBVkh0YKMqsp1WRR+VqT+VmFyb0xN3s/aKFSDjIhNpHNisW3ZJGg8BChI97GkqcCShsIbDg3m0IRx3aySnuIURj/ALhqOO/v3yHVnpY0SpisCgBVOFXaXYRG9xMmqrlLmOSCvTbsUFIKMNrbYiwyhpW1PqIozO57EUanvPAcyBSSlGCzSdkCTbsjLF2fNKzNICgZ3kJdg9izluqgJBIvYE8LcwLVzuJxlJ1JTi737rabav7eho04SUUhbZkCLmaJLydaOMEG4C6EkkXYsbajiAvABiH/ABySU3vq/su6y+Tv3DLqOqJnYsu5nwwNtBuWIuoKFH1IPAq8DLa5tr21bw3wVu5+un2dyKp8UPAi3wRxi55VAlcJIZGa7oXs5jTS27EbugA0JRr6m9as0pKz2HU4WWm4vs7o02AjneGWeQyaqJmDBWAIU8BrqBfsA7KV62VkvAfTjq9W2KbRTDqyHD3jRzh1kzZlDyb2PKzh1FptGzEElhq3BalxDjl0KsM8U8315mmDXhUSi3sRBMwHfSSnCG+r5IEmwi2lzoPnTJVHlz1HljyXEW2tluBH5mwHIftp9CcpWnLS/ZXJc/H3xEkuCGe0drxwlc7HrBrKqtI5yniscYLEC4uQOYp06t2uTvryaegKOg0w23oJWAVykh4JIrwu3eFkVSap1It/uQdpcbcf893EetNHsSaz9o91JTxvCor963B0+RA7X6ONKZ5IcQyyOLoCqFVcIEW5KE5LqCRqdTV6EoVF8Dv6/IWNWdNWIRNkSRZlnnjgZhnTUOJG/lFM0oUZhppkAAIIBAIWWMIy3HPEyXZFcRg3RWlSQYiEAPeyhwhHWa6dVyh1ZQoOVha5Fis6K/4jqeKd7TGW0j1Qw5G99TYWNz1Tf3fLWoEXJCkWKMMsGIGmqxyC97xyELrbiVcqb97dtMltfl7f0+xFWhmjcE0t5MSebYiX9D6ofqU2puRUV8I86AQ5psRJxyrHEPHWRvgy0lNe/fgMrvUu9SEIKAFE4VcpdhEctxM8aqz7THoFNFInpPtNsPAXS28ZljjvqMzm1yOYUXa3PLTKtRU6cpvghYrNJIoTyuXYpmkkOjyvZmPnbKoGtlAIF/VFcxWqyrPPWl4Lh8v+vEvwio6QQrucouzFm7yW/wAh4Cque+iVkSWtuHsLOqxMV13SEZOuco3IJAtx+sk/PNbCUXKVnx4+f4XyK0m7IWkQtiIVJFjLGsgGpDO80jJmBt1VlUXqai/3Yr3wX2GtfA/fMPYcDNHE7yCRVH1BVcoKWypK2pu7JY6WAzmwrXnZNpEsLtJskpdrBupcuScoVVJYnNl8AM2mY2F+dKlOWg1yhDW5GbRmZ7RLDmzSCFkYqQxYBiM0RcABSWOYcAbcDRKDprNIT9RF9/iXXY8MkcEccjZmVQrEEm9u82J8bVUlVk1lWxWsr3Hug1PkKHkoxzVN+C/PcJdvREFJjXxJO6cpECV3i2LOQbERXuFS4Iz2JOtraMYZKVR56u/BcEvf+R8Y8hrjdnYSNTJNFGwGjSSjesB2s8l2I8zUylKTsh9khAQ4bDkTRRhEKi8kIG7KXJAdYyeqCzHNlsLk3GtI87008GHwrUkJJIplCsFkjcBlOjKw4gqeBtobjxFR5mt/+h1kxvhcQ+GkWKRi8LnLE7G7RtyjkPMH7LHssdbFmVKaks0d+Qx6E/eq6vF3Dcj+kmL3eHaTi8ZVojwtIWCJmPJCWysfZZq0cLjKjmoy19SOVNcCETb8TSD6pA4Zm+pnUyG4Ysp6q6XbNYm1xWn1q4pjv0suDQwiVRvFyFIlOaPOEAVSLleqxAVSGtwAUqOVQTabvEt0lJRyz4FYxOOOI4MVhvaNFJS6g2VnIsSTa9uA00JF6t0qEbXlqSxipq72JbZRP0aM3JLLnJYknr9Y3J1J61ZlXtOxBFLgWn0b4iNsPJkdWcyyM4B1GuVLj7irT0sujKtR3dy3UowFACicKt0uyMlucNxqvUXxMctgqYKVjp6v1UB5LiFJ845FHxYDzqrj/wDbT8F6oko/yIrbzeQ7q5JRNG43MvZUiiIOtkTAIFu6tH1QVXMbZQoFsp4qAbEdltVNrzlK+dW139ff4ZBZbMrON2q0bmGEWkGIlN2N8j4i6RlraM+fEF8vLKt7aX3+j8DOqnipdlRWvNrgvlYpV8TGE4UF2pP5Lmy5bQnEEPUGoyxxixOp6q3CgkhR1jYE2U1LFZpal+TstBDBxxLvIovrfronAKskLARxFpJCRdzmBFiTqvBeIuSnGCKMaU5u7RJbNQnGpZ0kskjvZAmUvkRQljexCEWN7AanhVTETc4pd4501AtpYL3n5VWqTjhlrrLly8REnLwK301xTjDskbFZJrxqw0Kgg5iDyNuqDyZlqlSk6lXPPX370HtaWQs5TDxBVFkjVURVtc8ERFHC50HnVr4qk7fMk0ihLDYFmIkms0nIcUj/ACYwfi9rt3Cyi9CnZWQm25xicO0BMsIvc3kiHB+1kHKX4NwPIhJ001qHeiM3KQtvIGthp/rLD1Y5OJkjHIHVmTgbSHjcGrOTvaXh798hqXIl8TCMRCyHQspXtyyIdCO9XFwe6mJZZdw7dEpsfEb/AA8UtrMyKzDvtr53patHrdY9pcOf+SJSt4DLG7cwyMY5nVRqpLgiMm1ymcjKWtxW/I9hqrGhUazJD7oqvSzFCOSJ8MYWWWIaZLoFRiQwKML5jJax9g+B0uj6cpqUXwJsPmzPKRmExrTRFpyoEd95GgKjq9brEsSyEWI4XHEcRU84uEspOle+bgQjMVhJOpWMk9pIW/zrTWkSTsw8ifx7GHDgD7KBR4gAKPfasRLPNLmysloV/ZE8kEiyQGzpYcbBgPsN2g/DjWvVpKpG3yJqlJSjY2rYm01xMKSpwYajmrDRlPeDWZrs9zMas7D+gQUj4Vbo9kjlucycahrdodHY5qIcRvSLZ5xGHkjW2bRkvwzoQ6X7sygHuJps4KcXF7NWBOzuZyhzNkCuZBoYwpaRT2Mo9XxOnfXNLA4jNkUfPh8zQ66Fr3OukGxp48OJZAsSB0UqXvI2c5FBy9UdZlNgWv3a1o0+jpUoSqSd2lw2Xn4dxD16lJRKniIrMlsyghvVZk1006pGhBa44aCtn+nqdCvWnCrFSdk1fXjr9jM6cqVaNKM6TtrZ2F9nQkyxCMLcOHAa+XqHeG9uHq2vyJB14V1HSjhTwrjteySXz+xg9CwnVxqlyu238vuW3aG2XjA3m6jJ9UKXmc9uVSEA8TprXMUaEq0stNNs7KvXhQjnqySXz+RGN0gnhY5kJjcAIZBdw/DXdC1jcWW3I662E+KwNajTU0s3O3BFbDdIUa1Vwk8q4OXHn/0J7MGKbFbxFa7TI11idQCqrG+ZmuAMo1BPFR2AVkSxMrJWtb370NGpSoKMnnu+BrBrNvfcplW6WX38HcYRbt3mMw6k+5CPOrVCDWVvi39E/wAgnv5eovjZc0rXNlgjMlyLrvHDAEga3RFOnZN7tDDx+G/NivfwOMC53mVmlBy3yuUYNwuwy+qwuLqNOtz4i5VoyppZkR0a0Kl8rOtpzFSPrWSwuFC5xodTJZScnAaWtrrwsyEJS2Vx85xhu7DDH2iLDTdSXnS1rCVBvJVGvCWMOfEOftVWr088X8vx9RX8LuSGxpiquOakWJ8TED57sN4tVdPPGMg2bQ42fiDBs+Er67Iix39qQ9UkdgvmPcpqWCzVCG19CFjxMaSgFgWVxDGpOtzrLK/YzEkAniRYevred2TqydisbViC4rEBbgKyqByF0WU5R2Z5XPiT3Vaw6tG/MtUI2TYymgZr5DlLKY30uGjPrKR5mx5EnkSDJOmpWvwJJwvt7QtiYDZQftOi+RdQfgTSVZWg2JVfwskOk73VE9psx+6guT7ytZ+EjepfkQw1kgbJ6PyzKGBEUZ9UspZ2HaEuLDvJv3VcnXS0Q6Vb+0tnQqFsNNLhmfOrrv4zbLrfLIoW54HK346pVHed+ZSrXbuy50wiFE4VbodkjnucyVHX7Q6JzUA4AFOjBsS4RYDvNMlVpw21f0BJsyD0n7UbE4loVPUww6o5HEFc2b8ClQD2u9bXRuF/UUJzqcU0jI6QxvUVYRjwab8ORDY2QPEkg4XRx4N1T7g591cx0JUeH6RipcW4v09Ta6Wp9dgp25X+WpxhMU8T548t8rJ1gTa5U3ABHs/Gu+xuC/VZU5WS+pyPR/SP6PM1G7f09/YTkcsxZiWY8WPE24DTQAdg01qfD4anQjlgv8lXFYyriZ56j/C8CWzZsIxbXL6p8CLVXxaWWa/9X6MvYNtqDf8AcvVGtxnQX7B8q8xe514pGlzapaFF1ZqK8/ASUrK5XOmoyyRPbqiNmPjDLDMoH4VkPlWnibfBl0SdvJqwylxGZwiy4jFAs6skiFSpt1GigYaEEEZ4eY5d5vPRk4xTRJlUrpjqLZtnV2lkcqbrfIBfKV1yqL6MdDU88RUmrSY2GHpwd4r6hz4R87Ojr1goIZc1goNgpBBtck631Y06jiZUtEkNrYaNV3baIPbeHlWFYy6sVJmARCLRRt1l1J47xE5aA99Q1JptytuOyuMVG9xfBCWXETQRqQnUWaYkAJ1M2VF4s9nvfgNPCs/DygqUcz4/fcdUvmdiy9JIsiQAD6tZUDW5DKyR+W8MY/yvVuMMlRxfkRwabTK3taYqArMy7x0UozRvdSwz7sDr3C5j2C17C1WNFqTSZAbUw/WeYm7ySjMBcKBusi2BJsQ2HkHK+ap6E3my8CehJ3FI4wo0q0WRrPON5FYMwR8zlVZgoysVLEAgdYLxqviX+20tyGrJJWFc6z4qAsAYWOQEEMGI67DTkS0I79RVaheNOXMhzKzt796GhwzW5edCdhko3Edo2WbCzLoRKY271kRv7yp7qZXk4wc47oiab0ZY1mB46VWhjKc+2rPnwI3BrYXj4Vo0bZdHfwIpAcUlaLdhYsSLgd/yqpKtThtq/oPSbE2cmq1SrOe7HKKQ22hi1hiklc2WNGdj3KCx+ApkVd2FZhMUjMM7+vIWkfn1nJdh4Am3lXoeEoqjRjDkjhsZW62tKff9OAvgI88MsV7Zc63OllYZlN+wZgPw1590xReG6Rco81Je/E7foyqq+Cjm5ZX6CWFkV8pDAkgG2o5XPEV6JCtGcU1xOGqUJU5NPgwCcG4ZgCHYC/ZpbgOHGmwnbcdUpt7Ens6MylYiQE1bQ2zn7ADDtdkHheqXSVVQpaby08uPvvNLomlKpVtLaOvnw/PkalsjFXhhMjXZ1Fjr1j28Oeh8688q0/jko7XOquL4baSh3DMAumXQ+da9Gj1NO3F7/ghk7sY7RYYkOmZcyupguDYmzKQTYmzKzITyDUVKanBxYRlldyrDaAgnTfHdyLGEmRjdsinIZmyErwED3va295g01KUJLNs9PPh918iaMkIbX25JNPLh0ODSKMDefTGAWYHko4Ec9L8VPO1XYUtLtlzqoKiqk8zve2VJpW5358EL9EOkiuHhkMK7kdV4dICi2Fl5C11tbiPA02pTtqgrUYwjGcb5Xwas1bmvR+33HtESvJKSu7fKI1BYyyRJdgBGVAUO5LFrnq5QQtiazsRUcv24eb4IqrfMyb6MyWQhyu+kdncDtIFgDbUAAKD+TVepFWSjshE+LJTHMmIQRrIolRgyGxYXF9GAtcWuOPfWhRm5U7vePoRP4Z3Qjh9lrG29nZLg5gFXKua1gxvdnYC9uQ7LgGmSquash0pNlP6RzqZXVBmXeqS1tBmSSUXvrq0kg4chfiL3MKtU2TUJa28fuQxxRMaknkSx4faYfuFaCLsXpdlq6I4PdwZ84czESnKLBSUVMovqSMgBJtrfQcKoVZZpFXM5PMF0g2JvY2aEKswYSIblQXFuPK5sNbfZW/CkjKz12EtyJbZ02+TMAQeDodGRx6ysO0e4ixFwRSZRMyGm3pSsaHsnw/6U8an4GoqmsGu5iT2LUawxg7ww6vnW70ev2fNlep2jrE8qXHP4UgpiFZxKCgCn+lLGZMFuwdZ5Ei8VuZJB5pGw86v9GUusxMV5lTG1OroSl3f4M0rvjhw8NCxZrKSslohlDO28jyyDqKpOXLL63K2vCuP/AKhgqtaORapWfg9fp9zsOgoyhh3JvRvReGg/l2ViIlzSxoi3YizhmVbknqhSAACODcAeNquYDpGMIU6U1srNkGP6KnJzqwffb1GWE5jtlYHvHV0PvrcglZ3OfqtqSsSHRiJioOU2zhVbS3VYu1vAmM+/sNYPSVRSkorhv52Ol6JpOMZTfHbyuaRsyDLFgQRawXTyXTyrnsPTzVJVHsnp3s0pvgSWFjXfzAgfZI0HZrYVZbb1GB7OjG9n0GjLbQaceHZQwGAwgl3ofDxzjeN6+XQ6j7QPIn3mnbRbfIOJRNs7EjJ3TRlhHIigxuM6qQSImv1WVTe19QNNeNPhUklqXMPWqwTySt77yV2LsNZnlSwUxFGMUkjSvMMgKmZjwjF7CNRl0OpBIpXLNFt8n7RHXqScrMsOzIY45Cgw8ULMLkxqgDi/MqB8ayJSk1e7YJJcDrYyDdnQXzML21HDnTZuzQqHOyoNyqllUsL3IAJ587X4VJSrOFRNbcRJRvEKaYSvhzbQl9DqNLWq3Up5G0tuBCncrXS+AfXSAAFJolJHEo0SIAR9+a/gKsYR2av3lijZO5RsNmKoG0Wzbs8QXubFvC5sO7xrSLZovR+YPh4yqhAAVKg5gGUlW63PUE666661nSVm0yBLgO58UiFVd0VnNkDMFLnsQE9Y9wpAbSEcS+5bfjgBaYdqe14pqfDMNdKWLGyQp0jwxkhOTVhlkTsLxsJEHgSoFEknpzG6tNEzs7FrNFHKpurqHHgResCcXGTixqJXC+rW5gP4F5+pBU7RziOVR416pC0xKqRICgDOPStPebCR8gs0p8epGvwL10H9P071ZT5IxumqlqKjzZS66w5Ul+jsRIlH8GhdQ8kWk8jZRkw8Z5AC7FuQe91sWXl+ltMRvfTbl73Ox6F1w21lffn4ehbNk4KMZgdWU9ZDJvSoYcZOxiAe3hxNZUpM2YxM+RBGSoucjsDc3uVbL2fk/Gu0wnxUYyfFI4HHfDiJRXBstey8Io2foGyiGR1N/tySPms1uIyr765XFS/en4v6HZYSNsPD/wCUaLh9lquS7u+S2XMbgfCqzkkssdkFhSfAKzh7sGFtVNr25GmphYjukGJiw1pmzZywVEQgGRuIBvysCSewc9KkpQlUllQyc1BXZT5eljhmLRAZzruZiLfezJr4geQq5PATtli17+ZWWMhxTI3CYpJBm+jShC5kjYEZiCzPlbUMQGkcDSxAuDY1aw9BdVFTjt58RtSq1NuMhefaUmHO/TDMq23a5XWEFnZes5UObaW4E3PIa0Yig5WUVZar59wUqqjdyd2LYbpVIpzDDhyRYl8Rd7cwg3dvC517qy30RNrtInWPhfZlo2HPFOoxEJYZrhlvazcGDL2g1kVozptwktS9BqSzIe4rCCS12cWFrKbA+OlRxnZWHNC0kMW4s5KLECwYHUAak95/yrRoVOtpuPFbeBDOOV3M96QSFSAQxMkl5nZgSr5N5FALfaEaKxP/AC15Npew6Wa3InoxWdRfiQwjXJksStranXiTe9uOtXrF/LpY7GDTdTzAZJRZBIOrJ6qWIkWzDVuR5VQrNuvGNytOKzWECFa+Zi5IsS7tIxHYWclredXlFLZFhU4rgWjo7t+5WCc9Y6RyH+U7Ec/zn63jeqdWll1WxWnDI+4sGAiMabsm6qx3faE+yp+76vgBzqFu4xRsL9E9IXT+bllQdy5yUHkpA8qycYrVb8yLiWjDeqP9c61sCv2I+fqyvU7QnPxqvjH+55DqewnVQkAKEm3ZCGUekeQnaBF9EgiHgWaVj8Mtdd0FRdOE299Dm+nJ3cF4/Yrdb5gkh0ekkWcLEpfPfMA5G7AHWdA3UUmyIW0NuFzXP9M0IK1W9m/r/wBHTdBYio70rNpa35f9lyWCRFHWaPU2jgRHFzqc0kqEs17nOcgN+3WsC6f+TpbNFF2lhDFNIhDKLhlDsHbKw4sy6XLBz3fGus6KrdZh0nw0/BxXTVDqsS2lpLX8ls6IxscIRJ1oJJJIhyMZJtYn2WYtY8mIHAjLh9IpLEzt70R0HRc28NBS5Fz2DtEm8Mp+tQaH+cTgHX5Ecj76z2rFqUcrJXFYhY0Z3OVVBZieQGppEruw0yXpJt/6ZNnUOiIDGquLMDf60kA8cwC/1YtxrZwdHq4tvczcVUzSSWxDYeUOqsODAEeB1FW07q5VkrOxZNj/AMXgtw3UdvzBUtPsLwRJPtPxONvX+juB2xsfwyK37KSovhEjv8yAZgOJtwHmTYD30xuwxJvYl+iu1fo09mNopSA/Yr8Ffz0U+A76yelMJ1kOsjujQwNfK8j8jQ8Xjo4lDSOqA6AsbX56dumtc3CnKbtFXNVyS3I7F41XLOWG4huzNyd01PiqWv3sPyNb2GouPxPdhvqMukmzWGy87KBIHTEtf7JeQbwX/JjdlHcoq3T+GtGXBkdKfxp95RcTMEUseAF+XzOg8TWo3ZXNSclFNsc4jDzph2DLGUJEjsjkkAMrNYFRcALxB1twrMVSMqymyrmebMxlJhew1qFwZ41SI3U8Cp/foR+ymy2ZHVV4NdxqmHwWIjVQlp0IBUu+SRQQLK5ykOB7eh4XBN2OFHGR2kte4oKbW5J7CwLQxtvCpd3eR8tyoLHRVJsSAABewva9hwqliKqqTuthO8sGH9UVt4JfsR98SvPtMRm4mqWKf7rHw2OFF6hhFzdkObsG75dBx5mlq140Php6y4vl4CKObV7GOdNDfaGJ/qh/ZIf211P9N64Rt/3P7HMdO/zxXd92Q1dCYpPdCsUqYhkbQyoAh/KQsxXxIYn8Brn+nKUmozWyujpv6eqxWem93Zl3ljzAqSRf2SVPky6jyrnkdQZ30hS0wO53IZLg7wS73UWZiCbECw4m4PHTTouhHpNX5aWOV/qFdh5eevE0H0cwq+z8rAMrSTBgeBBkYEGsvpB/6qfiXsAv9NDwDx2CZXEZYrIt3w03EkDirdpAsGH2hZhrfLV3RpRamrPcr3Tna08qwI8ZRVLSOpysskkRUru2BvbUkXA4jmNLeDppyb4lLFZoJX2bK7tzDFmkKX3ckUk5ccFSNCZjfkbAW7TJ3GrlWrkg0uOxWp0s003w3EoksAOwAe7SraKbd9SwbC/i2H/oYv8AtrT6XYj4Ikqdp+J1tkXgm/o2PuBP7KWfZYkd0VrFRZ0ZfaUj3i1RSV1YZF2aZIYvZZWGKUdeGVFIJ1Klh/Buefc3PgdbFs7B4zPJ0Z9pfUvYnDZf3IbDbC4iSQ7iWR8rI0cbE2aMFmAysLMSWVOJuQoqWOHhTk8qtmE66U0m+BacJtKKZsPhAoiy5d9GPVTd6xwqdNHK5h2oh7aysRCdOEnY1I1YzSS4ll6XNm2Zj1PLCzsPKJj8DUOCnnXVvdO69+9xtVWeZGZ3uPGtw2Bs2AjsQAVU+sqsyKb8QVUgG/fTHTi9WiN0YPgOqeSDfaA+qk+43yNI9hs+yzasAl4Yu3Inn1RXPVKaq7dr1/yZKdvAO1Z7VnZkg/g9UV0eE/hj4FafaYiy3JqjODqVZW/6JE7ITkltovmaq18VGK6uj5vn4DowvqxGs4lMk6aj/f8AEf1Z/skrvv6a/wBm/wD6f2OS6d/3C/8An7shq6ExTh5bcCQwIKkcVYG4I7wQDUVWnGpBwlsyfDznSmqkHZokZduYjEkRvJZSDcIN2GsRoxBLczoCAbHSuP6Zwn6KlGdN7uzb4crfX6WOv6M6Qli5yhNJWV9Pr9hgUKkqSSEsqX4KnrKqjkozEW7q2P6eqQqYRTXau1LxW30MTp/OsTll2bfD9/qan6LpQcGV5rLID5tmHwNZXSStip++Br9HO+Gh4Fk2lgVmjKMSvNWX1kYeqy35j3HUG4JFUk7Fwp+39j4qdFi3IMqMHWYMiwm2hNiS4LKWGXKbE8SBep6NVU5qSFrWq08r3IPDbHlw2z8dJiE3e9CxRo1iyh3WNwtiQqMWFl/ytNKaqVo5diqouNJ331IKtcyyf2J/F4e5FHuFv2VJT7KJJbim0UvDKO2Nx71IpZ9lhHtIrYNREZeehSrNgTFIAyq0kbKfZzXX9Ej4VyfSEXSxLcfE38M89JXIDG9E8Uz7lBpcFMRdbKA1wzLfMXFyCoFm7RfTTj0pTlR+K+bl3lT9HKNTTYkY9gyT4hRumjmQASSWZVVQ4ZbHQSXZbr2Ate2oM1aqp0rxjdtbbW8Qp05RnZvRE90/G62diizBc8ZhHjMRCP16ysPgqsJqbaRec1L4VxM6VgeBBHcb1uGsdUACgBttH+CfvUgeJ0Hzps3aLI6rtB+Bt+HWyqOwAe4VzzeplijLm8fn/nSzp9cv/b1/yCeXwHMI6o8K1MMmqUU+RFLdicsRPAgCq+Jw1SqssGkvXxHRklqxL6Ie0VQ/8VV5r6/gf1qC+it3Uj6Lrc178hetRkXpAQrj5e0pE36JX+7XX/0/SlSw8oS3ucx03Z1ovu+5WGlJrcMpRSCVCaBW0heIZCrdjC/geqfcGJ8qyunMP12BqLiviXl/i5f6IxGTGQ5PT5/5sOtoraRD7QK/mm4+bfCuf/pOvadSi+KUvs/t8jZ/qOhenCrydvn/ANfUvnol9XFLfhIjd1zGBb9G/nWh0pSzYhtcl919iPoqX+nS5N/n7mgbusx4eRpZgslNdKa4C3RU/SZ/EsvtTQfoyCT+5VjBwfWK5BiHamzNa2TJJzYD3gW/JpB5CRgv6NqfT7PzJJfgfTC6sO4/KnvYRFRw56i/dHyqBbDZbsvvosYE4lCL9ZHHgVyn4pWbiqMJVbyV9DSws31VlzNBCgcAKbGMY7ImuCnAZH6ads55YcIp6qDfS97NdYl8hvGI70NXcDTzTzPh6lHHVMsMq4+hmm4XjlAPaND7xWnKjTlvFGbCvUh2ZNeYvFiZE9SRvBuuP0tfcRUEsHB7aF6l0tiYbu/iSEG3GH8Il/yk/wADfsJqtPCVI7amtQ6bpS0qK31RI4HEx4mWCGNwWkmiBXgwAcO11OtrIap1rqLTL9XEU50m4NM9ABahyxfAzLhZB2U10oPghbs6qQQFAAoAFAGF9OpJhtCcvERna6Z+qDEirGpVgCGuQT3X1rVwNZQhlirvd8LcuBk43Byr1czdkkkuN+fHQgzK/KMA/lMLfC5q+8Q+EfqUo9FSv8Ulbu9oLPIOOV+4XQjwuSD8Kaq81uk/DT39CWfRUGvgk0+/b6bfUNp7ggxubixWy693rWpzrxas4vw0/JWj0bXUrppd9/bO8NhXY2jVUJ4seuwHZfgPjVaGWmv24KK7lr7+ZoLBzqa16jl6e/kTmx5cTgG3mHkz31kjb1Xtp5G3MDyPKrXoqr8V/i5mhShGlHLFaGqdFOk8WOjzJdXXSSNvWQ9/aOwjQ1ntOLyyVmT76onaQCoek5b4WP8Ap0/VepaPbRDiP42ZzuB2mtCxl3D2btaOAypKWHXzKQjMMpRdDlBN8wY8OYpYXVx8pwSV2l4+LJD/APocP7Tf9KX/AAU+/c/kxvWQX/JfNfkhsCgMUZB4qvyFQx7KFl2mWz0Zy5cbIp+1CP0H/wD3VPE9teZewj+Fmo1AWhLEzKiM7kKqgsxPAKBck+AoA857RxZxTYjFsCGmfMAeKrdVQeIRUU96mtrDQ6uCi/EyMRLO5S8kRdWiiCgAUAOtkYvc4nDzfzcqG/cTlb4Map46Gai3xWpbwU8tVLnoemka4BHPWsc2g6ABQAKABQAKAMO6bbQ3+Onb7KEQp4R+t/aGT4Vp4OFoX5kNR6kJVsjBQB3w8fl/nQKEjkG4Nj3UASmD2lfR9O/99RyhyHKQs7Ph5VxWHNpE9YcBInNW7vkde29etSVWNuK2Hp2Nf2BtdMXAk0fBhqOanmpHIg6VmLvJBbamzYsRGY5kzoTe1yCCOBDKQQe8GlEaT0ZjXTTZi4fFvFCXRAqEAySNxW51ZiePfWrg4dZBt8+8wukqro1Eoaacl38yC3HMm5PEkluHiauxoqOxl1MTKfa+32OlgHfUigiLrGWDoDsaGbGqskasgikJUjq3ugBtw0199ZfSEVDLl032NzoiUqmfO77b68zWdm7Bw2HYtBBHGxFiyqAbcbX7KzXrubSSWxJUClB9MW193hFw6Hr4lshHPdLZpfI9VD/SVNh6eeok9t2Q4ipkptrfZGWY45I1UdoHu1J9/wA62o6syqvwwsRkhFi2gA430t3+FPbtuV1FvY5FKJYOgQ4lW4I7QRTZxzRafEdCWWSlyPSHQ/H7/BYaX2olJ8bWNc3HRWZ0ZMU4AUACgAUAcTSBVLHgASfAC9AHnSOXOM54uTIfFyXN/NjW3SVoJdxXludU8aWzoD0XGLkaSYHcxG2UErvJLXykjXKoIJA4kgciDQxVd3yR8/wTQjxZf5+g+z2BH0OBb6ExoIm/Pjs1++96pKUlsyQrG2vRiAC2DlIPKKYl1Pcsts6nvbP5VYp4uce1qhjgmZ/iIHjdo5UaORTZka1weI4Egi3AgkHka0adSNRXiRNNDnB48po2q/EeHd3Uso3BMtPot2nu8VJhwTu5Q0iDsZLA+8Ee49tZuMp5ZKa47+JLB3VjVqqjzIfSUlse3fFEfi6/3a2Ojew/E53pr+WPh9yqTPlVj2An3C9X5u0WzJpxzTUebR3ThhdfRslsYP8A0zH3yKaxukXeUfP7HSdEK0ZeX3NRrPNcFAGH9Pcd9I2pL7GHVYV+9bO5H4nt/VitLBQtBy56FDEyvUUeWpVtqyXYDsHxP+hV+C0M+vK8rEx6ONkjE7RiVxeOJWncciVsI1PdmbN+CqPSFSyUOZb6PhdufI0jpT6NsNiQzwAYWfU5kFo3PH62IaG54sLN3ngaNKtOm/hflwL9WjCorSX5MZxuDkhkeKZckkbZXW9xe1wQeakEEHsIrao1lVjmRi1qLpSysRqUhNn9DGMz4Axk6xSuvkTnX4GuerRy1ZLv9ToKEs1KL7i/UwlBQAKABQBA9O8UYtn4phoTEyL95/q1+LCliszSAxEC1bpVDa4AyjM5IVF7WY5VHmSB50ypNQi5PgOSu7G79GtkDCYaKEa5V6x9pz1nY95Yk1iXbd2WCUoAFAGT+lmIDFwsOLQEHwSTq/rtV7A7y8iOpsUutAhLP6MoC+0VI4RwyM34iqr8m91Z+Ol2Yk1LibLVEkMk9Jx/3/8AqI/15T+2tjo3sS8Tnemv5I+H3KbjT9XJ9xv1TV2r/HLwZl4f+WPivUXtTyIunQR8uPiHtYdx+aUP7axseuy+9/Y6XozRyXcvualVA1gjQB5t2rJJDi8YrCz/AEiYtf8AKkZ1I7irqR3EVsYO0qKXK5kYqUoVW1xsRrNc3PGrhSbuXT0O4kLtFlPGSA5fwOCf1hWV0ivjizU6PfwyRuBFUDQMi9NOycssGKUeuDBJ4rd4z7t4PIVewE7TceZRx8LwUuRnFaxkGj+g/F2mxcPtLHKPHVD8FFY2OjatfmjawMr0rcma9VQtgoAFAAoAo/pbxOXCRx/zkyA+CBpfmi1YwqvVQ2exlwFtfd++tYgLB6PNm/SMehIusCmZvvnqxg+eZvwCqGOnooLxJKa4m01QJQUACgDJfSxJfGxr7OHB/Pkf/BV7A7y8vuR1Nim1oEJpHoe2daPEYkj+EcRp9yLQ/ps/urIxM81V92hYgrRNEqAcY36QpL7Qm/JEa/2Yb+/Wx0b/ABvx+yOb6Zf70V3fdlWxv8HJ9xv1TV2r/HLwZm4f+WPivUXqQiLZ0XfLtDCHtWRPegP90VkY5fAn3/k6Po9/uW/9fujWqzTYBQBmHpg6LZl+nxDrRqFxAH2ohe0lvaS+v5JPsirOFrdVPXZ7lbFUeshputjKa2zDHOydpHC4iDED+ScFv6M9WS/cAc34ap42nmp3XDUuYKplq2fHQ9MQTB1VlNwwBHgdaxzZKz6TsFvdmzm1zGBMP6s5m965h51JSllmpEdWGeDiYMy8xw/1pXQHPstfonnybTQcnikQ+IysP21mdIx7MvFGl0dLtR8DeKzjSBQAKABQBnPpfb+KDvmNu8BAPmatYP8Ak8vwMqbGdE1qEJpnohwoEE8vN5coP5KKBb84tWRipXqvuJ4dkv8AUA4FAAoAxT0h4gPtKe38msUXmF3h/wC7byrSwS+BvvIqm5XXvwUXYkKo7WY5VHmSKtVJ5IuXIjSu7G+dHtmDC4aGBf5NApPaftHxJufOsMskjQBifTf/AMxxf34//bw1t9Hq1HzZzHS7/wBR5L7lexx+qk+436pq1W/jl4Mo4f8Alh4r1FzUhCWTZbZcVgW7JQD+JGHztWVi1ek/Ffg6DBO1aPemvv8AY2Kss2wUAcyIGBBAIIsQeBB4g0AedemPR07PxTQWO6a8mGPbHexQn2kJt4ZTzrVwVbNHI916GTjaOWWdbP1IW3bV8oo2j0P7b32E3Dm8mHOTXiYzqh146aE9oNc/Wp9XUcfl4G/RqdZBS93Lzi4BIjo2qupU+DCx+dRkp5gVDGSjalCY27yhKt53BrfpSz04y7jArRyVJLvJvoVJk2jg2HAylfIowINVekFemvEs4DSo/D8Homso1gUACgAiaAM99L8X1eFbskdPzoy3/wAdWsG/3PIZU7Jm1ahAa76K47bPQ+1JM39qw/ZWJVd6kvFllbFvpgoKAOXawudANTQB57xuM38ss387I8gvxysboD4LlHlWzQjlppFeTuyf9HeyvpGNViLphxvW7C5usQ/Wb8IqtjZ6KHmPpribPWeSgoAxHpmb4/Ff0i/CKMfsrdwH8K8zlulv9w/BEFilujjtVh8DVmorwa7mUqDtUi+9ep2huAe6nJ3SYySs2iwq2V8M3szQ/rAVnYlXpS98UbeF0rQ98GbPWQbwKABQBWPSD0YGPwpRbCaM7zDsdLOBbKT7LAlT4g8hToTcJKS4DZwU4uL4nn9GuOBB4EEWKkaFWHIgggjurfpzU4qSOfqQcJOLJ7oPtr6HjYpCbI5EMv3WPVPkx/SNU8fSvFTXD0LuAq2lkfH1PRAOlZRqnnLpjBu9oYxOFp2P54Ev9+tnBO9JeZjY2Nqr77CPRuXLjMKf+fH8Tl/bRjl+y/IME/3l5npMGsY2Q6ACJoAAFAFP9KuHzYHOP5OWJ/Ituz8JCfKpsPK1SLGy2ZklbBXNb9FOIDYALzSSVT+eWHzrFqq1SS7yzHYuNRigoArPpF2luMDLY2aW0Ca2N5NGI7wgdvw0+nDPNREbsrmMOwUEngBW02krsrmz+j/YZwmFUOLSyney9zECyfhUKvkaxak3OTkWErKxZqYKCgDDulh/37Ff0vyVRW7gP4V5nLdK/wC5fl6EQ4uD4GrUldNGfHSSZxg2vGh7VU+8Cm03eCfch9ZWqyXe/UnNoyAKhuNJIz7nBqnWX7cvBmrSa62HijblOgrGOhDoAFAAoAwL0nbLGH2lLlFknVcQOQzMSkgHiyZz3yVqdHzunHkZfSENVIqkguCL2uLX7O8VenFSi4viUIScZKS4HonoJtQ4nAYeU+sUAbuZdCPhXO2a0Z0Sd1dGQelVVj2pPchd4kUguQL9Tdk/2daeAmlFpviZuPhJyTS4Fd2TiF+kYezAnfw2AIJ/hF4VLjZJ0Wk+XqiHBwkqybXP0PT9qxzZADQAAKADoAZ7X2emJhkhkvkkUo1jY2ItcHkew0AU3/wqw/8AxOM/Og/+mpv1Fb+70/A3LHkWPot0ZiwCOkTyvnbOxkKk3sF0yqoAsByqKUnJ3e47Ym6QAUAV/pBhsDigFxTKwjJYDevHlPWQk5GHsuNew0qbWzAjsF0T2UsqlEDOrXUGeZxmSx9RpCDbQ6g8qc6k3o2/mxLIsMW2YWbKJF1CkHk2YkLlPPUGmChLtyAmwkF9e22gQmxtY6SJ45qADfbeHAJ3q2AJ0ObQAEnTuYHzFAFf2jsLZkkkksgzSMxL2mmF2GhsiuBxFtBa+nGnxqzirKTXmyKdClN3lFN96Ryei2ygqsUADBiCZprEL6x1k4DQE8NR20vXVP7n82J+mo/2R+S/AIejuyRlRUjHBVXeSduQLbNpr1bdulCq1FopP5sHh6Ld3BfJD6bols9FLNAlkGY3LNYLrexJ7KR1JtWcn82LGhSi7xil5Ifpt2HIHDdUq7aa2VPWPVv4f6NMJQm29GLaPrcDq/aEgiK8eOcgdnfQAH6QQhQ1zY5LEjKDnQuur2FsqnzFuNADrAbQSYuEN927I3D1lJU6A3GoPG1AHO0NjYecgzwQzFbhTJGkhAPEDMDbhRYBqOimB/4LC/8AQi/w0lkLdklhMKkShIkWNBwVFCqPBRoKUQOTDIxuyKT2kA/OgAJhUGoRQe5QKAFaACIoAOgAUACgAUACgAUACgCNl2FAzOzRgmS2fVutYodRe1rxrp49puACHYMCFWWOzIoRSGe4AGUa5uNja/E0AEuwYALBDxzevJe4LG98173Zj50AD/YEGXLkNrWtnk4WVfa7ETzUHjrQAb7DgIAKGwDAddxbMuRuDcbc+NAA/wBiQ3LZWuc1zvJL2YlmX1vVJJOXhrwoAH+woLBchyhXUKHkChX9dbZrZTYdXgLC3CgDpNiwjghvfNcs5N84kuSW1OYA0APJYVYMGAIYZW7xa1j7zQAx/wBg4fQ7sFhms5LGTrBlP1hOfgzc9L6UAdJsaEIUCEKQFIDPwDM9r3v6zMT231oA5Ow4bFcrhWVUIEkoGVVKKtg1rWJuOd9b0AOcNg0RmZQcz+sSzMdCSAMxNlBZrKNBc6UAOaABQAKABQAKABQAKAP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untitled1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3000396" cy="3338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282" y="5429264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r" rtl="1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ar-SA" b="1" dirty="0" smtClean="0">
                <a:ea typeface="Calibri"/>
                <a:cs typeface="Titr" pitchFamily="2" charset="-78"/>
              </a:rPr>
              <a:t>دنباله رو، بی تفاوت، تنبل، غیر متعهد، فراموشکار، سر به هوا و بی حوصله، خود رای و لجوج، بیش از حد سازگار</a:t>
            </a:r>
            <a:endParaRPr lang="en-US" b="1" dirty="0">
              <a:ea typeface="Calibri"/>
              <a:cs typeface="Titr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راه های رشد وبهبود تیپ </a:t>
            </a:r>
            <a:r>
              <a:rPr lang="fa-IR" dirty="0" smtClean="0"/>
              <a:t>نه براساس </a:t>
            </a:r>
            <a:r>
              <a:rPr lang="fa-IR" dirty="0"/>
              <a:t>تئوری انتخاب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بیان خواسته های خودبصورت شفاف</a:t>
            </a:r>
          </a:p>
          <a:p>
            <a:pPr algn="r" rtl="1"/>
            <a:r>
              <a:rPr lang="fa-IR" dirty="0" smtClean="0"/>
              <a:t>مسئولیت پذیری</a:t>
            </a:r>
          </a:p>
          <a:p>
            <a:pPr algn="r" rtl="1"/>
            <a:r>
              <a:rPr lang="fa-IR" dirty="0" smtClean="0"/>
              <a:t>استفاده ازدایره حلاختلاف به جای سرپوش گذاشتن روی خواسته ها</a:t>
            </a:r>
          </a:p>
          <a:p>
            <a:pPr algn="r" rtl="1"/>
            <a:r>
              <a:rPr lang="fa-IR" dirty="0" smtClean="0"/>
              <a:t>توجه به پیشرفت وقدرت </a:t>
            </a:r>
          </a:p>
          <a:p>
            <a:pPr algn="r" rtl="1"/>
            <a:r>
              <a:rPr lang="fa-IR" dirty="0" smtClean="0"/>
              <a:t>گفتگو ومذاکره به جای باج دادن دررابطه</a:t>
            </a:r>
          </a:p>
          <a:p>
            <a:pPr algn="r" rtl="1"/>
            <a:r>
              <a:rPr lang="fa-IR" dirty="0" smtClean="0"/>
              <a:t>درالویت قراردادن نیاز های خود.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0070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E:\My Documents\My Pictures\2014-02-12 10\10 0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2580" y="357166"/>
            <a:ext cx="5937616" cy="5786478"/>
          </a:xfrm>
          <a:prstGeom prst="rect">
            <a:avLst/>
          </a:prstGeom>
          <a:noFill/>
        </p:spPr>
      </p:pic>
      <p:sp>
        <p:nvSpPr>
          <p:cNvPr id="20483" name="AutoShape 3" descr="data:image/jpeg;base64,/9j/4AAQSkZJRgABAQAAAQABAAD/2wCEAAkGBxQTEhUUERMUFRUWGRQVFxgXGBcfGRodHBUXHBYdGh0fHSogJBwnHRQYITEqJSkvLi8uGB82RDMsNygtLisBCgoKDg0OGxAQGzQkICYsKywsLywtLCwsLDAsLC8vNCwsLCwsLDQsLCwsLCwsLCwsLCwsLCwsLCwsLCwsLCwsLP/AABEIAGgASQMBEQACEQEDEQH/xAAbAAACAgMBAAAAAAAAAAAAAAAABgUHAQMEAv/EADYQAAEDAgQEAwYFBAMAAAAAAAEAAgMEEQUSIUEGMVFxYYGRBxMiMqHBI0Kx0eFiksLxJVJT/8QAGgEAAwADAQAAAAAAAAAAAAAAAAQFAQMGAv/EADARAAIBAwMCBAQFBQAAAAAAAAABAgMEERIhMRNRBSJBgTJhkbEUcaHB8DNSYtHh/9oADAMBAAIRAxEAPwC8UACABAGLoAjcQxqKK2d3PQW+uvJMUrapV+FCtW7pU+WREvGsQIDGPfc20sPQFNx8LqYzJpCr8ThnaJMYfjMUtspsTrZ2h6EeuiTq286fI3SuqdThkitAyZQAIAEACAMEoAVeKOJRF+HFYu36Dv8AsqllYup5p8Ei9vMeSHuI1XXPk1e6+pNth1t6K7Toxh8KJDk3yczSSQALkmwAXuWyyZSGl7JQPgLQGgWjNzfrd/8ACkp02/Nv8+P0HMS9Ca4ZxiQ/BO0joSQewv021SV5bQXmpsetbiSemf1Gm6nFMygAQAIAj8brBFE5xNr2aD4uNh+q3W9N1KiS/P6Gi5qdOm37fUqyrge1gc+PLe2t/wBR1XU0pxctMXk5uUWllnA6RMpHk68Fqg2ZpcbA5hfxI0S91TcqbSNlPaW4zyPUpIbwai/obHZesIB3war97E13I6tPcG32v5qPWhoqNFi3nrpps7lqNwIA1RzAkgEEjQi/JeYzjJtJ8HlSTeExa9orrUrb/L7xmbtqqnhf9Z45w8Cd/wD0vchxUC1tuXkmtJOwLeLYe2Npe13IgZT9iqdC4lOWlr3NMqaSyiDfMmzxg8GpPU7blY0rsehrpqzMxpB5gfypc4Yk0MIdeA5S+nc4/wDrIB5ED7KR4hFRqpLsilZZ6fuxlSI4YugBDq6gtmc5pscztRtqVzE5y6spJ4eX9yDOTVRyXOWSOKE1tBMwD8VovYbub8Tbd7WXT+D3vnjOXfD9x/U7ig16or3B8TJZYnVpt42sLfsurr00pbCEd0cON4rmOS3ym9789FvoU9PmPM99iHdULfk86TWahYczOknWYjlibbmQ1rbdbbJFrVNm3GEXLwvQmGmiY4fFlzO7u1I8r28lzt1U6lWUl3K1vDRTSJZLm4jMdqZI488dtCMwI2/3ZLXVSdOGqPuaLipKnDVErzEMTzPJcMpJJ0OmqjOOuTn3JMvM3IYOBpSZZBtlB9Dp+pT1gsSaG7H4mhf4+4UfC99VTNLongmVgGrDu8DdvXpr5dba3inFU58rj5/I91rfDco8FVvqfHzVXqYFNBrNQvPUMqB5M/isa2Z0lq+zPgt5cyqqgQ1usUbgbk7OIPIDYb6FTb29UU6cOfV/sM0LdtqUuC2gFGHzKAPEjAQQdQdCFhrOzBrOwl49waXXMJBH/U8x2O47qfOzcXmnx2J87Np5p8dji4UqW0TntrCYi7KxmcGx1NzflYfcJmwtas5ScY8LcxQlGlLz7ZLAY8EAggg6gjkeyYaxsyinkRuNOFsLdd9SW073a5ozlc7xy2IPonrapcS2gtSQvVjSW8tir6XAqE1hiNVKKa12ylliXafCRbQc9bbKjLrqnq0+bt/0UUqbnjOxbXCXBmHRBstOGzuHKVzg8g+GwPkpVavWzplsO06cOVuOVkqbjKABAAgDFkAVh7YIwx8MjnENLXR89Lh2b1IJ9Fe8HqR0Si365Jl/B6k12IzhmuxZkbRTQvfEflEjRlA/puQbLN3+DnLMnv64Cj14rC4ODiGiljmBq3Zp5GCR+tw0EuDWjtlPLr4XL9jOE4PprEU8L29f1FLmMoy8zy8ZZFStanWjQsk3wbib6Vzp23MQeyOZvg4EtPcEH9N1NvKUa76T5xmPsN0Zukup6epdMTw4AjUEAjseS5dpp4ZZTyj2sGQQAIAEAeXsB5gG2uqAMoArP2v0DnOpnxAuleTCGj819Wjve/qrHhddwjPPC3ELumpSj34K3dhtaXFopKi4vf8ADeBpz1It9VRlfxxyhdW7zwNuCMjZgjnvP4lRNceBjksAfDKw/wByXo9Sd6n/AGp591j9z1V0xtmu5YvAVWZKKLNzbmj8muIb9LKZ4lBQuZY9d/qN2bborP5DGkRoEACABAAgAQAi8f1IbVUN/wAsrXn+9g/dV/D6eqhVfywT7ueKtNfz0HKsdaN5PINcfoVJgsySH5cFJUbHTUbII4Z5ZBJNl92fgaHBh+PQ7nqO66ecujWlJySjhZ7vHYkQXUppJZe5a3BeCvpaVkUjg593PdbkC7Ydbcr76qDeXHXquaX8RSoUulDST6VNwIAEACABAHh7wNToBuUYbeEYbSRUXtFxES1JdG4ODGtaCOVwS4283fRdR4bRdO3xJbvLIl3UU62Y8JL/AGPfEWI/8Y+UHV8TQO77D/JRLSlm6jF+j+xTrzxQb+Qt+yV1nVDOuRw+oP2T/jMfhl+aFvD5fEiyAoZSMoAEACAMXQYNcsgAJJsALkrKTbwDeEVZxVxC6ocQDaIfK3r4uXT2VnGgsv4vsc/cXMq8v8ROq5L6DUnbdO1JKMcs8wjl4J/EsdfJBS0zmlnu2DNf8xAyj019VOsKcXVnUQ5dSkqcYs1YRiRp5mSNPykX8QdHD0unrmiqtNxYnQm4TUi6KecOAI3XHuODokzddeQBAAgAQBrliDgQQCCLEHfqsptPKDGSGdwlSXv7hn1t6XsmfxtfGNbNP4alnOlfQ6oMEhZ8kTG9gAtTqzk8yZsUIrhHis4fglFpI2uHjt2WYVpweYvDCVOMlho4qbgujY4OEIJGozOcR6E2W2V9XksOTNcbeknlRJ9kduSVybj2FgDKA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Titr" pitchFamily="2" charset="-78"/>
            </a:endParaRPr>
          </a:p>
        </p:txBody>
      </p:sp>
      <p:sp>
        <p:nvSpPr>
          <p:cNvPr id="20485" name="AutoShape 5" descr="data:image/jpeg;base64,/9j/4AAQSkZJRgABAQAAAQABAAD/2wCEAAkGBhMSEBUUEhQSFBQUFBAQFBQUEhAQEBQQFBQVFBQQFBQXHCYeFxkjGhQUHy8gIycpLCwsFR4xNTAqNSYrLCkBCQoKDgwOGg8PGikkHiQsKSwsLCwpKSkpKSksLCksKSwsLCwsKSwsNCwsKSwpLCwsLCwsLCwpLCksKSwpLCksKf/AABEIAMkA+wMBIgACEQEDEQH/xAAcAAABBQEBAQAAAAAAAAAAAAABAAIDBAUGBwj/xAA+EAABAwIEAgcGBAUDBQEAAAABAAIRAwQFEiExQVEGEyJhcYGRMlKhscHwBxRCciNiktHhM4LxJENjsrMV/8QAGgEAAwEBAQEAAAAAAAAAAAAAAQIDAAQFBv/EACgRAAICAQMDBAIDAQAAAAAAAAABAhEDEiExBEFhEyIyURTwcYGxkf/aAAwDAQACEQMRAD8AjBTsybKMr5498pXhVGmdVdvCqLDqmRma9qdFYJVW1U5SNbhESlKCSIAo5k2UljBzIgpqIWMElCUoQhYws6OdDIjCxhZ0g9JIFEwpKRBTsyElMYblKQpFOgpZSsKEU0urCUJQFgAMJZxyTuygXhExG6ohnKJqpGoeSJjJxKeKzbTdaeJSsq3HaVVwTfJ0FvT03UvV96r27NNSpcg5pBieEUMqdlUCpSulQadVoXgWe06p0BmpahWVXtSraUJHCUIkoBAwoRKEpErGElKaShJWMSJQmgorGHQgmwhlWMSSEA8IQEC4ImHGogaib1gTXVkTDi8oEFMNUoZiiKSBhTg3vUIlLKiAnJamuqBR5QmmETD+vHJL8wVDnCRqI0ApYg8wsu3d2lo35JCzKPtKq4JPk2qDTG6lyd6GHWLqhDW6n5DmV0tPo3TAAdJPEzGvgl02NqSMfMngqIJ+Zc9FyrdrO4q9dvVAHVMgM1LMq8s20KvByVhCQkml6YaiBiRJRZ0s6JiQlLMosyMrUYd1iWdMSWow7MhKEJZSiYdKbKQYUsiJhZk0lPyhCQsKNzJSU4uQDlgADSjkR1QyFEwi1CAkWpsBEwiQl1nclI4LXw7ozXq65MjfefI9G7lMk3wLKSXJzd4SeCs9H+ij65zullL3o7Tv2Dj4rvrLoRRbrUmqeR7LP6Rv5rbNENGgAA+AXRHG+5yyyq9jmaGGmm3LRZkHFztXnvQPR4nU1HTxXSOeFH1wW0oGt9iK+6B0H/6ZdSPcc7P6Tr6Fc/d9AblolvV1Bya7K70cAPivQtfswpgV1y6bHLtRzx6nJHvZ4bithVpaVKdRn7mOaPU6FZQX0O4AiDty4eiwsU6E2dfV1IMd79KKTvEgdk+YUJdG18WXj1ifyR5Jaq5C7Gp+F4B/h1zHJ9OT6tP0VC76C3TJLQyoP5Hdr+l0Lll0+Rco6Y9Rjfc5whNyqzdWVSmf4jHsn3mub8wq8qLVF07EAlCCSwR0IhNhOAnbXw1QMJKVv4L0UdVGapmY3gIGc9+uwW4OiVszcOd4vP0hOoNqycssU6OElaFlgVer7NMge87sN9Tv5LtKdO3o6tYwHgQAXep1Ver0rptOpA2371qiuWDVOXwiZdHoE8jtVQDyDC4epIVLEOiFanq2Kg/lnN/Sd/KV1FrjIqbHRaNGuHffwCdRhLglKWSL9x5Y5saHQjcbEeITCQvUbvDKdQdtjXeLQT67rn8Q6F0zrTJYeR7bf7j1Syg4jRyxkcdnS6zuV2/wapR9ppLfebq3z5eao9akKhzFAgq/hOC17n/SbIBguJDWjxJ+krr8L6A02Qa7jUPuiW0x3cyrQwynwiU80Ics4W2sKlU5WNc48mgn15LorD8P6jtargwch23/ANh8V3tC1ZTblY1rQODQAPgnErsh0sV8mcU+rk9oqjJw3o1QoewwF3vu7TvXh5LQITymuV9KiqRBycnbInFMeU56iLgpNjxRnXdLXWY9AFSLDwK1rgggyszrG/YXOzqjwdW2tKsF6x8Pe6dHNezeRo4fykK+24BMQV3QyWrZwyhTotISo83JIPVbJ0SZksyizIhy1moV4xrqbmuAc0tdIIkHQ8FxN70WovnICw/ykkeMFdfiFSKbu+GjxJAWQI8zwPnHyXmda7kkeh0tqLZx56IVpgFhHOSPhErRs+hI/wC5U8mD6n+y6VjwAFMxy5FE6JZWZlp0ctmH2GuPN5zfPRWqlWlT90dzco08QvK7rpM51V4ZVJAc4CdDAJiQoKvSKof16njxQ9WttJ2/gSe7ken1+klNugjxlcvf9MWit7fYggxq7MOI9VwV/jfvvnkJ+ijwTD7y9efy1HOGkAuJDGNnaSdvBMlkyfwUWHBh5e56A7FWOBcXggx2ZiORGq5nELlri6CPaLgImcobofHVbtj+FVy4TXuqdI75aVM1fVziAqOMfhRd0xmt7htcgE5HtFJxJ3ymS31IW/Hl3BHqsMXUWHDulQOVkBgiC4E8OEHnr6rrLTpKwgQfBeVUTkJpva5lRste1wh4dvqCrtC5LBprrKk04s6JYYZFZ6u3HgTwPyTnYuPGdI5d68zoY+RzlWKOOEukzojqkcz6WCZ6ELwHfj9VnVcAt3Okgt1khphp8uHksO2xlaLL2YEmTDR4k7pLYrw0bVIsoNzUGiaYJAH6m7uYec/OCuot7ptRjXsMte0PaebSJBXFNqCIG0kEqToBisOrWjjrRcalKd+peZLfJxH9a7OizVJwfc4erwXDWuV/h2hKYSmucmuevUcqPKURxKrV6wChuL4DSVUq3AcN1zTy/R0QxPlgq4oJUbrsnZV6tJZ9S8NM9y5XN9zrUF2NR7+LvQKq8a8As2tixOwKg/jHXrGju5JNY2g6HDcdDW5iJJ3/AEmBoNPVa9pjVOpwOnmsezxNjWBjg1w2ggfNaFtZ0nNzNBHHKD80+HJPiMk/BPNCG7lFryaranLRSys9ty1g325nVS0L1rtnLvjljw2cMsb+i4CjumtcCkQO71hXJnNdOsd/LU6QGhfUOgM9ljSSfVzFy9v0pNXQENP/ABP33Kz00rCrelm7aFBjdNhVrOLz55W01zDaeVxI027vh6Lw+rlqyvwfR9FiisKtb8ndYfVc4kl2bj5q+y+yzy08h3ffJcRheNGk8TqCeM7c/ifgusqHO0PbrI/5K54tpbcmy4qe/B5n056HkVnVrcEseS4tGpY86kCN2kye7ZYWF9Dbu4MMY4D3qjjTYPM7+S9Wdfhp1B5D+6lZjI2A+zorQ6qSVMM8be5zuA/gq2c11WDuOSl9XuHyHmvQrHD2W1MU6LA1rdg3ifeJ4nmVjPvSIc0kcTyJWvZYu2oNCJ5fVVWZT55OPJjmvKJoed1K10byndcI+/vis68vizYAg/D7GqZtR3IqLlsMx3oxb3bYr0wTENqN7FZv7XjXyMjuXmmO9ELizBcybigNS9o/i0x/5GDcDmNOcLv2Y3mOpjQacO9WGXZjM3bcqbnGR14/Vw9zx2nVa8S0z4FCqS3wXoWOfh9RuSatufy9Y6mBNF55vp8D3tjwK4XF8MuLN2W5ZDTo2o3t0ncodGh7jB7kNHeJ1xzxntLZkVLEXNIWhY9IHZp4+y3xO7vJZBLTsRCruEbFLSZVpnpFjizAwNJ5CZ1n7CzsQxptC/o3Ldh2KkcaZ0cP6T6gLkbW5dmAmB96q5iFZj2gNMkHUkabbJEnCVhcItPye5/mmkAgyCJHEEHYqjeX0Arm+gWLmraCmSM9L+GSdzT/AEH0kf7Vev6w1aJnu1811zyto8VYNMmmZN9cuLiZMKJmIkaSrL7YxqI8Vj3TCCuV2jqVPY3bfGuaddVqbxJI+C5h71E6qmUn3N6a7GnWxMMd2VnvvHEkk7qq6U4UjzQbDR17oUlniLqZ7J8eMp1WhITBbrhjNx3RZpSVMmuMQNTfQ/eiZ+cyiGyPgoX0kx7eSr6je4qxpGtQxo5CJhw2K0LN4LAXvl47TmlzmgTrmgbwFzIgacVJjuKuZbuBLSS002EDtDNodd9G5lbHnr5EZ4LaUe5iYZe9fUr1T/3qz3Dnk0aweTQp7nDxHLgY8xK5m1qupmWHuH397retekMmKgA0GvpoVOUrdnpaHFbFXEbXs9+/DulXeifSbL/Cf+3y/upLqHg5TPHgOO65XFLMsfmE7cOaMdzSSkqZ6lWywCBLfDh3qjcWbIJAAO42K4/B+lzmwx/aadNTJXRG+a7YtPLXWO/0Wfk51jce4Hh3Pn3/AAVB9RzXS2ZHl98E+4v3MMQRynZR2+JDXPBnSPEJS6To0bXH6o0OvitUYoHjtDfyHiqFl+XqAe+fWO7kp7hjWiGkfWTpCoro5pKLdVTIq9s1wJ8dtD96fBVbTGmUyaLnHNtHCNCPoq9e7c06mNYPiue6UUi2K41b7FQj9JJ7Lu4TIPktG26RXSq93B6DSqPb2gQQeRUtS6bUaWPaHNcMrmuaHMI5EHdecYdj72DcuaflzW7a48136jOkjZHVQsunKPSH8N4mpZTzNBx/+Tz/AOrvXguJNchxa5pa5pgtcC1wPIg6heqU+kkb6DRrZ2PN3z9O9Nv7W1vm5azRnAIbUEdY2OTuI7jorLIn8hEpw/g4DCcMdVPAAb+KN/hdSgZcJYTGZuoB4A8l0eIW1KyZldbtcD7NWMwceUzLXd3pK5fEL9tT2WhoPDM6PiVNNt+DppVZd6PYj1VYGSGu7Dv2nj5GD5Ltn4oRoyfF0Elec2TXOGgmBuupwW8NWkD+pvYcOMjY+YQmmtyGRRlX2bzcScdyphascJcfHgs1rI1802tWAHadA7ykUyLh9DLu3ptPYJKpdSobzGWtHZE950C5+7xeo8wXQOQ0CtHHKXgSWSMfJv1rho03PIaqA338vxWXbvKn1VViSJ+q2enmlx+4ULLhp0B3T7bEKdVp6t7XDYgHUCNZG4VCpYuaey2eR02XjO0dsUmWzTkpOpwp6bYG+qWfgiCyt1HMLA6Qul4YNmDX9x/xHqukurhtNjnu2aCfHkPVcDVuS5xcTq4lx8Tqr4sbnuZZVB2yTq1VuKM7dyl/MHxRzNKdwlHk6o5Yz4ZDRunM2JlW2YzI7TQdwZ5bqnWpEnRSNoafMLWhmiGu5pMta1o30+kqP8zB0kHuT3UO/bWDuoDR3TLcFfRrUcbLm5HieTo1VarVzaDjI+Rj5qgygWp7KpB7+CbYCTAy7fSfuQdt+BCt0sWqaSSY18SePoqlzWDiJ30j78yoWOymEase65N8YyXANeNee2v+NfQLVwWs1wLHAOa4EEHUFp4HyXHkzMa8Fq4a8taIcMw4eKFCSSaoPSLobUtga1nNSjq59E6uZzLTxb8R8VgW2NMfp7D+R0M93NehYfj7mQ10E8wRA14wsLpd0Ro3INWgA2rqXMaIa+NyOTvmrJwntPn7Oa8mPjj9/wCfuxkvvnEAGCADlG0Tx9Ao8Pv3UzOu/Ph3Lm6N7VouyukgGC10hw7tfqt21xSnU2OvunR3ojkwyh5X2Ux545NuH9HY2uPMqMyVMrgRBa4Ag9xlc7j3RxhdmtXBoJ7VNxJgcXsJ1Me6fLks+5ZxboqzK1QHMHHTTdLjtbpmnGNVubVEBjQ1uw+5VjC7kU6jnH2Xt1G/aB0PpKpWr+w2d4TzUVpR1KmeapaXsaVxjLzo0Bo57lZ73EmXEnxUclIhGMIx4QJTcuSO6IhY9R/aWpcnRZDz2laBCTNG2rFWOsKq2xViSgwot0qxaZaSCNiCQR5rdsOlz26VRnbp2ho+O/g74LnwEnbLnlCMuUdCk1wd9a43Qq+zUbO+VxDHyeEHh4K3UqNYJc5rWjUuJAkeJ2Xk9yVXYVH8RPhjet4Oxx/pCK7gyn/ptMztndz8BwWUqVu5Wg5WUFBUhdV7skUGI18lJxG8QP3HQfNSAqO4phzS3w9QZRQUypheOaZao/3jY/uHBbgeCJaQRzGohZH/AOazLvrygpjbbIC7k1xiSAYB3hc8oRm/bsen6ixx3dgxvEoIZT1qHQALcwX8OqtannfeMZUiQwN6wA7w45h8FymC0SX53e1BM963cKrVKeuYt+RHfzVJSWL2xSf2TjjllWq6+iWpbvoPNK4gPaJDgew9nvtJ+XBMw7CK967/AKdtMMByipVd1bXEbhsAk+QTMUa+9q06YcYZme93u03QMs95AW84ikxjGQCGtjk1nCPmp+1e6v6KPX8b/swMTwutbP6uvTyOMlrgc1N8b5Hc9djBVOqc2241H1C3ukGNTRyvOYNLTmPBw4+hI81kW9zTeQGEazA2OyF37kh1daZtWZtRjx2mkgx5KzaYoNnjKef6f8K2634aQqlawn4ptUZbMTS4vY0aUwYO+m/PklTxKrTOjjGnf5BY9Oq6kdNW8j9OSssv2u3MRrB5+KGlryhtSezIcbpio/MR2juRsT3f34rHqWOnet91KT9/BRvocOPLdXx5nHY5suFNtkOEML6ZzEyHET3QCrzbQaTqBw2RtqGVseZ8VKGqjSbs4vUktrDITc6OiBeEaJiklHIUw1kM5RBYy5piFjv9paly7RY9V2qpBEpGpb1NFY65Z9vVU/WoNBTLgck5+igaUXDRSotZWuHKBjk6uoWO1VEidmnbq0qdu5T9YptFEyVHMoc6MoGsmlNJB08vJRgoysEgsrYt05af5Vy7rhlM8x3bngogUXDNM6yoPE5St8HfHq0oVW4/o9WLGVHE9p5bPfEmPirlQktBc4jfY/p5LPtRkPMIXtUuOUTB38OSjNScjrxyi1syKvRFY5R7A28eJPNV7XCyC5o4Q4R8wtKxtSBEwOMclNb1G5nRwIGvEdxR9Rq1HgaUIvdlajduZpUBI94e0PHmrYa0gEEEcxBRuCCD9/FVRZRJ284SbMHAy6oggyNp1nfuVZlgP+d/FStceMnXiiXrqhjdbs4MvULiKHsY1ogcEc4UOdNL1ejhcmTGqm51EXphcjQtk2ZDOq5rAKJ14Am0gci4aiHWLNdiHJQPvSmUGI5I0riqFlV6mqY6sSoyVWMaEcizTuoSN8qkoJqQuo6XOg9+ibmTXu0XLR02VKzk2m7VKuVHTOqoT7mlRKnzqtQViFNlUGUQU1HMEDDgE4BR9Yl1qDRiYJwKr50usQoNk+dA1PgoDUQL1tNhUmnaLjr0xGg8FAXKElNzoRxxjwh55pz2kyc1UHVSdz81XdXChfehOoknMtl6aXLPffKF9yU+gTWaTqwChdeBZxqJuZOoC6i66+UD7oqCUk2lC2ONUppKBQJTChJTUkCURWwphKUoEogEShmSJQRSFOiARcdFFKa86Llo67ILiooqZ1QquTaZ1VKJmpRKlzKpSOifKm0UTJ86BqKEFHOEKDZLmSzKu64AUZvUdILLspZ1nOuyozWKOgGo0nXAUL7wKiXJuZHSgOTLbr0qJ1clQZkpTULY81E0uTUJRoASUJSQRowUEMyRKIAyhmQSRoFilAlIlNJRAElBJNJWFsJKakkSjQBEoJJJgGwHFB+ykTKmy5zoKdRGmUKiYmAXW3ACDrpVCkEEgkxuSmGqVGiEaMOzIJJLUASSSS1GElKBQRowZSlBJYwkkklgAJQJSSRAJJJJEFglAlJyCwBJEpIOWMBBJJFCgKSRSTABKEpOQWAz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Titr" pitchFamily="2" charset="-78"/>
            </a:endParaRPr>
          </a:p>
        </p:txBody>
      </p:sp>
      <p:sp>
        <p:nvSpPr>
          <p:cNvPr id="20487" name="AutoShape 7" descr="data:image/jpeg;base64,/9j/4AAQSkZJRgABAQAAAQABAAD/2wCEAAkGBxISDxAQEBASFBAWFBYQFBQRDw8PEBYQFBEXFxQVFRcYHCggGBslGxQUIjEhJSkrLy4uFx8zODMsNyktLisBCgoKDg0OGxAQGywmICY0Mi0vLCw0LDcuLCwsLCwuLywsLCwsLCwsMCwsLCwvLCwsLCwsLCwsLCwsLCwsLCwsLP/AABEIAMIBAwMBEQACEQEDEQH/xAAcAAEAAQUBAQAAAAAAAAAAAAAABwEDBAUGAgj/xABCEAACAQMBBQYDBAcHAwUAAAABAgADBBESBQYhMVEHE0FhcYEikaEUMnKxQlJigpKi0SMkM3OzwcKy4vAWJWR0k//EABsBAQACAwEBAAAAAAAAAAAAAAAEBQIDBgEH/8QANhEBAAIBAgQCCQQABQUAAAAAAAECAwQRBRIhMUFREyIyYXGBkbHBodHh8BQjM0LxBhUkYnL/2gAMAwEAAhEDEQA/AJxgICAgICAgICAgICAgICAgICAgICAgICAgICAgICAgICAgICAgICAgICAgICAgICBqtubw29oAa9TDH7qKC9Rh1Cjw8zwmvJlpj9qU3R8Pz6uZjFXt3nwj5/ju12yt+rOu4ph2puThRWXQGPgAwJGfIma6arHadkvU8D1eCnPMRMR35eu3y6S6aSFOQEBAQEBAQEBAQEBAQEBAQEBAQEBAQEBAQEBAQEBA+eNu7Xa5uq9djnU50+VIHCKPRce+ZT5Zm9pl9H0NK6fBXHHhHX4+LBarwmvlS/Spx7Pdqtc7Pou5zUQtRYniSUOAT5ldJPrLbBabUjd8+4rgrh1Vor2nrHz/AJdJNyuICAgICAgICAgICAgICAgICAgICAgICAgICAgIFCIHy82ULIeakoc9VOD+UqZq+gVy7xvHip3s82Z+kTV2OoRs1mPJq9Rh6AKv5qZP00bUclxq/NqfhEfu7mSFSQEBAQEBAQEBAQEBAQEBAQEBAQEBAQEBAQEBAQECC+1PdapbXNW7poTa1W7wsoyKdVz8Sv0BYkg8vix6w8uPad4dHw/WxekY7d4/WHI7G2fWu6y0LamXqHp91V8Wc8lUdf8AeaopMztCdk1VMdea09H0hu5slbS0oWynIprgtjGpycu2PDLEn3k+leWNnKZ805sk3nxbKZNJAQEBAQEBAQEBAQEBAQEBAQEBAQEBAQMS52nQpnTUr0kbo9VEPyJm2mDLeN61mfhEsLZKV7zC9b3KVBqpurr1RlcfMTC9LUna0THxZRaJ7LsxekBA4ffvfn7Kxt7cK1xgF2bilMEZAx4tjjjkMjnykXPqOSeWvdfcK4RGor6XL0r4R4z/AAiTbG1q9yc3FepU8QGb4R+FR8K+wkObWtO8y6OuDDiry46xHw/fvLAtvgIZCVYcQVJUg9QRyiZmXtKVr026Oz3c3/u7dlFSoa9HxSqdT4/ZqHjn1yPTnM6ai9O/WEXU8I02or6sctvOO3zjt9Nky7M2hTuKKV6LaqbjIPj0IPQgggjqJY1tFo3hxmfBfBknHeNphlTJqICBae5QHBdQemRmRcuu02KeW+SsT5bwyilp7Q9U6qt91gfQgzPDqcOb/TvE/CYJrMd4e5vYkBAQEBAQEBAQEBAQEBAQECL9/N8qhrPa2zlKaEpUdDh3cfeUHmqg8OHEkHw59Lwvh1IpGXLG8z2ie0KnV6q3NNKTt5uD1S/5ldsu2W0alCoKtGo1Nx4qcZ8iOTDyPCaM1KZa8t43hnjtak71naU07m7wi9thUIAqqe7qqOQcDOR+yQQR7jwnHa3S/wCHy8vh3j4L3T5vS038fFvpDb3l2ABJ5AZPoIexG87PmnaV69apVrkMWdmrPgFtIZsknooyBnlylTG95mX0G010+OuOO0bRH997A1z3Zr59zVGz3mZFjb1arOtGmzlEas4XBK0kxqb2yOXHjPYpNuzXfVVxTE2nbedkpdjO1ci4tSeAxcJx8D8NTHlnQf3jN+kt3qqf+oMO/Jmj4T94/P0SbJrmiBodubV0v3KHGBlyOfHkvy4+4nOca196z6DFO3nP4/dIw0j2pa2nXE5SaJW66K3iDg9RwMV5q2i1Z2mPGCerdbJv+8BVvvrx9V6zteD8QtqaTTJ7UfrHn+6Hmx8s7w2MuWkgICAgICAgICAgICAgIFGPAwPmkXBbLMfiJLH8ROT9Z3VbREbQ52Y36yoas95zleDUmE3e8ruux29Ivq1LPw1KOo/ipuun6VHlPxaItji3lP3/AOE7RTteY9yYZz6za7eOtosrtxzW3qt7ikxmN52rMt+lrzZ6V85j7ok7PdlCrb7WJHH7GbdT51FcnH/5pIWmrvFnScby8uTFHv3+38o7ovwEwlMrZcLTxluk3sKtw1W/qEckpUh6MXLD+VZJ08d1Fxi3sR8fwsbj0fsm3mtuQD17cf5ek1Kf8qJNWOOTNssNZb0/DOfy2n8T90zSe5MgRlcXuqrUfPN2PtqOPpOG1Pr5bWnxmfum16QuJcyLNGW68LqYcj3dsd27gm6UDxVs+mP64lvwWsxqo28p/DVm9l2U69EICAgICAgICAgICAgICAgfOe9mzja31zQIwocunQ0n+JMdcA49VM6rS5/SYq2/u6nzY+W8w1OuSOZq2eS8xmz3Z3PYzQLbRqVMfClBsnw1O6BR7gP8pV8Tv/lRHvS9JX15lNco1i0++B/9tvv/AK1b/Saa8vsT8EvQRvqsf/1H3ct2S2n9wumI/wASsyjzVaSL+eqadLHqLPj1/wDyojyiPvMoOprwEjrjbaXoiBMfYXSxbXb9ayr/AA0wf+UlaftKg4v7dY935Wt7KH2feGzrgYWsaLE/th+5f5IafzmrNHLmrZP4db0vDs2Lyif3+8SlKTXMkCILsGnWq0zwKuy/Jjj6Tjc+LlyWr75S6z0FrzRNWW659omPI93dTuHblmq1zyA7pfMnBb5YX5y94Ng2m2WfhH5/DRmt4Oyl80EBAQEBAQEBAQEBAQEBAQOQ7QtzVv6QqU2VLqmDoduCMnM03I5DPEHw49TJek1U4Z28Jac2KLx70B1SVJDDyzzB9DyInQWm1e8bKyNp7MvYmzK15WFC2QNUIzxZUUKCMsSfAZ8MnyM05M9aV5p7NlMc2naE+7j7qps+27vUHrOQ9aoBgMwHBV6Ko4D1J8ZRajPOa289vBY4scUjZ0cjtjR78VQuzL0k4BouvHqw0gfMgTVmnbHKdw2u+rxx/wC0fpLE7NrfRsu26trqn9+qzD6EfKeaeNscNnF78+syT79vpGz57fmfU/nITp3mHiZuw9v7ncj/AORn50af9JL0/sy5/jMbZa/D8yv9sFDFC0ul+/Sr6R6Ouf8AqppMdVHqxPk28ByRGa2O3a0T/fpMu6s7gVKaVF5MobB5jUM4Pnxkil4tG8KS9eW018l6ZMXJ73bqmu3f25ArYwytwWoAOHHwbHDz4cpXazQxm9avf7tlL7dJRy9ZlYoykMCVI58QcEcOftKCce07N+7cbB2NVuqgXPdpzLPwYgcwi+J9cCbNLipmy+j5o/vk8tMxG6UrCzSjTSlTGEUYHXzJ6knJnU48dcdYrXtCNM79WRM3hAQEBAQEBAQEBAQEBAQEDA29n7JdafvdzVx6922Jtwf6ld/OPuxv7MvnHGQJ2cxzKGOggZGD02KOp1KykqwYeII5TC+KJjZlF+rrtmdrN3TXTWWlVxw1OpSp7lTj6Sptw/BafGP77/3TI1OSPKWYO0zaNz8NpbAnlmjb1a7A+uSB7iY/4PSY/bmZ+MxH8svT57ezELX/AKR2zf1Va8JRCQC1arTJWnn4tFNCQD5YHHn1mOTWaauOcdKxtPht992WPFmi8ZJt1jrv/wAJc2Rs9La3o29MkpTQICxBY4HM48TzlHWOWNoWWXJOW83t3nq+Xazc/f8AOVzs5dHvpuo2zntlLlxVohyTgYrLgVVGP0RqXHjxmzJj5dkHRav0/N7p/Twd12G1f7O9To9J/wCJWH/CbNN4oXGq9aT8f7+qQ9s7Lp3NFqNQcCQynxWopyjjzBwZuy44yUmk+Kmpe1J3q5Kns/aVpxTTWTx7tvix1KNj6ZlF/wBv1OnnmwW+nj8Ynp+W30lbe0upv5pOmtSKuOasGpt7gjM9jieqx9MlImfnH7no6z2liXe9Fa6zTpf2dP8ASK51EdNX9JF1fE8167T6seUd/qypjrDEWzA8JT+kbtmy3fP96oqOrfSm0n8LjfV0n4/aWvL7Mu6nZoZAQEBAQEBAQEBAQEBAQEBA8VqYZWU8mBU+hGJ7E7TuS+ZEBQlW5qdJ9QcH8p2lLx3UFq+DJXjJMbS1Ow7OdoWqV+4ure3Os/2VZ6NI1FqHhoZyM6T4dDw8eFNxTSWtX0uOZ6d4/Kfo80RPJb5JjVQBgAAdAMCc0tVYFuu+lGbopPyGYexG87PmLYNDvLu0pkZ116KHx4NVUGV1Osw7LUzy47z7p+yXO26y1WNGsBxpVwCeiVFKn+YU5Kzx6u6g4TfbNNfOGj7D7jFzd0/1qSP/AAOQf9QTXpp9aYTeM13xUt5TP6x/CYZLc8QMHbHc90TXppUXkFdVfLdADIusz4sGKb5O3l5z5MqVmZ2hyNK3Rc6EVASW0ooVRnoJwmfNbLebz038I7QnVjaNlu6rACY0rMksjc8arsn9Wmze5IH+5l/wbH/n7+UT+GjNPqu5nUIxAQEBAQEBAQEBAQEBAQEBAQPnLe627raF5T6V3Yfhdta/RhOp01+bDWfd9uinyxtkmGppXODgyRTLtO0tc03ZIq5kiL7tXKlbs933FQJaXb4qj4aVVjwqDwRz+v0P6Xrz57iGg5ZnLijp4x5fx9vgstLqd/Uv38/NIRMp09p97bzutn3lTPEUKmPxMhVfqRMMk7VmUjSU589K++EG9nduG2rZA8ldqhzyAp0mfJ6cVEh4Y3vEOj4hbbT3n+90v7/tSr7Ou7dXDVDS71FXLEtTPeIBjxJTGPOZ6rV4cVvRZLbWnz/ftHzc/opmuat47b/foi3sqvxS2pRB4Cor0D4YLDKg/vIo95jhna8e9f8AEcfPpbbeG0/35SnwGTnKrV5eJSQu5wPDqT0A8TNGo1GPBTnyT0+/wZVrNp2hxe0dqGq+puAHBV8FH9fOcZrNVfVZOa3bwjyj9/NLpWKxs1l3tMKOc00wTZlMtctyX4mb5pFejHd2G4FLjXf8KD6k/wDGXnBae3b4Q05p7Q7CXrQQEBAQEBAQEBAQEBAQEBAQECDe1q10bUdvCrSp1fcA0z/pidDw62+Dbymf3/Ks1UbZHD1Vku0NMMrYtjWuKho0E11AjVAuQGKrzC55nB5eU1Wzxije3ZlGOb9hiVYo6lXHBldSrA9Cp4iSqZYmN4lptTbpLrdi9oV5QUJrWqg4AVwzsB0DAg/PMi5dBp8s77bT7v2bqanLTp3+JvNv5VvLc29RKaU2Ks2jXqOk5AyTyyAeXhNE8I00x69rT9I/CTh4pnw358cRv7957/OGg2Jsqtcu6WlHUygazqRMKx4ZZyOBxy8p7jyaHST/AJURE+fefr12Z6m2v1Mb55tyz4do+nTf9Ui7v7k1aNuC1wEuCxZlUd5SA4aVB4HPDieI4+WTzHGdNTiGb0m+3Tb4pGlicNOVoq21LY3Lpc00+0UaunvMGm+um/wsrjBIyARnrynMW0up00/5dp6fOPpK+x11NcfNTeazHh17+cOwXfFiODL/AAiZTxXWx0nl+n8q70VGov8Aa5qHU7knzPh5dJByTky25skzM/35QzjaOkPFvaV6yPUpoRSVWc1HyqYVSTpP6R4eH0krBoMmSObbaPOWM3iHP0yXOWmPSI6PWwpDAmmXqRdybfTaBvF3Z/YfCP8Ap+s6XhWPl08T5zM/j8I2WfWb+WTWQEBAQEBAQEBAQEBAQEBAQKQI17adlFqNC7Uf4bGlU/BUI0sfRgB+/LTheXa00nx6/RD1dN4i3kiJpdSgw2+5e0RbbRta7fcD6H8kqKUY+2rPtImpxc+K0R/dm7FflvEp+2rsa2uABcW9KrjkXRWYejcx7Tn6ZL09mZhZWrW3eHMbV3U2VbU3r1LVQijJ/tK5HkAC+CScADzm22uzVrvNmWDRRmyRjpXeZ/v6Ig2jVVnd1ppTDHIRBhFHgo9vHx5ymyanLmn17TPu36O9w6DT6THFcdY3jx2jefm7XstotTp1qhGO9Zcf5aA6T7lm+klYKctd3LcWzxkyxWP9v38XeVaxxwm9Vog3ytyt89Qj4auG8tYUBh9AfcyDqabTu6ngmoi1PRz3j7Ok7Nb+nrazr06bo+alPWitioB8ajPUDP7p6zDTzW08l43+LPj+km1I1Fe8dJ+HhP16fOEnW+ybZSGW3og9RSTPtwkyuDFWd4rH0hynNLzvPWC2VyT402T3caB9WmvV2iuC8z5ffo9p7UIqorOUtKUzragzutNBlmIUep/2nlKTktFa95JnaN0sWduKdNKa8lUKPYYzOyx0ilIpHh0RJned16ZvCAgICAgICAgICAgICAgIFICBibVsEuKFW3qD4KiNTPUBhjI8xzHpM6XmlotHg8tEWjaXzRe2r0atShUGKlN2pt01KcZHkeY8jOnpeL1i0eKotXlnaVkiZsX0ZuvfmvYWlYnLNRTUf2wNL/zAzl89OTLavvW+O3NSJR/2sbVbvaVtnCBe/PRmJZV+WD/FK3V2neKur/6fxUit809+3wjv+v4c5uvuy924qOpFuOvDWfL9n855gwb+tY4rxOK74sU9fGfL+fslax2YEUACTnLsw28Dnt6d2Bc0mUcH5qejDkZjesWjaW/TZ7YMkZK+CLqHfW9zTRkZbhKilVwcswYY0/rA8veVk0tS8O2rqsGp01pmfVmJ393T8PoOgeAlq4Jz2/1zi3p0hzd8n8KDP5lZVcWycuKK+c/b+dm3FHXdwyLic9Mt7sNw9nZZrlhwXNOn+Ij42+Rx7mXHCdPvM5p+Efmfx9WrLbwdtL5oICBWAgICAgICAgICAgICBSAgUzApmBDHbLsnu7yldKPhrppb/OpYGT6oU/hMuuG5d6TSfD7Sgaqu1ubzcCJZoiXOzreS2o7MppXrojJUqoFY/FgvryFHHHx85TavS5cmaZpWZ7J2DNSuOItOzqmoWl6iVdFGuoyUYolTB8cZHAytyYppblvG0+9Nx5Z23pPSfJmpQVRgAAeQxMXj3pgV0wGmAFJc5wM9ccYFq92glIAtnicADmT/AOCR9VqaafHz37e5lWs2naHFb1bQFauunOlEC4P6xJJ+mn5TndbrK6m1bV3228UilOXpLSOcCQmaVdiWnc21Gl4qg1fjPFvqTOx0+L0WKtPKEO07zuz8zc8VgICBWAgICAgICAgICAgUMBAoYFDA8kwI+7aVB2fSPiLlce9KpmWHDf8AVn4fmEbVexHxQ6h4S9jqrpX7bUWCIpZ2OFUcyYnNXFWZtPR5GObztCaNwtktbWoRzl2Y1GxyDEAYHoAJzWq1E58k3W2HH6OnK6kGR21WAgIHkmBzu9dJmphl+8h1Dz6j5ZkXWaf0+GaePh8WVLcs7uQ1aiWPM8ZyO20bJZagNXooeRqID6FwJvwV3vXfzj7vJ7JcDTsUN6BgehAqICBWAgICAgICAgICAgUgIFDA8mBbcwOV3/2WbqyqUl++CKiZ5a18D6gsPeSNLm9Fki09vFqzY+euyD6llVpHTVpshycahjOMZwfHn9Z0ODLTJE8s7qzJS1e8Oj7PGH29Vb9Om6j8Qw35K0icTpvi38p/hu0ltr7JkoDAlCsmSpgehArAoYFtjA1W23xRqN0U49TwH1xNOpyejxWt5RL2sby4fGBOMTFNgIal1Sx+uGPkqnJP0+sn6TFN8tYjwmJn5dWFp2iUrU2nVIq+sD0IHoQECsBAQEBAQEBAQEBApAGB5MDyYFthAxbinmBH3ajYA2qVQOKVRn8Lgqf5tEsuF32zTXzj7ImsrvTfyRzs67ajWpV0+9TYOB1A5qfUZHvLzNijJSaz4q+l5raLQm/ZO1qVemtWk2VPzB8VYeBE5XLitity3jquaXi8b1bWm81sl5YFYFt2gWHqiBz28t4CgpKcsxBbyUHPHzziU/FtTWMfoonrPf3Q3Yqzvu09ha95VRPAnJ9FGT+WPeU+gx+l1Fa/P6dW287Vdds7ZdOmcoir1wAJ18REdkRuaYnourA9iB6ECsAIFYCAgICAgICAgIFICBQwPOIHkiBZqrA5nfWz7yxuUAye7LgftIQ6/VRJGkvyZq29/wB+jVmrzY5hCKGdZCmlm2dy9JtdKoyN1RiufI9R5GZXw0yV2vESxre1J3rOzqdmb+XFPAqqlVev+HU+Y+E/ISszcHx2645mP1j9/wBUumuvHtRukLdzeCjdoWpE6lxrRhh1zyyPEc+I4cJSajS5MFuW/wBfCVhizVyxvVtrliqMwGSATjrgcpGns2uS+2vU+I1Dx8FOkfScTn4jqslp3tMe6Om306/VNrjrHgtuOrE+pJkac+W3e0z85ZbR5MKqgzPa9iWy3Zo5qu3RQvux/wC36y94Lj9e1/KNvr/w0Zp6RDraNOdEjspVgewIFQIFRArArAQEBAQEBAQEBAQECkCkBA8mBaYQMWvb6hxgR3tfszVnZ7eqaYJzoZNaDyXBBA+cssXE8lI2tG/3RL6SszvE7NRV7PLxfuPRb1Lp/wATJdOL18az/fo020M+ErY3HvuXdofSqMSRHGMXlLX/AIG/udnuHulVtXetXZdbLoCISVC5ySSQMngPTj1lXr9dGo2isdIS9Np5xbzM9XalJXJTT3271JyWAKMeJKHTk+Y5GRM2iwZp3vXr5sovaOzWVd2H/RrH95QfyxIVuDYf9sz+n8NnppY53cr55ofP4h/tNX/Z9u1nvpm/2PsjuVxnLE5J5cZa6bTVwU5YarW5pbZEkhiuAQPUCsBAQKwEBAQEBAQEBAQEBAQKQECmIHnTAoUgU7qBTuhAqKUD0EgV0wGmA0QGiBXTAriAxAQEBAr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Titr" pitchFamily="2" charset="-78"/>
            </a:endParaRPr>
          </a:p>
        </p:txBody>
      </p:sp>
      <p:sp>
        <p:nvSpPr>
          <p:cNvPr id="20489" name="AutoShape 9" descr="data:image/jpeg;base64,/9j/4AAQSkZJRgABAQAAAQABAAD/2wCEAAkGBhQSEBUUExQWFBQWGR0ZFRgYFxUYGRYXGBweHRoXFxYfHSkeHBwnIBsaIC8gIycrLCwsFh4xNTAtNSYrLCkBCQoKBQUFDQUFDSkYEhgpKSkpKSkpKSkpKSkpKSkpKSkpKSkpKSkpKSkpKSkpKSkpKSkpKSkpKSkpKSkpKSkpKf/AABEIAOEA4QMBIgACEQEDEQH/xAAcAAACAwEBAQEAAAAAAAAAAAAABwUGCAQDAQL/xABQEAACAQIEBAIGBAkHCgUFAAABAgMAEQQFEiEGBxMxQVEIIjJhcYEUI5GhNUJSYnSCsbKzFTM2cnOSwRYlNENTdYOiwsNEY5O08SSj0eHw/8QAFAEBAAAAAAAAAAAAAAAAAAAAAP/EABQRAQAAAAAAAAAAAAAAAAAAAAD/2gAMAwEAAhEDEQA/AHjRRRQFFVjmBx1HleG6zqXdjpijBtra1928FHiao/BfP1cVikw+JgEPVYLG6uWUMewcEA7mwuPEjbxoG/RVe444ziyzCnESgtuFjQWBdz2F/AWBJPkKXfCvpCrPikixOHEKSEKsiuW0sTYawQPV8yO3l5A5aKBRQFFFFAUVT+ZPHv8AJUEUvR63Uk0Ea9GkaSxN7G527VasFihLGki7q6hl+DC4/bQe1FfmSQKCSQANyTsAPea8cJmEcq6opEkXtdGVhfyuDQdFFc2KzKKKwkkSPVsut1XUfIXO9dAag+0VF8TZ4uDwk2JYahEhbTe2oj2Vv4XNh864eAeKzmOBTFGLpFyw06tQ9Ritw1htt5UFiooooCiivl6D7RXwmvtAUUXovQFFFFAUUUUBRRVU5lcXpl+AkkYEs/1cahtJLsDuGsbWF2v7qCh8/cZhcQkUC4mP6VE5PTvtYrurv7KN2tqIvSo4by1cPjIJcXIsMUciuxDLI7aCDZEQkm5A37Ab79q5s/yv6OkQMTIZkEymRgX0MSF2FgoNid7k99qg6B5c4eMcvzHCRRQYpTMGEqAq4Qgggo7kWRt/HsRva96VWWcPqs0ZxciQwah1GDq7abi4REJYkjxAsPlUxzI4JTLRhFRzJ1oeo5Isde17b+z2sPDe5PhTYnsb2Bt4G9j7jag2rlebQ4iMSQSJLGezIwYbdxcePurrrPfLDO0yzMIopI5ETHxxshLhkUS/zTKAtyCxKEtYj5GtCUBRRRQVrmHwmMxy+XDiwk9qInsJF3W5sbA7qT5MaXvKfmSMMBlmYXglhYpEziwt4ROfAj8U9iLDyu56q/FvLnCZgVeVSk6WKTR6RINJuAbghh7mB91qBRc7+PkxqQx4SYvhw7iUqGCvImkqLkesoBuD2J38BVR5VcQPhM0hZX0RO2me5shisSzP4eqLtfw01GZjnemWWNEhMGsjT0wok0khXYg6g1jf1WAFzYbm8lwRB9NxiYJY4oVxGpXdeqXCqpckMzk/i+z2PjQRnGubS4nH4iSZizdRgLm+lVYhVXwsBttTb5JcwUiwq4bGTFdUpTCFwbaQFvHrtYAE7X/KsO1qUuczmHESQTRxTPA7RF2Eqs3TJXfQ637eNza29SHCOO+k47DwSdONHdY43WNNUNydPSJ8Sx/G1btfvQMDmTxu2cTR5Zlv1qs95XAIVyp23/2an1i1t7Lb3uLhjIEwWEhw0fsxKBftqbuzH3liT864+EeBcJlsenDR2Jtrkb1pHt+U1vuAA91WCgKKKKApZ89+K58Hgo1w7GNp3KtIuzKqi9lb8UnzG9gasXHXMXDZXGDNd5H/AJuJLam95J2VfeflelJxDzWGaYYx4jBwJhy4VGaaQSCSxs0biMhWAO5ZdPrWNwbUFc5aceYuDMcOvWkkjmlSOSN3ZlYSMF1AG9mBIIIsdrdia1RS15d8r8vw3Tx0LvMxUNGZHjYRah3GgAarG1yT7rVy59zqEeZphcOsU0KsBiJbtZE/1hDX0+ruSdx6tu52Crc/OMcUmMXCRSPFCsauQhKGRmJ3ZgblRYADtcH3V0+j/wAZYmXES4SaR5Y+n1ELksYyrAEBjvY6u17DTt41b+YvD+U4+BMVicQsQRfUnikS7obkJax1i9yABe97dzehcGcd4DKGPThYxTb9RyWxEkYZgGICiNRcGyd7dzeg0FRVe4U48wmYqxwsuor7SMCrr7yp7j3i4qw0BRRRQFJv0k1b6LhT+L1Wv8dO33XpyVTObXCjY/LJI4lDTIRJEPNl7ge8qWA95FAm+fbKcfhyttJwkem3a2p7W+VLOrhzDhxCfQUxaFJ0wioynchFkkEZbc76bXF/s7VW8yyt4Cge31kaSrY39SQXW/vt4UDN5/e3l/6N/iKU1Nnn97eX/o3+IpaZnk8kAiMlvrolmSxv6jFgL+Rup2oGVx5YwcPKn870I+3ex6Oj7w1vnWihSI4V4NxWLzPLsRLFbB4fC4cxyXFnEcYZAN76uq1yD4A+674oCiiigK4s7xwhw00rdo43c/BVJ/wrtqh86eI1wuVSqd3xA6KD+sPWPyW/zt50GWKZvo94PXm5b/ZwO3zJVP2MfsqhQZBO+FkxSxkwRMEd7qAGa1lsTc9x2BtcXpuejRhwZMc/iqxL8mMhP7goKNziwnTzvFgCwLK49+uNWJ+0mq1kWO6OKgl7dOVHv5aGDf4UxfSKwunNI3FvXw63+Ks4uflb7KXuZ8Pz4eOGSaMomITXC11IdPPYm3cbGx3G1BtFTevtV3l/xIuOy6Cce0VCyDykT1X+8XHuIqxUBRRQaDO0ky4vPszxOIXWmBindEY3UnDWjjW3le72Hjv8VngcyKXQqJUcgsjX3b8pSN1fe1x870+5OVE8M+cYgSo6YuCcQxi+svMepZ7iy2YaRYm4N9u1IHKJ1TERO/sLIjN/VDAnb4UDqb0b7+xj2jRgLoYdRG3YsJFDb38BVvyrknl8OFeBkaVpB68pNpNjcBSPZW4G3Y2F71eMDjUmjWSJg8bgMrKbhgexBr3oFLhvRxwSyAtPiHQH2PUF/cWC3+y1J7i1ZMBjsRhY2+rikYRghX0o3rBQWBNrEXHiRetdMbVknmtmEc+cYqSFg8ZZQGG4JWNVax8fWBoOrLsa2A/k/NIttbOk6IulSYmAZbA29eNl2sACCfhqxWvuO1Ivhflk2ZcPYVBIIW68koLIWuhJTYXHkCPOnjh4dCKt76QBfzsLUHpRRRQFFFFBnD0i/wAKR/o6/vyVUOOPbwn6Fhv4Yq3+kX+FI/0df35KqHHHt4T9Cw38MUF05/e3l/6N/iKqPHvsZd+gRfxJat3P728v/Rv8RVR499jLv0CL+JLQaY5f/gnA/o0P8NasFQHL/wDBOB/Rof4a1P0BRRRQFZg50cUnH5oYo7tHhz0YwASXkv8AWEC3csNIt3CAjvT65jcSnAZbPOvthdMfukc6VJ9wJv8AKkXyN4V+mZl15Bqjw31jE76pT/Ng38b3e/5goLrxrwquX8KGAAa9UTykfjSs66ifO2yj3KK4vRl/8f8A8D/vVcOe34Em/rxfxBVP9GX/AMf/AMD/AL1BEekh+EIP7D/rarTnvCf07hXC6FvNBBHLH5kKvrqPitzbxKrVW9JD8IQf2H/W1OPlwP8AM+C/R4/3RQJ70e+LOjinwbmyYj1o/dKo3H6yj/kHnWhqynzFyF8qzgmL1V1riMOfIatQHl6rAi3kBWmeGc7XGYSHEoLCVA1vyT+MvyNx8qCTooriznOIsLA887iOJBdmN9vAAAbkk7ADc3oPHibNlwuDnnf2Y42a3mQNlHvJsPnWSOGuFpscZlhFzDC0xFj6wUj1R+cb7DxtVx5o812zMjD4dWTDBhYH252HYso7C/Zd/AnfYNLk7wIcuwTy4gWnns0gP+rjUHTGffuxPxA/FoKT6PHFzrPJgHYmN1MkIJ9h19tV9zDf4p7zT9rK3J4as+wxQELqlIHkvSk7/srVNArefnF74XBJh4m0yYksGI7iFQNYB8CSVHw1UhcTwxNHgYsaw+pmkeNPfo8fcCQ4H9mfdTJ9JKNvpuGb8QwkD+sHOr7itXnAcMR5pwxh4FIB6CGNvBZ49jf9YMreNmag6+R+bLNk0K3BaEvG48rMWW/6rLV/rKfB3F+JyLGyJJGdN9GIgbYm3ZlPgwvcHsQfeCNIcJcY4fMoOthmJA2dWGl42tfSw/xBIPgaCcooooCiiigWvM7lEc0xEc8c4hZU6bhlLAqCSCLEb+sdvhUVxRyEGJlgMWJ0JFDHCwZNTERC2sEEC5Ftrdx76b9FAt+ZPKY5n9GMc4iMCGM6lLBl2sdiLEWPxv4W3ieKeRBxK4UR4kIYIFgYuhIYIWIdQDsbs2x93zb1FBx5Nli4bDQwISVijWNSe5CKFBPv2rsoooCiiig4M7yOHFwPBiEEkT+0puOxuCCNwQfEVz8NcKYbARGLCx9NC2pt2Ysx8SxJJ22qXooIDjrhYZjgZcKX6ZfSVa17MrBhceI23+NQnKzlr/JKT6pus8xS9l0qqx6tIAO5N3a5+G3neqKBcc0OU5zWaKVJxCyKUYMpYFb3BFiLEXPxuO1t7vkGUDC4WHDqSwhjVAx7nSLXNSFFBA8U8D4TMQgxUWvp30EMykX7i6kGxsNvdUtgMAkESRRKEjRQqKOwUbAV0UUBUPxZw1HmGEkw0pYI9t1O6lSCCPDuO1TFFBROC+T2Dy9xKNU849mSS3qf1EGwPvNzud6uOZ4ATQSRElRIjISpswDAi4Pgd66qKBY8teTv8mYp8RJOJm0FIwqFQoYjUxuTvYW28zTOoooKRzQ5cjNoYgsgiliYlWK6gVYespANx2U3/NqX4E4W/k7AR4XX1CmolrWBLMWNh4DerBRQVfjPlzhMzUddCsqiySpYSKPIm1mX3EHvtavxy/5ew5VFIkbvI0rAu7WHsiyqAOwFyfmatdFAUUUUBRRRQc2Y5nFh4zJNIkUY7u7BVF+wudq8cpz/AA+KBOHnjmCmzGN1bSffY7UmPSU62vCe19H0v56erfe/hfTa1/zreNVbkR1/5Yj6Wrp6H69u3T0m2r9fRbxv86DTxNRGF4wwUs3RjxcDy3ICLKhYkdwBfcix2HlUVzW638j4r6PfXo3te/TuOpa3jp1Vk7Da9a9PVr1DRpvq1X9XTbe9+1qDb1Fc+X6+jH1P5zQuv+tYavvvXRQFFFfL0H2vl6+3pR8/M/njTD4eJmSOXWZipILBdOlCRvY3Jt42oG0HB7GoPibjjB5eFOKmCF/ZUBndreIVQTb39qzlyy4imw+a4dIrmOWVYpIxfS6udJcr2uvtah+T3teu/njDNFnEjNfpuiGE9xoVQCt/MNqNvzgfGg0Lw5xXhsfEZMLKJFBs3dWU+TIQGHzG9SpcDuaz56PWHmfHTyEEwiAqx7BnLqUHvIAY38Lntq3o/FmcTYvESyys5kWRgqkn6oBrBFXstgB27kXO5oNe0UteRPEk+Ky91nYu0MnTVmuWKaVIDE7ki9r+VqZVAUUXooPHF4xIkZ5HVEUXZmIVVA8STsKjcn4vweKcph8TFK4BJVHBaw7nT3I3G/bel36RzS/QINGrpdX6217X0+pq9179/G3upL8BmUZnhOjq6nXS2m97ahr7fi6dV/C177UGxKqua8z8uw2IbDzYkJKrKrDTIQpYXF2C6QLdzewvvUpxNxLDgcM88zAKo2G13bwRR4k1m0cGYnMsHjc1IbV1S6oN9aksZdPjZLrb3Kwt2oNTg1wZxxBh8IobEzRwqdlLsF1EeCjuT8KrfK3jlMxwSesPpEShJ02BuBbWB+S1r3HjceFJnn40/wDK7dS/T6adDvbRb1reF9eq/wAqDRuVZ1BiY+ph5UmS9tSMGAPkbdj7jXbWd/RzM30+fTfo9H63y1ah0/n7dvnWiKAooooCvDHYxYonlc6UjUu5Pgqi5P2Cveqdzex5hyXFsO7II/lK6ofuY0ChzPmfiMW4Mh1xyBpY8K0ULQGKNnHSe6l2dhGfXvsW2FPzIciw+GjthoI4FezEIoW5I/G8T86yRlbmVUiU6Z0bVhz21En+av4Et6yk+Nx406+EufUQXo5mj4edPVZwjaSR+WltSN5ixHw7AG8RSg5ppDl80LYSGLDSuss0kscUXVYR6fUjLKQpJcsWAuAnxq2ZrzgyyCESfSBKDcKsSsxYrYlewAO47kdx50l+I+LsVmmNw2KeJosIJhDD5DqEaxr/ABnYDe2wsB8QbHKbjyTHK8cza3CiSOQqFZo7lWWQCy61YWuoAIZTbvTErN/IvFFMdhwD7ck8ZH5pgEhP2wpWkKApOcYZrnWWY+XEoDi8FI1wliyxp30lV9aMgXGsXU7E3O1OOvhFAiuIeezYvC9PBf8A0k5I1tIyWCHY9Jztqva9wDa9t+yvxualZHVyZw9jIzF9TP8Alo5OoMBcaiN77qRtWtsbh4Yo3lMaDQrOW0LcaQSTe3urGeMkLNqO5b1ifMtuT9poJzh1y+ISPBo8U7nSj6y8gJ8EZFXpgjYuFJAvuBev2+JmikkBdhJqYS3Ie7qbNqvcM1wfW38d96nORWXdXN1P+yikk+4J/wBdQfET2xuK/SJv4jUH3BxYrE4qEQSP9JLaYirlCLg30kWC7A9u+/cmuTGZiglYSxyNIp0u4bpM5XYmVHV/Xv4+qfMXqw8sJL5zgh49Q/uPUbzVwIiznGINh1NfzkUOfvY0HNBmMgmjeKb6NIq/VaC6qovcqXuSL3JLNcHe5A7NLAekCYMIkc0f0nGBfWZCixkknTci92tpvpFrk/ClXkOM6WOwUh7JNEx+AdCb+6tdJl0QOoRoD5hFv9tqBZ8uZs6xeM+mYwmDClSBAVKBvLREfWAB31sbnwuDs1K+1Ace54cHluJnU6WSM6D5SN6qH+8woKJzE504WCSTCLh1xtvVm1MBEG8U9k6iPHyO3wV2C5pthnZ8FgcHhWbYOEkkkUHuNbORb4KBXBmXC3TyfD45iS+InkW+9tC7D4ksrm9VagdvDvLHGZwYcbmmKLwsoeNFN2ZG3sAAEiB2vpBPhYHendgsvjhiWKNQkaDSqgbBR4AVUeTOYdXJcMfFA0Z/UYgfdY/OrtQKDivkpImIOLymY4ea5bpliqgnv03Hsg/kNcbkXA2pb5jzWxUq9DHQYXGdNiCZYzrUg2Ol4nUA7WuO/vrTWd4zpYaaT8iN2/uqT/hWKma5udzQOvgfnfhICsDYFMJCTu8TagCfxnUrqI99yaekUoYBlIKkAgjcEHsQfKsjcC8J/T2xS2N4sLJKlu3UXToU/Hcf/FPPkJnrYjKtD7nDyGJTe5KWDLf4aio9yigZNFFFAVUebOWNiMmxaKCWCBwB3PSdXIA+CmrdRQY34Jj1Zngh3viYfs6i3+6tW59wZg8b/pOHjkNraiLOB5BxZh9tZxwkYXiiygADMWAAFgAJzYAeVapoKbhOUOVx6QMKGCliqu8jrd9IJKsxB2Ve/lURzlwipgsLoQWjnOhFFhdcPOyqoHvUdqZNKv0jGIyuEjYjFJb/ANKago3JfKXOZYSykdJZ55bgiwkQwoPnYML+DHwrRtKf0c/Wy/EOd3OJN2O7G0cfc9z3P2mmxQFFFFBVOaWaCDJ8Yxv60RjFu+qX1B+99xrK75ZI6PIiFo4gvUYdk1nSl/idhTz9I7OdGEw+HBsZZC7DzSMeP6zKflVLynKunwnjJiPWmnj0t+ZHJGov+tr+6gkvR3w2nEYqUgaljRR5gSMSf4Y+6qDxIgbHYo73OIm7H/zGplejqovjiw1G0Frd7XlqiwAnPwB2/lDsfLr7j7KD05YKq5xg2F79Q+P5j1J8/MMP5X1oP5yCNm+ILJv8kFRnLk2zvDlt16z/ALr+NTfPxbZrHo7HDIfP8eSgXmZ4R4xHrQprQOl/xkb2XHuNj9lbE4fzMYnCQTjtLGj/AN5QbVn7mTlGvKMnxCi1oVhYkWuTGrpv5bP9tMrkJm/WyhYze+HkeM33uCdYt7rPb9WgY9UTnghOR4m3gYifh1Uq91GcS5KMZg5sMx0iVCmq19JI2a3jY2PyoEjmmCWTgrDPbeKUsPiZ5UJP9/76T1q0Hxlwmct4Vmwxk6pV0Ytp0j1p1Ngtzt86pnKLIvpmX5xDpBZoounfwcdVk38PWAoLr6OObB8DPBf1opQ9vzZV23+KN91N2sz8gM76Oa9In1cRGyW/PX11P2Kw/WrTFBTecGaCDJcUfF1EQHa/UYKfsUsflWTqevpJ52NGFwgIuS0zjxFgUT7byf3arb5H0eEeqQdU+JV9xuFBKLb3HTf9aglvR6wtosxmb2RGq/YHZvu0/bU36NkZ+h4pvAzKB8Qgv+0Vxchsu+kZVmEOop1WMeod11xadQ94vf5Uw+W/AoyrCGDqdVnkMjtp0i5AUAC52AUePcmgtdFFFAUUUGgyvB/Sk/7yb+Oa1RWfMNy7x3+UplMDCH6W0/Vt9X0zIZB63nYgW73+FaDFAUqvSO/BUP6Un8KamrS9548OT4zLFTDoZHjmWQoPaKhHU6R4m7g28gaCJ9G/8Gz/AKS38OOmxS65G8Nz4PLnXERmN5JmkVG2YLpRRqHgbqdvhTFoCiivhoMzc/M662bGMG64eNUt+c3rt+8B8qu3GWW/ROFjh7AFRCG8PW6iM/2sSarR5Y4+biBnmhfonFNM03eMxay4s1/EWUL3F+21Nnmjw7Ji8qxEMCBpW0so2BYo6sQD5kA2oF56OTDVjyTb1YRfbbeX/wDVUPD/ANIF/G/zj7jf6/v/AI00+Q3CGJwqYp8VCYhKY1RXFmPT1liV8B6wt8DVQg5b4/8Ayg1dBhCMX1+rb6vpCXqXD+Jttp73oK1y/b/PWH8+q/2Wep3n8QM0ituPosf78ldfAXLnHQ56jS4d1iikdmkI+rK2YAq341yRsN99+xqV548B4zE46GbDQNLGYViOgXKsrsfWHgLMN+2xoJvO8mM/CEY7tHhopl27CNVZv+TUPnVW9G/OdOKxOGJP1kYkUeF4zY7X7kOP7vupy8OZGY8sgws4BK4dYpQNx7Glh7x3FJjlry7zDB52jNC6QxFw8htoeMggaW/Gv6psPnag0HRRRQUPnj+A8T8Yv4qVSPRm74/4Qf8Adpjc1MjlxmU4iCBdUp0Mq3tq0OrED3kA299VDkFwlisGmLfExND1TGEVxZj09eo6fAeuLfOgVHEcByvPXIFhBiRKgXa8ZYSKo/VOn7a1hFKGUMNwwBHwPaklz24BxGIxUWJwsLzak6cojGoqyn1WI77hrX7epTS4Kwc0OW4aKYWmSFVYEg6SBYAn3bD5UGdebuaNjM7mVPX0MuHjA8SuxX49QtTS5x5YMNw7HAvsxNDGPfoFrn7KpfAXLTHHO0lxcDKkUrSySMLI7rdlKHs130nbwvTR5x5DNjMqkjw6GSQOj6B7TBTvpHibG9vG21BV/Rs/0PFf2w/cFOGllyH4ZxGDwc30mJoWkluqts2kKBcjuN79/KmbQFFFFAUUUUBRXHm+bR4aCSeZtEcalmPuHkPE+AHjelrlnpDYOWdY3ilhRjYSOUIW/i4B2HvF7UDWoqkce818NlbJGytNK41BEI9VT2ZmPa9tu9dXAXMjD5qr9IMkkdi8b2uAezAjYjb5ePcUFtooooCiiigKK8MZjo4kaSV1jRd2Z2CqB72OwrnyrPsPiVLYeeKYKbMY3V7HyNjtQd9FUjjjm1hMskEUgeWYgEpGB6insWYkAE27d+xtY1KcF8eYbM4mfDkhkIEkbizoT2uNwQbGxBtsfKgsdFVHjnmbhMr0rNqeVxdYo7FtPbU1yAq32F+9jbsbfrgbmThc0DdHUkiC7xuAGCk21CxIYfA7XF7XoLZRUbmnEuFwxUYjEQwlt1EkiISPMAntXfDMrqGUhlIuCCCCD4gjuKD90UUUBRRRQFFFKzm/zXly2SPD4ZV6zp1HdwWCKSQoVexJIPftYbb7A06KU/KLm5LmE7YXFKvVCl45EGkMFtqVlv33uCPAHbzbFAUUUUBRRRQFFFfDQVrmNw0+Py2fDRkCRgrJfsWRgwU/G1r+F6zhlvK3MZsQIDhZYzezO6FY0FwC3U9lrd7KST4Uy+ZmZ51g8TI6TIcHMdMQ1Rx6dr6L3WQPsT6rb/cF7is6zBh9YpA8DNiMRo7f+diCh+BBoLbzn5bYtsSuJw8T4iMxIjdMFnRowF3QblSLG4v43tteP5dzDIpTi8wV42mj6UUAAMxVmVmmdCQUQaAN9ySbDaqZiBilLSridTqLt0ZwWVRsCAp2UeQ7C2wFfnLeIcY0usOZ2T61uqFluIhqJbXe4AF/ltQbCje4BHYi4+dfqq3y94rOY5fFiGUI7XWQDtrQ2YruTpPcAnxqyUBXy9faUXPLiRSseAjxLRySG8yIrMXRtlRtO9yT7Hj4+FBXfSHz0TPh44pVkhQv1AjBgsw2s9uzBSbA+bVUuTOJkTOcP0yQG1LJ5GMqSdXuuFPxAqrxZiImbpjVG1gySAMHA7FlGwN+1jcXO9TPDWCkzHEJg4kWLq3/AJsWF1BbVKTdio8rjwsCbUEnzay5nzXEzQsMRG7A64j1AhCqpjfTfSQRax8LfK0cgo1w2KmbESrA0kapFFI6o0hLX1BDvtpsPPUbXpSuzwyMoYqykqSpI7Gx32royXKJsbiUgiGuWVrLc+QJJYnwABJ9woL1zrwwxGZPPhpVxKFFV+kwk6LICCrBb2GxN+1ya6uRGAMWZCWZ1gBjZI1kYI0zNY2RTuwAFyfhS4zHBvhcTLCWtJDI0bMhIGpGKnSdja4r0yXLJMbi4oA/rzOEDOSbX8Se9B18cYyWXMcS05Jk6rjfwUEhQPzbWt7qcPo9Z6FwskEsqreUnDo72Zth1BGpO4BsbDxZvfSizmZ8LO+GliSRoDo+uGphp8NSker4gEmw7VwRTfSJVEureyII1B0b7BYwNxv2G+/iaDaNFLXklxYMRhGgfEnETwm51BgRE1tIDNu4BBFzuLgdrXZVAUUUUHliMQqKXdgqqCWYmwAG5JPgKRPMyDDZxjIvo7tFPYQq8yMsEt2JRNQu0b3Y21KNWpfdU56QnF5hw8eDjNmn9eXzESnZbeTNf5IR40ocul60kk0Mz4SZVMshu3TJ1D2Svrgl2UBbNu3fagY2VcLHhnDyZhiWSbEt9Th4kLaAz7ks5AJ9VSbW7Ai++3Pwt6QOKOLjTFpEYZGCsUUo0eo21C7G4HiD9tQkuJzbHFcKcVh8XZxaN/o7ESaWtcSRhg1tQ37G471Z+HOR2IeWCTG9CNY3LOsQUNIoKlEKooTuGuwN7Hx8AeQNfaLUUBRRRQFFFFBWOZeFV8pxZdFfRE0gDC41ILg/d3G9Zdy6XDyyxocPpLuqkiVwo1EC9jc23/KrUXM2cJk+NJ8YWX5sNI/bWbOBeF5MS0uIUoIsEBNNqLAlBc2SykE+qe5FBE4rNbdRIo0iViVJXWWKg+yXZibGwva17fGvxkcU8kwhwwZpZgYgqgEsG7i57Cw3O1he5teujhzhmXGtMsRQGGF521lhdI7XC2Bux1C17D31fPRzYfyrL78K9v8A1IqB38B8LDLsBDhtWplBLt5u51Nb3XNh7gKsFFFBD8X8RLgcFNiWAPTS6g7anOyLf3sQL0neW+RscLjc8xd5JunM0BaxN1U65R4A39RRYW0m2xFMTmzwdiMywaQYZ0RhKrv1GZVZQrC11U3sSDa3h5gVF8zyuXcOHDoQPUjw6fndtfzKq5+2gzNTU9HXBls0ke20cDb+RZ0A+7VS9wvD00mFmxSgdGBkVyTvqkNgFHj7/K4pw+jRhdsbJ5mJfhbWTv77j7KBL5v/AKRN/aP+8atnJb8O4T4yfwZKrWLwby4uSONS7tI+lQLk7k7CrLyW/DuE+Mn8GSghOOvwpjv0qf8AitXVyz/DGC/tl/bXjxlAz5vjEQFmbFzKoHcsZWAA95NdPLmEpnWEVgQyzqGB7gg2INBJc7MAYs6xBPaQJIvwKAH/AJlaqZl+MMMscq+1G6uPipBH7KaHpHYQDMoX/LgAI/qu+/3j7KXOacPzYeKCWQAJiEMkRBvdQbG/kfd7xQNvmblLZTmEGbYIARyN9aguFLsCWBt+LIt/DYi/jTryrMkxEEc0ZukqK6n81hcXHnv2qlR4H+WeHI4wy65YEAY3CieKw3tcga0IPfYmprlzw9Ngcuhw2IdXkj1boWKgM5ZVDEAmwNu3u7Cgs1FFFBlvnpjzJnUyntEsca/DQH/a5qE4eZRh5WVlEiapSpDXtGumMg207PIXtfvGu29w8+YfJWPMcR9Jjm6EzACS6a1fSLBu4Ia1h4iyjYeKm4l4Vw+UYvoTSzSs0V2KRoEKyal7F77EX+KignOS+SFsdhnJXSEfEOdSlne7xxpa+oAXL+8hvLbRArHwy2XpuAH6mEXqpJGCVMLOPWDDcAM3UVvIve1hZx8l+ab4tvoWLbVMBeGQ95FHdH82A3B8Re+4uQb9FFFAUUUUBRRRQUHnlNpyTED8pol/+4p/wpV8tk6eRZ1KTYPGsY+Ol/29QCmD6RGMKZUiD/WTop+AVm/aopb5K+jhLGnxkxiJ8lELf/mg9ORenr4sEXL4dowfiGYj56Purz9H6S2cW/KhkH7p/wAK8eT02jHYYXsJ5ZUb/h4dgo+Zm+6ufkoxTPcMva/VVh8InNvtAoNT0UUUBSM9JPOd8LhQR+NM48R+Ih9w9v8A/hTzrLHN3MTjM7lRN9DLh095XY/85agspyfocGMxFmnlWU/AyKq/aqKfnU16NP8AMYz+vH+61TfNzLRh+G+gvsxCCMfBGVb/AHVCejT/ADGM/rx/utQLXgz8Ox/20n7Hr25Lfh3CfGT+DJXjwZ+HY/7aT9j17clvw7hPjJ/BkoPPFf0lb/eR/wDc17cM/wBJY/01v4jV44r+krf7yP8A7mvbhn+ksf6a38RqCz+kl/puG/sT++a8+Ocm18MZZiAt2h9Vj5JLe5P6yoPnXp6SX+m4b+xP75q65fk/0rhFYgNTHClkHm6Eug/vKKDk9HXOepl8sBa5gluo8o5Rcf8AMHps1m30e856WZtCSAs8RAHm8frLb5a60lQFFFFAVnn0j8Whx2HQW1pCS5tvZmOkE/Im353vpt8bcx8LlkZ6rhprXSBSC7X7Fh+Iv5x8ja/as95HleIz7Nyz3+tfqTsBtHELCw+CgIvy99Bw5RnOMyvEQSHWFKLIImY9OaCUXsVuRpYE+Gx37inBwZyghXHQ5lBiCcM1p4ItGlh1BdUZr+yNXlfa1QXpI4VEbAaVAOiVNh+Ihj0r8BdrfE0w+SsrNkeF1XuOoBf8kSuF+7b5UF3ooooCiiigKKKKBf8AOTgnEZlhIkw2kvHJrKs2nUCpGx7XF+x8zUBNynxX+TqYFWjGIEvWcavUYkn1ddu4W2/a4+dN+igRnCPJ/HQYvAvJ00TDuZZWD6iSSPqwtt9lAJ7esfLf34R5Q4zDZ4MU3TGHSSRwwe5ZXDhVC2vf1he+w33O13ZRQAooooCkfw9yVxcecjE4ho3gSZpdWq7SG5ZLpbZr2J8BY2vTwooKtzK4YkzDLZcPEVEjaWXVsCUYNYnwvbvUJyb4EnyzDzDElNcrghUOrSqiwu3a5JOw8h8mJRQIzhzkxjIc567mP6OsjuHDXZlYNpAS19W4vfYb7na/75b8m8Zgs1TETGPpQ69LK1zJqVkFl7rs19/K1PCigR2J5M4s579JBj+jHE/SC+rcAydQpo73vdR4eNfrJeTuMiz0YpjH9HWdpg4bdgSWChO97kA+HenfRQKnnLy0xOZSwS4bQSilHV2023upBtY+N/lV94PyQ4TAYfDMQzRRhWI7Fu5t7rk1M0UCP4Y5LYrCZyk6tGMLFKXRtZLlLHSmm177gG/v3p4UUUBRRRQJ3i7kZJjczkxP0lVhlIZwVJkQgKNK+BGxsSRbYWNMfhLg/D5dAIcOth3dzu8jflO3ifd2HgKm6KBQc4+WWMzHFwzYcoyCMRlWbToIZiW94Oodt/V+FMvhjJhhMFBhwQelGqEgWDMB6zW8Lm5+dSl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Titr" pitchFamily="2" charset="-78"/>
            </a:endParaRPr>
          </a:p>
        </p:txBody>
      </p:sp>
      <p:sp>
        <p:nvSpPr>
          <p:cNvPr id="20491" name="AutoShape 11" descr="data:image/jpeg;base64,/9j/4AAQSkZJRgABAQAAAQABAAD/2wCEAAkGBhQSERQUExQUFRQWGBgYGBgXGBgaFRkXGBUXFRcYHRgXHCYfFxwkGhUUHy8gIycpLCwsFx4xNTAqNSYrLCkBCQoKDgwOGg8PGiwkHSUqKSwvKiwsLCwsLCwsLCwsLCwsLCwsLCwsLCwpLCwsLSksLCwsLCwsLCwsLCwsLCwpLP/AABEIAMIBAwMBIgACEQEDEQH/xAAcAAABBAMBAAAAAAAAAAAAAAACAAEGBwMEBQj/xABCEAACAQICBgcFBQUIAwEAAAABAgADEQQhBQYSMUFREyJhcYGR8AcyobHBQlJygtEUI2KSoiQzQ1OywuHxFXPSY//EABoBAAIDAQEAAAAAAAAAAAAAAAAFAQQGAgP/xAAuEQACAgIBAwIFBAIDAQAAAAAAAQIDBBEhEjFRBUETIjJhcYGRobEU0UJS8CP/2gAMAwEAAhEDEQA/ANERy0YKIQE2AiHBheuEa0V/QkgOYSeMENCXOBA4aGpiXwhFZJIO3aErd8Wz3RgsAMovEIAWGB2yQMiw5hDWhCABlB6/4iAPCOCfRiz4/KABG5ggR7xW7ZJAKnOZC0EPFtwAcMYVvGDlbjHEAGYRAxmEYLJID3wfXGOBESIACTYyXai6LDbVYjMHZXvtdj35geciJYydahYxTRanfrKxJHY1rH4ERf6jKUaH0/8AkWcZJ2LZJWEQWDiFLKwBsSCAeRmrgcO3RFahNzcb7kA9pveZUbm5TqBhdSCL2yN8xwhVKYYEMAQciDuM09F6P6FSNotck37/ABm4DBbAgukfZ+xqsabgITkDe4y3ecUnMeMV6jkJa2eHwK/BQkO8AGEDNGKAwYrwBCEkgMGOPW6CDCkgEPWcMQE8ZkDet3zgSOCeEJYAPrKGVkgFlyji3bBVY4WABi0VoOwfV4to9skA0hGYwYVuV7QAIGbWjdHPWbYprdvgBzJ4CYMPSLsEXexAHeTaWlofRSYemEUZ/abix5/8SjmZax48d32Pein4j+xx9H6iUlF6pNRuQJCjyzPfOsmgMOBboadvw3+Jm+1UA2vmZqaS0gKSBiCcwLDfmbTN2ZVs3uUmM41QjwkcfSmpdFwTTvTbgN6HwOY8PKQjF4Q0nKOLMPLvHZLWRgwvzkS15wgCo/Ha2b9lr/Q+cZYGbZ1qub2mVsiiPT1R4IhfvjX5xXEaaEWCDj1+sRcRrejGuJIDl90zYHSL0XFSmbMvA7iOKnmD/wA8Jr7V+6OZzKKknGXYlPT2i2dG6TSvSWrTN1bzBGRUjgQbgia+I0maVYCpZaTL1XzyqAklWO4Ai1pXehdOPg6m2Lmi1umQAk23dIoH21FsvtAW3hbWjSdXQMCGVgCDvDAi4PdaxmRy8aWPPT7ezHNNqsjs5z6Q6aqiUWJVDtVGXNLfc2txJzyG6dUtEigCwyHIQTKqPYiOmPaXh8PXeiQzFDYld17AkeBJHeIpsYzULDVKjuQ4LsWIByuTcndxJJ8YpejHH0tt7/B4t2b4SKtHrfCW0EERATTCYML69COFjAx5IBjwhAwberxZwAyXsI0YGHJAJTCDespjIm5onB9LVROBNz3DM/KRKSinJ+xKW3pHQ0Rq7UrjavsL948e4cZJsPqdRA6zO579keQ/Wb9BNkADh5Q6ONRnamGG2tiy8QDumZu9Rtm+HpfYawx4RXK2aFXU2gRkai/mv8xOXj9SXUE0mD/wkbLeHA/CSPEaRFOpTQg9c2vwGR/Sb84rz74v6t/k6ljwfsVQ9wSCCCMiDl5iOGHfJlrZoUOprKOuvvW+0o494+Uhc0eNkRvh1L9RZbW65aZ19V1BxdHL7RPkpI+UsyU4uOeiRVp2LUyGA4G2ZXxFx4y1dCaapYqglaibo48QRkysODA3BET+rRfXGXtou4bXS0bFWjdlYG1r37f0j16CupVhcQqoOyQpAa2ROYvbK44icn/z3RgCvSqK/wDAjOjH+FlHjZrRKXTptXVCiEgFslHOwvbynE14pg4YE8HX4gj6zbwFGrVqitVUIqginT3sNq12Y7g1haw3CauvJthvzr9ZaxH/APeH5R5XfQ/wV/sjnFaDeKbISD35xrW4RW7orSQHY8hnBv4xAATpaF0E+JeyCyj3mPuj9T2Tmc4wTlJ6RMU29IxaL0c9eoEp7zvPADiTyEtLAYFaNJKa+6ihR4C019E6Hp4dNmmN+9j7zHtP0m8WmWzsz/IlqP0obUU/DW33GMYiIGNeUCyAYoYAikkFCLMgBhYXBtUYKilmO4AXMkeD1BxD+9sJ2Mbn+m811l1df1vQkjCUuyI2IryTYz2e4lBddioOSHPyYC8jlXDsrFWBUjeDkQe0GFd0LPoewlXKPdDKO2EDMeUMDtnscBQhAEMt3yQHnX1VxAXEptWG0GUd5GQ8bTjgzBjKZZTssQ28EbwRmCDwNwJ5XQ665R8o6g+mSZbyic3/AMOVxa10tskEPzBsBlnxAHA7pqakaxHF4f8AeWFemdiqBxNuq4HAMM++44SQVWOydgAtbIHdeY2cXF6fdDyL2tox43Ri1ShYkFGDC3MTeBnPw+l6ZHWdEYe8rMARz374+BY1apq7JVFXYp3yL3N2e33fdt3E8Zyn4JNnGL+7e+7Zb/SZVNpZ2sWKFPDVCeK7I72GyPqfCVjbtE0HpKfTJ/gXZj5SH9b5q6M05W0ZWatSBq0KmdagDa5/zE5OPiMjwI2T4+ETpfn4xpdTG6HTIqVzcHtFm6s65YXHptYeqGYC7Uz1aqfiQ5jPiLjtnaErD2f6rJ+2/tSrY00YEjcS42bG2/K58BLOBmUyafg2OG9jeufXHqCmtpDR61qZpvuPLeCMwR2zPeKeMW4vaPRra0yEYzUJx/d1Fb8Q2T5i859XVPEjcin8LL9TLEqTGsZQ9Tvj30/0/wBFWWLWysq2h66DrUqg/Ll5iabXGRuPnLdBjsgO8A94v85Zj6u/+UP5PJ4a9mVroLV9sQ1ydmmDmeJ7BzPyljYDDLTQIgCqOH17+2YXpBbAAAcgLAeUxY/StPD0nrVnCU0F2Y7gPqTuA4kyhlZcsh88LwWKaVX+TexmMSjTapUZURASzMbKAOJMp/WHXatpF/7Oz0cLTO0hF1qVnU3V24qlwLLx3nkOPrDrJX0xVBYNSwSG9Olxcjc9TmeQ3DzJ6eGohFAGQ7pdwcDq+exceDxvyOn5YFxYTEipTRxudVYdzAMPnM3CcDUfF7eCpjjTLUz+Rjs/0lPOd4mKrI9E3Hwy3F7SY0UV404OjkaJ0NTw6bNNc/tN9pu8/TdNupiVS1za5AHeZpYrEMlVP8t+qeQbhn23+E2MdgxVTZJtmCDvsQbgziU5Tbb7gopLSOjTacXWrV9cTSJsBVUEq1s8s9k8wfhOkjWAubzJW9xrcjbynVc5VyUo9yJRUlplJXhQE3C++w+UIevVptEIh46kRDviFuckArxRi0dWEAFhcTUw1da9EXYDZdL2FRL3KnkeIPA9l5aui8eteklVM1cXF945gjgQbgjmJVcnXs/wbLTqMckdrqOFwLMw7+qPyxN6njx6firv/ZexbHvoJM2GVrEqptzAmULyhBY4iEYEd1x0RVrIhp9YJtEoN5vazDmQLi3bIA62NjkeIO8S4rzSx+jKVYfvEVu37Q7iM41xM/4MeiS4/kqXY/W+pPkqoKJko0C7BVuSxAA5k7pK9I6jjfRf8r//AEPqJsaoastTqNVqqAVyQXvmRm3ll4mNXn0/Dc4vnwVFjz6kmiSaF0UMPRWmN+9jzY7z9O4CbhmPF4tKVNqlRgqIpZmO4KouT5SqtUNcqtfSprVCRQxQ6GnTP2Al2o+Lde/bUmb6Z3OUu/uxpuMEkWxeIxorzyOiPa8YXEth9vC13ovTO0dkK20trEEOCDbf4GV2uu2l6X28NXH8dLYPnTIlyndKw1l0V0FZlHuHrJ+E8PDMeEZ4FdN265rn2ZVyJThqUexp4f2wYxD++0ejdtKqR8HDfOdrB+2nDNlVw+Lonn0YqL5ob/CRnowe2IoojCXpVT7NldZkvdIsXB684HEKejxNO4F9lyab2GZ6tQAnLlK11r0jU0lWG1tLhaZvTpbtsj/FcczwXgO0mHsjs8xDE6o9MhXLqk9nNmVKS0loxUaAUC2UzHviEz4HDl6ioN7MBx4m0acRWyr3LA1N0b0WGB3GqxqHxAVf6VXzndImOhYALuAAA7hkJpazaR/Z8JWqjeqHZ/G3VT+phMZZN22OXljyEemKRD8b7bMBSqPTPTEoxUlUGySpsbZ5jKKQanopLDq/ARRsvSn/ANin/mLwXeRApV1YXUgi5GXMGxHgYg81H0aCxZGemxzOwcj3qQVJ7bXiAvg6YxPU6IDaeqCqrwscmY8lAJN+dhNuvVFKg5JJFOmxN9/VQm/wmLB6NWmSwuzt7ztm5zva/IcAMhC0jSZ6NVFttNTdRfddkIF/EiSiGU9Qe6LfkIbGJ8K1PqupVhkQQRGE2yaa4ET7hB4+1GtH8TOiAheEFmIMfR/4kg1X1ZbEttNdaQ3ni3NV+p4TiyyNcXKT4OoxcnpDatastiWubikp6zc/4V5n5Sy6NAIoVQAALADgBDw1BUUIgCqosANwka1u14TCt0VJRVxBAOxeyou/aqEbr8F3nsGczGRkTyp6S/CGtVUao7f7kljiY6NUMqsOIB8xf6w5SPcLZkAHtVp0KrUcdRfDsrFekW9SibG17gbSdxB75PgZXHtA0UprklQVqKDnuuOq30PjLWLTG6fQ3p64PK2bgupE0wOlKWITbo1Eqp95GDDxtuPYZu4N948Z5uxmgKuHc1sJUekw+4xX5fKdLRHttxuGIXEU0r2yuw2H8Sosf5fGTdiWVPkK7Yz7E19rWsxq1F0dSP3XxBH3feSl45Mfy9sjrUGWmCmToQyHkykMp8wJxdX0eoz16p2qtVi7Md9ybyRsMrfT9I9wsdQq0+77lDIt6p8exceiseK1ClVtbpEV7ctpQSPC82poaKo7FCkvKmg/pE3BMzJab0M12DInO03oJMSgDXDC+yw3i+/LiN2U4Om/alg8JjRha5dTZS1S16aFhdQ1sxlne2Vx4S2lXV1DowZWF1ZSCpB3EEZEd06hKUGpR4YOKktMqrS+g6mHazjLgw91u7t7DOcZclTDq6srqGU7wcxILrDqQ1O9Shdk3ld7r/8AQ+PfNBi+oxs+Wzh+fZi67GceY9iKAxHsiI74143KQr90kWo2D28SGtlTUt4nqj5nykdvJ17P8Pak7n7TbI7lH6sfKUs6zool9+P3PeiPVYiWdHnIb7T8ZajRpf5lTaP4aYv/AKmXyEmglVa/6Q6THlAcqKKn5m67f6lHhM/hV9d0V+oyvl01s5N+wxTDn2R5rRObep/tWqirSwuOpl2d1ppXS2ZYhV213bzvFu4y2BKu1H0CKuIWqRdaJDfn+wPDf4S0VmOzKY1WdMRzTNzjthCIQYSmVD1MdbCI4s6qw/iAI+M5OI1Lwz36hQ80JHwNx8Jtaf0/TwdBq9YOaaWDbC7TC5Cg2uMrkZ9s4OC9rui6uX7SEP8A+iOvx2dn4z1rtsh9LaOXCMu6MeM9nX+VVHc6/wC5f0nKraj4pdyq34XH1tJzgtYsLXt0OIoVL8EqIT5A3+E6AlyHqV8e7T/KPGWLWyudE6oVXq2rq1NBmb5FuxTf48JYuEpKihVAVQLADcBMWM3X5SB67a8Ot8LhDasf72qN1EHgvOqR/KM9+7ztvty5qP8ACOoVwpTZu68+0Q0WOFwdnxO533pQB5/eqcl4ceUhGBwmyDclnYlndjdmY7ySd5mHR2BWkthe+8k7yeJJ4kzdV++PMTDjQtvmXkX3Xuzhdi2dXK23haJ/gUeI6p+IM6c4Oo9/2NLi2b7Pau0SPjed9lmcvXTZJfdjOt7in9gbTm6e0GuJpbByYZq3I9vYeM6Qiacwm4SUo9zppSWmU3pDRzUnNN1IYc/mDxHbI5pPV9KjAkbpeOntBpiUscnHuty7D2GVjj8A1N2R1IYb/wBd2ffNLj5EMqOn38Cq2qVT2uxo4CgFAA7pv0xcgc7DzNprLT7z4ze0XSvWpC2+on+tZdfyxbPBcsuApaMxsM8ufdMhnH1sxvRYPEPxFNgPxMNhfiwmMXL0PexT2kwuMqVqzC4quzC4+zuQfyhZqaC09jNENeiTWwpN2oMchzKHeh7Rv4gzfwybKgDIWhlL5b5qpYdc61BrshQr5Rk5ItfVLXDD6Qo9JQe5Hv02yqUzyZfkRkZ3jPOGJ0TVoVRiMG5o1l4rlcciNxB5G4MsfUf2wU8Qww+NC4fE7g26jVPCxPuMeRyPA8Jn8nEnQ+e3kZVXRsXHckGsmp61rvSslXeRuV/0Pb585XmJoMjFXUqy5EG9xLpacfTur9PEr1hsuB1XG8dh5jslrD9QdfyWcx/o8bsZS5j3Kp2paOrdDYw1IcSu0e9ut9ZX+L0DVpVlpOM2YBTnstc2uD6tLNpgAADcMhLHqlqlCKi+HyeeJBqTbNrpABc7hme7iZSTYw1qlWqf8R2f+ZiR8LSztcNI9Dga7DJmTYXvqEJ8mJ8JVWHWygCc+lQ5lP8AQ6zJcKJsbXrP9YpiPrOPH+xaWloTRQw9FaY372PNjvP08BNqtpBEamjsA1VitMHezBS5A7lUn/uYdF6RWvRSqh6ri4+oPcbjwlI60a4vitKLiKJJo4NwKVtzbLXdvz2I7tmYlQndY17jzcYR+xfwMQmHDYhaiK6m6sAyn+FhcfAzIDPE7BxeESrTenUUMjqVYHcVIsRKF077PadCs9MqcjkbkXU+6fL6y/ryN66aANemKlNS1ROA3sh399jn5y7hThGzU1wzxvjJx3HuUsmp1HiD/MZ2sFh3pKBSxGJp2+7XqAeW1abToQbEZj593CIds0X+PV/1X7Cz4tnlm/g9Y8ZTuDiqtQHK1TYf4ldq/jOcqgX7Tc8yTmSTxJJjxxOoU11vcIpHMrJS+pjibGCwhqVERd7EKPE75riSTUPA7WJ2+FNSfzHqj5k+ELrPh1ufhBCPVJIsrC4YIiovuqAo7gLTja9abOFwVV1Nqjfu6X/sqdUHwG035Z2KVSVh7UdK9LjKWHB6lBekb/2VPd8Qgv8AnmVpg7rVHyxxOXRFsj+gNfcZo7KsXxeGJudo3q07m7FWJzG/qnLlbjcGgNYqONoLWw77SHfwZW4qw+yw5eWUqCrRDLmBOFQxmI0ZX/aMKeqbdJTN9h15EfIjMcIzy/T0l1V/sVacnfEz0WTORrDoFcSnBagHVb6Hs+U1NTtdqGkaO3SOy626Skx66H/cvJhv7DlO+YqhOVcuqPDRblFSWmVHisK9NijCzA2I9fObmr6/2qgOdVPnJrrDoJcQtxYVF908/wCE9nykO0DSK46grAhlqZg8wDNJXlxvok/dJ7QslS67F42WveQ32p4zZwiU+NWqo8FBc/EL5yXgytvaljNrE4ekPsU2c97sFHwpmIMWPXdFfcY2vUGyNIvrKGGt398FW7Y7TXoSiLTk6Z0HTrrmLNwPGdQiKx4yJRUlpgpNPaA1O9qVfRzLh8dtVsNuWqM6lMcPxqORzHC+6XZgtIU61NatJ1qU3F1ZTcEeuHCUVjsCtRSGFwZoaA03itD1S1G9XDMb1KJOR/iX7rW4jxvEGX6e4fNX28DKnJUuJdz0LiMKr22gDskML8GG4jkZrHIzU1a1poY+gK2HfaG5lOTo33WXgfgeF5uYgZxTt9i4Qv2mYv8AdUKQ+05c9yLYfFx5SHpe24zra94vpMbs7xSRV/M3XPwZfKcbamn9Oh00p+RXlS3MyBjFMdj2eY/WNGJUOVidc6+FwlbCUxcVskcb6Yf+9A7xkOVyZp6C0cEpgec36uGDEXG6Z6S23fSL68eMJymvcsStcoqJZWoeKb9hpBs9nbUfhWowUeWUkS1pwtVqGzhKI5qW/mYt9Z1AZmb9fFlryxpX9K/B0KbTOsqX2t624nCHCphajU3Yu7bNjcLshQQRmLlsuM2NS/bdSrbNLGgUKu7pB/cse2+dI9917ROFF62dk705qtSxWZ6lT767/wAw+18+2VzprV+rhmtUXI+6w91u48+w5y3qbAgEEEHMHgRwOW8QcXhVqKUdQyneDmJdxs6dPD5j4/0V7ceM+VwykgI4Akq1k1MNC9SkC9LeRvZB/uHb585FhaaKq6FseqDFk4OD0xX5SwtRMJs4cud9Rj/KvVHx2pXwaW1orD9HRpp91QD32z+N5Q9Us6alHy/6LOJHc9+DbeoFBLGwAJJ5AC5PlKLoY44itWxDDOtUZx+EmyDwUKJZvtK0p0OjqoB69a1Fef7zJv6A8rXAJsoBaVfS69yc/wBD2y5aSiboaYsRQBFjDvGPdH4tIfiadbBVxiMMxR1PD4gjcVPEGXNqD7SaOkU2GtTxKjrU75MBvZCd47N47RnIBi8MGFvnIZpLRj0Kgq0iUKkMCpsVI4giJszDT+aIwov/AOMj1C5nPq6IR69Kruemb3+8LEWPnkZBvZ77VFxWzQxRCYjcr7kq/RX7Nx4W3Swtuxib5q34LjSkdFDKh1vxfSaSrngmxTH5UBPxZpbat5GUS2K6XEV6n36tRvNyR8Jf9Nju3fhHhlPUDoA8owMx9J6t/wAxB++aUVGQtGPr1aY9qOHvJIE3baY6iAjO0OwjXEgDkYejXwdYYnBN0dT7S76dReKsvEf95HOTmn7Zab0c8LiP2gDOmNnowRyqsfdP4byNPziCAZxff6fXbLq7fgtV5U4LXcS4p6rPWcWeoxYi97XOS37BYeEJngkxHvl6EFCKivY8JScntj29ZRQdru8op2cmqGh3mHa7ZkojaYDmQPM2nhskt3RqbNGkOSIP6RMwMZcvCMxmNk9tseJaRWPtMqh8dTT/AC6IPi7k/JR5yG6U1eVxcZHsne09iul0lin4K4pjupqEPxDR2mkxKYuiKkhbdY1Y2jkaqe0DGaJYIb1sNfOkxNh2o3+GfhzEvjVTXbDaRp7dB+sB16bZVE714j+IXHylJ4vBK4IMjpwNbC1RWwzsjqbgqbEfqOw5GUMnAceYFmrJUuJHqoyFa0amhr1cOLNvZBuPMqOfZ5Tj+z/2xU8Vs0MZs0cRuDbqVU7vyP2bjwtulkNF9V06JbiWJ1xsWmVFofD7WIpqb++L+GZ+AlpUqk5+K0BTNcYhRZwDcDc1xba7D85sU3nvmZKvcWvH8nlRU600yAe1LG9JicPhwcqamq34nOwnwVj+acZFsBMek8X0+OxNXeOkKL+GmOjHgdknxh7ceYFfRSvvyUMmXVNhevV45g5c/XlHEvFcY7v+pp43BhhabsBvWRkNbJIDpXRZptdd0n2qHteFOj0WM23KW2KgzYrcDZbmQLkNxtY55zmaQwYYGQnSmAKE23RRl4y1vRfot3wy+8f7VcEMMxpV0eqVYInWDXtlcMBs/XhK60VTsolf4BCXEsHR1tkd0PTq1HbDLe9I6axwfV5jDxbcdC8Pbj7XoTGTFtiABbVoi/rL6QY1/X/UCAg8W33wLxbcCQi3fGMF/CCGkgGTFMZPYfKKAGACEtQqQw3g3HhnMYhTwZ0W3ozSC16NOqu51B7uY8DcTPVq7KkncBc9wzMg3s701YvhW3i9Sn2qT1x3gm/5uyd/XTHdFgMSwyPRlB31CKY/1TI3VOFjgOoS6o9RVWiXL7VQ73ZnPO7MW+s6YM1MBT2UAHKbBM1sI9MUkJpvcmw2Ex1KQMO8cDsnRyR3S2r6vmMjJRqJ7VamEK4bHlno5BK2ZemNwDcXT4jtGQ12p3mnjNFLUFiJQyMKNvK4ZaqyHDh9i/KFZXUMpDIwuGUggqdxBGRE4+lsV0NOq5/w0Zv5VJH0lSao61V9FNsENWwZOafbp33sl/iu49hzlga6aZpVtH9JQcOlcoilfxXYcwQqsCDmDEMsecLFCS7sYqyMo9SK/wBG0iKYvv49pO/4zcN/V4NMWFo5bKa6K0tCRvb2Ox9GPtDnB9ZRevV5JA+16vFtRo1zzkgDUW84+ksAGytOyR2jymCot5zKO0dJ6I1g9B7LXkkw6kDdMfQ2mZB6znnXWo9jqU3LuZyTx+cXjBA7Irdnr6z3PMIxhGt6/wC4oAORGJiBiJvABAdnwEZm7Ixf1cxtqACvGv2QjeASZJI21FGzjQAx7UJT3wEPrOOo7Z4EmbR+NFDEUq53I3W/CwKt8CZKvadjAcNQpg36WqGy4qil/K5TykOqLcWOfOY8VpNqxw9Ngf7PTZL8yWyP8ioPAxfkY/XdCa88/wBlqq3phKJtU1sIQgjxjiMSoHaPMYjgerSQCvBIjxwBAAGpA74FHCKhOzcAnaKgkLtWttbO69sr77TNxjmQ4p9yU2Pc+jCF+2ADHM6ICAMIgzGoj2MkAyx7YtswQvdCtAAPW6Cw74ZPq8baMAMdvVoS5Rjv4xxABw/bHLRWEYjukgNtes4Qji0cEQIGjQujjWHf8pICt6vBKiMzCCWgSEVHKBbs+Ma8AmABbMUx58vjHkkmBY6nfFFPAk2LZTCB1o8UDkMHOZVjxSQFaAkUUAM1sxHcZxooAKrEh9eEUU6QBGOIooEjNv8AGPFFJOTHfOKp684opBIQGUCKKSBjv85nG6KKBINoPGKKBBkWOTmfXKKKSQA53xxu8YopIA1DGXfFFOSQI3KKKSBkVY8UUgD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Titr" pitchFamily="2" charset="-78"/>
            </a:endParaRPr>
          </a:p>
        </p:txBody>
      </p:sp>
      <p:pic>
        <p:nvPicPr>
          <p:cNvPr id="20493" name="Picture 13" descr="https://encrypted-tbn0.gstatic.com/images?q=tbn:ANd9GcT9TNz-RkZ6hn1mTgo7B4MGCylkycPcAxLtIqYjRUiP98lWV-VH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1" y="2649124"/>
            <a:ext cx="3204967" cy="242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سه مرکز اصلی  از لحاظ نمودار رفتاری</a:t>
            </a:r>
            <a:endParaRPr lang="en-US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01556"/>
            <a:ext cx="502010" cy="146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928662" y="1285860"/>
            <a:ext cx="6572296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eaLnBrk="0" hangingPunct="0">
              <a:spcBef>
                <a:spcPct val="50000"/>
              </a:spcBef>
            </a:pPr>
            <a:r>
              <a:rPr lang="fa-IR" sz="1100" dirty="0" smtClean="0">
                <a:latin typeface="Times" pitchFamily="18" charset="0"/>
                <a:cs typeface="B Titr" pitchFamily="2" charset="-78"/>
              </a:rPr>
              <a:t>مرکز ذهنی: 5(کنارهگیری)، 6،(وفاداری) 7(پاسخ به خواسته خود)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dirty="0" smtClean="0">
                <a:latin typeface="Times" pitchFamily="18" charset="0"/>
                <a:cs typeface="B Titr" pitchFamily="2" charset="-78"/>
              </a:rPr>
              <a:t>مرکز توجه: راهکارها و الگوهای ذهنی،  دنبال راهنمای درونی 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dirty="0" smtClean="0">
                <a:latin typeface="Times" pitchFamily="18" charset="0"/>
                <a:cs typeface="B Titr" pitchFamily="2" charset="-78"/>
              </a:rPr>
              <a:t>نیاز: امنیت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dirty="0" smtClean="0">
                <a:latin typeface="Times" pitchFamily="18" charset="0"/>
                <a:cs typeface="B Titr" pitchFamily="2" charset="-78"/>
              </a:rPr>
              <a:t>رفتار سالم: برنامه ریزی، دقت، تحلیل و آنالیز کردن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dirty="0" smtClean="0">
                <a:latin typeface="Times" pitchFamily="18" charset="0"/>
                <a:cs typeface="B Titr" pitchFamily="2" charset="-78"/>
              </a:rPr>
              <a:t>رفتار ناسالم: تحلیل بیش از حد و فلج کننده، فرافکنی، عدم توجه به احساسات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dirty="0" smtClean="0">
                <a:latin typeface="Times" pitchFamily="18" charset="0"/>
                <a:cs typeface="B Titr" pitchFamily="2" charset="-78"/>
              </a:rPr>
              <a:t>احساسات: اضطراب شدید و ترس</a:t>
            </a:r>
            <a:endParaRPr lang="en-US" sz="1100" dirty="0">
              <a:latin typeface="Times" pitchFamily="18" charset="0"/>
              <a:cs typeface="B Titr" pitchFamily="2" charset="-78"/>
            </a:endParaRPr>
          </a:p>
        </p:txBody>
      </p:sp>
      <p:pic>
        <p:nvPicPr>
          <p:cNvPr id="14" name="Picture 18" descr="ee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285860"/>
            <a:ext cx="1282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928662" y="4786322"/>
            <a:ext cx="6858048" cy="207167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latin typeface="Times" pitchFamily="18" charset="0"/>
                <a:cs typeface="B Titr" pitchFamily="2" charset="-78"/>
              </a:rPr>
              <a:t>مرکز  حرکتی: (استقلال)1، (کنارهگیری)9، 8(استقلال فردی)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latin typeface="Times" pitchFamily="18" charset="0"/>
                <a:cs typeface="B Titr" pitchFamily="2" charset="-78"/>
              </a:rPr>
              <a:t>مرکز توجه:  مقاومت و کنترل محیط پیرامون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latin typeface="Times" pitchFamily="18" charset="0"/>
                <a:cs typeface="B Titr" pitchFamily="2" charset="-78"/>
              </a:rPr>
              <a:t>نیاز:  آزادی و استقلال 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solidFill>
                  <a:schemeClr val="bg1"/>
                </a:solidFill>
                <a:latin typeface="Times" pitchFamily="18" charset="0"/>
                <a:cs typeface="B Titr" pitchFamily="2" charset="-78"/>
              </a:rPr>
              <a:t>رفتار سالم:  فعال، هدفمند توام با حرکت، شهود بالا 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solidFill>
                  <a:schemeClr val="bg1"/>
                </a:solidFill>
                <a:latin typeface="Times" pitchFamily="18" charset="0"/>
                <a:cs typeface="B Titr" pitchFamily="2" charset="-78"/>
              </a:rPr>
              <a:t>رفتار ناسالم: بیش از حد فعال بودن، افراطی رفتارهایی را از خود بروز می دهد و در بعضی مواقع بسیار کم تحرک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solidFill>
                  <a:schemeClr val="bg1"/>
                </a:solidFill>
                <a:latin typeface="Times" pitchFamily="18" charset="0"/>
                <a:cs typeface="B Titr" pitchFamily="2" charset="-78"/>
              </a:rPr>
              <a:t>احساسات: خشم</a:t>
            </a:r>
            <a:endParaRPr lang="en-US" sz="1100" b="1" dirty="0">
              <a:solidFill>
                <a:schemeClr val="bg1"/>
              </a:solidFill>
              <a:latin typeface="Times" pitchFamily="18" charset="0"/>
              <a:cs typeface="B Tit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71538" y="3000372"/>
            <a:ext cx="6572296" cy="2000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latin typeface="Times" pitchFamily="18" charset="0"/>
                <a:cs typeface="B Titr" pitchFamily="2" charset="-78"/>
              </a:rPr>
              <a:t>مرکز  هیجانی</a:t>
            </a:r>
            <a:r>
              <a:rPr lang="fa-IR" sz="1100" b="1" smtClean="0">
                <a:latin typeface="Times" pitchFamily="18" charset="0"/>
                <a:cs typeface="B Titr" pitchFamily="2" charset="-78"/>
              </a:rPr>
              <a:t>: (محبت)2، 3(کار مهم)، 4(کنارهگیری)</a:t>
            </a:r>
            <a:endParaRPr lang="fa-IR" sz="1100" b="1" dirty="0" smtClean="0">
              <a:latin typeface="Times" pitchFamily="18" charset="0"/>
              <a:cs typeface="B Titr" pitchFamily="2" charset="-78"/>
            </a:endParaRPr>
          </a:p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latin typeface="Times" pitchFamily="18" charset="0"/>
                <a:cs typeface="B Titr" pitchFamily="2" charset="-78"/>
              </a:rPr>
              <a:t>مرکز توجه:  عشق غیر واقعی، توجه بیش از حد، تصویر غلط از خود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latin typeface="Times" pitchFamily="18" charset="0"/>
                <a:cs typeface="B Titr" pitchFamily="2" charset="-78"/>
              </a:rPr>
              <a:t>نیاز: تایید، نواز ش از دیگران 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solidFill>
                  <a:schemeClr val="bg1"/>
                </a:solidFill>
                <a:latin typeface="Times" pitchFamily="18" charset="0"/>
                <a:cs typeface="B Titr" pitchFamily="2" charset="-78"/>
              </a:rPr>
              <a:t>رفتار سالم: دلسوز، مهربان، قوی در ارتباط برقرار کردن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solidFill>
                  <a:schemeClr val="bg1"/>
                </a:solidFill>
                <a:latin typeface="Times" pitchFamily="18" charset="0"/>
                <a:cs typeface="B Titr" pitchFamily="2" charset="-78"/>
              </a:rPr>
              <a:t>رفتار ناسالم: حساس، شکننده، تحریک کننده احساسات و در بعضی مواقع سنگ دل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fa-IR" sz="1100" b="1" dirty="0" smtClean="0">
                <a:solidFill>
                  <a:schemeClr val="bg1"/>
                </a:solidFill>
                <a:latin typeface="Times" pitchFamily="18" charset="0"/>
                <a:cs typeface="B Titr" pitchFamily="2" charset="-78"/>
              </a:rPr>
              <a:t>احساسات: غم، تاسف</a:t>
            </a:r>
            <a:endParaRPr lang="en-US" sz="1100" b="1" dirty="0">
              <a:solidFill>
                <a:schemeClr val="bg1"/>
              </a:solidFill>
              <a:latin typeface="Times" pitchFamily="18" charset="0"/>
              <a:cs typeface="B Titr" pitchFamily="2" charset="-78"/>
            </a:endParaRPr>
          </a:p>
        </p:txBody>
      </p:sp>
      <p:pic>
        <p:nvPicPr>
          <p:cNvPr id="17" name="Picture 12" descr="depres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1" y="3184474"/>
            <a:ext cx="1249341" cy="131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ang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575" y="5000636"/>
            <a:ext cx="13684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081166"/>
            <a:ext cx="502010" cy="146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778265"/>
            <a:ext cx="502019" cy="146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just" rtl="1"/>
            <a:r>
              <a:rPr lang="fa-IR" b="1" u="sng" dirty="0" smtClean="0">
                <a:cs typeface="Titr" pitchFamily="2" charset="-78"/>
              </a:rPr>
              <a:t>کمالگرا :</a:t>
            </a:r>
            <a:r>
              <a:rPr lang="fa-IR" dirty="0" smtClean="0">
                <a:cs typeface="Titr" pitchFamily="2" charset="-78"/>
              </a:rPr>
              <a:t> تاثیرگذار– نکته بین– عدم بروز احساسات ظاهری– ناظم – تصحیح دیگران(·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Titr" pitchFamily="2" charset="-78"/>
              </a:rPr>
              <a:t>مناسب مشاغل بازرسی)</a:t>
            </a:r>
          </a:p>
          <a:p>
            <a:pPr algn="just" rtl="1"/>
            <a:r>
              <a:rPr lang="fa-IR" dirty="0" smtClean="0">
                <a:cs typeface="Titr" pitchFamily="2" charset="-78"/>
              </a:rPr>
              <a:t>2</a:t>
            </a:r>
            <a:r>
              <a:rPr lang="fa-IR" b="1" u="sng" dirty="0" smtClean="0">
                <a:cs typeface="Titr" pitchFamily="2" charset="-78"/>
              </a:rPr>
              <a:t>- یاری رسان</a:t>
            </a:r>
            <a:r>
              <a:rPr lang="fa-IR" dirty="0" smtClean="0">
                <a:cs typeface="Titr" pitchFamily="2" charset="-78"/>
              </a:rPr>
              <a:t> : بدون چشم داشتی به دیگران خدمت می کنند - دارای هنر خوب گوش دادن – تسلی دهنده دیگران – بازگو کننده جزئیات زندگی – مبلّغ خوب – مهربان و دلسوز(·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Titr" pitchFamily="2" charset="-78"/>
              </a:rPr>
              <a:t>مناسب مشاغل پرستاری – پزشکی – امدادرسانی)</a:t>
            </a:r>
          </a:p>
          <a:p>
            <a:pPr algn="just" rtl="1"/>
            <a:r>
              <a:rPr lang="fa-IR" dirty="0" smtClean="0">
                <a:cs typeface="Titr" pitchFamily="2" charset="-78"/>
              </a:rPr>
              <a:t>3</a:t>
            </a:r>
            <a:r>
              <a:rPr lang="fa-IR" b="1" u="sng" dirty="0" smtClean="0">
                <a:cs typeface="Titr" pitchFamily="2" charset="-78"/>
              </a:rPr>
              <a:t>- موفق :</a:t>
            </a:r>
            <a:r>
              <a:rPr lang="fa-IR" dirty="0" smtClean="0">
                <a:cs typeface="Titr" pitchFamily="2" charset="-78"/>
              </a:rPr>
              <a:t> روابط عمومی عالی – امتیاز گیرنده قوی – مقایسه گر – افراط در مدیریت و استرس زا – وفاداری کم – شهرت طلب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Titr" pitchFamily="2" charset="-78"/>
              </a:rPr>
              <a:t>(· مناسب مشاغل مدیریتی)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5983311"/>
          </a:xfrm>
        </p:spPr>
        <p:txBody>
          <a:bodyPr>
            <a:noAutofit/>
          </a:bodyPr>
          <a:lstStyle/>
          <a:p>
            <a:pPr algn="just" rtl="1"/>
            <a:r>
              <a:rPr lang="fa-IR" b="1" u="sng" dirty="0" smtClean="0">
                <a:cs typeface="Titr" pitchFamily="2" charset="-78"/>
              </a:rPr>
              <a:t>7-خوش گذران </a:t>
            </a:r>
            <a:r>
              <a:rPr lang="fa-IR" dirty="0" smtClean="0">
                <a:cs typeface="Titr" pitchFamily="2" charset="-78"/>
              </a:rPr>
              <a:t>: دارای غم پنهان ولی شاد و سرحال – بیزار از محیط افسرده و یکنواخت – چندکاره – دوستدار شور و شوق و هیجان· (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Titr" pitchFamily="2" charset="-78"/>
              </a:rPr>
              <a:t>مناسب مشاغل پر چالش و تصدی پستهایی با ماموریتهای فراوان</a:t>
            </a:r>
            <a:r>
              <a:rPr lang="fa-IR" dirty="0" smtClean="0">
                <a:cs typeface="Titr" pitchFamily="2" charset="-78"/>
              </a:rPr>
              <a:t>)</a:t>
            </a:r>
          </a:p>
          <a:p>
            <a:pPr algn="just" rtl="1"/>
            <a:r>
              <a:rPr lang="fa-IR" b="1" u="sng" dirty="0" smtClean="0">
                <a:cs typeface="Titr" pitchFamily="2" charset="-78"/>
              </a:rPr>
              <a:t>8-رهبر: </a:t>
            </a:r>
            <a:r>
              <a:rPr lang="fa-IR" dirty="0" smtClean="0">
                <a:cs typeface="Titr" pitchFamily="2" charset="-78"/>
              </a:rPr>
              <a:t>با شهامت وشجاع – اهل مشاجره و مجادله – تلاش در احقاق حقوق دیگران – رک گویی و رک خواهی– تمایل به مطلع شدن از عقاید دیگران – تمایل به کسب و کار مستقل – قدرت طلب – سلطه گر· (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Titr" pitchFamily="2" charset="-78"/>
              </a:rPr>
              <a:t>مناسب مشاغل مدیریتی</a:t>
            </a:r>
            <a:r>
              <a:rPr lang="fa-IR" dirty="0" smtClean="0">
                <a:cs typeface="Titr" pitchFamily="2" charset="-78"/>
              </a:rPr>
              <a:t>)</a:t>
            </a:r>
          </a:p>
          <a:p>
            <a:pPr algn="just" rtl="1"/>
            <a:r>
              <a:rPr lang="fa-IR" b="1" u="sng" dirty="0" smtClean="0">
                <a:cs typeface="Titr" pitchFamily="2" charset="-78"/>
              </a:rPr>
              <a:t>9- مصلح : </a:t>
            </a:r>
            <a:r>
              <a:rPr lang="fa-IR" dirty="0" smtClean="0">
                <a:cs typeface="Titr" pitchFamily="2" charset="-78"/>
              </a:rPr>
              <a:t>حفظ کننده آرامش به هر قیمتی – خوش بیان – دید آسان به زندگی – دارای حس همدردی بدون توقع – مشاور و میانجی خوب(·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Titr" pitchFamily="2" charset="-78"/>
              </a:rPr>
              <a:t>مناسب مشاغل بازاریابی و هرگونه خدمات مشاوره ایی</a:t>
            </a:r>
            <a:r>
              <a:rPr lang="fa-IR" dirty="0" smtClean="0">
                <a:cs typeface="Titr" pitchFamily="2" charset="-78"/>
              </a:rPr>
              <a:t>)</a:t>
            </a:r>
          </a:p>
          <a:p>
            <a:pPr algn="just" rtl="1">
              <a:buNone/>
            </a:pPr>
            <a:endParaRPr lang="en-US" dirty="0">
              <a:cs typeface="Titr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2500" lnSpcReduction="20000"/>
          </a:bodyPr>
          <a:lstStyle/>
          <a:p>
            <a:pPr algn="just" rtl="1"/>
            <a:r>
              <a:rPr lang="fa-IR" dirty="0" smtClean="0">
                <a:cs typeface="Titr" pitchFamily="2" charset="-78"/>
              </a:rPr>
              <a:t>4</a:t>
            </a:r>
            <a:r>
              <a:rPr lang="fa-IR" b="1" u="sng" dirty="0" smtClean="0">
                <a:cs typeface="Titr" pitchFamily="2" charset="-78"/>
              </a:rPr>
              <a:t>- هنردوست :</a:t>
            </a:r>
            <a:r>
              <a:rPr lang="fa-IR" dirty="0" smtClean="0">
                <a:cs typeface="Titr" pitchFamily="2" charset="-78"/>
              </a:rPr>
              <a:t> درون گرا – علاقه به عشق و احساسات – خلاق – هنردوست – هنرمند – توانا در کاهش دردهای دیگران – توجه زیاد به همدردی و تشویق – احساس عدم درک شدن توسط دیگران(·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Titr" pitchFamily="2" charset="-78"/>
              </a:rPr>
              <a:t>مناسب مشاغل هنری ، نویسندگی ، طراحی)</a:t>
            </a:r>
          </a:p>
          <a:p>
            <a:pPr algn="just" rtl="1"/>
            <a:r>
              <a:rPr lang="fa-IR" b="1" u="sng" dirty="0" smtClean="0">
                <a:cs typeface="Titr" pitchFamily="2" charset="-78"/>
              </a:rPr>
              <a:t>5-کنجکاو</a:t>
            </a:r>
            <a:r>
              <a:rPr lang="fa-IR" dirty="0" smtClean="0">
                <a:cs typeface="Titr" pitchFamily="2" charset="-78"/>
              </a:rPr>
              <a:t> : عاشق مطالعه – کم حرف و متفکر – ضعیف در حضور جمع – آرشیو ساز – بسیار مطلع – گوشه گیر و محقق – دوست ندارد برای فرد وقت و انرژی خود را صرف کند – خود و دانش خود را در خدمت بشریت می گذارد .</a:t>
            </a:r>
          </a:p>
          <a:p>
            <a:pPr algn="just" rtl="1"/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Titr" pitchFamily="2" charset="-78"/>
              </a:rPr>
              <a:t>مناسب مشاغل تحقیقاتی</a:t>
            </a:r>
          </a:p>
          <a:p>
            <a:pPr algn="just" rtl="1"/>
            <a:r>
              <a:rPr lang="fa-IR" b="1" u="sng" dirty="0" smtClean="0">
                <a:cs typeface="Titr" pitchFamily="2" charset="-78"/>
              </a:rPr>
              <a:t>6-وفادار و وفاخواه:</a:t>
            </a:r>
            <a:r>
              <a:rPr lang="fa-IR" b="1" dirty="0" smtClean="0">
                <a:cs typeface="Titr" pitchFamily="2" charset="-78"/>
              </a:rPr>
              <a:t> </a:t>
            </a:r>
            <a:r>
              <a:rPr lang="fa-IR" dirty="0" smtClean="0">
                <a:cs typeface="Titr" pitchFamily="2" charset="-78"/>
              </a:rPr>
              <a:t>بیزار از جنگ و دعوا – تمایل به یک رنگی – تمایل به داشتن کاری مشخص – قابل اطمینان و وفادار و دوست یاب خوب – امنیت خواه – کارآمد در موقعیتهای اجتماعی(·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Titr" pitchFamily="2" charset="-78"/>
              </a:rPr>
              <a:t>مناسب مشاغل امدادرسانی – کارمندی</a:t>
            </a:r>
            <a:r>
              <a:rPr lang="fa-IR" dirty="0" smtClean="0">
                <a:cs typeface="Titr" pitchFamily="2" charset="-78"/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fa-IR" dirty="0" smtClean="0">
              <a:cs typeface="2  Titr" pitchFamily="2" charset="-78"/>
            </a:endParaRPr>
          </a:p>
          <a:p>
            <a:pPr algn="r">
              <a:buNone/>
            </a:pPr>
            <a:r>
              <a:rPr lang="fa-IR" sz="4000" dirty="0" smtClean="0">
                <a:cs typeface="2  Titr" pitchFamily="2" charset="-78"/>
              </a:rPr>
              <a:t>  هر عملی از ما سرمی زند یک رفتاراست . </a:t>
            </a:r>
          </a:p>
          <a:p>
            <a:pPr algn="r">
              <a:buNone/>
            </a:pPr>
            <a:endParaRPr lang="fa-IR" sz="4000" dirty="0" smtClean="0">
              <a:cs typeface="2  Titr" pitchFamily="2" charset="-78"/>
            </a:endParaRPr>
          </a:p>
          <a:p>
            <a:pPr algn="r">
              <a:buNone/>
            </a:pPr>
            <a:r>
              <a:rPr lang="fa-IR" sz="4000" dirty="0" smtClean="0">
                <a:cs typeface="2  Titr" pitchFamily="2" charset="-78"/>
              </a:rPr>
              <a:t> همه رفتارهای ما معطوف به هدف میبا شد. </a:t>
            </a:r>
          </a:p>
          <a:p>
            <a:pPr algn="r">
              <a:buNone/>
            </a:pPr>
            <a:endParaRPr lang="fa-IR" sz="4000" dirty="0" smtClean="0">
              <a:cs typeface="2  Titr" pitchFamily="2" charset="-78"/>
            </a:endParaRPr>
          </a:p>
          <a:p>
            <a:pPr algn="r">
              <a:buNone/>
            </a:pPr>
            <a:r>
              <a:rPr lang="fa-IR" sz="4000" dirty="0" smtClean="0">
                <a:cs typeface="2  Titr" pitchFamily="2" charset="-78"/>
              </a:rPr>
              <a:t>هدف از رفتارهای ما ارضای یکی ازنیازهای مااست.</a:t>
            </a:r>
          </a:p>
          <a:p>
            <a:pPr algn="r"/>
            <a:endParaRPr lang="en-US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ü"/>
            </a:pPr>
            <a:r>
              <a:rPr lang="fa-IR" sz="4400" dirty="0" smtClean="0">
                <a:cs typeface="2  Titr" pitchFamily="2" charset="-78"/>
              </a:rPr>
              <a:t>نیازهای اساسی انسان: </a:t>
            </a:r>
          </a:p>
          <a:p>
            <a:pPr algn="r">
              <a:buFont typeface="Wingdings" pitchFamily="2" charset="2"/>
              <a:buChar char="ü"/>
            </a:pPr>
            <a:r>
              <a:rPr lang="fa-IR" sz="4400" dirty="0" smtClean="0">
                <a:cs typeface="2  Titr" pitchFamily="2" charset="-78"/>
              </a:rPr>
              <a:t>نیاز  به بقا </a:t>
            </a:r>
          </a:p>
          <a:p>
            <a:pPr algn="r">
              <a:buFont typeface="Wingdings" pitchFamily="2" charset="2"/>
              <a:buChar char="ü"/>
            </a:pPr>
            <a:r>
              <a:rPr lang="fa-IR" sz="4400" dirty="0" smtClean="0">
                <a:cs typeface="2  Titr" pitchFamily="2" charset="-78"/>
              </a:rPr>
              <a:t>نیاز به تعلق خاطر</a:t>
            </a:r>
          </a:p>
          <a:p>
            <a:pPr algn="r">
              <a:buFont typeface="Wingdings" pitchFamily="2" charset="2"/>
              <a:buChar char="ü"/>
            </a:pPr>
            <a:r>
              <a:rPr lang="fa-IR" sz="4400" dirty="0" smtClean="0">
                <a:cs typeface="2  Titr" pitchFamily="2" charset="-78"/>
              </a:rPr>
              <a:t>نیاز به پیشرفت </a:t>
            </a:r>
          </a:p>
          <a:p>
            <a:pPr algn="r">
              <a:buFont typeface="Wingdings" pitchFamily="2" charset="2"/>
              <a:buChar char="ü"/>
            </a:pPr>
            <a:r>
              <a:rPr lang="fa-IR" sz="4400" dirty="0" smtClean="0">
                <a:cs typeface="2  Titr" pitchFamily="2" charset="-78"/>
              </a:rPr>
              <a:t>نیاز به قدرت ، آزادی</a:t>
            </a:r>
          </a:p>
          <a:p>
            <a:pPr algn="r">
              <a:buFont typeface="Wingdings" pitchFamily="2" charset="2"/>
              <a:buChar char="ü"/>
            </a:pPr>
            <a:r>
              <a:rPr lang="fa-IR" sz="4400" dirty="0" smtClean="0">
                <a:cs typeface="2  Titr" pitchFamily="2" charset="-78"/>
              </a:rPr>
              <a:t>نیاز به تفریح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C00000"/>
                </a:solidFill>
                <a:cs typeface="2  Titr" panose="00000700000000000000" pitchFamily="2" charset="-78"/>
              </a:rPr>
              <a:t>پنج نیازاساسی: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 smtClean="0">
                <a:cs typeface="B Nazanin" pitchFamily="2" charset="-78"/>
              </a:rPr>
              <a:t>نیاز به بقا ( پول ، غذا، مسکن وغیره ...)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نیاز به تعلق خاطر ( عشق ، جلب توجه و...)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نیاز به پیشرفت وقدرت 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نیاز به آزادی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نیازبه تفریح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5465618" cy="36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95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411807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cs typeface="2  Titr" pitchFamily="2" charset="-78"/>
              </a:rPr>
              <a:t>اصول شاد زیستن</a:t>
            </a:r>
          </a:p>
          <a:p>
            <a:pPr algn="r"/>
            <a:r>
              <a:rPr lang="fa-IR" sz="4400" dirty="0" smtClean="0">
                <a:cs typeface="2  Titr" pitchFamily="2" charset="-78"/>
              </a:rPr>
              <a:t>اصل اول : ارتباط موثر با نزدیکان</a:t>
            </a:r>
          </a:p>
          <a:p>
            <a:pPr algn="r"/>
            <a:r>
              <a:rPr lang="fa-IR" sz="4400" dirty="0" smtClean="0">
                <a:cs typeface="2  Titr" pitchFamily="2" charset="-78"/>
              </a:rPr>
              <a:t>اصل دوم: داشتن یک هدف ارزشمند</a:t>
            </a:r>
          </a:p>
          <a:p>
            <a:pPr algn="r"/>
            <a:r>
              <a:rPr lang="fa-IR" sz="4400" dirty="0" smtClean="0">
                <a:cs typeface="2  Titr" pitchFamily="2" charset="-78"/>
              </a:rPr>
              <a:t>اصل سوم : درالویت قراردادن نیازهای خود</a:t>
            </a:r>
          </a:p>
          <a:p>
            <a:pPr algn="r"/>
            <a:r>
              <a:rPr lang="fa-IR" sz="4400" dirty="0" smtClean="0">
                <a:cs typeface="2  Titr" pitchFamily="2" charset="-78"/>
              </a:rPr>
              <a:t>اصل چهارم :  رعایت رفتار واصول اخلاقی</a:t>
            </a:r>
            <a:endParaRPr lang="en-US" sz="4400" dirty="0">
              <a:cs typeface="2  Titr" pitchFamily="2" charset="-7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 lvl="8" algn="r"/>
            <a:r>
              <a:rPr lang="fa-IR" sz="2800" b="1" dirty="0" smtClean="0">
                <a:cs typeface="Titr" pitchFamily="2" charset="-78"/>
              </a:rPr>
              <a:t>عادات مخرب روابط انسانی</a:t>
            </a:r>
          </a:p>
          <a:p>
            <a:pPr algn="r"/>
            <a:endParaRPr lang="fa-IR" dirty="0" smtClean="0">
              <a:cs typeface="2  Titr" pitchFamily="2" charset="-78"/>
            </a:endParaRPr>
          </a:p>
          <a:p>
            <a:pPr algn="r"/>
            <a:r>
              <a:rPr lang="fa-IR" dirty="0" smtClean="0">
                <a:cs typeface="2  Titr" pitchFamily="2" charset="-78"/>
              </a:rPr>
              <a:t>انتقاد</a:t>
            </a:r>
          </a:p>
          <a:p>
            <a:pPr algn="r"/>
            <a:r>
              <a:rPr lang="fa-IR" dirty="0" smtClean="0">
                <a:cs typeface="2  Titr" pitchFamily="2" charset="-78"/>
              </a:rPr>
              <a:t>سرزنش</a:t>
            </a:r>
          </a:p>
          <a:p>
            <a:pPr algn="r"/>
            <a:r>
              <a:rPr lang="fa-IR" dirty="0" smtClean="0">
                <a:cs typeface="2  Titr" pitchFamily="2" charset="-78"/>
              </a:rPr>
              <a:t>غرغر کردن</a:t>
            </a:r>
          </a:p>
          <a:p>
            <a:pPr algn="r"/>
            <a:r>
              <a:rPr lang="fa-IR" dirty="0" smtClean="0">
                <a:cs typeface="2  Titr" pitchFamily="2" charset="-78"/>
              </a:rPr>
              <a:t>مقایسه کردن</a:t>
            </a:r>
          </a:p>
          <a:p>
            <a:pPr algn="r"/>
            <a:r>
              <a:rPr lang="fa-IR" dirty="0" smtClean="0">
                <a:cs typeface="2  Titr" pitchFamily="2" charset="-78"/>
              </a:rPr>
              <a:t>تهدید کردن</a:t>
            </a:r>
          </a:p>
          <a:p>
            <a:pPr algn="r"/>
            <a:r>
              <a:rPr lang="fa-IR" dirty="0" smtClean="0">
                <a:cs typeface="2  Titr" pitchFamily="2" charset="-78"/>
              </a:rPr>
              <a:t>تنبیه کردن </a:t>
            </a:r>
          </a:p>
          <a:p>
            <a:pPr algn="r"/>
            <a:r>
              <a:rPr lang="fa-IR" dirty="0" smtClean="0">
                <a:cs typeface="2  Titr" pitchFamily="2" charset="-78"/>
              </a:rPr>
              <a:t>قهر جنسی</a:t>
            </a:r>
          </a:p>
          <a:p>
            <a:pPr algn="r"/>
            <a:r>
              <a:rPr lang="fa-IR" dirty="0" smtClean="0">
                <a:cs typeface="2  Titr" pitchFamily="2" charset="-78"/>
              </a:rPr>
              <a:t>باج دادن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8715436" cy="5626121"/>
          </a:xfrm>
        </p:spPr>
        <p:txBody>
          <a:bodyPr/>
          <a:lstStyle/>
          <a:p>
            <a:pPr algn="r">
              <a:buNone/>
            </a:pPr>
            <a:r>
              <a:rPr lang="fa-IR" b="1" dirty="0" smtClean="0">
                <a:cs typeface="Titr" pitchFamily="2" charset="-78"/>
              </a:rPr>
              <a:t> هفت عادت سازنده که باید جایگزین عادات مخرب سازیم :</a:t>
            </a:r>
          </a:p>
          <a:p>
            <a:pPr algn="r">
              <a:buNone/>
            </a:pPr>
            <a:r>
              <a:rPr lang="fa-IR" b="1" dirty="0" smtClean="0">
                <a:cs typeface="Titr" pitchFamily="2" charset="-78"/>
              </a:rPr>
              <a:t>گوش سپردن</a:t>
            </a:r>
          </a:p>
          <a:p>
            <a:pPr algn="r">
              <a:buNone/>
            </a:pPr>
            <a:r>
              <a:rPr lang="fa-IR" b="1" dirty="0" smtClean="0">
                <a:cs typeface="Titr" pitchFamily="2" charset="-78"/>
              </a:rPr>
              <a:t>حمایت</a:t>
            </a:r>
          </a:p>
          <a:p>
            <a:pPr algn="r">
              <a:buNone/>
            </a:pPr>
            <a:r>
              <a:rPr lang="fa-IR" b="1" dirty="0" smtClean="0">
                <a:cs typeface="Titr" pitchFamily="2" charset="-78"/>
              </a:rPr>
              <a:t>تشویق</a:t>
            </a:r>
          </a:p>
          <a:p>
            <a:pPr algn="r">
              <a:buNone/>
            </a:pPr>
            <a:r>
              <a:rPr lang="fa-IR" b="1" dirty="0" smtClean="0">
                <a:cs typeface="Titr" pitchFamily="2" charset="-78"/>
              </a:rPr>
              <a:t>احترام</a:t>
            </a:r>
          </a:p>
          <a:p>
            <a:pPr algn="r">
              <a:buNone/>
            </a:pPr>
            <a:r>
              <a:rPr lang="fa-IR" b="1" dirty="0" smtClean="0">
                <a:cs typeface="Titr" pitchFamily="2" charset="-78"/>
              </a:rPr>
              <a:t>اعتماد</a:t>
            </a:r>
          </a:p>
          <a:p>
            <a:pPr algn="r">
              <a:buNone/>
            </a:pPr>
            <a:r>
              <a:rPr lang="fa-IR" b="1" dirty="0" smtClean="0">
                <a:cs typeface="Titr" pitchFamily="2" charset="-78"/>
              </a:rPr>
              <a:t>پذیرش</a:t>
            </a:r>
          </a:p>
          <a:p>
            <a:pPr algn="r">
              <a:buNone/>
            </a:pPr>
            <a:r>
              <a:rPr lang="fa-IR" b="1" dirty="0" smtClean="0">
                <a:cs typeface="Titr" pitchFamily="2" charset="-78"/>
              </a:rPr>
              <a:t>گفتگوی همیشگی برای حل اختلافات</a:t>
            </a:r>
            <a:endParaRPr lang="en-US" b="1" dirty="0">
              <a:cs typeface="Titr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11873"/>
          </a:xfrm>
        </p:spPr>
        <p:txBody>
          <a:bodyPr/>
          <a:lstStyle/>
          <a:p>
            <a:pPr algn="r" rtl="1">
              <a:buNone/>
            </a:pPr>
            <a:endParaRPr lang="fa-IR" dirty="0" smtClean="0">
              <a:cs typeface="2  Tit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طرز تفکرما کیفیت زندگی ماراتعیین می کند ، میزان انگیزش نوع نگاه ، نگرش وانتظاراتی که ازخودمان داریم میزان سلامتی وحتی شادابی وحتی دارایی بانکی ما را تعیین می کند.</a:t>
            </a:r>
          </a:p>
          <a:p>
            <a:pPr algn="r" rtl="1">
              <a:buNone/>
            </a:pPr>
            <a:endParaRPr lang="fa-IR" dirty="0" smtClean="0">
              <a:cs typeface="2  Tit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ای برادر تو همه اندیشه ای         مابقی خود استخوان وریشه ای</a:t>
            </a:r>
          </a:p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گربود اندیشه ات گل گلشنی      وربود خارتوهیمه ای گلخنی</a:t>
            </a:r>
            <a:endParaRPr lang="en-US" dirty="0">
              <a:cs typeface="2  Titr" pitchFamily="2" charset="-7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برای تغییر می توانید ازتغییرات جزیی شروع کنید هرروز یک درجه تغییر</a:t>
            </a:r>
          </a:p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1- تسلط برجسم: ( ورزش – تغذیه – رسیدگی برظاهربدنی)</a:t>
            </a:r>
          </a:p>
          <a:p>
            <a:pPr algn="r" rtl="1">
              <a:buNone/>
            </a:pPr>
            <a:endParaRPr lang="fa-IR" dirty="0" smtClean="0">
              <a:cs typeface="2  Tit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2- تسلط برهیجانات: خشم ، پرخاشگری، دم دمی مزاجی بودن </a:t>
            </a:r>
          </a:p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،خوشی بی اساس ولذت جویی با پیامدهای منفی</a:t>
            </a:r>
          </a:p>
          <a:p>
            <a:pPr algn="r" rtl="1">
              <a:buNone/>
            </a:pPr>
            <a:endParaRPr lang="fa-IR" dirty="0" smtClean="0">
              <a:cs typeface="2  Tit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3- تسلط برزمان: مدیریت زمان رابهبود بخشید.</a:t>
            </a:r>
          </a:p>
          <a:p>
            <a:pPr algn="r" rtl="1">
              <a:buNone/>
            </a:pPr>
            <a:endParaRPr lang="fa-IR" dirty="0" smtClean="0">
              <a:cs typeface="2  Tit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4- تسلط برمسایل مالی : مدیریت اقتصادی ، تنظیم دخل وخرج</a:t>
            </a:r>
          </a:p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5- تسلط برروابط فردی واجتماعی خانواده وکنترل روابط</a:t>
            </a:r>
          </a:p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 خود.</a:t>
            </a:r>
            <a:endParaRPr lang="en-US" dirty="0">
              <a:cs typeface="2  Titr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786058"/>
            <a:ext cx="8229600" cy="2268535"/>
          </a:xfrm>
        </p:spPr>
        <p:txBody>
          <a:bodyPr/>
          <a:lstStyle/>
          <a:p>
            <a:pPr algn="ctr" rtl="1">
              <a:buNone/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ضرب المثلی است که می گوید فرد موفق کسی است که همه کس را می شناسد نه اینکه همه چیز را می داند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28604"/>
            <a:ext cx="2228850" cy="2057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خصوصیات انواع شخصیت</a:t>
            </a:r>
            <a:endParaRPr lang="en-US" dirty="0">
              <a:cs typeface="2 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b="1" u="sng" dirty="0" smtClean="0">
                <a:solidFill>
                  <a:srgbClr val="000099"/>
                </a:solidFill>
              </a:rPr>
              <a:t>تیپ1: اصلاح طلب و کمالگرا</a:t>
            </a:r>
          </a:p>
          <a:p>
            <a:pPr algn="r" rtl="1">
              <a:buNone/>
            </a:pPr>
            <a:r>
              <a:rPr lang="fa-IR" dirty="0" smtClean="0">
                <a:cs typeface="2  Titr" pitchFamily="2" charset="-78"/>
              </a:rPr>
              <a:t>باورشان این است که فقط یک راه درست وجوددارد</a:t>
            </a:r>
            <a:r>
              <a:rPr lang="en-US" dirty="0" smtClean="0">
                <a:cs typeface="2  Titr" pitchFamily="2" charset="-78"/>
              </a:rPr>
              <a:t> </a:t>
            </a:r>
            <a:r>
              <a:rPr lang="fa-IR" dirty="0" smtClean="0">
                <a:cs typeface="2  Titr" pitchFamily="2" charset="-78"/>
              </a:rPr>
              <a:t>و رویدادها یا سفیدند یا سیاه. اصول اخلاقی را رعایت میکنند و کارها باید روی نظم باشد.در حالت سالم انسانهای صادق، عادل و کارآمد هستند.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38914" name="Picture 2" descr="http://www.cengizpak.com.tr/wp-content/uploads/mukemme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3116"/>
            <a:ext cx="4643438" cy="31432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2910" y="5715016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r" rtl="1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ar-SA" dirty="0" smtClean="0">
                <a:ea typeface="Calibri"/>
                <a:cs typeface="Titr" pitchFamily="2" charset="-78"/>
              </a:rPr>
              <a:t>قضاوت گر، منتقد و عیب جو، موشکاف و ریز بین، عصبانی، متوقع و زورگو، نصیحت گر، زیاد از حد جدی</a:t>
            </a:r>
            <a:endParaRPr lang="en-US" dirty="0">
              <a:ea typeface="Calibri"/>
              <a:cs typeface="Titr" pitchFamily="2" charset="-78"/>
            </a:endParaRPr>
          </a:p>
        </p:txBody>
      </p:sp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راه های رشد وبهبود تیپ یک براساس تئوری انتخاب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توجه به نیازهای اساسی خود ازجمله نیاز به تفریح</a:t>
            </a:r>
          </a:p>
          <a:p>
            <a:pPr algn="r" rtl="1"/>
            <a:r>
              <a:rPr lang="fa-IR" dirty="0" smtClean="0"/>
              <a:t>عدم استفاده ازهفت رفتارمخرب</a:t>
            </a:r>
          </a:p>
          <a:p>
            <a:pPr algn="r" rtl="1"/>
            <a:r>
              <a:rPr lang="fa-IR" dirty="0" smtClean="0"/>
              <a:t>توجه به ماشین رفتارکلی وحرکت ازسمت احساس وفیزیولوژی به سمت فکروعمل</a:t>
            </a:r>
          </a:p>
          <a:p>
            <a:pPr algn="r" rtl="1"/>
            <a:r>
              <a:rPr lang="fa-IR" dirty="0" smtClean="0"/>
              <a:t>استفاده ازایست درچرخه رفتارکلی</a:t>
            </a:r>
          </a:p>
          <a:p>
            <a:pPr algn="r" rtl="1"/>
            <a:r>
              <a:rPr lang="fa-IR" dirty="0" smtClean="0"/>
              <a:t>عدم کنترل دیگران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1" y="3861049"/>
            <a:ext cx="2619375" cy="21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3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Titr" pitchFamily="2" charset="-78"/>
              </a:rPr>
              <a:t>خصوصیات انواع شخصیت</a:t>
            </a:r>
            <a:endParaRPr lang="en-US" dirty="0">
              <a:cs typeface="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600200"/>
            <a:ext cx="3857652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b="1" u="sng" dirty="0" smtClean="0">
                <a:solidFill>
                  <a:srgbClr val="000099"/>
                </a:solidFill>
                <a:cs typeface="Titr" pitchFamily="2" charset="-78"/>
              </a:rPr>
              <a:t>تیپ2: کمک گرا</a:t>
            </a:r>
          </a:p>
          <a:p>
            <a:pPr algn="r" rtl="1">
              <a:buNone/>
            </a:pPr>
            <a:r>
              <a:rPr lang="fa-IR" dirty="0" smtClean="0">
                <a:cs typeface="Titr" pitchFamily="2" charset="-78"/>
              </a:rPr>
              <a:t>دوست دارد مورد قبول دیگران باشد و برای اینکه از او نرنجند یک شخصیت متفاوت از خود نشان میدهد. در حالت سالم افراد مهربان و دلسوزند.</a:t>
            </a:r>
            <a:endParaRPr lang="en-US" dirty="0" smtClean="0">
              <a:cs typeface="Titr" pitchFamily="2" charset="-78"/>
            </a:endParaRPr>
          </a:p>
          <a:p>
            <a:pPr algn="r">
              <a:buNone/>
            </a:pPr>
            <a:endParaRPr lang="en-US" dirty="0"/>
          </a:p>
        </p:txBody>
      </p:sp>
      <p:sp>
        <p:nvSpPr>
          <p:cNvPr id="41986" name="AutoShape 2" descr="data:image/jpeg;base64,/9j/4AAQSkZJRgABAQAAAQABAAD/2wCEAAkGBhMRERUTEhQQFRMWFxYVEhQYFhcYFBIQFhQVFhUWFhQXGyYgFxkjGRYVHy8gIycpLCwsFR4xNTAqNSYrLCkBCQoKDgwOGg8PGi0lHyQpKSoqMSksLCwsKjUsNSwsLCksLyksLSksNCksKiwpLCwsLCwsLCwsLCopLCwsLCwsLP/AABEIAPkAygMBIgACEQEDEQH/xAAcAAEAAgMBAQEAAAAAAAAAAAAABAUBAwYHAgj/xABDEAACAQIDBAcFBgUCBAcAAAABAgADEQQSIQUxQVEGEyJhcYGRMkJSobEHFHLB0fAzYoKi4SNDU5KTshUWY3OjwtL/xAAbAQACAwEBAQAAAAAAAAAAAAAABAIDBQEGB//EADARAAIBAwIDBQgDAQEAAAAAAAABAgMREgQhMUFRBRNhccEGIoGRobHR8DJS4SNC/9oADAMBAAIRAxEAPwD3GIiACIiACIiACIiACIiACYJgmcJ0u6Sl3bD0mIRbrVYHV23FAeCjceZuNwN7qNGVWWKIykoq7LvavTWjSJVL1XG8KRkB5Fzp6XlBW6d4g+ylBRwuGc+uZfpKihgdNdOQ7psoUKa1FFUtk97LobTZhpKMFursWdSTJ6dPsSPaWg39Lr88x+kutk9P6FQhaoNFjuLEGmTyFTSx/EB5zjtrPRNQ9QGCaWuSSTxOusqq6abtN3+JGekpTjdKx1VJJnt4aZnlXRDpqcM60K7E4ckKrHfQJ0Gv/C4fy+G71QTHq0nTlZjEZZIzERKiQiIgAiIgAiIgAiIgAiIgAiIgAiIgAiIgBV9JdpHD4apVHtBbJ/7jEKn9zA+U8swxGmp8d58TzM7z7S2IwVxu62lm8M2n92WebUsTNjQWUG/EWq8TrNnYKpXfIhW9rkkGwHOV+2sN1NUoXDkWuRuBPCVdLaLL7LMveCQbeImh8RHbtSvfYr5FhSxAtoLnjumjEFjc6DTXjfxkE17TTiMWTvJkZMER9oMNbajv+hnrX2Z7ZOIwKZiS9FmoMTvIQAoSeJ6tkv33nimOxU9J+w0saOKbXL1ygciwopm+RWZuraaLqfE9OiImcXiIiACIiACIiACIiACIiACIiACIiACIiAFX0l2T96wtWjcAuvYJ3LUBDIT3Bgs8OFQglWBVlJV1O9XU2ZT3gi0/Qs4fp30A+83xGGyriLDOp0SuoFhc+7UA0DbjYA6WKtaet3bs+BXONzzTrpg15Cru1N2p1FenUX2kcZXXxB4d40PAmaXxg5zS7xFFibUxEg4nFSLVx0h1sRf5nyGpPgBKpVCSRjE195PCfo3oDsAYPAUaYILFesqsLENVqdpiCN4Fwo7lE8E6P7INeopOq3vvAB8ybcJ6DR25isKgp0a3+mPZXKrZQR7Kl1uAN1tw1tpKnp51VdElNRPXInhm1/tIxtM61anMMBTVOA1ITmRv5iT9ifbTVSwxNNKg+Jew/wAhlb0WLS00o7XX75limmeyROW2X9pWBrrmFRl4MGRuyeRZQV9DOiweOp1VzU3R1+JWDD1EplCUd2iSaZviIkDoiIgBqzzGeaM8Z5ZYqyJGeOskfPGeGIZEjrJnrJGzxnhiGZJ62OtkbPGeGIZkrrRM9YJEzxnnMTuZLziZvIeeM8MQzNO2ejmGxihcRRp1AL5Sw7S3+FxZl8iJyGM+xPBOb03xVLuFRXX/AOVWPznairMisec6slwYZI4TCfYdhFN6lbF1O7NTQEd+RM3oROy2J0XwuDBGHo06d/aYC7t+Ko12bzMlfeDM/eT3QeT4nVKJwfTfo0lKrTr0ERetYpVRQBd7FldVHvGxU233U8zOT6Q45aHZBuwbJYa5muQbW4foeE67pVtfNXZr6Ub06XdWteo/9Jt50xznnmCAqu1Q8ezSHJAfa/qPyC85r0coUlF8WUSs5XLTB1HQipTYq1tCOXEFTcMvMG4PKROlH3aulI0sLTpYjtLWFJci1ajMi0iig2OYltCLg6XIsTOoPYW9P0+XrNRc06qVUCF6brUUMLrmU3Fx+moOosbSdSmpK/M4pW2ObobBrL1y5itSiSatIAk9WrFKrqwvfI2W4t7LZgSAZfdGsNi6L06uBWvU63OaZGqMUYqyVX0SwK2NyAQQVsTZfUujmHweJcbQp0wtdgUqdo3SpZQ4KXy5rBRmtcix3GdMigCwtYbgNwmY67jtb5l6hcUiSozAA2FwDcA21ANhfxn3MTN4oWCIiAFVnjPI+eM8axEcyRnjPI+eM8MQzJGeM8j55Cr7doobNUS/IXY+igzjsuJOEZ1HaCbfgr/Ytc8Z5R/+asP8T/8ATqf/AJkjDbdoVDZKqEncpOVj4K1iZxOL5l09NqIK8qckvFP8FpnjPI+eM8liLZkjPGeR88Z4YhmSM8Z5HzxnhiGZIzyDtbavUr2bGo1wgO4WF2dh8KjU89Bxn1icYtNGdzZVFyfyHMk2HnPPuku231JBNatlVaa6sqMR1VFRxZiQT4j4mAvpUlJ3lwR1O5pWi2OxC4VCcpDNXfilEsOsYn/iObAd55KZ99NtkDC4kOihaVUZkAHZSolg6DkLZWHi3KdX0Q6Pfc6JzkNXqEPiHGoz65UU8UQEgcyWb3pJ6S7KGKwz0+yG9umx3LVS5Uk8ARdSeTGSdZueXI7klsebNiwdR5j9iZbGkjWx5E75GwGEd7+4BoSRrm5AcT8vGWuM6NrSADs5qWzOlxemp9nPpox35d4G/fHldgT/ALOdq9XiXok9msuZOQrUwT/dTzf9NZ6Tnni2ExIXE4c0wQwxFADiTesin1BI857DnmfXj74N2JIqnmfWfQxLczImeM8oxI5k0Yxufymfvzfy/vzkHPGecwR3vGeUUPtPxY9pcM/9DqfVXt8pbYT7V1/3cO476dRW/tcL9Z53EdwiKZM9gwPTvBVf94Uzyqg0/wC5ux/dLTGbUSnT6wkEH2MpB6w8lI0PjuE8LvOv2Hs4UqY0AZu03ieHloPKLV2qcbo1eytE9bWxf8Vu/wAfH8l7jtq1K/tGy8Ka+z5/H5+gkUJbSS8MuXUq1+dryW+yatVDURDlW9ydLgDWwO+1pnNt8T3kHS06UIpRj+/vUpzaaqtMEay1x+2zVpJTKU1C8QO0bd8qXeRYzCUmryVvjck7O6SVcMQCTUpcUJ7Sj/02O78J08N87bC45aqLURgyMLqefA+BBuCOBBnmWKMn9CdsGnWag38Opdk/lrAbv6lHqq8zGKNSzxZ5btnQQcXWpqzXHx/09DzxnkM4ifJqmO7HkdydnmGq2FyQAN5OgHiTulRtHHPTpllBYi2nIEgEkcQL/vWcxi8fVrORo5VS5LEimgGm4C2YkgAW1M45JefQb0+llWTk3aK4tlx0g2yDYgZkXWmCpy1X1BqEkWZEOgHvEm+kidDdkGpUONrXJOYYYHU63FSuebN2lU8sx94SkxAYLqxZvebizcSdT9TOg6D7YarSNNit6f8ADA3iiGZBm4DtKQBvsI1VsoRiuZFwajJx5fm3qjrc8oOku0if9BN5ANU/yn2U8957rD3jLDG44UqbVDrlF7fESbKPMkCci2NBXMzDOzMXOt9dbjS1uAF7jwnaFNOV3yKIb7m+hiBSuy+2PZc6inzKg735E6Lv32tzO1ttEsKVIM7ubKouXqO3zJOtz47hMviauMqdThFzW9p72p0xf2qj8PDebaAnSdt0Z6J0sEM1+srsLPWI1sd6019xPmeJ3ATq1t7RLXJQ4kToj0H+7MK+IcVK41VR/DoMQQSD772JGbQC5sPenYZ5Hzxnilhd1G3uSM8Z5HzxnhicyJGeM8j54zwxDI8JiIjBWbcLTzOgO4soPhcXnaLW1PifrOIR7EHkQfQzo6eJuARxHzEztYndHrvZypGMZrndfv3L+nitNxmTtqsENMVHCa9kHTXfK3DYnTePOKzjfdYgeocoN7o2NVmh6s0NXmk17mdOzqpK5vbXfu+sh/e8lRGXeroR4hwZ84nGcpo2UOsxVCnvzVFJ7kQ53J7sqmTitzB1mpum3wsz1VjqR3wBPjNKzaO0bghTZRo78z8CczzPATUnjTV5HjtJRqaqp3dP4vkvF/u5G29tpVBW91G882HLmAfUju155MQuUANrUcE665BqfRQxkvZuy/vdUVKgH3ZD2U4V3B3HnTXj8RFucvMf0aw1YewKbXvnpBUfXeL5SLHjpKaEZSl3jNfXanT6eK0tLdLi+r5+n2OXDCoQCWs75QAd1JfbbuOj+gnVdE6eShcKqq7M6ke06E9lnPE77X4Wmun0WwyiwRyLWANR+ynwrYg24G9yeJlmNNBYAaADQADQADgIzJPmZE68ZxtEbZwhrUXpqQGNipO7MpBAPcbWvwvfhPO8S1VL03VkYcGFmAO48iO8XB4T0dak5nprhP4dYd9J/A3dD69YP6hLYsro1LSwZRbE2i1JyodlzdoEG3a94Hgbjn8M67BdKeFUXHxqNf6k/NfSefYlsozcV19JYdc9JglVWUkXW+5k4MrDR17wTLLxfuyGZwUuJ6bSxAZQykMp3EG4PnPvPODwG1WpHMh3+0p9l/EcD3jX6TqtnbVSst10I9pD7S/qOR+h0kJU7CVSDhvyLLPGeR88Z5DEpyJGeM8j54zwxDI8YiIki4SVhcXl0O76SLErqU1UjZjWl1M9NUVSPx8S6pYsDWSG2iANJzgZh7J8j+RmGxbcQf33zKnQnDij11HtKjWWz36cy2r4y8+KdXS/OUzYomWVBCQAOUgkSq1nJWRmrVsCTuEh4Os6v1oZkf3SDYqP3w5eMnYnAsFBIJJIAG/5S52T0cyZalcWvqqndpvJvvPy8YzSwis5fIzK1CvXl3MFZNXbfT9Xx8rl7sfa1WrQzVwE5uNGqrYaBLWVjcbtLG9lBkfK2Me3s0E7JK6Agf7VM8/ibh42Artr7aNQ5KeiDS449y+epPPvkTZPStqBCMC9EaAe8mu9L7xc+yfIg77IQlWllPgLaivDQ0nQ03Hm/wB/Ud4lgAFAAAAUDcANwA5T6zyvXaqMoZDnDAEWuBY87i48N8i1dtoDY1LHkoDN/wAgvbzaXVKsKe17+Qjpey9VqY544rrLa/r9C7FSC0rsDjC97hha1rjKzDich1HDu1kvPGKbVSNzL1FOWnqOEuKNoeRNtUesw9ReOUsPxJ2x/wBtvOfdSuF3n9fSQcTjC2m5fm3j3d0spwbdjsYSk1JHG4hNJ0yVVq7Mp57EhERb71qo4pXHI2U+XjIu06qEDsqLC3exuSSe/W3gBNGxa69U6sKhTrSQoFkJypftWNiDY7j5Sbh7w9UjlZ9Gajhssn9HcOzVg4uFp3zN8RK6Uxz3gnkAOJE1UaBrtlS4X3ntcKB37mbu9dJ0tCmtNQiCyjQD5kk8STck8STOy6IX1FdRWK4sl54zyPnjPI4mbkSM8Z5HzxnhiGR5RERKh8REQAREQAEzt9i4YLTBdASd4NxpfTcdDacVTexBtexBtzsb2nb7O2xTqqAdDz4+fOJaxuyR6DsONPvJSb3tZL1+hsx2HVhYDS+l9TbXeQACfISpxeGYiys1hw5jiByl5iUyi+8c/wB/SRjRvruHEzOTsz2TpxqUXFfTicvV0U+Fpt2PsVmcNUUhBrY+8eGnKXtStRpXbTNz3n1/SUmN6QVSbKoVeZBJPhyj3fSmsYI8tT0Gm0su91U72eyXPz6+X1OswqKSM7BVsediQDYEjcCdPC+6Vhqsps2Kw1Lhkojcv8x33PgfGUgxdRlAdj3jdK3FAZjoOUhDTSfF+pbqe3YN+4m154+jZ3WxmRrur1KhHZLMwYXNibZVAvoL8d3OWJecjsjblSmiq3bXgCe0o5K3LuN/KX+G2pTqWCt2vgOj+nHyvNKhFRtE8dr6kqs5VGnZ+Ldvi9zdUovmLKy2NtCN1gBodeV76b5FxOArObmqo78rMfmwk4PPk1IxFe8LvVVIwST+xVN0ZDe3WqnuVUT/ALs8s9nYNKCZKeYLctctdizWuSfIbrbpnrI6yTwV7i89ROatJkg1bxnkfrI6ydxKsiRnjPI/WR1kMQyJGeM8j9ZHWQxDI83ibMRhmptlcEHhyI5g7iPCa4obCae6EREAEREAEsdkVO0F5n6/5ldNuFYh1I35h9ZXUWUGhjTScKsWuqOxo4moikWZl4gakeXGV+LqVqptcUqfNhmYjkEB+pHnLKi/taSLXfhaYp75Sts27FTUVaY95v5mN2/QeAAkZcWvOZ2jTPAyCmHaw0O4fSO6Xmmec7ZcfdcV1JVXGfD6yNTTMbT7TCMe7x/STKVELu9Y9dLgefs3xPsC0gYg5nsPAePOScTXyiw3n5TTgk1J5Ti23OvfYuKO3KlIanOBuDb/ACff63kzDdJqTe1emf5tV/5x+YE5nFV8xsNw+ZmiWwnKItVowqf4egJWDC6kEcwQR6jSZ6ycBSqFTdSynmpIPqJYUekFZd5V/wAS6+q2P1jCrLmhKWjkv4u51/WR1k56l0oHv02HerA/I2+slU9v0T7xX8St9QCJapwfMXlRqx4x9fsW/WR1kgJtKkd1Skf61H1M3rUvusfAg/STVmVO64kjrI6yaNeR9I15GdsRyI1ZFcZWAZTwP1HI94lJjdgka0jcfAfaHgfe87HxlxmjNK5RUuJbTqyp/wATkiLGxuCN4OhB7xwmJ0+LwiVR2hrwYaMPPl3HSUmM2W9PUdpeYGo/EvDx1EVlTcTTpamM9nsyHERKxkT7oPZlPJgfQifETjV1YlGTi1JcjtKGikjfukPG1rDXSTNl/wABS2pKpfzW/wCkrekx/wBOwtfL8zf9ZhWs7H02qozpKp1V/oVjsXPP8l4n985un3gFSmCqaX9ok3LeJ/LdI2OpMuqk5eI5f4jenmr4vmeX7T0VRQVVO6XFdPH89DcTaRquMA0XXv4SIzE75iaCiebcjJN4DEcZiJMgIiIAIiIAIiIAJjIOQ9JmIHTGUd0ZRyEzEAOpzRmmrNGaO3MCxtzRmmrNGaFwsR8XsxX1HZbmNx8V/MfOVGIwrUzZh4HgfA/lvl/mmGsRY2IO8HUHylcoJjNLUShs90c5Bllidljemn8pOnkeHn6yuqIRcEEHkZQ4tcTRhVjNXidjQ0pqO5R6KBKHb9TS3Mgepl6Wsg8/oJy+1quaoo5XY+W75mYNNZTSPpuvqKjpnbkjXTxJG/1/WT6eLBsCCSeA1vIeAwvWVFTmdfwjU/vvnX4zB0qCIRTpBimdrIq2DFsguoBvks2/3xLtRTjCXumZ2RWraim3Pgna/Xm9vDb5nG4mnlYi1u7l3TVMtVLEsfeN/AcB6WmJpU74K/E8jqsO+n3fC7sIiJYLiIiACIiACIiACIiACIiAHQRMRHDDMxMRADMTEQAzPirQVxZhflzHgeE+pvwaXaV1JqEHJ8hrR6aeprwow2cnby6v4Lc3Yo5UF+U5J3zVGbhuHlv/ACnSdIcRamx7tPSQP/DVyKu4qALjeSBrfnreY2ipOcnJcj3/ALR6xUIRpP8A9eliT0Uwmeoe/KgPLOdT9JN6X47PnYaBjZRyTRUHkuUeU+ujtHqlbde7G4/BZfylX0jfVR339Af8Suqs69n1sPaW2n7LVRf0b+e/4KeIiap4QREQAREQAREQAREQAREQAREQAvrxeYiOmKZvF5iIAZvF5iIAZvJuzxvMgywwXsxDtCVqVurX59D0/stSU9dl/WLf2XqVm2zmKL8TqPLML/K82jU+M0Y0Xrp3Zm9Ft/8AaSaFXKwNr/vhKtCnGjKSV2Me0DhW7QhSqSxjZXfS73+i/JdYPCZKTO+49lBxap2b27lXUnmyjjpzu2F6x1AtftHXuG6X1faArWy6BQFVOKIOfMkkktxJJ8K7F4Xcw3j6EEH6/KZ0Zf8AZSn139T1+poZdnulp91haPPgtlfn59Tm6lMqbMCD9fA8Z8y7dARYgESBX2cRqmvcd/keM3ZU2t0fMoahPaWzIcQREqGRERABERABERABERABERAC8iYvF48Y5mJi8XgBmJi8XgB9ItzYb5a08MUWxkDBVgrXPrylg9e/GYvaNSTkoW24+Z9B9lNLRjSlqFK83s1/Vf7a9/lzKjGraqp55h/aT+QibMfS3N8Jv5WIPyJmr9+MY7OmsHHncyPaihJalVbe64pX8U3+UZB+W7mPAySmOO5te8DXzUb/AC9JFvF41W08Ky95b9TI0Hamo0L/AOUtuafB/jzVjH3lWYhddL6bhrb5/kZ9TH7Pf4xeTo03Tgot3sUa7UrVV5VlHG/Lx5v4muth1ffv4HiPP9ZX18Gy67xzHDxHCWl5soUS7ADeSBfgLmwvykpQTKadWUNkUESzr4ANqNDzA0J7xINXCupylTfhodfCLyg4j0KsZ+ZqiZCk8Dpv7oKkGxBB5cfSQLDESTRwpBVnVsmazaHQKRmvbUaGbtoZDYIAWFy2UaZLdwt+9Zy5K2xAifWQ3tY35W19JgidImIiIAXUTER8yDMTEQAzExEAMz6WoRuP+fET4iQnCM1jJXRdQr1KE1OlJp+H79Da2M+IH6j9+M+a2NzZVVCAN7EECwG4X3km0+RMRKOghGamm9mb1X2i1FahKjOK3Vm/Pw6+vIzExE0DzZmJiIAZk3B4xVUZi4yuHstrVLWsGuRaxHeNTpIMSLimrEoyxdyZRxtjTvmsim9uDsz3ZQdCQCup5CbXxoLN26hzIFDBbFMpFlALkkECxN76yuiR7tE+9ZK+8gVM6FxepSd/5kVCHF763Y3sdDK9ceAyO5qdZTQ7xdmqZny3YncAynNrum4SHtL3fP6iU1KMUroZo6iTeLPqljx1RVmrZv8AUNgTaoXVQC7Zr6EX43Gk3UtqhWBBca4e5Gl0poQ437r2042lVEoxQ5ky0p7VGZSxqXyVFL6llzVGZbG9z2TbQiwJsZHr4hXd3dixJ0OUjTdoo0GlrAkjffvhxDFHMmTGajroeNj2+S2tc882/lIcROpWON3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eg;base64,/9j/4AAQSkZJRgABAQAAAQABAAD/2wCEAAkGBhMRERUTEhQQFRMWFxYVEhQYFhcYFBIQFhQVFhUWFhQXGyYgFxkjGRYVHy8gIycpLCwsFR4xNTAqNSYrLCkBCQoKDgwOGg8PGi0lHyQpKSoqMSksLCwsKjUsNSwsLCksLyksLSksNCksKiwpLCwsLCwsLCwsLCopLCwsLCwsLP/AABEIAPkAygMBIgACEQEDEQH/xAAcAAEAAgMBAQEAAAAAAAAAAAAABAUBAwYHAgj/xABDEAACAQIDBAcFBgUCBAcAAAABAgADEQQSIQUxQVEGEyJhcYGRMkJSobEHFHLB0fAzYoKi4SNDU5KTshUWY3OjwtL/xAAbAQACAwEBAQAAAAAAAAAAAAAABAIDBQEGB//EADARAAIBAwIDBQgDAQEAAAAAAAABAgMREgQhMUFRBRNhccEGIoGRobHR8DJS4SNC/9oADAMBAAIRAxEAPwD3GIiACIiACIiACIiACIiACYJgmcJ0u6Sl3bD0mIRbrVYHV23FAeCjceZuNwN7qNGVWWKIykoq7LvavTWjSJVL1XG8KRkB5Fzp6XlBW6d4g+ylBRwuGc+uZfpKihgdNdOQ7psoUKa1FFUtk97LobTZhpKMFursWdSTJ6dPsSPaWg39Lr88x+kutk9P6FQhaoNFjuLEGmTyFTSx/EB5zjtrPRNQ9QGCaWuSSTxOusqq6abtN3+JGekpTjdKx1VJJnt4aZnlXRDpqcM60K7E4ckKrHfQJ0Gv/C4fy+G71QTHq0nTlZjEZZIzERKiQiIgAiIgAiIgAiIgAiIgAiIgAiIgAiIgBV9JdpHD4apVHtBbJ/7jEKn9zA+U8swxGmp8d58TzM7z7S2IwVxu62lm8M2n92WebUsTNjQWUG/EWq8TrNnYKpXfIhW9rkkGwHOV+2sN1NUoXDkWuRuBPCVdLaLL7LMveCQbeImh8RHbtSvfYr5FhSxAtoLnjumjEFjc6DTXjfxkE17TTiMWTvJkZMER9oMNbajv+hnrX2Z7ZOIwKZiS9FmoMTvIQAoSeJ6tkv33nimOxU9J+w0saOKbXL1ygciwopm+RWZuraaLqfE9OiImcXiIiACIiACIiACIiACIiACIiACIiACIiAFX0l2T96wtWjcAuvYJ3LUBDIT3Bgs8OFQglWBVlJV1O9XU2ZT3gi0/Qs4fp30A+83xGGyriLDOp0SuoFhc+7UA0DbjYA6WKtaet3bs+BXONzzTrpg15Cru1N2p1FenUX2kcZXXxB4d40PAmaXxg5zS7xFFibUxEg4nFSLVx0h1sRf5nyGpPgBKpVCSRjE195PCfo3oDsAYPAUaYILFesqsLENVqdpiCN4Fwo7lE8E6P7INeopOq3vvAB8ybcJ6DR25isKgp0a3+mPZXKrZQR7Kl1uAN1tw1tpKnp51VdElNRPXInhm1/tIxtM61anMMBTVOA1ITmRv5iT9ifbTVSwxNNKg+Jew/wAhlb0WLS00o7XX75limmeyROW2X9pWBrrmFRl4MGRuyeRZQV9DOiweOp1VzU3R1+JWDD1EplCUd2iSaZviIkDoiIgBqzzGeaM8Z5ZYqyJGeOskfPGeGIZEjrJnrJGzxnhiGZJ62OtkbPGeGIZkrrRM9YJEzxnnMTuZLziZvIeeM8MQzNO2ejmGxihcRRp1AL5Sw7S3+FxZl8iJyGM+xPBOb03xVLuFRXX/AOVWPznairMisec6slwYZI4TCfYdhFN6lbF1O7NTQEd+RM3oROy2J0XwuDBGHo06d/aYC7t+Ko12bzMlfeDM/eT3QeT4nVKJwfTfo0lKrTr0ERetYpVRQBd7FldVHvGxU233U8zOT6Q45aHZBuwbJYa5muQbW4foeE67pVtfNXZr6Ub06XdWteo/9Jt50xznnmCAqu1Q8ezSHJAfa/qPyC85r0coUlF8WUSs5XLTB1HQipTYq1tCOXEFTcMvMG4PKROlH3aulI0sLTpYjtLWFJci1ajMi0iig2OYltCLg6XIsTOoPYW9P0+XrNRc06qVUCF6brUUMLrmU3Fx+moOosbSdSmpK/M4pW2ObobBrL1y5itSiSatIAk9WrFKrqwvfI2W4t7LZgSAZfdGsNi6L06uBWvU63OaZGqMUYqyVX0SwK2NyAQQVsTZfUujmHweJcbQp0wtdgUqdo3SpZQ4KXy5rBRmtcix3GdMigCwtYbgNwmY67jtb5l6hcUiSozAA2FwDcA21ANhfxn3MTN4oWCIiAFVnjPI+eM8axEcyRnjPI+eM8MQzJGeM8j55Cr7doobNUS/IXY+igzjsuJOEZ1HaCbfgr/Ytc8Z5R/+asP8T/8ATqf/AJkjDbdoVDZKqEncpOVj4K1iZxOL5l09NqIK8qckvFP8FpnjPI+eM8liLZkjPGeR88Z4YhmSM8Z5HzxnhiGZIzyDtbavUr2bGo1wgO4WF2dh8KjU89Bxn1icYtNGdzZVFyfyHMk2HnPPuku231JBNatlVaa6sqMR1VFRxZiQT4j4mAvpUlJ3lwR1O5pWi2OxC4VCcpDNXfilEsOsYn/iObAd55KZ99NtkDC4kOihaVUZkAHZSolg6DkLZWHi3KdX0Q6Pfc6JzkNXqEPiHGoz65UU8UQEgcyWb3pJ6S7KGKwz0+yG9umx3LVS5Uk8ARdSeTGSdZueXI7klsebNiwdR5j9iZbGkjWx5E75GwGEd7+4BoSRrm5AcT8vGWuM6NrSADs5qWzOlxemp9nPpox35d4G/fHldgT/ALOdq9XiXok9msuZOQrUwT/dTzf9NZ6Tnni2ExIXE4c0wQwxFADiTesin1BI857DnmfXj74N2JIqnmfWfQxLczImeM8oxI5k0Yxufymfvzfy/vzkHPGecwR3vGeUUPtPxY9pcM/9DqfVXt8pbYT7V1/3cO476dRW/tcL9Z53EdwiKZM9gwPTvBVf94Uzyqg0/wC5ux/dLTGbUSnT6wkEH2MpB6w8lI0PjuE8LvOv2Hs4UqY0AZu03ieHloPKLV2qcbo1eytE9bWxf8Vu/wAfH8l7jtq1K/tGy8Ka+z5/H5+gkUJbSS8MuXUq1+dryW+yatVDURDlW9ydLgDWwO+1pnNt8T3kHS06UIpRj+/vUpzaaqtMEay1x+2zVpJTKU1C8QO0bd8qXeRYzCUmryVvjck7O6SVcMQCTUpcUJ7Sj/02O78J08N87bC45aqLURgyMLqefA+BBuCOBBnmWKMn9CdsGnWag38Opdk/lrAbv6lHqq8zGKNSzxZ5btnQQcXWpqzXHx/09DzxnkM4ifJqmO7HkdydnmGq2FyQAN5OgHiTulRtHHPTpllBYi2nIEgEkcQL/vWcxi8fVrORo5VS5LEimgGm4C2YkgAW1M45JefQb0+llWTk3aK4tlx0g2yDYgZkXWmCpy1X1BqEkWZEOgHvEm+kidDdkGpUONrXJOYYYHU63FSuebN2lU8sx94SkxAYLqxZvebizcSdT9TOg6D7YarSNNit6f8ADA3iiGZBm4DtKQBvsI1VsoRiuZFwajJx5fm3qjrc8oOku0if9BN5ANU/yn2U8957rD3jLDG44UqbVDrlF7fESbKPMkCci2NBXMzDOzMXOt9dbjS1uAF7jwnaFNOV3yKIb7m+hiBSuy+2PZc6inzKg735E6Lv32tzO1ttEsKVIM7ubKouXqO3zJOtz47hMviauMqdThFzW9p72p0xf2qj8PDebaAnSdt0Z6J0sEM1+srsLPWI1sd6019xPmeJ3ATq1t7RLXJQ4kToj0H+7MK+IcVK41VR/DoMQQSD772JGbQC5sPenYZ5Hzxnilhd1G3uSM8Z5HzxnhicyJGeM8j54zwxDI8JiIjBWbcLTzOgO4soPhcXnaLW1PifrOIR7EHkQfQzo6eJuARxHzEztYndHrvZypGMZrndfv3L+nitNxmTtqsENMVHCa9kHTXfK3DYnTePOKzjfdYgeocoN7o2NVmh6s0NXmk17mdOzqpK5vbXfu+sh/e8lRGXeroR4hwZ84nGcpo2UOsxVCnvzVFJ7kQ53J7sqmTitzB1mpum3wsz1VjqR3wBPjNKzaO0bghTZRo78z8CczzPATUnjTV5HjtJRqaqp3dP4vkvF/u5G29tpVBW91G882HLmAfUju155MQuUANrUcE665BqfRQxkvZuy/vdUVKgH3ZD2U4V3B3HnTXj8RFucvMf0aw1YewKbXvnpBUfXeL5SLHjpKaEZSl3jNfXanT6eK0tLdLi+r5+n2OXDCoQCWs75QAd1JfbbuOj+gnVdE6eShcKqq7M6ke06E9lnPE77X4Wmun0WwyiwRyLWANR+ynwrYg24G9yeJlmNNBYAaADQADQADgIzJPmZE68ZxtEbZwhrUXpqQGNipO7MpBAPcbWvwvfhPO8S1VL03VkYcGFmAO48iO8XB4T0dak5nprhP4dYd9J/A3dD69YP6hLYsro1LSwZRbE2i1JyodlzdoEG3a94Hgbjn8M67BdKeFUXHxqNf6k/NfSefYlsozcV19JYdc9JglVWUkXW+5k4MrDR17wTLLxfuyGZwUuJ6bSxAZQykMp3EG4PnPvPODwG1WpHMh3+0p9l/EcD3jX6TqtnbVSst10I9pD7S/qOR+h0kJU7CVSDhvyLLPGeR88Z5DEpyJGeM8j54zwxDI8YiIki4SVhcXl0O76SLErqU1UjZjWl1M9NUVSPx8S6pYsDWSG2iANJzgZh7J8j+RmGxbcQf33zKnQnDij11HtKjWWz36cy2r4y8+KdXS/OUzYomWVBCQAOUgkSq1nJWRmrVsCTuEh4Os6v1oZkf3SDYqP3w5eMnYnAsFBIJJIAG/5S52T0cyZalcWvqqndpvJvvPy8YzSwis5fIzK1CvXl3MFZNXbfT9Xx8rl7sfa1WrQzVwE5uNGqrYaBLWVjcbtLG9lBkfK2Me3s0E7JK6Agf7VM8/ibh42Artr7aNQ5KeiDS449y+epPPvkTZPStqBCMC9EaAe8mu9L7xc+yfIg77IQlWllPgLaivDQ0nQ03Hm/wB/Ud4lgAFAAAAUDcANwA5T6zyvXaqMoZDnDAEWuBY87i48N8i1dtoDY1LHkoDN/wAgvbzaXVKsKe17+Qjpey9VqY544rrLa/r9C7FSC0rsDjC97hha1rjKzDich1HDu1kvPGKbVSNzL1FOWnqOEuKNoeRNtUesw9ReOUsPxJ2x/wBtvOfdSuF3n9fSQcTjC2m5fm3j3d0spwbdjsYSk1JHG4hNJ0yVVq7Mp57EhERb71qo4pXHI2U+XjIu06qEDsqLC3exuSSe/W3gBNGxa69U6sKhTrSQoFkJypftWNiDY7j5Sbh7w9UjlZ9Gajhssn9HcOzVg4uFp3zN8RK6Uxz3gnkAOJE1UaBrtlS4X3ntcKB37mbu9dJ0tCmtNQiCyjQD5kk8STck8STOy6IX1FdRWK4sl54zyPnjPI4mbkSM8Z5HzxnhiGR5RERKh8REQAREQAEzt9i4YLTBdASd4NxpfTcdDacVTexBtexBtzsb2nb7O2xTqqAdDz4+fOJaxuyR6DsONPvJSb3tZL1+hsx2HVhYDS+l9TbXeQACfISpxeGYiys1hw5jiByl5iUyi+8c/wB/SRjRvruHEzOTsz2TpxqUXFfTicvV0U+Fpt2PsVmcNUUhBrY+8eGnKXtStRpXbTNz3n1/SUmN6QVSbKoVeZBJPhyj3fSmsYI8tT0Gm0su91U72eyXPz6+X1OswqKSM7BVsediQDYEjcCdPC+6Vhqsps2Kw1Lhkojcv8x33PgfGUgxdRlAdj3jdK3FAZjoOUhDTSfF+pbqe3YN+4m154+jZ3WxmRrur1KhHZLMwYXNibZVAvoL8d3OWJecjsjblSmiq3bXgCe0o5K3LuN/KX+G2pTqWCt2vgOj+nHyvNKhFRtE8dr6kqs5VGnZ+Ldvi9zdUovmLKy2NtCN1gBodeV76b5FxOArObmqo78rMfmwk4PPk1IxFe8LvVVIwST+xVN0ZDe3WqnuVUT/ALs8s9nYNKCZKeYLctctdizWuSfIbrbpnrI6yTwV7i89ROatJkg1bxnkfrI6ydxKsiRnjPI/WR1kMQyJGeM8j9ZHWQxDI83ibMRhmptlcEHhyI5g7iPCa4obCae6EREAEREAEsdkVO0F5n6/5ldNuFYh1I35h9ZXUWUGhjTScKsWuqOxo4moikWZl4gakeXGV+LqVqptcUqfNhmYjkEB+pHnLKi/taSLXfhaYp75Sts27FTUVaY95v5mN2/QeAAkZcWvOZ2jTPAyCmHaw0O4fSO6Xmmec7ZcfdcV1JVXGfD6yNTTMbT7TCMe7x/STKVELu9Y9dLgefs3xPsC0gYg5nsPAePOScTXyiw3n5TTgk1J5Ti23OvfYuKO3KlIanOBuDb/ACff63kzDdJqTe1emf5tV/5x+YE5nFV8xsNw+ZmiWwnKItVowqf4egJWDC6kEcwQR6jSZ6ycBSqFTdSynmpIPqJYUekFZd5V/wAS6+q2P1jCrLmhKWjkv4u51/WR1k56l0oHv02HerA/I2+slU9v0T7xX8St9QCJapwfMXlRqx4x9fsW/WR1kgJtKkd1Skf61H1M3rUvusfAg/STVmVO64kjrI6yaNeR9I15GdsRyI1ZFcZWAZTwP1HI94lJjdgka0jcfAfaHgfe87HxlxmjNK5RUuJbTqyp/wATkiLGxuCN4OhB7xwmJ0+LwiVR2hrwYaMPPl3HSUmM2W9PUdpeYGo/EvDx1EVlTcTTpamM9nsyHERKxkT7oPZlPJgfQifETjV1YlGTi1JcjtKGikjfukPG1rDXSTNl/wABS2pKpfzW/wCkrekx/wBOwtfL8zf9ZhWs7H02qozpKp1V/oVjsXPP8l4n985un3gFSmCqaX9ok3LeJ/LdI2OpMuqk5eI5f4jenmr4vmeX7T0VRQVVO6XFdPH89DcTaRquMA0XXv4SIzE75iaCiebcjJN4DEcZiJMgIiIAIiIAIiIAJjIOQ9JmIHTGUd0ZRyEzEAOpzRmmrNGaO3MCxtzRmmrNGaFwsR8XsxX1HZbmNx8V/MfOVGIwrUzZh4HgfA/lvl/mmGsRY2IO8HUHylcoJjNLUShs90c5Bllidljemn8pOnkeHn6yuqIRcEEHkZQ4tcTRhVjNXidjQ0pqO5R6KBKHb9TS3Mgepl6Wsg8/oJy+1quaoo5XY+W75mYNNZTSPpuvqKjpnbkjXTxJG/1/WT6eLBsCCSeA1vIeAwvWVFTmdfwjU/vvnX4zB0qCIRTpBimdrIq2DFsguoBvks2/3xLtRTjCXumZ2RWraim3Pgna/Xm9vDb5nG4mnlYi1u7l3TVMtVLEsfeN/AcB6WmJpU74K/E8jqsO+n3fC7sIiJYLiIiACIiACIiACIiACIiAHQRMRHDDMxMRADMTEQAzPirQVxZhflzHgeE+pvwaXaV1JqEHJ8hrR6aeprwow2cnby6v4Lc3Yo5UF+U5J3zVGbhuHlv/ACnSdIcRamx7tPSQP/DVyKu4qALjeSBrfnreY2ipOcnJcj3/ALR6xUIRpP8A9eliT0Uwmeoe/KgPLOdT9JN6X47PnYaBjZRyTRUHkuUeU+ujtHqlbde7G4/BZfylX0jfVR339Af8Suqs69n1sPaW2n7LVRf0b+e/4KeIiap4QREQAREQAREQAREQAREQAREQAvrxeYiOmKZvF5iIAZvF5iIAZvJuzxvMgywwXsxDtCVqVurX59D0/stSU9dl/WLf2XqVm2zmKL8TqPLML/K82jU+M0Y0Xrp3Zm9Ft/8AaSaFXKwNr/vhKtCnGjKSV2Me0DhW7QhSqSxjZXfS73+i/JdYPCZKTO+49lBxap2b27lXUnmyjjpzu2F6x1AtftHXuG6X1faArWy6BQFVOKIOfMkkktxJJ8K7F4Xcw3j6EEH6/KZ0Zf8AZSn139T1+poZdnulp91haPPgtlfn59Tm6lMqbMCD9fA8Z8y7dARYgESBX2cRqmvcd/keM3ZU2t0fMoahPaWzIcQREqGRERABERABERABERABERAC8iYvF48Y5mJi8XgBmJi8XgB9ItzYb5a08MUWxkDBVgrXPrylg9e/GYvaNSTkoW24+Z9B9lNLRjSlqFK83s1/Vf7a9/lzKjGraqp55h/aT+QibMfS3N8Jv5WIPyJmr9+MY7OmsHHncyPaihJalVbe64pX8U3+UZB+W7mPAySmOO5te8DXzUb/AC9JFvF41W08Ky95b9TI0Hamo0L/AOUtuafB/jzVjH3lWYhddL6bhrb5/kZ9TH7Pf4xeTo03Tgot3sUa7UrVV5VlHG/Lx5v4muth1ffv4HiPP9ZX18Gy67xzHDxHCWl5soUS7ADeSBfgLmwvykpQTKadWUNkUESzr4ANqNDzA0J7xINXCupylTfhodfCLyg4j0KsZ+ZqiZCk8Dpv7oKkGxBB5cfSQLDESTRwpBVnVsmazaHQKRmvbUaGbtoZDYIAWFy2UaZLdwt+9Zy5K2xAifWQ3tY35W19JgidImIiIAXUTER8yDMTEQAzExEAMz6WoRuP+fET4iQnCM1jJXRdQr1KE1OlJp+H79Da2M+IH6j9+M+a2NzZVVCAN7EECwG4X3km0+RMRKOghGamm9mb1X2i1FahKjOK3Vm/Pw6+vIzExE0DzZmJiIAZk3B4xVUZi4yuHstrVLWsGuRaxHeNTpIMSLimrEoyxdyZRxtjTvmsim9uDsz3ZQdCQCup5CbXxoLN26hzIFDBbFMpFlALkkECxN76yuiR7tE+9ZK+8gVM6FxepSd/5kVCHF763Y3sdDK9ceAyO5qdZTQ7xdmqZny3YncAynNrum4SHtL3fP6iU1KMUroZo6iTeLPqljx1RVmrZv8AUNgTaoXVQC7Zr6EX43Gk3UtqhWBBca4e5Gl0poQ437r2042lVEoxQ5ky0p7VGZSxqXyVFL6llzVGZbG9z2TbQiwJsZHr4hXd3dixJ0OUjTdoo0GlrAkjffvhxDFHMmTGajroeNj2+S2tc882/lIcROpWON3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185863"/>
            <a:ext cx="1924050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untitled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428736"/>
            <a:ext cx="3357586" cy="41388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720" y="5857892"/>
            <a:ext cx="4572000" cy="10375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r" rtl="1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ar-SA" b="1" dirty="0" smtClean="0">
                <a:ea typeface="Calibri"/>
                <a:cs typeface="Titr" pitchFamily="2" charset="-78"/>
              </a:rPr>
              <a:t>نیازمند، محتاج، احساس گناه دادن به دیگری، مداخله گر، حسود و کوته فکر، متوقع، فضول، سرپش گذاشتن</a:t>
            </a:r>
            <a:endParaRPr lang="en-US" b="1" dirty="0">
              <a:ea typeface="Calibri"/>
              <a:cs typeface="Titr" pitchFamily="2" charset="-78"/>
            </a:endParaRPr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راه های رشد وبهبود تیپ </a:t>
            </a:r>
            <a:r>
              <a:rPr lang="fa-IR" dirty="0" smtClean="0"/>
              <a:t>دوبراساس </a:t>
            </a:r>
            <a:r>
              <a:rPr lang="fa-IR" dirty="0"/>
              <a:t>تئوری انتخاب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/>
              <a:t> درالویت قراردادن نیازهای خودبه شرط اینکه مانع نیازهای دیگران نشوی</a:t>
            </a:r>
          </a:p>
          <a:p>
            <a:pPr algn="just" rtl="1"/>
            <a:r>
              <a:rPr lang="fa-IR" dirty="0" smtClean="0"/>
              <a:t>توجه به چرخه رفتارکلی</a:t>
            </a:r>
          </a:p>
          <a:p>
            <a:pPr algn="just" rtl="1"/>
            <a:r>
              <a:rPr lang="fa-IR" dirty="0" smtClean="0"/>
              <a:t>عدم کنترل گری وباج دادن</a:t>
            </a:r>
          </a:p>
          <a:p>
            <a:pPr algn="just" rtl="1"/>
            <a:r>
              <a:rPr lang="fa-IR" dirty="0" smtClean="0"/>
              <a:t>بخشش فقط درزمان اورژانس ضروری است.</a:t>
            </a:r>
          </a:p>
          <a:p>
            <a:pPr algn="just" rtl="1"/>
            <a:r>
              <a:rPr lang="fa-IR" dirty="0" smtClean="0"/>
              <a:t>عدم استثمارعاطفی دیگران</a:t>
            </a:r>
          </a:p>
          <a:p>
            <a:pPr algn="just" rtl="1"/>
            <a:r>
              <a:rPr lang="fa-IR" dirty="0" smtClean="0"/>
              <a:t>داشتن هدف مشخص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2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Titr" pitchFamily="2" charset="-78"/>
              </a:rPr>
              <a:t>خصوصیات انواع شخصیت</a:t>
            </a:r>
            <a:endParaRPr lang="en-US" dirty="0">
              <a:cs typeface="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/>
          <a:lstStyle/>
          <a:p>
            <a:pPr algn="just" rtl="1">
              <a:buNone/>
            </a:pPr>
            <a:r>
              <a:rPr lang="fa-IR" b="1" u="sng" dirty="0" smtClean="0">
                <a:solidFill>
                  <a:srgbClr val="000099"/>
                </a:solidFill>
              </a:rPr>
              <a:t>تیپ3: موفقیت طلب</a:t>
            </a:r>
          </a:p>
          <a:p>
            <a:pPr algn="r" rtl="1">
              <a:buNone/>
            </a:pPr>
            <a:r>
              <a:rPr lang="fa-IR" dirty="0" smtClean="0">
                <a:cs typeface="Titr" pitchFamily="2" charset="-78"/>
              </a:rPr>
              <a:t>هدفش پیشرفت است و خودش را با دستاوردهایش یکی میداند. در حالت سالم افراد موفقی هستند و در اجتماع اثر بخشند.</a:t>
            </a:r>
            <a:endParaRPr lang="en-US" dirty="0" smtClean="0">
              <a:cs typeface="Titr" pitchFamily="2" charset="-78"/>
            </a:endParaRPr>
          </a:p>
          <a:p>
            <a:pPr>
              <a:buNone/>
            </a:pPr>
            <a:endParaRPr lang="en-US" dirty="0" smtClean="0"/>
          </a:p>
          <a:p>
            <a:pPr algn="just" rtl="1">
              <a:buNone/>
            </a:pPr>
            <a:endParaRPr lang="en-US" dirty="0"/>
          </a:p>
        </p:txBody>
      </p:sp>
      <p:pic>
        <p:nvPicPr>
          <p:cNvPr id="43010" name="Picture 2" descr="http://t0.gstatic.com/images?q=tbn:ANd9GcQW0Ok5YneVECGca6qw57i-bagU2GEutRfO97fWUPI_MVK2gJq9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500462" cy="449368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158" y="600076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r" rtl="1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ar-SA" b="1" dirty="0" smtClean="0">
                <a:ea typeface="Calibri"/>
                <a:cs typeface="Titr" pitchFamily="2" charset="-78"/>
              </a:rPr>
              <a:t>خود بزرگ بین، بی احساس و بی عاطفه، بیش از حد پر کار، با سیاست و حسابگر، متظاهر و بازیگر</a:t>
            </a:r>
            <a:endParaRPr lang="en-US" b="1" dirty="0">
              <a:ea typeface="Calibri"/>
              <a:cs typeface="Titr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1736</Words>
  <Application>Microsoft Office PowerPoint</Application>
  <PresentationFormat>On-screen Show (4:3)</PresentationFormat>
  <Paragraphs>205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تیپهای شخصیتی نه گانه یا انیاگرام وتئوری انتخاب</vt:lpstr>
      <vt:lpstr>PowerPoint Presentation</vt:lpstr>
      <vt:lpstr>PowerPoint Presentation</vt:lpstr>
      <vt:lpstr>PowerPoint Presentation</vt:lpstr>
      <vt:lpstr>خصوصیات انواع شخصیت</vt:lpstr>
      <vt:lpstr>راه های رشد وبهبود تیپ یک براساس تئوری انتخاب</vt:lpstr>
      <vt:lpstr>خصوصیات انواع شخصیت</vt:lpstr>
      <vt:lpstr>راه های رشد وبهبود تیپ دوبراساس تئوری انتخاب</vt:lpstr>
      <vt:lpstr>خصوصیات انواع شخصیت</vt:lpstr>
      <vt:lpstr>راه های رشد وبهبود تیپ سه براساس تئوری انتخاب</vt:lpstr>
      <vt:lpstr>خصوصیات انواع شخصیت</vt:lpstr>
      <vt:lpstr>راه های رشد وبهبود تیپ چهار براساس تئوری انتخاب</vt:lpstr>
      <vt:lpstr>خصوصیات انواع شخصیت</vt:lpstr>
      <vt:lpstr>راه های رشد وبهبود تیپ پنج براساس تئوری انتخاب</vt:lpstr>
      <vt:lpstr>خصوصیات انواع شخصیت</vt:lpstr>
      <vt:lpstr>راه های رشد وبهبود تیپ پنج براساس تئوری انتخاب</vt:lpstr>
      <vt:lpstr>خصوصیات انواع شخصیت</vt:lpstr>
      <vt:lpstr>راه های رشد وبهبود تیپ هفت براساس تئوری انتخاب</vt:lpstr>
      <vt:lpstr>خصوصیات انواع شخصیت</vt:lpstr>
      <vt:lpstr>راه های رشد وبهبود تیپ هشت براساس تئوری انتخاب</vt:lpstr>
      <vt:lpstr>خصوصیات انواع شخصیت</vt:lpstr>
      <vt:lpstr>راه های رشد وبهبود تیپ نه براساس تئوری انتخاب</vt:lpstr>
      <vt:lpstr>PowerPoint Presentation</vt:lpstr>
      <vt:lpstr>سه مرکز اصلی  از لحاظ نمودار رفتاری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NPSoft.ir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تیپهای شخصیتی نه گانه یا انیاگرام</dc:title>
  <dc:creator>NPSoft</dc:creator>
  <cp:lastModifiedBy>Asus</cp:lastModifiedBy>
  <cp:revision>42</cp:revision>
  <dcterms:created xsi:type="dcterms:W3CDTF">2014-02-10T19:03:26Z</dcterms:created>
  <dcterms:modified xsi:type="dcterms:W3CDTF">2016-03-11T18:52:16Z</dcterms:modified>
</cp:coreProperties>
</file>