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2" autoAdjust="0"/>
  </p:normalViewPr>
  <p:slideViewPr>
    <p:cSldViewPr>
      <p:cViewPr varScale="1">
        <p:scale>
          <a:sx n="74" d="100"/>
          <a:sy n="74" d="100"/>
        </p:scale>
        <p:origin x="-10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28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لاله</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73483-2F83-411B-B6E3-3B73BCDFA463}"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E02BBD-A43D-44B0-BA77-D6698E910A93}" type="slidenum">
              <a:rPr lang="en-US" smtClean="0"/>
              <a:t>‹#›</a:t>
            </a:fld>
            <a:endParaRPr lang="en-US"/>
          </a:p>
        </p:txBody>
      </p:sp>
    </p:spTree>
    <p:extLst>
      <p:ext uri="{BB962C8B-B14F-4D97-AF65-F5344CB8AC3E}">
        <p14:creationId xmlns:p14="http://schemas.microsoft.com/office/powerpoint/2010/main" val="265116090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a-IR" smtClean="0"/>
              <a:t>لاله</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1275D-991D-4C88-B8EC-7EF02CCB3783}" type="datetimeFigureOut">
              <a:rPr lang="en-US" smtClean="0"/>
              <a:t>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29A494-DD42-493C-B0D0-7E9344405E1B}" type="slidenum">
              <a:rPr lang="en-US" smtClean="0"/>
              <a:t>‹#›</a:t>
            </a:fld>
            <a:endParaRPr lang="en-US"/>
          </a:p>
        </p:txBody>
      </p:sp>
    </p:spTree>
    <p:extLst>
      <p:ext uri="{BB962C8B-B14F-4D97-AF65-F5344CB8AC3E}">
        <p14:creationId xmlns:p14="http://schemas.microsoft.com/office/powerpoint/2010/main" val="5311527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729A494-DD42-493C-B0D0-7E9344405E1B}" type="slidenum">
              <a:rPr lang="en-US" smtClean="0"/>
              <a:t>1</a:t>
            </a:fld>
            <a:endParaRPr lang="en-US"/>
          </a:p>
        </p:txBody>
      </p:sp>
      <p:sp>
        <p:nvSpPr>
          <p:cNvPr id="5" name="Header Placeholder 4"/>
          <p:cNvSpPr>
            <a:spLocks noGrp="1"/>
          </p:cNvSpPr>
          <p:nvPr>
            <p:ph type="hdr" sz="quarter" idx="11"/>
          </p:nvPr>
        </p:nvSpPr>
        <p:spPr/>
        <p:txBody>
          <a:bodyPr/>
          <a:lstStyle/>
          <a:p>
            <a:r>
              <a:rPr lang="fa-IR" smtClean="0"/>
              <a:t>لاله</a:t>
            </a:r>
            <a:endParaRPr lang="en-US"/>
          </a:p>
        </p:txBody>
      </p:sp>
    </p:spTree>
    <p:extLst>
      <p:ext uri="{BB962C8B-B14F-4D97-AF65-F5344CB8AC3E}">
        <p14:creationId xmlns:p14="http://schemas.microsoft.com/office/powerpoint/2010/main" val="131883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fa-IR" smtClean="0"/>
              <a:t>لاله</a:t>
            </a:r>
            <a:endParaRPr lang="en-US"/>
          </a:p>
        </p:txBody>
      </p:sp>
      <p:sp>
        <p:nvSpPr>
          <p:cNvPr id="5" name="Slide Number Placeholder 4"/>
          <p:cNvSpPr>
            <a:spLocks noGrp="1"/>
          </p:cNvSpPr>
          <p:nvPr>
            <p:ph type="sldNum" sz="quarter" idx="11"/>
          </p:nvPr>
        </p:nvSpPr>
        <p:spPr/>
        <p:txBody>
          <a:bodyPr/>
          <a:lstStyle/>
          <a:p>
            <a:fld id="{D729A494-DD42-493C-B0D0-7E9344405E1B}" type="slidenum">
              <a:rPr lang="en-US" smtClean="0"/>
              <a:t>2</a:t>
            </a:fld>
            <a:endParaRPr lang="en-US"/>
          </a:p>
        </p:txBody>
      </p:sp>
    </p:spTree>
    <p:extLst>
      <p:ext uri="{BB962C8B-B14F-4D97-AF65-F5344CB8AC3E}">
        <p14:creationId xmlns:p14="http://schemas.microsoft.com/office/powerpoint/2010/main" val="1603968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8EC321-4B24-45DF-B04B-0FEDD67B6898}" type="datetime1">
              <a:rPr lang="en-US" smtClean="0"/>
              <a:t>1/8/2017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5885E3-3C82-49D5-83CC-940C89F9BC4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3679E2-CB32-47D8-8248-A8C1044FC970}"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6181C-788F-479B-97F3-255D69FE9DE9}"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1663CC-1FA6-4379-AF87-35CFDEA7FA3A}"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309A8D-5163-473B-8354-59A956177BC9}"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5885E3-3C82-49D5-83CC-940C89F9BC4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F9A9B9-0C3D-4181-BE48-94219D1C11E7}"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5DB113-7003-47D1-8E8E-3EB18AD60A4C}" type="datetime1">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0508EF-F950-4A8E-832F-DFBC42C56B3A}" type="datetime1">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246D8-82FD-4353-8434-A0381ADA70F6}" type="datetime1">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D9216A9-FD0E-4150-AC7F-2276D01D1D6E}"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5885E3-3C82-49D5-83CC-940C89F9BC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4B59FA-80FE-484F-8263-C74FE632B582}"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55885E3-3C82-49D5-83CC-940C89F9BC4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57FAF5-9640-44DF-8671-8CDB7EE747E5}" type="datetime1">
              <a:rPr lang="en-US" smtClean="0"/>
              <a:t>1/8/2017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5885E3-3C82-49D5-83CC-940C89F9BC4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76400"/>
            <a:ext cx="6400800" cy="2000548"/>
          </a:xfrm>
          <a:prstGeom prst="rect">
            <a:avLst/>
          </a:prstGeom>
          <a:noFill/>
        </p:spPr>
        <p:txBody>
          <a:bodyPr wrap="square" rtlCol="0">
            <a:spAutoFit/>
          </a:bodyPr>
          <a:lstStyle/>
          <a:p>
            <a:pPr algn="ctr"/>
            <a:endPar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Titr" pitchFamily="2" charset="-78"/>
            </a:endParaRPr>
          </a:p>
          <a:p>
            <a:pPr algn="ctr"/>
            <a:endParaRPr lang="fa-IR"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cs typeface="B Titr" pitchFamily="2" charset="-78"/>
            </a:endParaRPr>
          </a:p>
          <a:p>
            <a:pPr algn="ctr"/>
            <a:r>
              <a:rPr lang="fa-IR" sz="4400"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cs typeface="B Titr" pitchFamily="2" charset="-78"/>
              </a:rPr>
              <a:t>ه</a:t>
            </a:r>
            <a:r>
              <a:rPr lang="fa-IR" sz="44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cs typeface="B Titr" pitchFamily="2" charset="-78"/>
              </a:rPr>
              <a:t>وشمند سازی </a:t>
            </a:r>
            <a:r>
              <a:rPr lang="fa-IR" sz="4400" b="1" spc="50" dirty="0" smtClean="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cs typeface="B Titr" pitchFamily="2" charset="-78"/>
              </a:rPr>
              <a:t>تقاطعات و چهارراه های سطح شهر اردبیل</a:t>
            </a:r>
            <a:endParaRPr lang="en-US" sz="4400" b="1" spc="50" dirty="0">
              <a:ln w="13500">
                <a:solidFill>
                  <a:schemeClr val="accent1">
                    <a:shade val="2500"/>
                    <a:alpha val="6500"/>
                  </a:schemeClr>
                </a:solidFill>
                <a:prstDash val="solid"/>
              </a:ln>
              <a:solidFill>
                <a:srgbClr val="FF0000">
                  <a:alpha val="95000"/>
                </a:srgbClr>
              </a:solidFill>
              <a:effectLst>
                <a:innerShdw blurRad="50900" dist="38500" dir="13500000">
                  <a:srgbClr val="000000">
                    <a:alpha val="60000"/>
                  </a:srgbClr>
                </a:innerShdw>
              </a:effectLst>
              <a:cs typeface="B Titr" pitchFamily="2" charset="-78"/>
            </a:endParaRPr>
          </a:p>
        </p:txBody>
      </p:sp>
      <p:sp>
        <p:nvSpPr>
          <p:cNvPr id="2" name="Slide Number Placeholder 1"/>
          <p:cNvSpPr>
            <a:spLocks noGrp="1"/>
          </p:cNvSpPr>
          <p:nvPr>
            <p:ph type="sldNum" sz="quarter" idx="12"/>
          </p:nvPr>
        </p:nvSpPr>
        <p:spPr/>
        <p:txBody>
          <a:bodyPr/>
          <a:lstStyle/>
          <a:p>
            <a:fld id="{555885E3-3C82-49D5-83CC-940C89F9BC4A}" type="slidenum">
              <a:rPr lang="en-US" smtClean="0"/>
              <a:t>1</a:t>
            </a:fld>
            <a:endParaRPr lang="en-US"/>
          </a:p>
        </p:txBody>
      </p:sp>
    </p:spTree>
    <p:extLst>
      <p:ext uri="{BB962C8B-B14F-4D97-AF65-F5344CB8AC3E}">
        <p14:creationId xmlns:p14="http://schemas.microsoft.com/office/powerpoint/2010/main" val="27440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6934200" cy="677108"/>
          </a:xfrm>
          <a:prstGeom prst="rect">
            <a:avLst/>
          </a:prstGeom>
          <a:noFill/>
        </p:spPr>
        <p:txBody>
          <a:bodyPr wrap="square" rtlCol="0">
            <a:spAutoFit/>
          </a:bodyPr>
          <a:lstStyle/>
          <a:p>
            <a:pPr algn="just" rtl="1"/>
            <a:r>
              <a:rPr lang="fa-IR" sz="2000" dirty="0">
                <a:cs typeface="B Titr" pitchFamily="2" charset="-78"/>
              </a:rPr>
              <a:t>عملکرد در شرایط محیطی </a:t>
            </a:r>
            <a:r>
              <a:rPr lang="fa-IR" sz="2000" dirty="0" smtClean="0">
                <a:cs typeface="B Titr" pitchFamily="2" charset="-78"/>
              </a:rPr>
              <a:t>مختلف</a:t>
            </a:r>
          </a:p>
          <a:p>
            <a:pPr algn="just" rtl="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355627"/>
              </p:ext>
            </p:extLst>
          </p:nvPr>
        </p:nvGraphicFramePr>
        <p:xfrm>
          <a:off x="685801" y="1905000"/>
          <a:ext cx="7772400" cy="2987040"/>
        </p:xfrm>
        <a:graphic>
          <a:graphicData uri="http://schemas.openxmlformats.org/drawingml/2006/table">
            <a:tbl>
              <a:tblPr rtl="1" firstRow="1" firstCol="1" bandRow="1"/>
              <a:tblGrid>
                <a:gridCol w="1820738"/>
                <a:gridCol w="1187751"/>
                <a:gridCol w="627187"/>
                <a:gridCol w="957864"/>
                <a:gridCol w="949888"/>
                <a:gridCol w="1114486"/>
                <a:gridCol w="1114486"/>
              </a:tblGrid>
              <a:tr h="365760">
                <a:tc rowSpan="2">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p>
                      <a:pPr marL="0" marR="0" algn="ctr" rtl="1">
                        <a:lnSpc>
                          <a:spcPct val="115000"/>
                        </a:lnSpc>
                        <a:spcBef>
                          <a:spcPts val="0"/>
                        </a:spcBef>
                        <a:spcAft>
                          <a:spcPts val="0"/>
                        </a:spcAft>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p>
                      <a:pPr marL="0" marR="0" algn="ctr" rtl="1">
                        <a:lnSpc>
                          <a:spcPct val="115000"/>
                        </a:lnSpc>
                        <a:spcBef>
                          <a:spcPts val="0"/>
                        </a:spcBef>
                        <a:spcAft>
                          <a:spcPts val="0"/>
                        </a:spcAft>
                      </a:pPr>
                      <a:r>
                        <a:rPr lang="fa-IR" sz="2000" dirty="0">
                          <a:effectLst/>
                          <a:latin typeface="Calibri"/>
                          <a:ea typeface="Calibri"/>
                          <a:cs typeface="B Nazanin" pitchFamily="2" charset="-78"/>
                        </a:rPr>
                        <a:t>نوع شناسگر</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عوامل محیطی</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ترافیک</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58240">
                <a:tc vMerge="1">
                  <a:txBody>
                    <a:bodyPr/>
                    <a:lstStyle/>
                    <a:p>
                      <a:endParaRPr lang="en-US"/>
                    </a:p>
                  </a:txBody>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جمع شدن آب در سطح روسازی</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باد</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درجه حرارت محیط</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شدت نور</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حجم سبک</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حجم سنگین</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حلقوی القایی</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a:effectLst/>
                          <a:latin typeface="Calibri"/>
                          <a:ea typeface="Calibri"/>
                          <a:cs typeface="B Nazanin" pitchFamily="2" charset="-78"/>
                        </a:rPr>
                        <a:t> </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a:effectLst/>
                          <a:latin typeface="Calibri"/>
                          <a:ea typeface="Calibri"/>
                          <a:cs typeface="B Nazanin" pitchFamily="2" charset="-78"/>
                        </a:rPr>
                        <a:t> </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مادون قرمز(فعال)</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پردازش تصویر</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 </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gridSpan="7">
                  <a:txBody>
                    <a:bodyPr/>
                    <a:lstStyle/>
                    <a:p>
                      <a:pPr marL="342900" marR="0" lvl="0" indent="-342900" algn="ctr" rtl="1">
                        <a:lnSpc>
                          <a:spcPct val="115000"/>
                        </a:lnSpc>
                        <a:spcBef>
                          <a:spcPts val="0"/>
                        </a:spcBef>
                        <a:spcAft>
                          <a:spcPts val="0"/>
                        </a:spcAft>
                        <a:buFont typeface="Wingdings"/>
                        <a:buChar char=""/>
                      </a:pPr>
                      <a:r>
                        <a:rPr lang="fa-IR" sz="2000" dirty="0">
                          <a:effectLst/>
                          <a:latin typeface="Calibri"/>
                          <a:ea typeface="Calibri"/>
                          <a:cs typeface="B Nazanin" pitchFamily="2" charset="-78"/>
                        </a:rPr>
                        <a:t>تحت تاثیر قرار میگیرد                    - تحت تاثیر قرار نمی گیرد</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555885E3-3C82-49D5-83CC-940C89F9BC4A}" type="slidenum">
              <a:rPr lang="en-US" smtClean="0"/>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2983722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143000"/>
            <a:ext cx="7239000" cy="707886"/>
          </a:xfrm>
          <a:prstGeom prst="rect">
            <a:avLst/>
          </a:prstGeom>
          <a:noFill/>
        </p:spPr>
        <p:txBody>
          <a:bodyPr wrap="square" rtlCol="0">
            <a:spAutoFit/>
          </a:bodyPr>
          <a:lstStyle/>
          <a:p>
            <a:pPr algn="just" rtl="1"/>
            <a:r>
              <a:rPr lang="fa-IR" sz="2000" dirty="0">
                <a:cs typeface="B Titr" pitchFamily="2" charset="-78"/>
              </a:rPr>
              <a:t>ویژگی در خصوص نحوه </a:t>
            </a:r>
            <a:r>
              <a:rPr lang="fa-IR" sz="2000" dirty="0" smtClean="0">
                <a:cs typeface="B Titr" pitchFamily="2" charset="-78"/>
              </a:rPr>
              <a:t>نصب،سازگاری </a:t>
            </a:r>
            <a:r>
              <a:rPr lang="fa-IR" sz="2000" dirty="0">
                <a:cs typeface="B Titr" pitchFamily="2" charset="-78"/>
              </a:rPr>
              <a:t>و تعمیر و </a:t>
            </a:r>
            <a:r>
              <a:rPr lang="fa-IR" sz="2000" dirty="0" smtClean="0">
                <a:cs typeface="B Titr" pitchFamily="2" charset="-78"/>
              </a:rPr>
              <a:t>نگهداری</a:t>
            </a:r>
          </a:p>
          <a:p>
            <a:pPr algn="just" rtl="1"/>
            <a:endParaRPr lang="en-US" sz="2000" dirty="0">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07093408"/>
              </p:ext>
            </p:extLst>
          </p:nvPr>
        </p:nvGraphicFramePr>
        <p:xfrm>
          <a:off x="849488" y="2057400"/>
          <a:ext cx="7391401" cy="1830744"/>
        </p:xfrm>
        <a:graphic>
          <a:graphicData uri="http://schemas.openxmlformats.org/drawingml/2006/table">
            <a:tbl>
              <a:tblPr rtl="1" firstRow="1" firstCol="1" bandRow="1"/>
              <a:tblGrid>
                <a:gridCol w="1674393"/>
                <a:gridCol w="1979717"/>
                <a:gridCol w="1979717"/>
                <a:gridCol w="1757574"/>
              </a:tblGrid>
              <a:tr h="619561">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نوع شناسگر</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سهولت نصب</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سهولت سازگاری</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شرایط تعمیر و نگهداری</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8">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حلقوی القایی</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ضعیف</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خوب</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ضعیف</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8">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مادون قرمز(فعال)</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خوب</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خوب</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خوب</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8">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پردازش تصویر</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a:effectLst/>
                          <a:latin typeface="Calibri"/>
                          <a:ea typeface="Calibri"/>
                          <a:cs typeface="B Nazanin" pitchFamily="2" charset="-78"/>
                        </a:rPr>
                        <a:t>خوب </a:t>
                      </a:r>
                      <a:endParaRPr lang="en-US" sz="20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ضعیف</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dirty="0">
                          <a:effectLst/>
                          <a:latin typeface="Calibri"/>
                          <a:ea typeface="Calibri"/>
                          <a:cs typeface="B Nazanin" pitchFamily="2" charset="-78"/>
                        </a:rPr>
                        <a:t>مناسب</a:t>
                      </a:r>
                      <a:endParaRPr lang="en-US" sz="20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838200" y="5029200"/>
            <a:ext cx="7239000" cy="369332"/>
          </a:xfrm>
          <a:prstGeom prst="rect">
            <a:avLst/>
          </a:prstGeom>
          <a:noFill/>
        </p:spPr>
        <p:txBody>
          <a:bodyPr wrap="square" rtlCol="0">
            <a:spAutoFit/>
          </a:bodyPr>
          <a:lstStyle/>
          <a:p>
            <a:pPr algn="just" rtl="1"/>
            <a:r>
              <a:rPr lang="fa-IR" dirty="0">
                <a:cs typeface="B Nazanin" pitchFamily="2" charset="-78"/>
              </a:rPr>
              <a:t>با توجه به مطالب عنوان شده و بررسی های بعمل آمده بهترین شناسگر حلقوی القایی میباشد.</a:t>
            </a:r>
            <a:endParaRPr lang="en-US" dirty="0">
              <a:cs typeface="B Nazanin" pitchFamily="2" charset="-78"/>
            </a:endParaRPr>
          </a:p>
        </p:txBody>
      </p:sp>
      <p:sp>
        <p:nvSpPr>
          <p:cNvPr id="5" name="Slide Number Placeholder 4"/>
          <p:cNvSpPr>
            <a:spLocks noGrp="1"/>
          </p:cNvSpPr>
          <p:nvPr>
            <p:ph type="sldNum" sz="quarter" idx="12"/>
          </p:nvPr>
        </p:nvSpPr>
        <p:spPr/>
        <p:txBody>
          <a:bodyPr/>
          <a:lstStyle/>
          <a:p>
            <a:fld id="{555885E3-3C82-49D5-83CC-940C89F9BC4A}" type="slidenum">
              <a:rPr lang="en-US" smtClean="0"/>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4189804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7162800" cy="1692771"/>
          </a:xfrm>
          <a:prstGeom prst="rect">
            <a:avLst/>
          </a:prstGeom>
          <a:noFill/>
        </p:spPr>
        <p:txBody>
          <a:bodyPr wrap="square" rtlCol="0">
            <a:spAutoFit/>
          </a:bodyPr>
          <a:lstStyle/>
          <a:p>
            <a:pPr algn="just" rtl="1"/>
            <a:r>
              <a:rPr lang="fa-IR" sz="2400" dirty="0" smtClean="0">
                <a:cs typeface="B Titr" pitchFamily="2" charset="-78"/>
              </a:rPr>
              <a:t>کنترلر</a:t>
            </a:r>
            <a:r>
              <a:rPr lang="fa-IR" sz="2400" dirty="0">
                <a:cs typeface="B Titr" pitchFamily="2" charset="-78"/>
              </a:rPr>
              <a:t>:</a:t>
            </a:r>
          </a:p>
          <a:p>
            <a:pPr algn="just" rtl="1"/>
            <a:r>
              <a:rPr lang="fa-IR" sz="2000" dirty="0">
                <a:cs typeface="B Nazanin" pitchFamily="2" charset="-78"/>
              </a:rPr>
              <a:t>تقاطعات شهر اردبیل قبلا مجهز به دستگاه فرماندهی زمان بندی ثابت (</a:t>
            </a:r>
            <a:r>
              <a:rPr lang="en-US" sz="2000" dirty="0">
                <a:cs typeface="B Nazanin" pitchFamily="2" charset="-78"/>
              </a:rPr>
              <a:t>FIXED TIME) </a:t>
            </a:r>
            <a:r>
              <a:rPr lang="fa-IR" sz="2000" dirty="0">
                <a:cs typeface="B Nazanin" pitchFamily="2" charset="-78"/>
              </a:rPr>
              <a:t>بود. </a:t>
            </a:r>
            <a:r>
              <a:rPr lang="fa-IR" sz="2000" dirty="0" smtClean="0">
                <a:cs typeface="B Nazanin" pitchFamily="2" charset="-78"/>
              </a:rPr>
              <a:t>بررسی‌های </a:t>
            </a:r>
            <a:r>
              <a:rPr lang="fa-IR" sz="2000" dirty="0">
                <a:cs typeface="B Nazanin" pitchFamily="2" charset="-78"/>
              </a:rPr>
              <a:t>بعمل آمده نشان میداد دستگاه های فرماندهی پیش زمانبندی  </a:t>
            </a:r>
            <a:r>
              <a:rPr lang="en-US" sz="2000" dirty="0">
                <a:cs typeface="B Nazanin" pitchFamily="2" charset="-78"/>
              </a:rPr>
              <a:t>PRETIMED </a:t>
            </a:r>
            <a:r>
              <a:rPr lang="fa-IR" sz="2000" dirty="0">
                <a:cs typeface="B Nazanin" pitchFamily="2" charset="-78"/>
              </a:rPr>
              <a:t>نیز بدلیل تغییرات ترافیک بسیار متفاوت نمیتواند در شهر اردبیل جوابگو باشد. در ذیل انواع کنترلر ها با یکدیگر مقایسه گردیده است:</a:t>
            </a:r>
          </a:p>
        </p:txBody>
      </p:sp>
      <p:graphicFrame>
        <p:nvGraphicFramePr>
          <p:cNvPr id="4" name="Table 3"/>
          <p:cNvGraphicFramePr>
            <a:graphicFrameLocks noGrp="1"/>
          </p:cNvGraphicFramePr>
          <p:nvPr>
            <p:extLst>
              <p:ext uri="{D42A27DB-BD31-4B8C-83A1-F6EECF244321}">
                <p14:modId xmlns:p14="http://schemas.microsoft.com/office/powerpoint/2010/main" val="3880943111"/>
              </p:ext>
            </p:extLst>
          </p:nvPr>
        </p:nvGraphicFramePr>
        <p:xfrm>
          <a:off x="654756" y="2895600"/>
          <a:ext cx="7747422" cy="3438271"/>
        </p:xfrm>
        <a:graphic>
          <a:graphicData uri="http://schemas.openxmlformats.org/drawingml/2006/table">
            <a:tbl>
              <a:tblPr rtl="1" firstRow="1" firstCol="1" bandRow="1"/>
              <a:tblGrid>
                <a:gridCol w="2292066"/>
                <a:gridCol w="1552224"/>
                <a:gridCol w="1919110"/>
                <a:gridCol w="1984022"/>
              </a:tblGrid>
              <a:tr h="353695">
                <a:tc rowSpan="2">
                  <a:txBody>
                    <a:bodyPr/>
                    <a:lstStyle/>
                    <a:p>
                      <a:pPr marL="0" marR="0" algn="ctr" rtl="1">
                        <a:lnSpc>
                          <a:spcPct val="115000"/>
                        </a:lnSpc>
                        <a:spcBef>
                          <a:spcPts val="0"/>
                        </a:spcBef>
                        <a:spcAft>
                          <a:spcPts val="0"/>
                        </a:spcAft>
                      </a:pPr>
                      <a:r>
                        <a:rPr lang="fa-IR" sz="1600" b="1" dirty="0">
                          <a:effectLst/>
                          <a:latin typeface="Calibri"/>
                          <a:ea typeface="Calibri"/>
                          <a:cs typeface="B Nazanin" pitchFamily="2" charset="-78"/>
                        </a:rPr>
                        <a:t>نوع سامانه</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دامنه عملکرد سامانه</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2585">
                <a:tc vMerge="1">
                  <a:txBody>
                    <a:bodyPr/>
                    <a:lstStyle/>
                    <a:p>
                      <a:endParaRPr lang="en-US"/>
                    </a:p>
                  </a:txBody>
                  <a:tcPr/>
                </a:tc>
                <a:tc>
                  <a:txBody>
                    <a:bodyPr/>
                    <a:lstStyle/>
                    <a:p>
                      <a:pPr marL="0" marR="0" algn="ctr" rtl="1">
                        <a:lnSpc>
                          <a:spcPct val="115000"/>
                        </a:lnSpc>
                        <a:spcBef>
                          <a:spcPts val="0"/>
                        </a:spcBef>
                        <a:spcAft>
                          <a:spcPts val="0"/>
                        </a:spcAft>
                      </a:pPr>
                      <a:r>
                        <a:rPr lang="fa-IR" sz="1600" b="1" dirty="0">
                          <a:effectLst/>
                          <a:latin typeface="Calibri"/>
                          <a:ea typeface="Calibri"/>
                          <a:cs typeface="B Nazanin" pitchFamily="2" charset="-78"/>
                        </a:rPr>
                        <a:t>کنترل یک تقاطع منفرد</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ایجاد موج سبز در تقاطعات یک امتداد</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کنترل همزمان مجموعه ای از تقاطعات مجاور </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زمان بندی ثابت</a:t>
                      </a:r>
                      <a:endParaRPr lang="en-US" sz="1600">
                        <a:effectLst/>
                        <a:latin typeface="Calibri"/>
                        <a:ea typeface="Calibri"/>
                        <a:cs typeface="B Nazanin" pitchFamily="2" charset="-78"/>
                      </a:endParaRPr>
                    </a:p>
                    <a:p>
                      <a:pPr marL="0" marR="0" algn="ctr" rtl="1">
                        <a:lnSpc>
                          <a:spcPct val="115000"/>
                        </a:lnSpc>
                        <a:spcBef>
                          <a:spcPts val="0"/>
                        </a:spcBef>
                        <a:spcAft>
                          <a:spcPts val="0"/>
                        </a:spcAft>
                      </a:pPr>
                      <a:r>
                        <a:rPr lang="en-US" sz="1600" b="1">
                          <a:effectLst/>
                          <a:latin typeface="Calibri"/>
                          <a:ea typeface="Calibri"/>
                          <a:cs typeface="B Nazanin" pitchFamily="2" charset="-78"/>
                        </a:rPr>
                        <a:t>FIXED TIME</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dirty="0">
                          <a:effectLst/>
                          <a:latin typeface="Calibri"/>
                          <a:ea typeface="Calibri"/>
                          <a:cs typeface="B Nazanin" pitchFamily="2" charset="-78"/>
                        </a:rPr>
                        <a:t> </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Nazanin" pitchFamily="2" charset="-78"/>
                        </a:rPr>
                        <a:t>-</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پیش زمانبندی شده</a:t>
                      </a:r>
                      <a:endParaRPr lang="en-US" sz="1600">
                        <a:effectLst/>
                        <a:latin typeface="Calibri"/>
                        <a:ea typeface="Calibri"/>
                        <a:cs typeface="B Nazanin" pitchFamily="2" charset="-78"/>
                      </a:endParaRPr>
                    </a:p>
                    <a:p>
                      <a:pPr marL="0" marR="0" algn="ctr" rtl="1">
                        <a:lnSpc>
                          <a:spcPct val="115000"/>
                        </a:lnSpc>
                        <a:spcBef>
                          <a:spcPts val="0"/>
                        </a:spcBef>
                        <a:spcAft>
                          <a:spcPts val="0"/>
                        </a:spcAft>
                      </a:pPr>
                      <a:r>
                        <a:rPr lang="en-US" sz="1600" b="1">
                          <a:effectLst/>
                          <a:latin typeface="Calibri"/>
                          <a:ea typeface="Calibri"/>
                          <a:cs typeface="B Nazanin" pitchFamily="2" charset="-78"/>
                        </a:rPr>
                        <a:t>PRETIMED</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dirty="0">
                          <a:effectLst/>
                          <a:latin typeface="Calibri"/>
                          <a:ea typeface="Calibri"/>
                          <a:cs typeface="B Nazanin" pitchFamily="2" charset="-78"/>
                        </a:rPr>
                        <a:t> </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dirty="0">
                          <a:effectLst/>
                          <a:latin typeface="Calibri"/>
                          <a:ea typeface="Calibri"/>
                          <a:cs typeface="B Nazanin" pitchFamily="2" charset="-78"/>
                        </a:rPr>
                        <a:t> </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Nazanin" pitchFamily="2" charset="-78"/>
                        </a:rPr>
                        <a:t>-</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سامانه القایی</a:t>
                      </a:r>
                      <a:endParaRPr lang="en-US" sz="1600">
                        <a:effectLst/>
                        <a:latin typeface="Calibri"/>
                        <a:ea typeface="Calibri"/>
                        <a:cs typeface="B Nazanin" pitchFamily="2" charset="-78"/>
                      </a:endParaRPr>
                    </a:p>
                    <a:p>
                      <a:pPr marL="0" marR="0" algn="ctr" rtl="1">
                        <a:lnSpc>
                          <a:spcPct val="115000"/>
                        </a:lnSpc>
                        <a:spcBef>
                          <a:spcPts val="0"/>
                        </a:spcBef>
                        <a:spcAft>
                          <a:spcPts val="0"/>
                        </a:spcAft>
                      </a:pPr>
                      <a:r>
                        <a:rPr lang="en-US" sz="1600" b="1">
                          <a:effectLst/>
                          <a:latin typeface="Calibri"/>
                          <a:ea typeface="Calibri"/>
                          <a:cs typeface="B Nazanin" pitchFamily="2" charset="-78"/>
                        </a:rPr>
                        <a:t>ACTUATED</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a:effectLst/>
                          <a:latin typeface="Calibri"/>
                          <a:ea typeface="Calibri"/>
                          <a:cs typeface="B Nazanin" pitchFamily="2" charset="-78"/>
                        </a:rPr>
                        <a:t> </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dirty="0">
                          <a:effectLst/>
                          <a:latin typeface="Calibri"/>
                          <a:ea typeface="Calibri"/>
                          <a:cs typeface="B Nazanin" pitchFamily="2" charset="-78"/>
                        </a:rPr>
                        <a:t> </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effectLst/>
                          <a:latin typeface="Calibri"/>
                          <a:ea typeface="Calibri"/>
                          <a:cs typeface="B Nazanin" pitchFamily="2" charset="-78"/>
                        </a:rPr>
                        <a:t>-</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rtl="1">
                        <a:lnSpc>
                          <a:spcPct val="115000"/>
                        </a:lnSpc>
                        <a:spcBef>
                          <a:spcPts val="0"/>
                        </a:spcBef>
                        <a:spcAft>
                          <a:spcPts val="0"/>
                        </a:spcAft>
                      </a:pPr>
                      <a:r>
                        <a:rPr lang="fa-IR" sz="1600" b="1">
                          <a:effectLst/>
                          <a:latin typeface="Calibri"/>
                          <a:ea typeface="Calibri"/>
                          <a:cs typeface="B Nazanin" pitchFamily="2" charset="-78"/>
                        </a:rPr>
                        <a:t>سامانه هوشمند تطبیقی</a:t>
                      </a:r>
                      <a:endParaRPr lang="en-US" sz="1600">
                        <a:effectLst/>
                        <a:latin typeface="Calibri"/>
                        <a:ea typeface="Calibri"/>
                        <a:cs typeface="B Nazanin" pitchFamily="2" charset="-78"/>
                      </a:endParaRPr>
                    </a:p>
                    <a:p>
                      <a:pPr marL="0" marR="0" algn="ctr" rtl="1">
                        <a:lnSpc>
                          <a:spcPct val="115000"/>
                        </a:lnSpc>
                        <a:spcBef>
                          <a:spcPts val="0"/>
                        </a:spcBef>
                        <a:spcAft>
                          <a:spcPts val="0"/>
                        </a:spcAft>
                      </a:pPr>
                      <a:r>
                        <a:rPr lang="en-US" sz="1600" b="1">
                          <a:effectLst/>
                          <a:latin typeface="Calibri"/>
                          <a:ea typeface="Calibri"/>
                          <a:cs typeface="B Nazanin" pitchFamily="2" charset="-78"/>
                        </a:rPr>
                        <a:t>ADAPTIVE CONTROL SYSTEM</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a:effectLst/>
                          <a:latin typeface="Calibri"/>
                          <a:ea typeface="Calibri"/>
                          <a:cs typeface="B Nazanin" pitchFamily="2" charset="-78"/>
                        </a:rPr>
                        <a:t> </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a:effectLst/>
                          <a:latin typeface="Calibri"/>
                          <a:ea typeface="Calibri"/>
                          <a:cs typeface="B Nazanin" pitchFamily="2" charset="-78"/>
                        </a:rPr>
                        <a:t> </a:t>
                      </a:r>
                      <a:endParaRPr lang="en-US" sz="16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rtl="1">
                        <a:lnSpc>
                          <a:spcPct val="115000"/>
                        </a:lnSpc>
                        <a:spcBef>
                          <a:spcPts val="0"/>
                        </a:spcBef>
                        <a:spcAft>
                          <a:spcPts val="0"/>
                        </a:spcAft>
                        <a:buFont typeface="Wingdings"/>
                        <a:buChar char=""/>
                      </a:pPr>
                      <a:r>
                        <a:rPr lang="fa-IR" sz="1600" b="1" dirty="0">
                          <a:effectLst/>
                          <a:latin typeface="Calibri"/>
                          <a:ea typeface="Calibri"/>
                          <a:cs typeface="B Nazanin" pitchFamily="2" charset="-78"/>
                        </a:rPr>
                        <a:t> </a:t>
                      </a:r>
                      <a:endParaRPr lang="en-US" sz="16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555885E3-3C82-49D5-83CC-940C89F9BC4A}" type="slidenum">
              <a:rPr lang="en-US" smtClean="0"/>
              <a:t>12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404942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7696200" cy="3785652"/>
          </a:xfrm>
          <a:prstGeom prst="rect">
            <a:avLst/>
          </a:prstGeom>
          <a:noFill/>
        </p:spPr>
        <p:txBody>
          <a:bodyPr wrap="square" rtlCol="0">
            <a:spAutoFit/>
          </a:bodyPr>
          <a:lstStyle/>
          <a:p>
            <a:endParaRPr lang="fa-IR" dirty="0" smtClean="0"/>
          </a:p>
          <a:p>
            <a:pPr algn="just" rtl="1"/>
            <a:r>
              <a:rPr lang="fa-IR" sz="2400" dirty="0" smtClean="0">
                <a:cs typeface="B Titr" pitchFamily="2" charset="-78"/>
              </a:rPr>
              <a:t>خلاصه تحقیق:</a:t>
            </a:r>
          </a:p>
          <a:p>
            <a:pPr algn="just" rtl="1"/>
            <a:endParaRPr lang="fa-IR" dirty="0" smtClean="0"/>
          </a:p>
          <a:p>
            <a:pPr algn="just" rtl="1"/>
            <a:r>
              <a:rPr lang="fa-IR" sz="2000" dirty="0">
                <a:cs typeface="B Nazanin" pitchFamily="2" charset="-78"/>
              </a:rPr>
              <a:t>بنابرین سامانه القایی و سامانه هوشمند تطبیقی تنها راهکار بنظر میرسد که بتواند با مدیریت در مرکز کنترل ترافیک برای حل مشکلات تقاطعات شهر اردبیل چاره ساز باشد فلذا بدلیل عدم وجود مرکز کنترل ترافیک در شهر اردبیل در کوتاه مدت از سیستم القایی تحت برنامه دتجن مورد استفاده قرار گرفته است که قابلیت ارتقا به سیستم هوشمند مرکزی را دارد.بررسی سیستمهای کنترل مرکزی چراغهای راهنمائی نشان میدهد در کشورمان استفاده از سیستم </a:t>
            </a:r>
            <a:r>
              <a:rPr lang="en-US" sz="2000" dirty="0">
                <a:cs typeface="B Nazanin" pitchFamily="2" charset="-78"/>
              </a:rPr>
              <a:t>SCATS </a:t>
            </a:r>
            <a:r>
              <a:rPr lang="fa-IR" sz="2000" dirty="0">
                <a:cs typeface="B Nazanin" pitchFamily="2" charset="-78"/>
              </a:rPr>
              <a:t>در بسیاری از شهرها جوابگو بوده بنابرین تمایل به این سیستم نسبت به سایر سیستم ها بسیار بالاست.نتایج تحقیقات بعمل آمده در چهار شهر امریکا (براوودکانتی،اوکلند،نیویورک و مینه آپولیس) نشان داد با استفاده از سامانه فوق 19 تا 42 درصد زمان تاخیر و 6الی 32 درصد زمان </a:t>
            </a:r>
            <a:r>
              <a:rPr lang="fa-IR" sz="2000" dirty="0" smtClean="0">
                <a:cs typeface="B Nazanin" pitchFamily="2" charset="-78"/>
              </a:rPr>
              <a:t>توقف </a:t>
            </a:r>
            <a:r>
              <a:rPr lang="fa-IR" sz="2000" dirty="0">
                <a:cs typeface="B Nazanin" pitchFamily="2" charset="-78"/>
              </a:rPr>
              <a:t>کاهش یافته است.</a:t>
            </a:r>
            <a:endParaRPr lang="en-US" sz="2000" dirty="0">
              <a:cs typeface="B Nazanin" pitchFamily="2" charset="-78"/>
            </a:endParaRPr>
          </a:p>
        </p:txBody>
      </p:sp>
      <p:sp>
        <p:nvSpPr>
          <p:cNvPr id="3" name="Slide Number Placeholder 2"/>
          <p:cNvSpPr>
            <a:spLocks noGrp="1"/>
          </p:cNvSpPr>
          <p:nvPr>
            <p:ph type="sldNum" sz="quarter" idx="12"/>
          </p:nvPr>
        </p:nvSpPr>
        <p:spPr/>
        <p:txBody>
          <a:bodyPr/>
          <a:lstStyle/>
          <a:p>
            <a:fld id="{555885E3-3C82-49D5-83CC-940C89F9BC4A}" type="slidenum">
              <a:rPr lang="en-US" smtClean="0"/>
              <a:t>13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2774059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19200"/>
            <a:ext cx="7315200" cy="4093428"/>
          </a:xfrm>
          <a:prstGeom prst="rect">
            <a:avLst/>
          </a:prstGeom>
          <a:noFill/>
        </p:spPr>
        <p:txBody>
          <a:bodyPr wrap="square" rtlCol="0">
            <a:spAutoFit/>
          </a:bodyPr>
          <a:lstStyle/>
          <a:p>
            <a:pPr algn="just" rtl="1"/>
            <a:r>
              <a:rPr lang="en-US" sz="2000" dirty="0">
                <a:cs typeface="B Nazanin" pitchFamily="2" charset="-78"/>
              </a:rPr>
              <a:t>SCATS  </a:t>
            </a:r>
            <a:r>
              <a:rPr lang="fa-IR" sz="2000" dirty="0">
                <a:cs typeface="B Nazanin" pitchFamily="2" charset="-78"/>
              </a:rPr>
              <a:t>یک سیستم مدیریت ترافیکی است که علاوه بر کنترل اتوماتیک چراغهای راهنمائی شبکه ای از تقاطعات ، تسهیلات زیادی را برای آنالیز ترافیکی ، برنامه ریزی ، ثبت گزارشات ، تشخیص خرابیها و تعمیر و نگهداری سیستم تامین می کند </a:t>
            </a:r>
            <a:r>
              <a:rPr lang="en-US" sz="2000" dirty="0">
                <a:cs typeface="B Nazanin" pitchFamily="2" charset="-78"/>
              </a:rPr>
              <a:t>SCATS </a:t>
            </a:r>
            <a:r>
              <a:rPr lang="fa-IR" sz="2000" dirty="0">
                <a:cs typeface="B Nazanin" pitchFamily="2" charset="-78"/>
              </a:rPr>
              <a:t>یک سیستم معتبر شناخته شده جهانی است و از طرف سازمان </a:t>
            </a:r>
            <a:r>
              <a:rPr lang="en-US" sz="2000" dirty="0">
                <a:cs typeface="B Nazanin" pitchFamily="2" charset="-78"/>
              </a:rPr>
              <a:t>RTA  </a:t>
            </a:r>
            <a:r>
              <a:rPr lang="fa-IR" sz="2000" dirty="0">
                <a:cs typeface="B Nazanin" pitchFamily="2" charset="-78"/>
              </a:rPr>
              <a:t>که یک ارگان دولتی استرالیا می باشد پشتیبانی می گردد.  در حال حاضر بیش از 90 کلان شهر دنیا با بیش از 22000 تقاطع به این سیستم مجهز می باشند . طرح فاز بندی و زمانبندی یک تقاطع در ساعات مختلف با توجه به حجم ترافیک متفاوت است. در ساعات شلوغ شاید طول سیکل و تعداد فازهای بیشتر مطلوب باشد در صورتیکه در ساعات خلوت ممکن است برعکس باشد و یا حتی تقاطع نیاز به زمانبندی نداشته باشد و چشمک زن بودن چراغها کفایت کند. همچنین ایجاد هماهنگی بین تقاطعهای موجود در یک سیستم مرکزی موجب بروز موج سبز و کاهش میزان کل تاخیرهای وسایل نقلیه می گردد. استفاده از این روش دارای مزایای دیگری مانند ارسال اطلاعات ترافیک و خرابیهای هر تقاطع به مرکز و مشاهده وضعیت ترافیکی سطح شهر روی صفحه نمایشگر دیواری و ... نیز می </a:t>
            </a:r>
            <a:r>
              <a:rPr lang="fa-IR" sz="2000" dirty="0" smtClean="0">
                <a:cs typeface="B Nazanin" pitchFamily="2" charset="-78"/>
              </a:rPr>
              <a:t>باشد.</a:t>
            </a:r>
            <a:endParaRPr lang="en-US" sz="2000" dirty="0">
              <a:cs typeface="B Nazanin" pitchFamily="2" charset="-78"/>
            </a:endParaRPr>
          </a:p>
        </p:txBody>
      </p:sp>
      <p:sp>
        <p:nvSpPr>
          <p:cNvPr id="3" name="Slide Number Placeholder 2"/>
          <p:cNvSpPr>
            <a:spLocks noGrp="1"/>
          </p:cNvSpPr>
          <p:nvPr>
            <p:ph type="sldNum" sz="quarter" idx="12"/>
          </p:nvPr>
        </p:nvSpPr>
        <p:spPr/>
        <p:txBody>
          <a:bodyPr/>
          <a:lstStyle/>
          <a:p>
            <a:fld id="{555885E3-3C82-49D5-83CC-940C89F9BC4A}" type="slidenum">
              <a:rPr lang="en-US" smtClean="0"/>
              <a:t>14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2873303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7239000" cy="5078313"/>
          </a:xfrm>
          <a:prstGeom prst="rect">
            <a:avLst/>
          </a:prstGeom>
          <a:noFill/>
        </p:spPr>
        <p:txBody>
          <a:bodyPr wrap="square" rtlCol="0">
            <a:spAutoFit/>
          </a:bodyPr>
          <a:lstStyle/>
          <a:p>
            <a:pPr algn="just" rtl="1"/>
            <a:r>
              <a:rPr lang="fa-IR" sz="2400" dirty="0" smtClean="0">
                <a:cs typeface="B Titr" pitchFamily="2" charset="-78"/>
              </a:rPr>
              <a:t>نتایج</a:t>
            </a:r>
            <a:r>
              <a:rPr lang="fa-IR" sz="2400" dirty="0">
                <a:cs typeface="B Titr" pitchFamily="2" charset="-78"/>
              </a:rPr>
              <a:t>:</a:t>
            </a:r>
          </a:p>
          <a:p>
            <a:pPr algn="just" rtl="1"/>
            <a:r>
              <a:rPr lang="fa-IR" sz="2000" dirty="0">
                <a:cs typeface="B Nazanin" pitchFamily="2" charset="-78"/>
              </a:rPr>
              <a:t>با هوشمند سازی تقاطع  های مذکور نتایج ملموسی در ترافیک شهر بوجود آمده که به شرح ذیل میباشد:</a:t>
            </a:r>
          </a:p>
          <a:p>
            <a:pPr marL="342900" indent="-342900" algn="just" rtl="1">
              <a:buFont typeface="Wingdings" pitchFamily="2" charset="2"/>
              <a:buChar char="ü"/>
            </a:pPr>
            <a:r>
              <a:rPr lang="fa-IR" sz="2000" dirty="0" smtClean="0">
                <a:cs typeface="B Nazanin" pitchFamily="2" charset="-78"/>
              </a:rPr>
              <a:t>کاهش </a:t>
            </a:r>
            <a:r>
              <a:rPr lang="fa-IR" sz="2000" dirty="0">
                <a:cs typeface="B Nazanin" pitchFamily="2" charset="-78"/>
              </a:rPr>
              <a:t>تاخیر و توقف اعمالی بر خودروها در تقاطعات درون شهری</a:t>
            </a:r>
          </a:p>
          <a:p>
            <a:pPr marL="342900" indent="-342900" algn="just" rtl="1">
              <a:buFont typeface="Wingdings" pitchFamily="2" charset="2"/>
              <a:buChar char="ü"/>
            </a:pPr>
            <a:r>
              <a:rPr lang="fa-IR" sz="2000" dirty="0" smtClean="0">
                <a:cs typeface="B Nazanin" pitchFamily="2" charset="-78"/>
              </a:rPr>
              <a:t>کنترل </a:t>
            </a:r>
            <a:r>
              <a:rPr lang="fa-IR" sz="2000" dirty="0">
                <a:cs typeface="B Nazanin" pitchFamily="2" charset="-78"/>
              </a:rPr>
              <a:t>اتوماتیک و بهینه سازی عملکرد چراغهای راهنمائی بر مبنای تغییرات لحظه ای در تقاضا و ظرفیت تردد خودروها</a:t>
            </a:r>
          </a:p>
          <a:p>
            <a:pPr marL="342900" indent="-342900" algn="just" rtl="1">
              <a:buFont typeface="Wingdings" pitchFamily="2" charset="2"/>
              <a:buChar char="ü"/>
            </a:pPr>
            <a:r>
              <a:rPr lang="fa-IR" sz="2000" dirty="0" smtClean="0">
                <a:cs typeface="B Nazanin" pitchFamily="2" charset="-78"/>
              </a:rPr>
              <a:t>کاهش </a:t>
            </a:r>
            <a:r>
              <a:rPr lang="fa-IR" sz="2000" dirty="0">
                <a:cs typeface="B Nazanin" pitchFamily="2" charset="-78"/>
              </a:rPr>
              <a:t>زمان سفر ، آلودگی هوا ، صوتی ، روانی و مصرف سوخت</a:t>
            </a:r>
          </a:p>
          <a:p>
            <a:pPr marL="342900" indent="-342900" algn="just" rtl="1">
              <a:buFont typeface="Wingdings" pitchFamily="2" charset="2"/>
              <a:buChar char="ü"/>
            </a:pPr>
            <a:r>
              <a:rPr lang="fa-IR" sz="2000" dirty="0" smtClean="0">
                <a:cs typeface="B Nazanin" pitchFamily="2" charset="-78"/>
              </a:rPr>
              <a:t>امکان </a:t>
            </a:r>
            <a:r>
              <a:rPr lang="fa-IR" sz="2000" dirty="0">
                <a:cs typeface="B Nazanin" pitchFamily="2" charset="-78"/>
              </a:rPr>
              <a:t>توسعه سیستم بدلیل ماژولار بودن سخت افزار مربوطه</a:t>
            </a:r>
          </a:p>
          <a:p>
            <a:pPr marL="342900" indent="-342900" algn="just" rtl="1">
              <a:buFont typeface="Wingdings" pitchFamily="2" charset="2"/>
              <a:buChar char="ü"/>
            </a:pPr>
            <a:r>
              <a:rPr lang="fa-IR" sz="2000" dirty="0" smtClean="0">
                <a:cs typeface="B Nazanin" pitchFamily="2" charset="-78"/>
              </a:rPr>
              <a:t>ارائه </a:t>
            </a:r>
            <a:r>
              <a:rPr lang="fa-IR" sz="2000" dirty="0">
                <a:cs typeface="B Nazanin" pitchFamily="2" charset="-78"/>
              </a:rPr>
              <a:t>سطوح دسترسی مختلف به کاربران سیستم</a:t>
            </a:r>
          </a:p>
          <a:p>
            <a:pPr marL="342900" indent="-342900" algn="just" rtl="1">
              <a:buFont typeface="Wingdings" pitchFamily="2" charset="2"/>
              <a:buChar char="ü"/>
            </a:pPr>
            <a:r>
              <a:rPr lang="fa-IR" sz="2000" dirty="0" smtClean="0">
                <a:cs typeface="B Nazanin" pitchFamily="2" charset="-78"/>
              </a:rPr>
              <a:t>در </a:t>
            </a:r>
            <a:r>
              <a:rPr lang="fa-IR" sz="2000" dirty="0">
                <a:cs typeface="B Nazanin" pitchFamily="2" charset="-78"/>
              </a:rPr>
              <a:t>صورت احداث مرکز کنترل ترافیک  جمع آوری کلیه اطلاعات و آمار ترافیکی در بازه های زمانی مشخص و ارائه بصورت فایلهای متنی و گرافیکی و همچنین قابلیت نصب روی  </a:t>
            </a:r>
            <a:r>
              <a:rPr lang="en-US" sz="2000" dirty="0">
                <a:cs typeface="B Nazanin" pitchFamily="2" charset="-78"/>
              </a:rPr>
              <a:t>PC </a:t>
            </a:r>
            <a:r>
              <a:rPr lang="fa-IR" sz="2000" dirty="0">
                <a:cs typeface="B Nazanin" pitchFamily="2" charset="-78"/>
              </a:rPr>
              <a:t>و تحت  </a:t>
            </a:r>
            <a:r>
              <a:rPr lang="en-US" sz="2000" dirty="0">
                <a:cs typeface="B Nazanin" pitchFamily="2" charset="-78"/>
              </a:rPr>
              <a:t>WINDOWS </a:t>
            </a:r>
            <a:r>
              <a:rPr lang="fa-IR" sz="2000" dirty="0">
                <a:cs typeface="B Nazanin" pitchFamily="2" charset="-78"/>
              </a:rPr>
              <a:t>و ارتباط با دیگر محیطهای نرم افزاری و سخت افزاری  </a:t>
            </a:r>
            <a:r>
              <a:rPr lang="en-US" sz="2000" dirty="0">
                <a:cs typeface="B Nazanin" pitchFamily="2" charset="-78"/>
              </a:rPr>
              <a:t>ITS</a:t>
            </a:r>
          </a:p>
          <a:p>
            <a:pPr marL="342900" indent="-342900" algn="just" rtl="1">
              <a:buFont typeface="Wingdings" pitchFamily="2" charset="2"/>
              <a:buChar char="ü"/>
            </a:pPr>
            <a:r>
              <a:rPr lang="fa-IR" sz="2000" dirty="0" smtClean="0">
                <a:cs typeface="B Nazanin" pitchFamily="2" charset="-78"/>
              </a:rPr>
              <a:t>امکان </a:t>
            </a:r>
            <a:r>
              <a:rPr lang="fa-IR" sz="2000" dirty="0">
                <a:cs typeface="B Nazanin" pitchFamily="2" charset="-78"/>
              </a:rPr>
              <a:t>ایجاد مدیریت بر عملکرد شبکه معابر</a:t>
            </a:r>
          </a:p>
          <a:p>
            <a:pPr marL="342900" indent="-342900" algn="just" rtl="1">
              <a:buFont typeface="Wingdings" pitchFamily="2" charset="2"/>
              <a:buChar char="ü"/>
            </a:pPr>
            <a:r>
              <a:rPr lang="fa-IR" sz="2000" dirty="0" smtClean="0">
                <a:cs typeface="B Nazanin" pitchFamily="2" charset="-78"/>
              </a:rPr>
              <a:t>افزایش </a:t>
            </a:r>
            <a:r>
              <a:rPr lang="fa-IR" sz="2000" dirty="0">
                <a:cs typeface="B Nazanin" pitchFamily="2" charset="-78"/>
              </a:rPr>
              <a:t>سطح ایمنی شبکه معابر</a:t>
            </a:r>
          </a:p>
          <a:p>
            <a:pPr marL="342900" indent="-342900" algn="just" rtl="1">
              <a:buFont typeface="Wingdings" pitchFamily="2" charset="2"/>
              <a:buChar char="ü"/>
            </a:pPr>
            <a:r>
              <a:rPr lang="fa-IR" sz="2000" dirty="0" smtClean="0">
                <a:cs typeface="B Nazanin" pitchFamily="2" charset="-78"/>
              </a:rPr>
              <a:t>بهبود </a:t>
            </a:r>
            <a:r>
              <a:rPr lang="fa-IR" sz="2000" dirty="0">
                <a:cs typeface="B Nazanin" pitchFamily="2" charset="-78"/>
              </a:rPr>
              <a:t>وضعیت تعمیر و نگهداری سامانه کنترل چراغ های </a:t>
            </a:r>
            <a:r>
              <a:rPr lang="fa-IR" sz="2000" dirty="0" smtClean="0">
                <a:cs typeface="B Nazanin" pitchFamily="2" charset="-78"/>
              </a:rPr>
              <a:t>راهنمایی</a:t>
            </a:r>
            <a:endParaRPr lang="fa-IR" dirty="0"/>
          </a:p>
        </p:txBody>
      </p:sp>
      <p:sp>
        <p:nvSpPr>
          <p:cNvPr id="3" name="Slide Number Placeholder 2"/>
          <p:cNvSpPr>
            <a:spLocks noGrp="1"/>
          </p:cNvSpPr>
          <p:nvPr>
            <p:ph type="sldNum" sz="quarter" idx="12"/>
          </p:nvPr>
        </p:nvSpPr>
        <p:spPr/>
        <p:txBody>
          <a:bodyPr/>
          <a:lstStyle/>
          <a:p>
            <a:fld id="{555885E3-3C82-49D5-83CC-940C89F9BC4A}" type="slidenum">
              <a:rPr lang="en-US" smtClean="0"/>
              <a:t>15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114778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fa-IR" dirty="0" smtClean="0"/>
              <a:t>پایان</a:t>
            </a:r>
            <a:endParaRPr lang="en-US" dirty="0"/>
          </a:p>
        </p:txBody>
      </p:sp>
      <p:sp>
        <p:nvSpPr>
          <p:cNvPr id="2" name="Slide Number Placeholder 1"/>
          <p:cNvSpPr>
            <a:spLocks noGrp="1"/>
          </p:cNvSpPr>
          <p:nvPr>
            <p:ph type="sldNum" sz="quarter" idx="12"/>
          </p:nvPr>
        </p:nvSpPr>
        <p:spPr/>
        <p:txBody>
          <a:bodyPr/>
          <a:lstStyle/>
          <a:p>
            <a:fld id="{555885E3-3C82-49D5-83CC-940C89F9BC4A}" type="slidenum">
              <a:rPr lang="en-US" smtClean="0"/>
              <a:t>16</a:t>
            </a:fld>
            <a:endParaRPr lang="en-US"/>
          </a:p>
        </p:txBody>
      </p:sp>
    </p:spTree>
    <p:extLst>
      <p:ext uri="{BB962C8B-B14F-4D97-AF65-F5344CB8AC3E}">
        <p14:creationId xmlns:p14="http://schemas.microsoft.com/office/powerpoint/2010/main" val="320176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55885E3-3C82-49D5-83CC-940C89F9BC4A}" type="slidenum">
              <a:rPr lang="en-US" smtClean="0"/>
              <a:t>2</a:t>
            </a:fld>
            <a:endParaRPr lang="en-US"/>
          </a:p>
        </p:txBody>
      </p:sp>
      <p:sp>
        <p:nvSpPr>
          <p:cNvPr id="3" name="TextBox 2"/>
          <p:cNvSpPr txBox="1"/>
          <p:nvPr/>
        </p:nvSpPr>
        <p:spPr>
          <a:xfrm>
            <a:off x="381000" y="533400"/>
            <a:ext cx="8382000" cy="501675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dirty="0"/>
              <a:t>	</a:t>
            </a:r>
            <a:endParaRPr lang="en-US" dirty="0"/>
          </a:p>
          <a:p>
            <a:pPr algn="r"/>
            <a:r>
              <a:rPr lang="fa-IR" sz="2000" dirty="0" smtClean="0">
                <a:cs typeface="B Titr" pitchFamily="2" charset="-78"/>
              </a:rPr>
              <a:t>* تعریف </a:t>
            </a:r>
            <a:r>
              <a:rPr lang="fa-IR" sz="2000" dirty="0">
                <a:cs typeface="B Titr" pitchFamily="2" charset="-78"/>
              </a:rPr>
              <a:t>مسئله</a:t>
            </a:r>
            <a:r>
              <a:rPr lang="fa-IR" sz="2000" dirty="0" smtClean="0">
                <a:cs typeface="B Titr" pitchFamily="2" charset="-78"/>
              </a:rPr>
              <a:t>:</a:t>
            </a:r>
            <a:endParaRPr lang="en-US" sz="2000" dirty="0" smtClean="0">
              <a:cs typeface="B Titr" pitchFamily="2" charset="-78"/>
            </a:endParaRPr>
          </a:p>
          <a:p>
            <a:pPr algn="ctr"/>
            <a:endParaRPr lang="en-US" dirty="0"/>
          </a:p>
          <a:p>
            <a:pPr algn="r"/>
            <a:r>
              <a:rPr lang="fa-IR" sz="2400" dirty="0" smtClean="0">
                <a:cs typeface="B Nazanin" pitchFamily="2" charset="-78"/>
              </a:rPr>
              <a:t>هوشمند </a:t>
            </a:r>
            <a:r>
              <a:rPr lang="fa-IR" sz="2400" dirty="0">
                <a:cs typeface="B Nazanin" pitchFamily="2" charset="-78"/>
              </a:rPr>
              <a:t>سازی تقاطعات سطح </a:t>
            </a:r>
            <a:r>
              <a:rPr lang="fa-IR" sz="2400" dirty="0" smtClean="0">
                <a:cs typeface="B Nazanin" pitchFamily="2" charset="-78"/>
              </a:rPr>
              <a:t>شهر</a:t>
            </a:r>
          </a:p>
          <a:p>
            <a:pPr algn="ctr"/>
            <a:endParaRPr lang="fa-IR" sz="2800" dirty="0" smtClean="0">
              <a:cs typeface="B Titr" pitchFamily="2" charset="-78"/>
            </a:endParaRPr>
          </a:p>
          <a:p>
            <a:pPr algn="r"/>
            <a:r>
              <a:rPr lang="fa-IR" sz="2000" dirty="0" smtClean="0">
                <a:cs typeface="B Titr" pitchFamily="2" charset="-78"/>
              </a:rPr>
              <a:t>	* سطح بکارگیری:</a:t>
            </a:r>
          </a:p>
          <a:p>
            <a:pPr algn="r"/>
            <a:r>
              <a:rPr lang="fa-IR" sz="2400" dirty="0" smtClean="0">
                <a:cs typeface="B Nazanin" pitchFamily="2" charset="-78"/>
              </a:rPr>
              <a:t>سه </a:t>
            </a:r>
            <a:r>
              <a:rPr lang="fa-IR" sz="2400" dirty="0">
                <a:cs typeface="B Nazanin" pitchFamily="2" charset="-78"/>
              </a:rPr>
              <a:t>تقاطع پرتردد شهر: چهارراه امام </a:t>
            </a:r>
            <a:r>
              <a:rPr lang="fa-IR" sz="2400" dirty="0" smtClean="0">
                <a:cs typeface="B Nazanin" pitchFamily="2" charset="-78"/>
              </a:rPr>
              <a:t>خمینی(ره) -چهارراه </a:t>
            </a:r>
            <a:r>
              <a:rPr lang="fa-IR" sz="2400" dirty="0">
                <a:cs typeface="B Nazanin" pitchFamily="2" charset="-78"/>
              </a:rPr>
              <a:t>حافظ-چهارراه </a:t>
            </a:r>
            <a:r>
              <a:rPr lang="fa-IR" sz="2400" dirty="0" smtClean="0">
                <a:cs typeface="B Nazanin" pitchFamily="2" charset="-78"/>
              </a:rPr>
              <a:t>شهید باهنر</a:t>
            </a:r>
            <a:endParaRPr lang="fa-IR" sz="2400" dirty="0">
              <a:cs typeface="B Nazanin" pitchFamily="2" charset="-78"/>
            </a:endParaRPr>
          </a:p>
          <a:p>
            <a:pPr algn="ctr"/>
            <a:endParaRPr lang="fa-IR" sz="2800" dirty="0" smtClean="0">
              <a:cs typeface="B Titr" pitchFamily="2" charset="-78"/>
            </a:endParaRPr>
          </a:p>
          <a:p>
            <a:pPr algn="ctr"/>
            <a:endParaRPr lang="fa-IR" sz="2800" dirty="0">
              <a:cs typeface="B Titr" pitchFamily="2" charset="-78"/>
            </a:endParaRPr>
          </a:p>
          <a:p>
            <a:pPr algn="ctr"/>
            <a:endParaRPr lang="fa-IR" sz="2800" dirty="0" smtClean="0">
              <a:cs typeface="B Titr" pitchFamily="2" charset="-78"/>
            </a:endParaRPr>
          </a:p>
          <a:p>
            <a:pPr algn="ctr"/>
            <a:endParaRPr lang="fa-IR" sz="2800" dirty="0" smtClean="0">
              <a:cs typeface="B Titr" pitchFamily="2" charset="-78"/>
            </a:endParaRPr>
          </a:p>
          <a:p>
            <a:pPr algn="ctr"/>
            <a:endParaRPr lang="fa-IR" sz="2800" dirty="0" smtClean="0">
              <a:cs typeface="B Titr" pitchFamily="2" charset="-78"/>
            </a:endParaRPr>
          </a:p>
          <a:p>
            <a:pPr algn="ctr"/>
            <a:endParaRPr lang="fa-IR" sz="2800" dirty="0">
              <a:cs typeface="B Titr" pitchFamily="2"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733800"/>
            <a:ext cx="2818304" cy="23742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334" y="3733800"/>
            <a:ext cx="2818859" cy="2438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584" y="3733800"/>
            <a:ext cx="2678447" cy="2369820"/>
          </a:xfrm>
          <a:prstGeom prst="rect">
            <a:avLst/>
          </a:prstGeom>
        </p:spPr>
      </p:pic>
    </p:spTree>
    <p:extLst>
      <p:ext uri="{BB962C8B-B14F-4D97-AF65-F5344CB8AC3E}">
        <p14:creationId xmlns:p14="http://schemas.microsoft.com/office/powerpoint/2010/main" val="37898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7239000" cy="3724096"/>
          </a:xfrm>
          <a:prstGeom prst="rect">
            <a:avLst/>
          </a:prstGeom>
          <a:noFill/>
        </p:spPr>
        <p:txBody>
          <a:bodyPr wrap="square" rtlCol="0">
            <a:spAutoFit/>
          </a:bodyPr>
          <a:lstStyle/>
          <a:p>
            <a:pPr algn="r"/>
            <a:r>
              <a:rPr lang="fa-IR" sz="2000" dirty="0">
                <a:cs typeface="B Titr" pitchFamily="2" charset="-78"/>
              </a:rPr>
              <a:t>	</a:t>
            </a:r>
            <a:r>
              <a:rPr lang="fa-IR" sz="2000" dirty="0" smtClean="0">
                <a:cs typeface="B Titr" pitchFamily="2" charset="-78"/>
              </a:rPr>
              <a:t>* نوآوری</a:t>
            </a:r>
            <a:r>
              <a:rPr lang="fa-IR" sz="2000" dirty="0">
                <a:cs typeface="B Titr" pitchFamily="2" charset="-78"/>
              </a:rPr>
              <a:t>:</a:t>
            </a:r>
          </a:p>
          <a:p>
            <a:pPr algn="just" rtl="1"/>
            <a:endParaRPr lang="fa-IR" sz="2800" dirty="0" smtClean="0">
              <a:cs typeface="B Titr" pitchFamily="2" charset="-78"/>
            </a:endParaRPr>
          </a:p>
          <a:p>
            <a:pPr algn="just" rtl="1"/>
            <a:r>
              <a:rPr lang="fa-IR" sz="2000" dirty="0" smtClean="0">
                <a:cs typeface="B Nazanin" pitchFamily="2" charset="-78"/>
              </a:rPr>
              <a:t>در </a:t>
            </a:r>
            <a:r>
              <a:rPr lang="fa-IR" sz="2000" dirty="0">
                <a:cs typeface="B Nazanin" pitchFamily="2" charset="-78"/>
              </a:rPr>
              <a:t>سالهای اخیر طرح هوشمند سازی تقاطعات در بسیاری از کلان شهرها و حتی شهرهای کوچک در دنیا اجرا گردیده است،هدف از انجام این پروژه و پروژه های مشابه کاهش تاخیر،کاهش زمان سفر و جلوگیری از ایجاد صف های طولانی در تقاطعات میباشد. اجزای سیستم کنترل ترافیک </a:t>
            </a:r>
            <a:r>
              <a:rPr lang="fa-IR" sz="2000" dirty="0" smtClean="0">
                <a:cs typeface="B Nazanin" pitchFamily="2" charset="-78"/>
              </a:rPr>
              <a:t>یک تقاطع بشرح </a:t>
            </a:r>
            <a:r>
              <a:rPr lang="fa-IR" sz="2000" dirty="0">
                <a:cs typeface="B Nazanin" pitchFamily="2" charset="-78"/>
              </a:rPr>
              <a:t>ذیل میباشد</a:t>
            </a:r>
            <a:r>
              <a:rPr lang="fa-IR" sz="2000" dirty="0" smtClean="0">
                <a:cs typeface="B Nazanin" pitchFamily="2" charset="-78"/>
              </a:rPr>
              <a:t>:</a:t>
            </a:r>
          </a:p>
          <a:p>
            <a:pPr algn="just" rtl="1"/>
            <a:endParaRPr lang="fa-IR" sz="2400" dirty="0" smtClean="0">
              <a:cs typeface="B Titr" pitchFamily="2" charset="-78"/>
            </a:endParaRPr>
          </a:p>
          <a:p>
            <a:pPr algn="just" rtl="1"/>
            <a:endParaRPr lang="fa-IR" sz="2400" dirty="0" smtClean="0">
              <a:cs typeface="B Titr" pitchFamily="2" charset="-78"/>
            </a:endParaRPr>
          </a:p>
          <a:p>
            <a:pPr marL="342900" indent="-342900" algn="just" rtl="1">
              <a:buFont typeface="Wingdings" pitchFamily="2" charset="2"/>
              <a:buChar char="q"/>
            </a:pPr>
            <a:r>
              <a:rPr lang="fa-IR" sz="2000" dirty="0" smtClean="0">
                <a:cs typeface="B Nazanin" pitchFamily="2" charset="-78"/>
              </a:rPr>
              <a:t>چراغهای راهنمایی و رانندگی</a:t>
            </a:r>
          </a:p>
          <a:p>
            <a:pPr marL="342900" indent="-342900" algn="just" rtl="1">
              <a:buFont typeface="Wingdings" pitchFamily="2" charset="2"/>
              <a:buChar char="q"/>
            </a:pPr>
            <a:r>
              <a:rPr lang="fa-IR" sz="2000" dirty="0" smtClean="0">
                <a:cs typeface="B Nazanin" pitchFamily="2" charset="-78"/>
              </a:rPr>
              <a:t>شناسگر</a:t>
            </a:r>
          </a:p>
          <a:p>
            <a:pPr marL="342900" indent="-342900" algn="just" rtl="1">
              <a:buFont typeface="Wingdings" pitchFamily="2" charset="2"/>
              <a:buChar char="q"/>
            </a:pPr>
            <a:r>
              <a:rPr lang="fa-IR" sz="2000" dirty="0" smtClean="0">
                <a:cs typeface="B Nazanin" pitchFamily="2" charset="-78"/>
              </a:rPr>
              <a:t>کنترلر</a:t>
            </a:r>
            <a:endParaRPr lang="fa-IR" sz="2000" dirty="0">
              <a:cs typeface="B Nazanin" pitchFamily="2" charset="-78"/>
            </a:endParaRPr>
          </a:p>
        </p:txBody>
      </p:sp>
      <p:sp>
        <p:nvSpPr>
          <p:cNvPr id="3" name="Slide Number Placeholder 2"/>
          <p:cNvSpPr>
            <a:spLocks noGrp="1"/>
          </p:cNvSpPr>
          <p:nvPr>
            <p:ph type="sldNum" sz="quarter" idx="12"/>
          </p:nvPr>
        </p:nvSpPr>
        <p:spPr/>
        <p:txBody>
          <a:bodyPr/>
          <a:lstStyle/>
          <a:p>
            <a:fld id="{555885E3-3C82-49D5-83CC-940C89F9BC4A}" type="slidenum">
              <a:rPr lang="en-US" smtClean="0"/>
              <a:t>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3711752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676400"/>
            <a:ext cx="6705600" cy="2339102"/>
          </a:xfrm>
          <a:prstGeom prst="rect">
            <a:avLst/>
          </a:prstGeom>
          <a:noFill/>
        </p:spPr>
        <p:txBody>
          <a:bodyPr wrap="square" rtlCol="0">
            <a:spAutoFit/>
          </a:bodyPr>
          <a:lstStyle/>
          <a:p>
            <a:pPr algn="just" rtl="1"/>
            <a:r>
              <a:rPr lang="fa-IR" sz="2000" dirty="0" smtClean="0">
                <a:cs typeface="B Titr" pitchFamily="2" charset="-78"/>
              </a:rPr>
              <a:t>چراغ </a:t>
            </a:r>
            <a:r>
              <a:rPr lang="fa-IR" sz="2000" dirty="0">
                <a:cs typeface="B Titr" pitchFamily="2" charset="-78"/>
              </a:rPr>
              <a:t>های راهنمایی</a:t>
            </a:r>
            <a:r>
              <a:rPr lang="fa-IR" sz="2000" dirty="0" smtClean="0">
                <a:cs typeface="B Titr" pitchFamily="2" charset="-78"/>
              </a:rPr>
              <a:t>:</a:t>
            </a:r>
          </a:p>
          <a:p>
            <a:pPr algn="just" rtl="1"/>
            <a:endParaRPr lang="fa-IR" dirty="0"/>
          </a:p>
          <a:p>
            <a:pPr algn="just" rtl="1"/>
            <a:r>
              <a:rPr lang="fa-IR" sz="2800" dirty="0" smtClean="0">
                <a:cs typeface="B Nazanin" pitchFamily="2" charset="-78"/>
              </a:rPr>
              <a:t> </a:t>
            </a:r>
            <a:r>
              <a:rPr lang="fa-IR" sz="2000" dirty="0">
                <a:cs typeface="B Nazanin" pitchFamily="2" charset="-78"/>
              </a:rPr>
              <a:t>معمولا در تمامی سیستم ها یکسان بوده فقط از لحاظ شکل ظاهری و پایه </a:t>
            </a:r>
            <a:r>
              <a:rPr lang="fa-IR" sz="2000" dirty="0" smtClean="0">
                <a:cs typeface="B Nazanin" pitchFamily="2" charset="-78"/>
              </a:rPr>
              <a:t>ها(کنسولی،دروازه‌ای </a:t>
            </a:r>
            <a:r>
              <a:rPr lang="fa-IR" sz="2000" dirty="0">
                <a:cs typeface="B Nazanin" pitchFamily="2" charset="-78"/>
              </a:rPr>
              <a:t>و...) و نوع روشنایی(لامپ های التهابی،هالوژنی،</a:t>
            </a:r>
            <a:r>
              <a:rPr lang="en-US" sz="2000" dirty="0">
                <a:cs typeface="B Nazanin" pitchFamily="2" charset="-78"/>
              </a:rPr>
              <a:t>LED، </a:t>
            </a:r>
            <a:r>
              <a:rPr lang="fa-IR" sz="2000" dirty="0">
                <a:cs typeface="B Nazanin" pitchFamily="2" charset="-78"/>
              </a:rPr>
              <a:t>و...) متفاوت میباشند.در شهر اردبیل به جهت کاهش هزینه ها از پایه های کنسولی که قبلا مورد استفاده قرار می گرفت استفاده شده و فقط فانوسهای </a:t>
            </a:r>
            <a:r>
              <a:rPr lang="en-US" sz="2000" dirty="0">
                <a:cs typeface="B Nazanin" pitchFamily="2" charset="-78"/>
              </a:rPr>
              <a:t>LED </a:t>
            </a:r>
            <a:r>
              <a:rPr lang="fa-IR" sz="2000" dirty="0">
                <a:cs typeface="B Nazanin" pitchFamily="2" charset="-78"/>
              </a:rPr>
              <a:t>جایگزین فانوسهای لامپی گردیده است</a:t>
            </a:r>
            <a:endParaRPr lang="en-US" sz="2000" dirty="0">
              <a:cs typeface="B Nazanin" pitchFamily="2" charset="-78"/>
            </a:endParaRPr>
          </a:p>
        </p:txBody>
      </p:sp>
      <p:sp>
        <p:nvSpPr>
          <p:cNvPr id="5" name="Slide Number Placeholder 4"/>
          <p:cNvSpPr>
            <a:spLocks noGrp="1"/>
          </p:cNvSpPr>
          <p:nvPr>
            <p:ph type="sldNum" sz="quarter" idx="12"/>
          </p:nvPr>
        </p:nvSpPr>
        <p:spPr/>
        <p:txBody>
          <a:bodyPr/>
          <a:lstStyle/>
          <a:p>
            <a:fld id="{555885E3-3C82-49D5-83CC-940C89F9BC4A}" type="slidenum">
              <a:rPr lang="en-US" smtClean="0"/>
              <a:t>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246301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371600"/>
            <a:ext cx="7239000" cy="2646878"/>
          </a:xfrm>
          <a:prstGeom prst="rect">
            <a:avLst/>
          </a:prstGeom>
          <a:noFill/>
        </p:spPr>
        <p:txBody>
          <a:bodyPr wrap="square" rtlCol="0">
            <a:spAutoFit/>
          </a:bodyPr>
          <a:lstStyle/>
          <a:p>
            <a:pPr algn="just" rtl="1"/>
            <a:r>
              <a:rPr lang="fa-IR" sz="2000" dirty="0" smtClean="0">
                <a:cs typeface="B Titr" pitchFamily="2" charset="-78"/>
              </a:rPr>
              <a:t>شناسگر:</a:t>
            </a:r>
          </a:p>
          <a:p>
            <a:pPr algn="just" rtl="1"/>
            <a:endParaRPr lang="fa-IR" dirty="0"/>
          </a:p>
          <a:p>
            <a:pPr algn="just" rtl="1"/>
            <a:r>
              <a:rPr lang="fa-IR" sz="2800" dirty="0" smtClean="0">
                <a:cs typeface="B Nazanin" pitchFamily="2" charset="-78"/>
              </a:rPr>
              <a:t> </a:t>
            </a:r>
            <a:r>
              <a:rPr lang="fa-IR" sz="2000" dirty="0">
                <a:cs typeface="B Nazanin" pitchFamily="2" charset="-78"/>
              </a:rPr>
              <a:t>عمده ترین تفاوت در سیستم های هوشمند تفاوت در شناسگر ها میباشد که وظیفه آن ارسال اطلاعات و پارامتر های جریان ترافیک از قبیل حجم و درصد اشغال و ... به کنترلر میباشد. انواع شناسگر ها که در صنعت حمل و نقل مورد استفاده قرار میگیرد </a:t>
            </a:r>
            <a:r>
              <a:rPr lang="fa-IR" sz="2000" dirty="0" smtClean="0">
                <a:cs typeface="B Nazanin" pitchFamily="2" charset="-78"/>
              </a:rPr>
              <a:t>عبارتند‌از:‌حلقوی‌القایی،‌مادون‌قرمز،پردازش‌تصویر،مغناطیسی،لیزری</a:t>
            </a:r>
            <a:r>
              <a:rPr lang="fa-IR" sz="2000" dirty="0">
                <a:cs typeface="B Nazanin" pitchFamily="2" charset="-78"/>
              </a:rPr>
              <a:t>، فیبر نوری و... امروزه در بیشتر شهرهای جهان از سه مورد اول استفاده میشود بنابرین در شهر اردبیل سه مورد اول مورد بررسی قرار گرفته و گزینه برتر به شرح ذیل انتخاب گردیده است:</a:t>
            </a:r>
            <a:endParaRPr lang="en-US" sz="2000" dirty="0">
              <a:cs typeface="B Nazanin" pitchFamily="2" charset="-78"/>
            </a:endParaRPr>
          </a:p>
        </p:txBody>
      </p:sp>
      <p:sp>
        <p:nvSpPr>
          <p:cNvPr id="3" name="Slide Number Placeholder 2"/>
          <p:cNvSpPr>
            <a:spLocks noGrp="1"/>
          </p:cNvSpPr>
          <p:nvPr>
            <p:ph type="sldNum" sz="quarter" idx="12"/>
          </p:nvPr>
        </p:nvSpPr>
        <p:spPr/>
        <p:txBody>
          <a:bodyPr/>
          <a:lstStyle/>
          <a:p>
            <a:fld id="{555885E3-3C82-49D5-83CC-940C89F9BC4A}" type="slidenum">
              <a:rPr lang="en-US" smtClean="0"/>
              <a:t>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398064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19200"/>
            <a:ext cx="6781800" cy="5201424"/>
          </a:xfrm>
          <a:prstGeom prst="rect">
            <a:avLst/>
          </a:prstGeom>
          <a:noFill/>
        </p:spPr>
        <p:txBody>
          <a:bodyPr wrap="square" rtlCol="0">
            <a:spAutoFit/>
          </a:bodyPr>
          <a:lstStyle/>
          <a:p>
            <a:pPr marL="342900" indent="-342900" algn="just" rtl="1">
              <a:buFont typeface="Wingdings" pitchFamily="2" charset="2"/>
              <a:buChar char="q"/>
            </a:pPr>
            <a:r>
              <a:rPr lang="fa-IR" sz="2000" dirty="0" smtClean="0">
                <a:cs typeface="B Titr" pitchFamily="2" charset="-78"/>
              </a:rPr>
              <a:t>بررسی </a:t>
            </a:r>
            <a:r>
              <a:rPr lang="fa-IR" sz="2000" dirty="0">
                <a:cs typeface="B Titr" pitchFamily="2" charset="-78"/>
              </a:rPr>
              <a:t>از لحاظ اجرا، نگهداری و هزینه </a:t>
            </a:r>
            <a:r>
              <a:rPr lang="fa-IR" sz="2000" dirty="0" smtClean="0">
                <a:cs typeface="B Titr" pitchFamily="2" charset="-78"/>
              </a:rPr>
              <a:t>اقتصادی:</a:t>
            </a:r>
          </a:p>
          <a:p>
            <a:endParaRPr lang="fa-IR" dirty="0"/>
          </a:p>
          <a:p>
            <a:pPr algn="just" rtl="1"/>
            <a:r>
              <a:rPr lang="fa-IR" dirty="0" smtClean="0">
                <a:cs typeface="B Titr" pitchFamily="2" charset="-78"/>
              </a:rPr>
              <a:t>شناسگر </a:t>
            </a:r>
            <a:r>
              <a:rPr lang="fa-IR" dirty="0">
                <a:cs typeface="B Titr" pitchFamily="2" charset="-78"/>
              </a:rPr>
              <a:t>حلقوی القایی:</a:t>
            </a:r>
          </a:p>
          <a:p>
            <a:pPr algn="just" rtl="1"/>
            <a:r>
              <a:rPr lang="fa-IR" sz="2000" dirty="0">
                <a:cs typeface="B Nazanin" pitchFamily="2" charset="-78"/>
              </a:rPr>
              <a:t>مزایا:</a:t>
            </a:r>
          </a:p>
          <a:p>
            <a:pPr algn="just" rtl="1"/>
            <a:r>
              <a:rPr lang="fa-IR" sz="2000" dirty="0" smtClean="0">
                <a:cs typeface="B Nazanin" pitchFamily="2" charset="-78"/>
              </a:rPr>
              <a:t>•‌ دقت </a:t>
            </a:r>
            <a:r>
              <a:rPr lang="fa-IR" sz="2000" dirty="0">
                <a:cs typeface="B Nazanin" pitchFamily="2" charset="-78"/>
              </a:rPr>
              <a:t>قابل قبول این نوع شناسگرها </a:t>
            </a:r>
          </a:p>
          <a:p>
            <a:pPr algn="just" rtl="1"/>
            <a:r>
              <a:rPr lang="fa-IR" sz="2000" dirty="0" smtClean="0">
                <a:cs typeface="B Nazanin" pitchFamily="2" charset="-78"/>
              </a:rPr>
              <a:t>•‌ عملکرد </a:t>
            </a:r>
            <a:r>
              <a:rPr lang="fa-IR" sz="2000" dirty="0">
                <a:cs typeface="B Nazanin" pitchFamily="2" charset="-78"/>
              </a:rPr>
              <a:t>در شرایط مختلف آب و هوایی</a:t>
            </a:r>
          </a:p>
          <a:p>
            <a:pPr algn="just" rtl="1"/>
            <a:r>
              <a:rPr lang="fa-IR" sz="2000" dirty="0" smtClean="0">
                <a:cs typeface="B Nazanin" pitchFamily="2" charset="-78"/>
              </a:rPr>
              <a:t>•‌ دقت </a:t>
            </a:r>
            <a:r>
              <a:rPr lang="fa-IR" sz="2000" dirty="0">
                <a:cs typeface="B Nazanin" pitchFamily="2" charset="-78"/>
              </a:rPr>
              <a:t>بسیار بالا در شمارش حجم</a:t>
            </a:r>
          </a:p>
          <a:p>
            <a:pPr algn="just" rtl="1"/>
            <a:endParaRPr lang="fa-IR" sz="2000" dirty="0">
              <a:cs typeface="B Nazanin" pitchFamily="2" charset="-78"/>
            </a:endParaRPr>
          </a:p>
          <a:p>
            <a:pPr algn="just" rtl="1"/>
            <a:r>
              <a:rPr lang="fa-IR" sz="2000" dirty="0">
                <a:cs typeface="B Nazanin" pitchFamily="2" charset="-78"/>
              </a:rPr>
              <a:t>معایب :</a:t>
            </a:r>
          </a:p>
          <a:p>
            <a:pPr algn="just" rtl="1"/>
            <a:r>
              <a:rPr lang="fa-IR" sz="2000" dirty="0" smtClean="0">
                <a:cs typeface="B Nazanin" pitchFamily="2" charset="-78"/>
              </a:rPr>
              <a:t>•‌ به </a:t>
            </a:r>
            <a:r>
              <a:rPr lang="fa-IR" sz="2000" dirty="0">
                <a:cs typeface="B Nazanin" pitchFamily="2" charset="-78"/>
              </a:rPr>
              <a:t>منظور انجام عملیات نصب و یا تعمیر و نگهداری شناسگر باید خط عبوری بسته شود</a:t>
            </a:r>
          </a:p>
          <a:p>
            <a:pPr algn="just" rtl="1"/>
            <a:r>
              <a:rPr lang="fa-IR" sz="2000" dirty="0" smtClean="0">
                <a:cs typeface="B Nazanin" pitchFamily="2" charset="-78"/>
              </a:rPr>
              <a:t>•‌ شناسگر </a:t>
            </a:r>
            <a:r>
              <a:rPr lang="fa-IR" sz="2000" dirty="0">
                <a:cs typeface="B Nazanin" pitchFamily="2" charset="-78"/>
              </a:rPr>
              <a:t>در معرض تنش های ناشی از عبور ترافیک قراردارد</a:t>
            </a:r>
          </a:p>
          <a:p>
            <a:pPr algn="just" rtl="1"/>
            <a:r>
              <a:rPr lang="fa-IR" sz="2000" dirty="0" smtClean="0">
                <a:cs typeface="B Nazanin" pitchFamily="2" charset="-78"/>
              </a:rPr>
              <a:t>•‌ نصب </a:t>
            </a:r>
            <a:r>
              <a:rPr lang="fa-IR" sz="2000" dirty="0">
                <a:cs typeface="B Nazanin" pitchFamily="2" charset="-78"/>
              </a:rPr>
              <a:t>شناسگر نیاز به برش سطح روسازی دارد که باعث کاهش طول عمر روسازی میگردد</a:t>
            </a:r>
          </a:p>
          <a:p>
            <a:pPr algn="just" rtl="1"/>
            <a:r>
              <a:rPr lang="fa-IR" sz="2000" dirty="0" smtClean="0">
                <a:cs typeface="B Nazanin" pitchFamily="2" charset="-78"/>
              </a:rPr>
              <a:t>•‌ برای </a:t>
            </a:r>
            <a:r>
              <a:rPr lang="fa-IR" sz="2000" dirty="0">
                <a:cs typeface="B Nazanin" pitchFamily="2" charset="-78"/>
              </a:rPr>
              <a:t>اندازه گیری سرعت باید 2 عدد شناسگر در خط عبوری نصب شود</a:t>
            </a:r>
          </a:p>
          <a:p>
            <a:pPr algn="just" rtl="1"/>
            <a:endParaRPr lang="fa-IR" dirty="0"/>
          </a:p>
          <a:p>
            <a:pPr algn="just" rtl="1"/>
            <a:endParaRPr lang="en-US" dirty="0"/>
          </a:p>
        </p:txBody>
      </p:sp>
      <p:sp>
        <p:nvSpPr>
          <p:cNvPr id="3" name="Slide Number Placeholder 2"/>
          <p:cNvSpPr>
            <a:spLocks noGrp="1"/>
          </p:cNvSpPr>
          <p:nvPr>
            <p:ph type="sldNum" sz="quarter" idx="12"/>
          </p:nvPr>
        </p:nvSpPr>
        <p:spPr/>
        <p:txBody>
          <a:bodyPr/>
          <a:lstStyle/>
          <a:p>
            <a:fld id="{555885E3-3C82-49D5-83CC-940C89F9BC4A}" type="slidenum">
              <a:rPr lang="en-US" smtClean="0"/>
              <a:t>6</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3163800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143000"/>
            <a:ext cx="6400800" cy="3970318"/>
          </a:xfrm>
          <a:prstGeom prst="rect">
            <a:avLst/>
          </a:prstGeom>
          <a:noFill/>
        </p:spPr>
        <p:txBody>
          <a:bodyPr wrap="square" rtlCol="0">
            <a:spAutoFit/>
          </a:bodyPr>
          <a:lstStyle/>
          <a:p>
            <a:pPr algn="r"/>
            <a:r>
              <a:rPr lang="fa-IR" dirty="0">
                <a:cs typeface="B Titr" pitchFamily="2" charset="-78"/>
              </a:rPr>
              <a:t>شناسگر مادون قرمز</a:t>
            </a:r>
            <a:r>
              <a:rPr lang="fa-IR" dirty="0"/>
              <a:t>:</a:t>
            </a:r>
          </a:p>
          <a:p>
            <a:pPr algn="r"/>
            <a:endParaRPr lang="fa-IR" dirty="0" smtClean="0"/>
          </a:p>
          <a:p>
            <a:pPr algn="just" rtl="1"/>
            <a:r>
              <a:rPr lang="fa-IR" sz="2000" dirty="0" smtClean="0">
                <a:cs typeface="B Nazanin" pitchFamily="2" charset="-78"/>
              </a:rPr>
              <a:t>مزایا</a:t>
            </a:r>
            <a:r>
              <a:rPr lang="fa-IR" sz="2000" dirty="0">
                <a:cs typeface="B Nazanin" pitchFamily="2" charset="-78"/>
              </a:rPr>
              <a:t>:</a:t>
            </a:r>
          </a:p>
          <a:p>
            <a:pPr marL="342900" indent="-342900" algn="just" rtl="1">
              <a:buFont typeface="Arial" pitchFamily="34" charset="0"/>
              <a:buChar char="•"/>
            </a:pPr>
            <a:r>
              <a:rPr lang="fa-IR" sz="2000" dirty="0" smtClean="0">
                <a:cs typeface="B Nazanin" pitchFamily="2" charset="-78"/>
              </a:rPr>
              <a:t>‌یک </a:t>
            </a:r>
            <a:r>
              <a:rPr lang="fa-IR" sz="2000" dirty="0">
                <a:cs typeface="B Nazanin" pitchFamily="2" charset="-78"/>
              </a:rPr>
              <a:t>شناسگر قادر به پوشش چند خط عبوری میباشد</a:t>
            </a:r>
          </a:p>
          <a:p>
            <a:pPr algn="just" rtl="1"/>
            <a:endParaRPr lang="fa-IR" sz="2000" dirty="0" smtClean="0">
              <a:cs typeface="B Nazanin" pitchFamily="2" charset="-78"/>
            </a:endParaRPr>
          </a:p>
          <a:p>
            <a:pPr algn="just" rtl="1"/>
            <a:r>
              <a:rPr lang="fa-IR" sz="2000" dirty="0" smtClean="0">
                <a:cs typeface="B Nazanin" pitchFamily="2" charset="-78"/>
              </a:rPr>
              <a:t>معایب</a:t>
            </a:r>
            <a:r>
              <a:rPr lang="fa-IR" sz="2000" dirty="0">
                <a:cs typeface="B Nazanin" pitchFamily="2" charset="-78"/>
              </a:rPr>
              <a:t>: </a:t>
            </a:r>
          </a:p>
          <a:p>
            <a:pPr marL="342900" indent="-342900" algn="just" rtl="1">
              <a:buFont typeface="Arial" pitchFamily="34" charset="0"/>
              <a:buChar char="•"/>
            </a:pPr>
            <a:r>
              <a:rPr lang="fa-IR" sz="2000" dirty="0" smtClean="0">
                <a:cs typeface="B Nazanin" pitchFamily="2" charset="-78"/>
              </a:rPr>
              <a:t>بمنظور </a:t>
            </a:r>
            <a:r>
              <a:rPr lang="fa-IR" sz="2000" dirty="0">
                <a:cs typeface="B Nazanin" pitchFamily="2" charset="-78"/>
              </a:rPr>
              <a:t>انجام عملیات نصب یا نگهداری(شستشوی لنز) شناسگر بایستی خط عبوری بسته شود</a:t>
            </a:r>
          </a:p>
          <a:p>
            <a:pPr marL="342900" indent="-342900" algn="just" rtl="1">
              <a:buFont typeface="Arial" pitchFamily="34" charset="0"/>
              <a:buChar char="•"/>
            </a:pPr>
            <a:r>
              <a:rPr lang="fa-IR" sz="2000" dirty="0" smtClean="0">
                <a:cs typeface="B Nazanin" pitchFamily="2" charset="-78"/>
              </a:rPr>
              <a:t>دقت </a:t>
            </a:r>
            <a:r>
              <a:rPr lang="fa-IR" sz="2000" dirty="0">
                <a:cs typeface="B Nazanin" pitchFamily="2" charset="-78"/>
              </a:rPr>
              <a:t>عملکرد شناسگر در شرایط جوی نامناسب (بارش باران ،برف و مه شدید)کاهش می یابد</a:t>
            </a:r>
          </a:p>
          <a:p>
            <a:pPr algn="r"/>
            <a:endParaRPr lang="fa-IR" sz="2000" dirty="0" smtClean="0">
              <a:cs typeface="B Nazanin" pitchFamily="2" charset="-78"/>
            </a:endParaRPr>
          </a:p>
          <a:p>
            <a:pPr algn="r"/>
            <a:endParaRPr lang="fa-IR" dirty="0"/>
          </a:p>
          <a:p>
            <a:pPr algn="just" rtl="1"/>
            <a:endParaRPr lang="en-US" dirty="0"/>
          </a:p>
        </p:txBody>
      </p:sp>
      <p:sp>
        <p:nvSpPr>
          <p:cNvPr id="3" name="Slide Number Placeholder 2"/>
          <p:cNvSpPr>
            <a:spLocks noGrp="1"/>
          </p:cNvSpPr>
          <p:nvPr>
            <p:ph type="sldNum" sz="quarter" idx="12"/>
          </p:nvPr>
        </p:nvSpPr>
        <p:spPr/>
        <p:txBody>
          <a:bodyPr/>
          <a:lstStyle/>
          <a:p>
            <a:fld id="{555885E3-3C82-49D5-83CC-940C89F9BC4A}" type="slidenum">
              <a:rPr lang="en-US" smtClean="0"/>
              <a:t>7</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521755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71600"/>
            <a:ext cx="6324600" cy="2492990"/>
          </a:xfrm>
          <a:prstGeom prst="rect">
            <a:avLst/>
          </a:prstGeom>
          <a:noFill/>
        </p:spPr>
        <p:txBody>
          <a:bodyPr wrap="square" rtlCol="0">
            <a:spAutoFit/>
          </a:bodyPr>
          <a:lstStyle/>
          <a:p>
            <a:pPr algn="just" rtl="1"/>
            <a:r>
              <a:rPr lang="fa-IR" dirty="0">
                <a:cs typeface="B Titr" pitchFamily="2" charset="-78"/>
              </a:rPr>
              <a:t>شناسگر پردازش تصویر</a:t>
            </a:r>
            <a:r>
              <a:rPr lang="fa-IR" dirty="0" smtClean="0">
                <a:cs typeface="B Titr" pitchFamily="2" charset="-78"/>
              </a:rPr>
              <a:t>:</a:t>
            </a:r>
          </a:p>
          <a:p>
            <a:pPr algn="just" rtl="1"/>
            <a:endParaRPr lang="fa-IR" dirty="0">
              <a:cs typeface="B Titr" pitchFamily="2" charset="-78"/>
            </a:endParaRPr>
          </a:p>
          <a:p>
            <a:pPr algn="just" rtl="1"/>
            <a:r>
              <a:rPr lang="fa-IR" sz="2000" dirty="0">
                <a:cs typeface="B Nazanin" pitchFamily="2" charset="-78"/>
              </a:rPr>
              <a:t>مزایا: </a:t>
            </a:r>
          </a:p>
          <a:p>
            <a:pPr algn="just" rtl="1"/>
            <a:r>
              <a:rPr lang="fa-IR" sz="2000" dirty="0" smtClean="0">
                <a:cs typeface="B Nazanin" pitchFamily="2" charset="-78"/>
              </a:rPr>
              <a:t>•‌ گستردگی </a:t>
            </a:r>
            <a:r>
              <a:rPr lang="fa-IR" sz="2000" dirty="0">
                <a:cs typeface="B Nazanin" pitchFamily="2" charset="-78"/>
              </a:rPr>
              <a:t>ناحیه تشخیص این شناسگر زیاد میباشد</a:t>
            </a:r>
          </a:p>
          <a:p>
            <a:pPr algn="just" rtl="1"/>
            <a:r>
              <a:rPr lang="fa-IR" sz="2000" dirty="0" smtClean="0">
                <a:cs typeface="B Nazanin" pitchFamily="2" charset="-78"/>
              </a:rPr>
              <a:t>•‌ بمنظور </a:t>
            </a:r>
            <a:r>
              <a:rPr lang="fa-IR" sz="2000" dirty="0">
                <a:cs typeface="B Nazanin" pitchFamily="2" charset="-78"/>
              </a:rPr>
              <a:t>عملیات نصب و یا نگهداری نیازی به بستن خط عبوری </a:t>
            </a:r>
            <a:r>
              <a:rPr lang="fa-IR" sz="2000" dirty="0" smtClean="0">
                <a:cs typeface="B Nazanin" pitchFamily="2" charset="-78"/>
              </a:rPr>
              <a:t>نمیباشد</a:t>
            </a:r>
          </a:p>
          <a:p>
            <a:pPr algn="just" rtl="1"/>
            <a:endParaRPr lang="fa-IR" sz="2000" dirty="0">
              <a:cs typeface="B Nazanin" pitchFamily="2" charset="-78"/>
            </a:endParaRPr>
          </a:p>
          <a:p>
            <a:pPr algn="just" rtl="1"/>
            <a:r>
              <a:rPr lang="fa-IR" sz="2000" dirty="0">
                <a:cs typeface="B Nazanin" pitchFamily="2" charset="-78"/>
              </a:rPr>
              <a:t>معایب:</a:t>
            </a:r>
          </a:p>
          <a:p>
            <a:pPr algn="just" rtl="1"/>
            <a:r>
              <a:rPr lang="fa-IR" sz="2000" dirty="0" smtClean="0">
                <a:cs typeface="B Nazanin" pitchFamily="2" charset="-78"/>
              </a:rPr>
              <a:t>•‌ هزینه </a:t>
            </a:r>
            <a:r>
              <a:rPr lang="fa-IR" sz="2000" dirty="0">
                <a:cs typeface="B Nazanin" pitchFamily="2" charset="-78"/>
              </a:rPr>
              <a:t>اولیه تهیه و نصب این شناسگر بالاست</a:t>
            </a:r>
          </a:p>
        </p:txBody>
      </p:sp>
      <p:sp>
        <p:nvSpPr>
          <p:cNvPr id="3" name="Slide Number Placeholder 2"/>
          <p:cNvSpPr>
            <a:spLocks noGrp="1"/>
          </p:cNvSpPr>
          <p:nvPr>
            <p:ph type="sldNum" sz="quarter" idx="12"/>
          </p:nvPr>
        </p:nvSpPr>
        <p:spPr/>
        <p:txBody>
          <a:bodyPr/>
          <a:lstStyle/>
          <a:p>
            <a:fld id="{555885E3-3C82-49D5-83CC-940C89F9BC4A}" type="slidenum">
              <a:rPr lang="en-US" smtClean="0"/>
              <a:t>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1232098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6553200" cy="1015663"/>
          </a:xfrm>
          <a:prstGeom prst="rect">
            <a:avLst/>
          </a:prstGeom>
          <a:noFill/>
        </p:spPr>
        <p:txBody>
          <a:bodyPr wrap="square" rtlCol="0">
            <a:spAutoFit/>
          </a:bodyPr>
          <a:lstStyle/>
          <a:p>
            <a:pPr marL="342900" indent="-342900" algn="just" rtl="1">
              <a:buFont typeface="Wingdings" pitchFamily="2" charset="2"/>
              <a:buChar char="q"/>
            </a:pPr>
            <a:r>
              <a:rPr lang="fa-IR" sz="2000" dirty="0">
                <a:cs typeface="B Titr" pitchFamily="2" charset="-78"/>
              </a:rPr>
              <a:t>بررسی از لحاظ عملکرد</a:t>
            </a:r>
            <a:r>
              <a:rPr lang="fa-IR" sz="2000" dirty="0" smtClean="0">
                <a:cs typeface="B Titr" pitchFamily="2" charset="-78"/>
              </a:rPr>
              <a:t>:</a:t>
            </a:r>
          </a:p>
          <a:p>
            <a:pPr marL="342900" indent="-342900" algn="just" rtl="1">
              <a:buFont typeface="Wingdings" pitchFamily="2" charset="2"/>
              <a:buChar char="q"/>
            </a:pPr>
            <a:endParaRPr lang="fa-IR" sz="2000" dirty="0" smtClean="0">
              <a:cs typeface="B Titr" pitchFamily="2" charset="-78"/>
            </a:endParaRPr>
          </a:p>
          <a:p>
            <a:pPr algn="just" rtl="1"/>
            <a:r>
              <a:rPr lang="fa-IR" sz="2000" dirty="0">
                <a:cs typeface="B Titr" pitchFamily="2" charset="-78"/>
              </a:rPr>
              <a:t>دقت </a:t>
            </a:r>
            <a:r>
              <a:rPr lang="fa-IR" sz="2000" dirty="0" smtClean="0">
                <a:cs typeface="B Titr" pitchFamily="2" charset="-78"/>
              </a:rPr>
              <a:t>شناسگرها</a:t>
            </a:r>
            <a:endParaRPr lang="en-US" sz="2000" dirty="0">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430032829"/>
              </p:ext>
            </p:extLst>
          </p:nvPr>
        </p:nvGraphicFramePr>
        <p:xfrm>
          <a:off x="609602" y="2209800"/>
          <a:ext cx="7543799" cy="3124200"/>
        </p:xfrm>
        <a:graphic>
          <a:graphicData uri="http://schemas.openxmlformats.org/drawingml/2006/table">
            <a:tbl>
              <a:tblPr rtl="1" firstRow="1" firstCol="1" bandRow="1"/>
              <a:tblGrid>
                <a:gridCol w="1247423"/>
                <a:gridCol w="1783408"/>
                <a:gridCol w="1896770"/>
                <a:gridCol w="1199808"/>
                <a:gridCol w="1416390"/>
              </a:tblGrid>
              <a:tr h="762000">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نوع شناسگر</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دقت در شمارش حجم خودروهای سبک</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دقت در شمارش حجم خودروهای سنگین</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دقت در اندازه گیری سرعت</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دقت در تعیین نوع وسیله نقلیه</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11">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حلقوی القایی</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خوب</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خوب</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مناسب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مناسب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11">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مادون قرمز(فعال)</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خوب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خوب</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مناسب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خوب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11">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پردازش تصویر</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خوب </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خوب</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مناسب</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a:effectLst/>
                          <a:latin typeface="Calibri"/>
                          <a:ea typeface="Calibri"/>
                          <a:cs typeface="B Nazanin" pitchFamily="2" charset="-78"/>
                        </a:rPr>
                        <a:t>ضعیف</a:t>
                      </a:r>
                      <a:endParaRPr lang="en-US" sz="180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267">
                <a:tc gridSpan="5">
                  <a:txBody>
                    <a:bodyPr/>
                    <a:lstStyle/>
                    <a:p>
                      <a:pPr marL="0" marR="0" algn="ctr" rtl="1">
                        <a:lnSpc>
                          <a:spcPct val="115000"/>
                        </a:lnSpc>
                        <a:spcBef>
                          <a:spcPts val="0"/>
                        </a:spcBef>
                        <a:spcAft>
                          <a:spcPts val="0"/>
                        </a:spcAft>
                      </a:pPr>
                      <a:r>
                        <a:rPr lang="fa-IR" sz="1800" dirty="0">
                          <a:effectLst/>
                          <a:latin typeface="Calibri"/>
                          <a:ea typeface="Calibri"/>
                          <a:cs typeface="B Nazanin" pitchFamily="2" charset="-78"/>
                        </a:rPr>
                        <a:t>توضیح:خوب(خطا کمتر از 5%) مناسب(خطا کمتر از 10%)  ضعیف(خطا بیشتر از10%)</a:t>
                      </a:r>
                      <a:endParaRPr lang="en-US" sz="1800" dirty="0">
                        <a:effectLst/>
                        <a:latin typeface="Calibri"/>
                        <a:ea typeface="Calibri"/>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555885E3-3C82-49D5-83CC-940C89F9BC4A}" type="slidenum">
              <a:rPr lang="en-US" smtClean="0"/>
              <a:t>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85" y="228600"/>
            <a:ext cx="1069348" cy="1069348"/>
          </a:xfrm>
          <a:prstGeom prst="rect">
            <a:avLst/>
          </a:prstGeom>
        </p:spPr>
      </p:pic>
    </p:spTree>
    <p:extLst>
      <p:ext uri="{BB962C8B-B14F-4D97-AF65-F5344CB8AC3E}">
        <p14:creationId xmlns:p14="http://schemas.microsoft.com/office/powerpoint/2010/main" val="909463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TotalTime>
  <Words>1116</Words>
  <Application>Microsoft Office PowerPoint</Application>
  <PresentationFormat>On-screen Show (4:3)</PresentationFormat>
  <Paragraphs>198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Mohsen Mirzaei</dc:creator>
  <cp:lastModifiedBy>Peyman-pc</cp:lastModifiedBy>
  <cp:revision>14</cp:revision>
  <dcterms:created xsi:type="dcterms:W3CDTF">2014-12-01T10:13:48Z</dcterms:created>
  <dcterms:modified xsi:type="dcterms:W3CDTF">2017-01-07T20:54:55Z</dcterms:modified>
</cp:coreProperties>
</file>