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76" r:id="rId2"/>
    <p:sldId id="257" r:id="rId3"/>
    <p:sldId id="284" r:id="rId4"/>
    <p:sldId id="299" r:id="rId5"/>
    <p:sldId id="300" r:id="rId6"/>
    <p:sldId id="334" r:id="rId7"/>
    <p:sldId id="335" r:id="rId8"/>
    <p:sldId id="336" r:id="rId9"/>
    <p:sldId id="302" r:id="rId10"/>
    <p:sldId id="303" r:id="rId11"/>
    <p:sldId id="301" r:id="rId12"/>
    <p:sldId id="337" r:id="rId13"/>
    <p:sldId id="304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8" r:id="rId25"/>
    <p:sldId id="309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38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05" r:id="rId45"/>
    <p:sldId id="306" r:id="rId46"/>
    <p:sldId id="307" r:id="rId47"/>
    <p:sldId id="310" r:id="rId48"/>
    <p:sldId id="308" r:id="rId49"/>
    <p:sldId id="311" r:id="rId50"/>
    <p:sldId id="333" r:id="rId51"/>
    <p:sldId id="275" r:id="rId52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3" autoAdjust="0"/>
    <p:restoredTop sz="9466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fa-I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fa-I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fa-I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FC47D67-CB3A-4163-9ED8-363DC5F401D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89112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313" y="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29363B-1E53-493A-89B4-C1B263E7A042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313" y="854075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54075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6FA123-58BF-4831-990E-891BCBA9F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57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fa-I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638800" y="6400800"/>
            <a:ext cx="3135313" cy="244475"/>
          </a:xfrm>
        </p:spPr>
        <p:txBody>
          <a:bodyPr/>
          <a:lstStyle>
            <a:lvl1pPr>
              <a:defRPr sz="1200" b="1" i="1">
                <a:solidFill>
                  <a:schemeClr val="accent1"/>
                </a:solidFill>
              </a:defRPr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22DBD1-FC8E-427B-8B1B-32DBCC833E3E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a-IR" sz="2400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1BC88C-34CD-4684-A890-BC88EDC250C9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5881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58283C-9BA6-48CA-8D53-DCBC7E68F218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1933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295400"/>
            <a:ext cx="70485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E8341C06-6718-4F10-AC24-0AD5E035E254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4448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07894-B579-4932-9C6B-7907B68D5EB4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338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C9EED9-4A29-4AAB-A834-309A90FB3BC3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500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319F6-001B-4FF5-915E-68BC1E709E38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7078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9E357-5A9C-4F06-969D-4BF8562374F9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9411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D23594-B291-41D2-BB69-C0531E1DE76D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866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2DBC17-8641-4461-A4AE-65C5D564E000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5743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1389CB-D0CE-474F-9B98-47A25F6A46B8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8256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1D621E-AB14-4762-90EF-899EA50192F0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262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" name="Object 10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Image" r:id="rId15" imgW="3301587" imgH="9752381" progId="">
                  <p:embed/>
                </p:oleObj>
              </mc:Choice>
              <mc:Fallback>
                <p:oleObj name="Image" r:id="rId15" imgW="3301587" imgH="9752381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0C6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 altLang="fa-IR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090B1A54-F4A1-46F6-B789-6A4E4C447B57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6538" y="1077913"/>
            <a:ext cx="5943600" cy="942975"/>
          </a:xfrm>
        </p:spPr>
        <p:txBody>
          <a:bodyPr/>
          <a:lstStyle/>
          <a:p>
            <a:r>
              <a:rPr lang="fa-IR" altLang="fa-IR" b="1" dirty="0" smtClean="0"/>
              <a:t>          انواع سازه ها</a:t>
            </a:r>
            <a:endParaRPr lang="en-US" altLang="fa-IR" b="1" dirty="0"/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3228975" y="1895475"/>
            <a:ext cx="2936875" cy="296863"/>
            <a:chOff x="2016" y="1180"/>
            <a:chExt cx="1850" cy="187"/>
          </a:xfrm>
        </p:grpSpPr>
        <p:grpSp>
          <p:nvGrpSpPr>
            <p:cNvPr id="70665" name="Group 9"/>
            <p:cNvGrpSpPr>
              <a:grpSpLocks/>
            </p:cNvGrpSpPr>
            <p:nvPr/>
          </p:nvGrpSpPr>
          <p:grpSpPr bwMode="auto">
            <a:xfrm>
              <a:off x="2016" y="1282"/>
              <a:ext cx="1850" cy="85"/>
              <a:chOff x="2016" y="1296"/>
              <a:chExt cx="1850" cy="85"/>
            </a:xfrm>
          </p:grpSpPr>
          <p:sp>
            <p:nvSpPr>
              <p:cNvPr id="70663" name="Line 7"/>
              <p:cNvSpPr>
                <a:spLocks noChangeShapeType="1"/>
              </p:cNvSpPr>
              <p:nvPr/>
            </p:nvSpPr>
            <p:spPr bwMode="gray">
              <a:xfrm>
                <a:off x="2016" y="1344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gray">
              <a:xfrm>
                <a:off x="3792" y="1296"/>
                <a:ext cx="74" cy="8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70666" name="Line 10"/>
            <p:cNvSpPr>
              <a:spLocks noChangeShapeType="1"/>
            </p:cNvSpPr>
            <p:nvPr/>
          </p:nvSpPr>
          <p:spPr bwMode="gray">
            <a:xfrm>
              <a:off x="2016" y="1180"/>
              <a:ext cx="0" cy="1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70673" name="Group 17"/>
          <p:cNvGrpSpPr>
            <a:grpSpLocks/>
          </p:cNvGrpSpPr>
          <p:nvPr/>
        </p:nvGrpSpPr>
        <p:grpSpPr bwMode="auto">
          <a:xfrm>
            <a:off x="6019800" y="1066800"/>
            <a:ext cx="2587625" cy="290513"/>
            <a:chOff x="3696" y="672"/>
            <a:chExt cx="1630" cy="183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gray">
            <a:xfrm rot="10800000">
              <a:off x="3770" y="710"/>
              <a:ext cx="155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 rot="10800000">
              <a:off x="3696" y="672"/>
              <a:ext cx="74" cy="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gray">
            <a:xfrm rot="10800000">
              <a:off x="5323" y="711"/>
              <a:ext cx="0" cy="1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475656" y="2163190"/>
            <a:ext cx="7134373" cy="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1500166" y="2357430"/>
            <a:ext cx="7060611" cy="2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429704" y="4095784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357166"/>
            <a:ext cx="365035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/>
              <a:t>2: پل های متکی بر کابل </a:t>
            </a:r>
            <a:endParaRPr lang="fa-IR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5572140"/>
            <a:ext cx="65722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هر پلی که کابل  اصلی آن دارای افت باشد 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پل معلق </a:t>
            </a:r>
            <a:r>
              <a:rPr lang="fa-IR" sz="2400" dirty="0" smtClean="0"/>
              <a:t>است و هر پلی که کابل اصلی آن مستقیم باشد 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پل متکی بر کابل </a:t>
            </a:r>
            <a:r>
              <a:rPr lang="fa-IR" sz="2400" dirty="0" smtClean="0"/>
              <a:t>است </a:t>
            </a:r>
            <a:endParaRPr lang="fa-IR" sz="2400" dirty="0"/>
          </a:p>
        </p:txBody>
      </p:sp>
      <p:pic>
        <p:nvPicPr>
          <p:cNvPr id="9218" name="Picture 2" descr="D:\ایستگاه قطار\انواع سازه ها\342363fb76603b97787a5838d0daae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5681684" cy="4094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475656" y="2163190"/>
            <a:ext cx="7134373" cy="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1500166" y="2357430"/>
            <a:ext cx="7060611" cy="2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71604" y="3357562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b="1" i="1" dirty="0" smtClean="0"/>
              <a:t>سقف معلق دوار </a:t>
            </a:r>
            <a:endParaRPr lang="en-US" altLang="fa-IR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571604" y="4857760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b="1" i="1" dirty="0" smtClean="0"/>
              <a:t>سقف چرخ دوچرخه </a:t>
            </a:r>
            <a:endParaRPr lang="en-US" altLang="fa-IR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43636" y="285728"/>
            <a:ext cx="2571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</a:rPr>
              <a:t>سقف های کابلی </a:t>
            </a:r>
            <a:endParaRPr lang="fa-I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1643050"/>
            <a:ext cx="22156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سقف متکی بر کابل </a:t>
            </a:r>
            <a:endParaRPr lang="fa-IR" sz="2400" dirty="0"/>
          </a:p>
        </p:txBody>
      </p:sp>
      <p:pic>
        <p:nvPicPr>
          <p:cNvPr id="8194" name="Picture 2" descr="D:\ایستگاه قطار\انواع سازه ها\IMG_7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2906368" cy="1633470"/>
          </a:xfrm>
          <a:prstGeom prst="rect">
            <a:avLst/>
          </a:prstGeom>
          <a:noFill/>
        </p:spPr>
      </p:pic>
      <p:cxnSp>
        <p:nvCxnSpPr>
          <p:cNvPr id="22" name="Elbow Connector 21"/>
          <p:cNvCxnSpPr/>
          <p:nvPr/>
        </p:nvCxnSpPr>
        <p:spPr bwMode="auto">
          <a:xfrm rot="10800000">
            <a:off x="5500694" y="1571612"/>
            <a:ext cx="928694" cy="3571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475656" y="2163190"/>
            <a:ext cx="7134373" cy="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1500166" y="2357430"/>
            <a:ext cx="7060611" cy="2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71604" y="3357562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b="1" i="1" dirty="0" smtClean="0"/>
              <a:t>سقف با کابل های مضاعف </a:t>
            </a:r>
            <a:endParaRPr lang="en-US" altLang="fa-IR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571604" y="4857760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b="1" i="1" dirty="0" smtClean="0"/>
              <a:t>سقف با منحنی مضاعف یا دو گانه </a:t>
            </a:r>
            <a:endParaRPr lang="en-US" altLang="fa-IR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285728"/>
            <a:ext cx="34290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</a:rPr>
              <a:t>ساختمان  های کابلی </a:t>
            </a:r>
            <a:endParaRPr lang="fa-I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1643050"/>
            <a:ext cx="23759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سقف کابلی تک انحنا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5500693" y="1285860"/>
            <a:ext cx="3643307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2000" b="1" i="1" dirty="0" smtClean="0"/>
              <a:t>نوع سازه : سقف کابلی به فرم منحنی طنابی تک انحنا</a:t>
            </a:r>
            <a:endParaRPr lang="en-US" altLang="fa-IR" sz="20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6215074" y="1857364"/>
            <a:ext cx="3929090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429704" y="4095784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571604" y="5214950"/>
            <a:ext cx="7358082" cy="9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2000" b="1" i="1" dirty="0" smtClean="0"/>
              <a:t>برای تماس و درگیری بیشتر کابل ها با دکل های شیبدار سر ستون هابا شکل خاصی طراحی شده اند </a:t>
            </a:r>
            <a:endParaRPr lang="en-US" altLang="fa-IR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29454" y="285728"/>
            <a:ext cx="171553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فرودگاه دالاس </a:t>
            </a:r>
            <a:endParaRPr lang="fa-IR" sz="2400" dirty="0"/>
          </a:p>
        </p:txBody>
      </p:sp>
      <p:pic>
        <p:nvPicPr>
          <p:cNvPr id="2050" name="Picture 2" descr="D:\ایستگاه قطار\انواع سازه ها\350px-Washington_Dulles_International_Airport_at_Du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76" y="642918"/>
            <a:ext cx="5293928" cy="314327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643702" y="857232"/>
            <a:ext cx="21627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1958-1962.واشنگتن .</a:t>
            </a:r>
            <a:endParaRPr lang="fa-IR" dirty="0"/>
          </a:p>
        </p:txBody>
      </p:sp>
      <p:sp>
        <p:nvSpPr>
          <p:cNvPr id="21" name="TextBox 20"/>
          <p:cNvSpPr txBox="1"/>
          <p:nvPr/>
        </p:nvSpPr>
        <p:spPr>
          <a:xfrm>
            <a:off x="7429520" y="2000240"/>
            <a:ext cx="146867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نکات سازه ای </a:t>
            </a:r>
            <a:endParaRPr lang="fa-I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00694" y="2428868"/>
            <a:ext cx="364330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برای مقابله با ناپایدری سقف در برابر نیروی باد از دو روش استفاده شده است :</a:t>
            </a:r>
          </a:p>
          <a:p>
            <a:pPr algn="r"/>
            <a:r>
              <a:rPr lang="fa-IR" sz="2000" dirty="0" smtClean="0"/>
              <a:t>1-سنگین کردن </a:t>
            </a:r>
          </a:p>
          <a:p>
            <a:pPr algn="r"/>
            <a:r>
              <a:rPr lang="fa-IR" sz="2000" dirty="0" smtClean="0"/>
              <a:t>2- پیش تنیده کردن </a:t>
            </a:r>
            <a:endParaRPr lang="fa-I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04737" y="4286256"/>
            <a:ext cx="78392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رانش ایجاد شده از سمت وزن سقف بواسطه ی وزن دکل شیب دار و اتصال صلب دکل خنثی می شود 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3</a:t>
            </a:r>
            <a:endParaRPr lang="en-US" altLang="fa-IR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677044" cy="487363"/>
          </a:xfrm>
        </p:spPr>
        <p:txBody>
          <a:bodyPr/>
          <a:lstStyle/>
          <a:p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سازه های کششی – سازه های کششی پارچه ای </a:t>
            </a:r>
            <a:endParaRPr lang="fa-I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5671" y="1214422"/>
            <a:ext cx="74783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.</a:t>
            </a:r>
            <a:r>
              <a:rPr lang="fa-IR" sz="2400" dirty="0" smtClean="0"/>
              <a:t>سازه های پارچه ای را می توان جزء زیباترین گروه از سازه ها دانست </a:t>
            </a:r>
            <a:endParaRPr lang="fa-I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3761" y="1928802"/>
            <a:ext cx="743023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یکی از ویژگی های مهم سازه های کششی  پارچه ای تنوع فرم آن است </a:t>
            </a:r>
            <a:endParaRPr lang="fa-I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2571744"/>
            <a:ext cx="7288964" cy="34624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</a:rPr>
              <a:t>مشخصات سازه ای سازه های چادری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سازه های چادری برای پایداری در برابر نیروهای واره باید دارای دو ویژگی باشد :</a:t>
            </a:r>
          </a:p>
          <a:p>
            <a:pPr algn="r">
              <a:lnSpc>
                <a:spcPct val="150000"/>
              </a:lnSpc>
            </a:pPr>
            <a:endParaRPr lang="fa-IR" dirty="0" smtClean="0"/>
          </a:p>
          <a:p>
            <a:pPr algn="r">
              <a:lnSpc>
                <a:spcPct val="150000"/>
              </a:lnSpc>
            </a:pPr>
            <a:r>
              <a:rPr lang="fa-IR" dirty="0" smtClean="0"/>
              <a:t>1</a:t>
            </a:r>
            <a:r>
              <a:rPr lang="fa-IR" sz="2400" dirty="0" smtClean="0"/>
              <a:t>: انحنای مضاعف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 : پیش تنیدگی ( خوب در کشش قرار دادن سازه )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281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7950" y="357166"/>
            <a:ext cx="2428891" cy="395883"/>
          </a:xfrm>
        </p:spPr>
        <p:txBody>
          <a:bodyPr/>
          <a:lstStyle/>
          <a:p>
            <a:r>
              <a:rPr lang="fa-IR" altLang="fa-IR" dirty="0" smtClean="0">
                <a:solidFill>
                  <a:schemeClr val="accent1">
                    <a:lumMod val="50000"/>
                  </a:schemeClr>
                </a:solidFill>
              </a:rPr>
              <a:t>ورزشگاه ریاض </a:t>
            </a:r>
            <a:endParaRPr lang="en-US" altLang="fa-I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5</a:t>
            </a:r>
            <a:endParaRPr lang="en-US" altLang="fa-IR" sz="1600" dirty="0"/>
          </a:p>
        </p:txBody>
      </p:sp>
      <p:pic>
        <p:nvPicPr>
          <p:cNvPr id="3074" name="Picture 2" descr="D:\ایستگاه قطار\انواع سازه ها\سازه های کششی\ورزشگاه ریاض.سازه غشای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5179245" cy="34528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50" y="928670"/>
            <a:ext cx="24352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ریاض .1986.هورست برگر 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6000728" y="1357298"/>
            <a:ext cx="31432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fa-IR" sz="2400" dirty="0" smtClean="0"/>
              <a:t>: سازه چادری مدولار </a:t>
            </a:r>
            <a:r>
              <a:rPr lang="en-US" sz="2400" dirty="0" smtClean="0"/>
              <a:t> </a:t>
            </a:r>
            <a:r>
              <a:rPr lang="fa-IR" sz="2400" dirty="0" smtClean="0"/>
              <a:t> نوع سازه</a:t>
            </a:r>
            <a:endParaRPr lang="fa-I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72330" y="2214554"/>
            <a:ext cx="18149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نکات سازه ای :</a:t>
            </a:r>
            <a:endParaRPr lang="fa-I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9290" y="2857496"/>
            <a:ext cx="32147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چادر بین سه عنصر کشیده شده است :</a:t>
            </a:r>
            <a:endParaRPr lang="fa-I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88186" y="3643314"/>
            <a:ext cx="33558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1: کابل های تیزه سقف </a:t>
            </a:r>
          </a:p>
          <a:p>
            <a:pPr algn="r"/>
            <a:r>
              <a:rPr lang="fa-IR" sz="2400" dirty="0" smtClean="0"/>
              <a:t>2: کابل های مقعر لبه </a:t>
            </a:r>
          </a:p>
          <a:p>
            <a:pPr algn="r"/>
            <a:r>
              <a:rPr lang="fa-IR" sz="2400" dirty="0" smtClean="0"/>
              <a:t>3: کابل های زنجیر واره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0166" y="5214950"/>
            <a:ext cx="74005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تکمیلی </a:t>
            </a:r>
            <a:r>
              <a:rPr lang="fa-IR" dirty="0" smtClean="0"/>
              <a:t>:</a:t>
            </a:r>
            <a:endParaRPr lang="fa-IR" sz="2400" dirty="0" smtClean="0"/>
          </a:p>
          <a:p>
            <a:pPr algn="r"/>
            <a:r>
              <a:rPr lang="fa-IR" sz="2400" dirty="0" smtClean="0"/>
              <a:t>مصالح : فایبر گلاس با پوشش تفلون </a:t>
            </a:r>
          </a:p>
          <a:p>
            <a:pPr algn="r"/>
            <a:r>
              <a:rPr lang="fa-IR" sz="2400" dirty="0" smtClean="0"/>
              <a:t>جنس پارچه خود شوینده می باشد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480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6</a:t>
            </a:r>
            <a:endParaRPr lang="en-US" altLang="fa-I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428604"/>
            <a:ext cx="590898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</a:rPr>
              <a:t>سازه های کششی – سازه های هوا فشرده</a:t>
            </a:r>
            <a:r>
              <a:rPr lang="fa-IR" sz="2400" dirty="0" smtClean="0"/>
              <a:t> </a:t>
            </a:r>
            <a:endParaRPr lang="fa-I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1142984"/>
            <a:ext cx="7786743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در این نوع سازه ها مانند سازه های پارچه ای عنصر اصلی سازه چادر می باشد که بواسطه فشار هوا تحت کشش قرار گرفته است .</a:t>
            </a:r>
            <a:endParaRPr lang="fa-I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357430"/>
            <a:ext cx="79296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اقتصادی ترین سازه است زیرا در صورت افزایش دهانه هزینه آن تصاعدی </a:t>
            </a:r>
            <a:r>
              <a:rPr lang="en-US" sz="2400" dirty="0" smtClean="0"/>
              <a:t>.</a:t>
            </a:r>
            <a:r>
              <a:rPr lang="fa-IR" sz="2400" dirty="0" smtClean="0"/>
              <a:t>افزایش نمی یابد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3571876"/>
            <a:ext cx="7358114" cy="2239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25000"/>
                  </a:schemeClr>
                </a:solidFill>
              </a:rPr>
              <a:t>تعریف سازه هوا فشرده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25000"/>
                  </a:schemeClr>
                </a:solidFill>
              </a:rPr>
              <a:t>سازه ی چادری که بوسیله هوای فشرده در برابر نیروها پایدار بماند و یا تبدیل به یک عنصر سازه ای مانند تیر و ستون و ...شود را سازه هوا فشرده می گویند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91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7</a:t>
            </a:r>
            <a:endParaRPr lang="en-US" altLang="fa-I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86447" y="500042"/>
            <a:ext cx="3135794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25000"/>
                  </a:schemeClr>
                </a:solidFill>
              </a:rPr>
              <a:t>انواع سازه های هوا فشرده </a:t>
            </a:r>
            <a:r>
              <a:rPr lang="fa-IR" sz="2400" dirty="0" smtClean="0"/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1: سازه های متکی بر هوا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2: سازه های پر شده از هوا </a:t>
            </a:r>
            <a:endParaRPr lang="fa-I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2500306"/>
            <a:ext cx="73581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یکی از مشکلات اساسی این سازه ها دسترسی به فضای داخلی بدون افت فشار داخلی می باشد </a:t>
            </a:r>
            <a:r>
              <a:rPr lang="fa-IR" dirty="0" smtClean="0"/>
              <a:t>. </a:t>
            </a:r>
            <a:endParaRPr lang="fa-IR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3571876"/>
            <a:ext cx="707236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25000"/>
                  </a:schemeClr>
                </a:solidFill>
              </a:rPr>
              <a:t>مزایای سازه های متکی بر هوا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 عملکرد مناسب در آتش سوزی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سبک بودن و زمان زیاد فرو ریختن سازه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صرفه جویی در مصرف انرزی </a:t>
            </a: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33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8</a:t>
            </a:r>
            <a:endParaRPr lang="en-US" altLang="fa-I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428604"/>
            <a:ext cx="618791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بواسطه سازه های متکی بر هوا گنبد های بتنی می سازند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50" y="1071546"/>
            <a:ext cx="5947462" cy="168584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که برای اجرای این نوع گنبد بتنی دو تکنیک وجود دارد </a:t>
            </a:r>
            <a:r>
              <a:rPr lang="fa-IR" dirty="0" smtClean="0"/>
              <a:t>:</a:t>
            </a:r>
            <a:endParaRPr lang="fa-IR" sz="2400" dirty="0" smtClean="0"/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1: تکنیک نف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2: تکنیک باینی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28" y="3071810"/>
            <a:ext cx="72866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سازه های پر شده از هوا </a:t>
            </a:r>
            <a:r>
              <a:rPr lang="fa-IR" sz="2400" dirty="0" smtClean="0"/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در سازه های متکی بر هوا کل ساختمان از هوای فشرده پر می شود .ولی در سازه های پر شده از هوا اجزای یک ساختمان مانند تیر و ستون و دیوار و ...از هوای فشرده پر می شود .</a:t>
            </a:r>
          </a:p>
        </p:txBody>
      </p:sp>
    </p:spTree>
    <p:extLst>
      <p:ext uri="{BB962C8B-B14F-4D97-AF65-F5344CB8AC3E}">
        <p14:creationId xmlns:p14="http://schemas.microsoft.com/office/powerpoint/2010/main" val="27888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9</a:t>
            </a:r>
            <a:endParaRPr lang="en-US" altLang="fa-I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285728"/>
            <a:ext cx="721523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سازه های پر شده از هوا بر سازه های متکی بر هوا دو مزیت عمده دارند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1: نیازی به هوا بندی ندارند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2: در صورت فرو ریختن یک عضو مابقی اعضا پایداری ساختمان را تامین می کنند </a:t>
            </a:r>
            <a:r>
              <a:rPr lang="fa-IR" dirty="0" smtClean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4" y="3429000"/>
            <a:ext cx="435768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انواع سازه های پر شده از هوا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الف ) سقف های پر شده از هوا          1: سقف بالنی                              2: بالشتک های پر شده از هوا </a:t>
            </a:r>
            <a:endParaRPr lang="fa-IR" sz="2400" dirty="0"/>
          </a:p>
        </p:txBody>
      </p:sp>
      <p:pic>
        <p:nvPicPr>
          <p:cNvPr id="3074" name="Picture 2" descr="D:\ایستگاه قطار\انواع سازه ها\03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14752"/>
            <a:ext cx="3252783" cy="2584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1</a:t>
            </a:r>
            <a:endParaRPr lang="en-US" altLang="fa-IR" sz="16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566" y="722313"/>
            <a:ext cx="2620144" cy="487363"/>
          </a:xfrm>
        </p:spPr>
        <p:txBody>
          <a:bodyPr/>
          <a:lstStyle/>
          <a:p>
            <a:r>
              <a:rPr lang="fa-IR" altLang="fa-IR" dirty="0" smtClean="0">
                <a:solidFill>
                  <a:schemeClr val="accent1"/>
                </a:solidFill>
              </a:rPr>
              <a:t>فهرست مطالب             </a:t>
            </a:r>
            <a:endParaRPr lang="en-US" altLang="fa-IR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4099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47664" y="1789933"/>
            <a:ext cx="7154968" cy="233266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a-IR" altLang="fa-IR" sz="1800" b="1" i="1" dirty="0" smtClean="0"/>
              <a:t>بخش اول   سازه های کششی </a:t>
            </a:r>
            <a:r>
              <a:rPr lang="en-US" altLang="fa-IR" sz="1800" b="1" i="1" dirty="0" smtClean="0"/>
              <a:t>Tensile structures</a:t>
            </a:r>
            <a:r>
              <a:rPr lang="fa-IR" altLang="fa-IR" sz="1800" b="1" i="1" dirty="0" smtClean="0"/>
              <a:t>...................................1</a:t>
            </a:r>
            <a:endParaRPr lang="en-US" altLang="fa-IR" sz="1800" b="1" i="1" dirty="0"/>
          </a:p>
        </p:txBody>
      </p:sp>
      <p:sp>
        <p:nvSpPr>
          <p:cNvPr id="30" name="Rectangle 36"/>
          <p:cNvSpPr txBox="1">
            <a:spLocks noChangeArrowheads="1"/>
          </p:cNvSpPr>
          <p:nvPr/>
        </p:nvSpPr>
        <p:spPr bwMode="gray">
          <a:xfrm>
            <a:off x="1547664" y="2978088"/>
            <a:ext cx="7134373" cy="2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بخش سوم  سازه های کششی و فشاری </a:t>
            </a:r>
            <a:r>
              <a:rPr lang="en-US" altLang="fa-IR" sz="1800" i="1" dirty="0" smtClean="0"/>
              <a:t>Tie _ post structures</a:t>
            </a:r>
            <a:r>
              <a:rPr lang="fa-IR" altLang="fa-IR" sz="1800" i="1" dirty="0" smtClean="0"/>
              <a:t>..................1</a:t>
            </a:r>
            <a:endParaRPr lang="en-US" altLang="fa-IR" sz="1800" b="1" i="1" dirty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547664" y="3597240"/>
            <a:ext cx="7134373" cy="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بخش چهارم  سازه های پوسته ای </a:t>
            </a:r>
            <a:r>
              <a:rPr lang="en-US" altLang="fa-IR" sz="1800" i="1" dirty="0" smtClean="0"/>
              <a:t>Thin shell structures</a:t>
            </a:r>
            <a:r>
              <a:rPr lang="fa-IR" altLang="fa-IR" sz="1800" i="1" dirty="0" smtClean="0"/>
              <a:t>........................1</a:t>
            </a:r>
            <a:endParaRPr lang="en-US" altLang="fa-IR" sz="18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235893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بخش دوم   سازه های فشاری </a:t>
            </a:r>
            <a:r>
              <a:rPr lang="en-US" altLang="fa-IR" sz="1800" i="1" dirty="0" smtClean="0"/>
              <a:t>Compressive structures</a:t>
            </a:r>
            <a:r>
              <a:rPr lang="fa-IR" altLang="fa-IR" sz="1800" i="1" dirty="0" smtClean="0"/>
              <a:t>........................1</a:t>
            </a: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1547664" y="4236984"/>
            <a:ext cx="7162913" cy="23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بخش پنجم  سازه های خمشی </a:t>
            </a:r>
            <a:r>
              <a:rPr lang="en-US" altLang="fa-IR" sz="1800" i="1" dirty="0" smtClean="0"/>
              <a:t>Bending structures</a:t>
            </a:r>
            <a:r>
              <a:rPr lang="fa-IR" altLang="fa-IR" sz="1800" i="1" dirty="0" smtClean="0"/>
              <a:t>.................................1</a:t>
            </a:r>
            <a:endParaRPr lang="en-US" altLang="fa-IR" sz="1800" b="1" i="1" dirty="0"/>
          </a:p>
        </p:txBody>
      </p:sp>
      <p:sp>
        <p:nvSpPr>
          <p:cNvPr id="36" name="Rectangle 36"/>
          <p:cNvSpPr txBox="1">
            <a:spLocks noChangeArrowheads="1"/>
          </p:cNvSpPr>
          <p:nvPr/>
        </p:nvSpPr>
        <p:spPr bwMode="gray">
          <a:xfrm>
            <a:off x="1475656" y="4931541"/>
            <a:ext cx="7236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بخش ششم  سازه های ساختمان های بلند </a:t>
            </a:r>
            <a:r>
              <a:rPr lang="en-US" altLang="fa-IR" sz="1800" i="1" dirty="0" smtClean="0"/>
              <a:t> tall buildings structures</a:t>
            </a:r>
            <a:r>
              <a:rPr lang="fa-IR" altLang="fa-IR" sz="1800" i="1" dirty="0" smtClean="0"/>
              <a:t>..........1</a:t>
            </a:r>
            <a:endParaRPr lang="en-US" altLang="fa-IR" sz="18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475656" y="5634921"/>
            <a:ext cx="7206381" cy="2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بخش هفتم  سازه های ساختمانی آینده </a:t>
            </a:r>
            <a:r>
              <a:rPr lang="en-US" altLang="fa-IR" sz="1800" i="1" dirty="0" smtClean="0"/>
              <a:t>future building structures</a:t>
            </a:r>
            <a:r>
              <a:rPr lang="fa-IR" altLang="fa-IR" sz="1800" i="1" dirty="0" smtClean="0"/>
              <a:t>............1</a:t>
            </a:r>
            <a:endParaRPr lang="en-US" altLang="fa-IR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10</a:t>
            </a:r>
            <a:endParaRPr lang="en-US" altLang="fa-I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500042"/>
            <a:ext cx="27510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ب ) سازه های دندانه ای </a:t>
            </a:r>
            <a:endParaRPr lang="fa-I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3286124"/>
            <a:ext cx="3616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ج ) سازه هایی با دیوار دو جداره </a:t>
            </a:r>
            <a:endParaRPr lang="fa-IR" sz="2400" dirty="0"/>
          </a:p>
        </p:txBody>
      </p:sp>
      <p:pic>
        <p:nvPicPr>
          <p:cNvPr id="5122" name="Picture 2" descr="D:\ایستگاه قطار\IMG_7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8944" y="4143380"/>
            <a:ext cx="4050372" cy="2276436"/>
          </a:xfrm>
          <a:prstGeom prst="rect">
            <a:avLst/>
          </a:prstGeom>
          <a:noFill/>
        </p:spPr>
      </p:pic>
      <p:pic>
        <p:nvPicPr>
          <p:cNvPr id="5123" name="Picture 3" descr="D:\ایستگاه قطار\IMG_7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71546"/>
            <a:ext cx="3033475" cy="170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8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11</a:t>
            </a:r>
            <a:endParaRPr lang="en-US" altLang="fa-I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357166"/>
            <a:ext cx="757242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رفتار سازه ای سازه های پر شده از هوا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فشار  هوای درون اعضا سازه پر شده از هوا 100 تا 1000 برابر سازه های متکی بر هواست .این فشار مضاعف جهت تامین پایداری اعضای سازه ای و سازه ساختمان می باشد 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5122" name="Picture 2" descr="D:\ایستگاه قطار\انواع سازه ها\سازه های کششی\V2hVcFNwVCVcNVcoUXxYeQl-AyFULgM8ADcGMQk4AC1WaFh7WiIAaFRqDTwMaVlqVCcGfAIlCy9WbwYiDjtRN1dzVStTZVQ8XH1XN1FkWCAJYwMmVGc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571500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51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12</a:t>
            </a:r>
            <a:endParaRPr lang="en-US" altLang="fa-I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3643314"/>
            <a:ext cx="73400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علل گسیختگی پوسته ها در سازه های پر شده از هوا </a:t>
            </a:r>
            <a:r>
              <a:rPr lang="fa-IR" sz="2400" dirty="0" smtClean="0"/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1- فشار بیش از اندازه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2-بارگذاری مفرط روی دیوارها و تیر ها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3-نور خورشید و تاثیر مخرب اشعه ماوراء بنفش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4- تکرار خم شدگی و سایش و سوراخ شدگی </a:t>
            </a:r>
            <a:endParaRPr lang="fa-IR" sz="2400" dirty="0"/>
          </a:p>
        </p:txBody>
      </p:sp>
      <p:sp>
        <p:nvSpPr>
          <p:cNvPr id="9" name="Rectangle 8"/>
          <p:cNvSpPr/>
          <p:nvPr/>
        </p:nvSpPr>
        <p:spPr>
          <a:xfrm>
            <a:off x="1785918" y="714356"/>
            <a:ext cx="700092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مهم ترین ضعف این نوع سازه ها خم شدن یکباره آن ها زیر بار است .که به دو روش می توان این ضعف را تقویت کرد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1- افزایش فشار هوا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2- افزایش ارتفاع عضو ( افزایش ممان اینرسی )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4877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13</a:t>
            </a:r>
            <a:endParaRPr lang="en-US" altLang="fa-IR" sz="1600" dirty="0"/>
          </a:p>
        </p:txBody>
      </p:sp>
      <p:pic>
        <p:nvPicPr>
          <p:cNvPr id="6146" name="Picture 2" descr="D:\ایستگاه قطار\انواع سازه ها\سازه های کششی\09567911093678561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5019955" cy="35004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214290"/>
            <a:ext cx="132600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سیلور دوم </a:t>
            </a:r>
            <a:endParaRPr lang="fa-I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17722" y="785794"/>
            <a:ext cx="23262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پونتیاک.1974-گایگر برگر </a:t>
            </a:r>
            <a:endParaRPr lang="fa-IR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1357298"/>
            <a:ext cx="32861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نوع سازه : کابل های مهاری متکی بر هوا </a:t>
            </a:r>
            <a:endParaRPr lang="fa-I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2285992"/>
            <a:ext cx="335755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سازه ای : </a:t>
            </a:r>
          </a:p>
          <a:p>
            <a:pPr algn="r"/>
            <a:r>
              <a:rPr lang="fa-IR" sz="2400" dirty="0" smtClean="0"/>
              <a:t>رانش داخلی کابل ها با یک حلقه فشاری از جنس بتن مسلح و فولاد با سطح مقطع شکل تحمل می شود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20" y="4500570"/>
            <a:ext cx="78581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تکمیلی :</a:t>
            </a:r>
          </a:p>
          <a:p>
            <a:pPr algn="r"/>
            <a:r>
              <a:rPr lang="fa-IR" sz="2400" dirty="0" smtClean="0"/>
              <a:t>حلقه پیرامونی یک هشت ضلعی غیر منتظم محاط در یک بیضی بزرگ که همواره متحمل خمش است .</a:t>
            </a:r>
          </a:p>
          <a:p>
            <a:pPr algn="r"/>
            <a:r>
              <a:rPr lang="fa-IR" sz="2400" dirty="0" smtClean="0"/>
              <a:t>مصالح : جنس غشاء از فایبر گلاس با پوشش تفلون است .</a:t>
            </a:r>
            <a:r>
              <a:rPr lang="fa-IR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00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13</a:t>
            </a:r>
            <a:endParaRPr lang="en-US" altLang="fa-IR" sz="1600" dirty="0"/>
          </a:p>
        </p:txBody>
      </p:sp>
      <p:pic>
        <p:nvPicPr>
          <p:cNvPr id="7170" name="Picture 2" descr="D:\ایستگاه قطار\انواع سازه ها\سازه های کششی\غرفه فوجی.هوا فشرد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456947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00958" y="214290"/>
            <a:ext cx="14430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غرفه فوجی </a:t>
            </a:r>
            <a:endParaRPr lang="fa-I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785794"/>
            <a:ext cx="21547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اوزاکا- 1970-کاواگوجی 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1285860"/>
            <a:ext cx="40719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نوع سازه : پنوماتیک پر شده از هوا از نوع دندانه ای </a:t>
            </a:r>
            <a:endParaRPr lang="fa-I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1" y="2143116"/>
            <a:ext cx="421480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سازه ای :</a:t>
            </a:r>
          </a:p>
          <a:p>
            <a:pPr algn="r"/>
            <a:r>
              <a:rPr lang="fa-IR" sz="2400" dirty="0" smtClean="0"/>
              <a:t>قوس ها در پایین به یک حلقه بتنی متصل هستند .</a:t>
            </a:r>
          </a:p>
          <a:p>
            <a:pPr algn="r"/>
            <a:r>
              <a:rPr lang="fa-IR" sz="2400" dirty="0" smtClean="0"/>
              <a:t>فشار هوای داخل قوس ها در صورت مورد نیاز جهت مقاومت در برابر نیروی باد متغیر است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4572008"/>
            <a:ext cx="764383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تکمیلی :</a:t>
            </a:r>
          </a:p>
          <a:p>
            <a:pPr algn="r"/>
            <a:r>
              <a:rPr lang="fa-IR" sz="2400" dirty="0" smtClean="0"/>
              <a:t>قوس ها در یک پلان دایره ای چیده شده اند .</a:t>
            </a:r>
          </a:p>
          <a:p>
            <a:pPr algn="r"/>
            <a:r>
              <a:rPr lang="fa-IR" sz="2400" dirty="0" smtClean="0"/>
              <a:t>مزایایی پوسته وینیل :</a:t>
            </a:r>
          </a:p>
          <a:p>
            <a:pPr algn="r"/>
            <a:r>
              <a:rPr lang="fa-IR" sz="2400" dirty="0" smtClean="0"/>
              <a:t>پوشش ضد آب در بیرون و پوشش پی وی سی از داخل – کاهش اتلاف فشار هو</a:t>
            </a:r>
            <a:r>
              <a:rPr lang="fa-IR" dirty="0" smtClean="0"/>
              <a:t>ا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00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642918"/>
            <a:ext cx="2970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dirty="0" smtClean="0">
                <a:solidFill>
                  <a:schemeClr val="accent1">
                    <a:lumMod val="50000"/>
                  </a:schemeClr>
                </a:solidFill>
              </a:rPr>
              <a:t>سازه های فشاری </a:t>
            </a:r>
            <a:endParaRPr lang="fa-I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2071678"/>
            <a:ext cx="28520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سازه های با مصالح بنایی </a:t>
            </a:r>
            <a:endParaRPr lang="fa-I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3214686"/>
            <a:ext cx="18517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سازه های طاقی </a:t>
            </a:r>
            <a:endParaRPr lang="fa-I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4500570"/>
            <a:ext cx="19447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سازه های قوسی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285728"/>
            <a:ext cx="331372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/>
              <a:t>سازه های مصالح بنایی</a:t>
            </a:r>
            <a:endParaRPr lang="fa-IR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3" y="1142984"/>
            <a:ext cx="692948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از قدیمی ترین سیستم های ساختمانی که بشر برای ساخت اسکان از آن بهره گرفته است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در کشور های هان سوم این سازه به عنوان سازه متداول شناخته می شد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مهم ضعف این سازه ها وزن زیادشان است که در مناطق زلزله خیز مناسب نبوده و همین عامل باعث منسوخ شدن سازه های مصالح بنایی شده است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2050" name="Picture 2" descr="D:\ایستگاه قطار\انواع سازه ها\سازه های فشاری\مصالح بنای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6280155" cy="39957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39828" y="285728"/>
            <a:ext cx="258917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000" dirty="0" smtClean="0"/>
              <a:t>مجموعه مسکونی67</a:t>
            </a:r>
          </a:p>
          <a:p>
            <a:pPr algn="r"/>
            <a:r>
              <a:rPr lang="fa-IR" sz="2000" dirty="0" smtClean="0"/>
              <a:t>1967.مونترال.موشه سفدی</a:t>
            </a:r>
            <a:endParaRPr lang="fa-I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1357298"/>
            <a:ext cx="222537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نوع سازه : دیوار باربر بتنی پیش ساخته </a:t>
            </a:r>
          </a:p>
          <a:p>
            <a:pPr algn="r"/>
            <a:r>
              <a:rPr lang="fa-IR" sz="2400" dirty="0" smtClean="0"/>
              <a:t>نکات سازه ای : مدول های ساختمانی پشت به پشت به روش پس کشیده به یکدیگر متصل شده اند .</a:t>
            </a:r>
          </a:p>
          <a:p>
            <a:pPr algn="r"/>
            <a:endParaRPr lang="fa-IR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43042" y="5072074"/>
            <a:ext cx="72152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تکمیلی </a:t>
            </a:r>
            <a:r>
              <a:rPr lang="fa-IR" dirty="0" smtClean="0"/>
              <a:t>:</a:t>
            </a:r>
            <a:endParaRPr lang="fa-IR" sz="2400" dirty="0" smtClean="0"/>
          </a:p>
          <a:p>
            <a:pPr algn="r"/>
            <a:r>
              <a:rPr lang="fa-IR" sz="2400" dirty="0" smtClean="0"/>
              <a:t>مدول های دیوار باربر بتنی پیش ساخته که شبیه ساختمان های اسباب بازی می باشند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642918"/>
            <a:ext cx="178766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/>
              <a:t>طاق و گنبد </a:t>
            </a:r>
            <a:endParaRPr lang="fa-IR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1285860"/>
            <a:ext cx="6786610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طاق قوس سه بعدی است که نیرو ها  را فقط از طریق فشار به تکیه گاه ها منتقل میکند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در مقابل کشش هیچ مقاومتی ندارد </a:t>
            </a:r>
            <a:endParaRPr lang="fa-I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3286124"/>
            <a:ext cx="5565946" cy="168584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طاق های فشاری به دو بخش اصلی تقسیم می شوند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1: طاق های استوانه ای : با انحنا در یک جهت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2: گنبد های قوسی : با انحنا در دو جهت</a:t>
            </a:r>
            <a:r>
              <a:rPr lang="fa-I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714356"/>
            <a:ext cx="469231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/>
              <a:t>نوع جدید طاق ها طاق لاملا می باشد .</a:t>
            </a:r>
            <a:endParaRPr lang="fa-IR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1604" y="1643050"/>
            <a:ext cx="718407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طاق های لاملا متشکل از قوس های مورب متقاطعی است که شکل الماس گونه می سازند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واژه لاملا ریشه اسپانیایی دارد و به قطعه های چوبی کوچک این نوع سازه ها گفته می شود .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: </a:t>
            </a:r>
            <a:r>
              <a:rPr lang="fa-IR" sz="2400" dirty="0" smtClean="0"/>
              <a:t>این نوع سازه ها بر دو نوع می باشند</a:t>
            </a:r>
            <a:endParaRPr lang="fa-I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36" y="4500570"/>
            <a:ext cx="242245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 smtClean="0"/>
              <a:t>1</a:t>
            </a:r>
            <a:r>
              <a:rPr lang="fa-IR" sz="2400" dirty="0" smtClean="0"/>
              <a:t>: لاملای استوانه ای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2: گنبد لاملا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675" y="722313"/>
            <a:ext cx="7106035" cy="487363"/>
          </a:xfrm>
        </p:spPr>
        <p:txBody>
          <a:bodyPr/>
          <a:lstStyle/>
          <a:p>
            <a:r>
              <a:rPr lang="fa-IR" altLang="fa-IR" sz="2800" dirty="0" smtClean="0">
                <a:solidFill>
                  <a:schemeClr val="accent1"/>
                </a:solidFill>
              </a:rPr>
              <a:t>بخش اول: سازه های کششی </a:t>
            </a:r>
            <a:r>
              <a:rPr lang="en-US" altLang="fa-IR" sz="2800" dirty="0" smtClean="0">
                <a:solidFill>
                  <a:schemeClr val="accent1"/>
                </a:solidFill>
              </a:rPr>
              <a:t>Tensile structures</a:t>
            </a:r>
            <a:r>
              <a:rPr lang="fa-IR" altLang="fa-IR" sz="2800" dirty="0" smtClean="0">
                <a:solidFill>
                  <a:schemeClr val="accent1"/>
                </a:solidFill>
              </a:rPr>
              <a:t>        </a:t>
            </a:r>
            <a:endParaRPr lang="en-US" altLang="fa-IR" sz="2800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4099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547664" y="1789933"/>
            <a:ext cx="7154968" cy="233266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a-IR" altLang="fa-IR" sz="1800" b="1" i="1" dirty="0" smtClean="0"/>
              <a:t>فصل اول   سازه های کابلی </a:t>
            </a:r>
            <a:r>
              <a:rPr lang="en-US" altLang="fa-IR" sz="1800" b="1" i="1" dirty="0" smtClean="0"/>
              <a:t>Cable structures</a:t>
            </a:r>
            <a:r>
              <a:rPr lang="fa-IR" altLang="fa-IR" sz="1800" b="1" i="1" dirty="0" smtClean="0"/>
              <a:t>...................................1</a:t>
            </a:r>
            <a:endParaRPr lang="en-US" altLang="fa-IR" sz="1800" b="1" i="1" dirty="0"/>
          </a:p>
        </p:txBody>
      </p:sp>
      <p:sp>
        <p:nvSpPr>
          <p:cNvPr id="30" name="Rectangle 36"/>
          <p:cNvSpPr txBox="1">
            <a:spLocks noChangeArrowheads="1"/>
          </p:cNvSpPr>
          <p:nvPr/>
        </p:nvSpPr>
        <p:spPr bwMode="gray">
          <a:xfrm>
            <a:off x="1590604" y="4733722"/>
            <a:ext cx="7134373" cy="2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فصل سوم  سازه های هوافشرده </a:t>
            </a:r>
            <a:r>
              <a:rPr lang="en-US" altLang="fa-IR" sz="1800" i="1" dirty="0" smtClean="0"/>
              <a:t>Pneumatic structures</a:t>
            </a:r>
            <a:r>
              <a:rPr lang="fa-IR" altLang="fa-IR" sz="1800" i="1" dirty="0" smtClean="0"/>
              <a:t>.....................1</a:t>
            </a:r>
            <a:endParaRPr lang="en-US" altLang="fa-IR" sz="1800" b="1" i="1" dirty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475656" y="2163190"/>
            <a:ext cx="7134373" cy="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i="1" dirty="0" smtClean="0"/>
              <a:t>کابل .......................................................................1</a:t>
            </a:r>
            <a:endParaRPr lang="en-US" altLang="fa-IR" sz="16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a-IR" altLang="fa-IR" sz="1800" i="1" dirty="0" smtClean="0"/>
              <a:t>فصل  دوم   سازه های غشایی </a:t>
            </a:r>
            <a:r>
              <a:rPr lang="en-US" altLang="fa-IR" sz="1800" i="1" dirty="0" smtClean="0"/>
              <a:t>Membrane structures</a:t>
            </a:r>
            <a:r>
              <a:rPr lang="fa-IR" altLang="fa-IR" sz="1800" i="1" dirty="0" smtClean="0"/>
              <a:t>........................1</a:t>
            </a: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1549418" y="2467196"/>
            <a:ext cx="7060611" cy="2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b="1" i="1" dirty="0" smtClean="0"/>
              <a:t>پل های کابلی .............................................................1</a:t>
            </a:r>
            <a:endParaRPr lang="en-US" altLang="fa-IR" sz="1600" b="1" i="1" dirty="0"/>
          </a:p>
        </p:txBody>
      </p:sp>
      <p:sp>
        <p:nvSpPr>
          <p:cNvPr id="36" name="Rectangle 36"/>
          <p:cNvSpPr txBox="1">
            <a:spLocks noChangeArrowheads="1"/>
          </p:cNvSpPr>
          <p:nvPr/>
        </p:nvSpPr>
        <p:spPr bwMode="gray">
          <a:xfrm>
            <a:off x="1590604" y="2771202"/>
            <a:ext cx="7019425" cy="29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i="1" dirty="0" smtClean="0"/>
              <a:t>ساختمان های کابلی ......................................................1</a:t>
            </a:r>
            <a:endParaRPr lang="en-US" altLang="fa-IR" sz="16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i="1" dirty="0" smtClean="0"/>
              <a:t>مطالعات موردی ..........................................................1</a:t>
            </a: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i="1" dirty="0" smtClean="0"/>
              <a:t>غشا .......................................................................1</a:t>
            </a: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b="1" i="1" dirty="0" smtClean="0"/>
              <a:t>مطالعات موردی ..........................................................1</a:t>
            </a: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b="1" i="1" dirty="0" smtClean="0"/>
              <a:t>مطالعات موردی ...........................................................1</a:t>
            </a: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b="1" i="1" dirty="0" smtClean="0"/>
              <a:t>سازه های پر شده از هوا ................................................1</a:t>
            </a: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429704" y="4095784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b="1" i="1" dirty="0" smtClean="0"/>
              <a:t>مشخصات سازه ای غشا_چادر .........................................1</a:t>
            </a: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1600" i="1" dirty="0" smtClean="0"/>
              <a:t>سازه های متکی بر هوا .................................................1</a:t>
            </a:r>
            <a:endParaRPr lang="en-US" altLang="fa-IR" sz="1600" b="1" i="1" dirty="0"/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642918"/>
            <a:ext cx="6645886" cy="18705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/>
              <a:t>لاملای استوانه ای </a:t>
            </a:r>
            <a:r>
              <a:rPr lang="fa-IR" sz="2400" dirty="0" smtClean="0"/>
              <a:t>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شناخته شده ترین مصالح برای لاملا چوب است و بهترین هندسه برای اجرای این نوع سقف مربع است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2857496"/>
            <a:ext cx="6634732" cy="2239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مزیت سقف های لاملا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1: کوتاه شدن دهانه موثر تیر ها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2: سخت شدن گوشه های سقف به علت کوتاه بودن تیر ها و مانند تکیه گاه عمل می کند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642918"/>
            <a:ext cx="7000924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/>
              <a:t>گنبد لاملا </a:t>
            </a:r>
            <a:r>
              <a:rPr lang="fa-IR" dirty="0" smtClean="0"/>
              <a:t>:</a:t>
            </a:r>
            <a:endParaRPr lang="fa-IR" sz="2400" dirty="0" smtClean="0"/>
          </a:p>
          <a:p>
            <a:pPr algn="r"/>
            <a:endParaRPr lang="fa-IR" sz="2400" dirty="0" smtClean="0"/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به علت درجه نامعینی بالا این نوع گنبد رفتاری شبیه به پوسته دارد .حلقه فوقانی در گنبد تنش فشاری و حلقه پایینی تنش کششی تحمل می کند .</a:t>
            </a:r>
            <a:endParaRPr lang="fa-IR" sz="2400" dirty="0"/>
          </a:p>
        </p:txBody>
      </p:sp>
      <p:pic>
        <p:nvPicPr>
          <p:cNvPr id="4098" name="Picture 2" descr="D:\ایستگاه قطار\انواع سازه ها\q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4617860" cy="2660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2050" name="Picture 2" descr="D:\ایستگاه قطار\انواع سازه ها\سازه های فشاری\interior_design_photos_photography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57298"/>
            <a:ext cx="5648866" cy="3733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3074" name="Picture 2" descr="D:\ایستگاه قطار\انواع سازه ها\سازه های فشاری\سازه طاقو گنب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1164" cy="52332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71934" y="357166"/>
            <a:ext cx="482055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3200" dirty="0" smtClean="0"/>
              <a:t>گنبد قابوس :</a:t>
            </a:r>
          </a:p>
          <a:p>
            <a:pPr algn="r">
              <a:lnSpc>
                <a:spcPct val="200000"/>
              </a:lnSpc>
            </a:pPr>
            <a:r>
              <a:rPr lang="fa-IR" sz="2400" dirty="0" smtClean="0"/>
              <a:t>نوع سازه : سقف گنبد از نوع دوپوسته است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4" y="1857364"/>
            <a:ext cx="485778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سازه ای :</a:t>
            </a:r>
          </a:p>
          <a:p>
            <a:pPr algn="r"/>
            <a:r>
              <a:rPr lang="fa-IR" sz="2400" dirty="0" smtClean="0"/>
              <a:t>جهت پایداری جانبی ساختمان از 10 پشتبند مثلثی شکل در دورتادور بنا استفاده شده است .</a:t>
            </a:r>
          </a:p>
          <a:p>
            <a:pPr algn="r"/>
            <a:r>
              <a:rPr lang="fa-IR" sz="2400" dirty="0" smtClean="0"/>
              <a:t>-به جهت رفیع نشان دادن بنا از بیرون پوسته بیرونی از نوع ”رک ” انتخاب شده است .</a:t>
            </a:r>
          </a:p>
          <a:p>
            <a:pPr algn="r">
              <a:buFontTx/>
              <a:buChar char="-"/>
            </a:pPr>
            <a:r>
              <a:rPr lang="fa-IR" sz="2400" dirty="0" smtClean="0"/>
              <a:t>پوسته درونی از نوع چفت مازه ای ” بستو ” است که بسیار شبیه به منحنی طنابی سهمی است .</a:t>
            </a:r>
          </a:p>
          <a:p>
            <a:pPr algn="r">
              <a:buFontTx/>
              <a:buChar char="-"/>
            </a:pPr>
            <a:r>
              <a:rPr lang="fa-IR" sz="2400" dirty="0" smtClean="0"/>
              <a:t>دو پوسته برای داشتن رفتار بهتر در برابر بارهای جانبی با صندوقه چینی به هم متصلند</a:t>
            </a:r>
            <a:r>
              <a:rPr lang="fa-IR" dirty="0" smtClean="0"/>
              <a:t> 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Rectangle 11"/>
          <p:cNvSpPr/>
          <p:nvPr/>
        </p:nvSpPr>
        <p:spPr>
          <a:xfrm>
            <a:off x="1928794" y="357166"/>
            <a:ext cx="67151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dirty="0" smtClean="0"/>
              <a:t>نکات تکمیلی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این بنا به عنوان نمونه قدیمی ساختمان بلند محسوب می شود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چفت بستو نیم بیضی است که نسبت فاصله کانونی به دهانه آن 4 به 3 است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357166"/>
            <a:ext cx="172194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</a:rPr>
              <a:t>پلازتو دلو اسپرت </a:t>
            </a:r>
            <a:endParaRPr lang="fa-I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000108"/>
            <a:ext cx="28552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نوع سازه : گنبد لاملا + پوسته </a:t>
            </a:r>
            <a:endParaRPr lang="fa-I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14" y="1643050"/>
            <a:ext cx="33575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fa-IR" sz="2000" dirty="0" smtClean="0"/>
              <a:t>شکل است .</a:t>
            </a:r>
            <a:r>
              <a:rPr lang="en-US" sz="2000" dirty="0" smtClean="0"/>
              <a:t>y </a:t>
            </a:r>
            <a:r>
              <a:rPr lang="fa-IR" sz="2000" dirty="0" smtClean="0"/>
              <a:t>نکات سازه ای : گنبد متکی بر 36 ستون</a:t>
            </a:r>
            <a:endParaRPr lang="fa-I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14910" y="2500306"/>
            <a:ext cx="3929090" cy="37286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dirty="0" smtClean="0"/>
              <a:t>جهت در راستا قرار گرفتن تکیه با خط رانش ستون ها مورب طراحی شده اند .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/>
              <a:t>تنش حلقه میانی فشاریست .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/>
              <a:t>جهت عدم اشغال فضای کمتر به جای ستون وی از ستون وای استفاده شده است .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/>
              <a:t>علت تاخوردگی لبه ها (کنگره دار شده )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/>
              <a:t>-مقاومت در برابر خم شدگی 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-</a:t>
            </a:r>
            <a:r>
              <a:rPr lang="fa-IR" sz="2000" dirty="0" smtClean="0"/>
              <a:t>ورود نور طبیعی به فضای داخل </a:t>
            </a:r>
            <a:endParaRPr lang="fa-IR" sz="2000" dirty="0"/>
          </a:p>
        </p:txBody>
      </p:sp>
      <p:pic>
        <p:nvPicPr>
          <p:cNvPr id="5122" name="Picture 2" descr="D:\ایستگاه قطار\انواع سازه ها\f35f9ea861eb1dc7f584f3cb9c9074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528164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214290"/>
            <a:ext cx="53479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/>
              <a:t>سازه های فشاری – سازه های قوسی </a:t>
            </a:r>
            <a:endParaRPr lang="fa-IR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1142984"/>
            <a:ext cx="674094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مصالح مورد استفاده و مناسب برای این نوع سازه اجر می باشد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6" name="TextBox 15"/>
          <p:cNvSpPr txBox="1"/>
          <p:nvPr/>
        </p:nvSpPr>
        <p:spPr>
          <a:xfrm>
            <a:off x="6786578" y="1714488"/>
            <a:ext cx="204735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سیر تکاملی قوس </a:t>
            </a:r>
            <a:endParaRPr lang="fa-I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D:\ایستگاه قطار\IMG_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357430"/>
            <a:ext cx="3895999" cy="4317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0"/>
            <a:ext cx="6643734" cy="2609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dirty="0" smtClean="0"/>
              <a:t>انواع قوس :</a:t>
            </a:r>
            <a:br>
              <a:rPr lang="fa-IR" sz="2400" dirty="0" smtClean="0"/>
            </a:br>
            <a:r>
              <a:rPr lang="fa-IR" sz="2400" dirty="0" smtClean="0"/>
              <a:t>1: قوس با مصالح بنایی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2: قوس با مصالح مدرن ( فولاد و بتن مسلح ) که به قوس های مقاوم در برابر خمش معروف هستند</a:t>
            </a:r>
            <a:r>
              <a:rPr lang="fa-IR" dirty="0" smtClean="0"/>
              <a:t> .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2857496"/>
            <a:ext cx="6858048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600" dirty="0" smtClean="0"/>
              <a:t>قوس با مصالح مدرن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این قوس ها در برابر 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خمش که مهمترین ضعف قوس های بنایی می باشد مقاوم است</a:t>
            </a:r>
            <a:r>
              <a:rPr lang="fa-IR" sz="2400" dirty="0" smtClean="0"/>
              <a:t> و از مصالحی قبیل فولاد – بتن مسلح و کامپوزیت ها ساخته می شوند . </a:t>
            </a:r>
          </a:p>
          <a:p>
            <a:pPr algn="r"/>
            <a:endParaRPr 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85728"/>
            <a:ext cx="713528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قوس های مقاوم در برابر خمش را می توان به سه دسته تقسیم کرد </a:t>
            </a:r>
            <a:r>
              <a:rPr lang="fa-IR" dirty="0" smtClean="0"/>
              <a:t>: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1000108"/>
            <a:ext cx="45005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 smtClean="0"/>
              <a:t>- </a:t>
            </a:r>
            <a:r>
              <a:rPr lang="fa-IR" sz="2400" dirty="0" smtClean="0"/>
              <a:t>قوس صلب :</a:t>
            </a:r>
            <a:br>
              <a:rPr lang="fa-IR" sz="2400" dirty="0" smtClean="0"/>
            </a:br>
            <a:r>
              <a:rPr lang="fa-IR" sz="2400" dirty="0" smtClean="0"/>
              <a:t>این قوس ها از قوس های مفصلی سخت تر بوده و در برابر تنش های حرارتی و نشست تکیه گاه ها ضعف دارد </a:t>
            </a:r>
            <a:r>
              <a:rPr lang="fa-IR" dirty="0" smtClean="0"/>
              <a:t>. 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5000595" y="3571876"/>
            <a:ext cx="414340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قوس دو مفصلی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این قوس ها در محل تکیه گاه ها دارای مفصل بوده و تنش های خمشی زیادی در اثر اختلاف دما و نشست زمین ایجاد نمی کند 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3075" name="Picture 3" descr="D:\ایستگاه قطار\IMG_7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914" y="1643050"/>
            <a:ext cx="2902400" cy="1393774"/>
          </a:xfrm>
          <a:prstGeom prst="rect">
            <a:avLst/>
          </a:prstGeom>
          <a:noFill/>
        </p:spPr>
      </p:pic>
      <p:pic>
        <p:nvPicPr>
          <p:cNvPr id="3076" name="Picture 4" descr="D:\ایستگاه قطار\IMG_7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0004" y="4357694"/>
            <a:ext cx="3104871" cy="1223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571480"/>
            <a:ext cx="7286676" cy="27938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قوس سه مفصلی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اگر بخواهیم از تنش های حرارتی و نشست ها به طور کامل از قوس حذف کنیم کافی است یک مفصل در راس قوس اضافه کرده و قوس را از حالت دو مفصلی به سه مفصلی تبدیل می کنیم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باید توجه کرد که قوس با بیش از سه مفصل ناپایدار می شود 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4098" name="Picture 2" descr="D:\ایستگاه قطار\IMG_7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14752"/>
            <a:ext cx="4929222" cy="256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428868"/>
            <a:ext cx="6572296" cy="487363"/>
          </a:xfrm>
        </p:spPr>
        <p:txBody>
          <a:bodyPr/>
          <a:lstStyle/>
          <a:p>
            <a:r>
              <a:rPr lang="fa-IR" altLang="fa-IR" sz="4000" dirty="0" smtClean="0">
                <a:solidFill>
                  <a:schemeClr val="accent1"/>
                </a:solidFill>
              </a:rPr>
              <a:t>مروری گذرا و سریع بر سازه ها</a:t>
            </a:r>
            <a:endParaRPr lang="en-US" altLang="fa-IR" sz="4000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475656" y="2163190"/>
            <a:ext cx="7134373" cy="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1500166" y="2357430"/>
            <a:ext cx="7060611" cy="2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429704" y="4095784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12" y="214290"/>
            <a:ext cx="23391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/>
              <a:t>سقف های قوسی </a:t>
            </a:r>
            <a:r>
              <a:rPr lang="fa-IR" dirty="0" smtClean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728" y="1000108"/>
            <a:ext cx="75009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سقف با قوس های موازی </a:t>
            </a:r>
            <a:r>
              <a:rPr lang="fa-IR" sz="2400" dirty="0" smtClean="0"/>
              <a:t>: معمولا این قوس ها از فولاد ساخته می شود و برای پوشش کارخانجات مناسب است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3714752"/>
            <a:ext cx="75009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سقف با قوس مورب </a:t>
            </a:r>
            <a:r>
              <a:rPr lang="fa-IR" sz="2400" dirty="0" smtClean="0"/>
              <a:t>: معمولا از بتن مسلح ساخته می شود و برای پوشش سالن های بزرگ –ترمینال- گنبد و کلیساها مناسب است 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6147" name="Picture 3" descr="D:\ایستگاه قطار\انواع سازه ها\IMG_7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3000396" cy="1686316"/>
          </a:xfrm>
          <a:prstGeom prst="rect">
            <a:avLst/>
          </a:prstGeom>
          <a:noFill/>
        </p:spPr>
      </p:pic>
      <p:pic>
        <p:nvPicPr>
          <p:cNvPr id="6148" name="Picture 4" descr="D:\ایستگاه قطار\انواع سازه ها\IMG_7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684485"/>
            <a:ext cx="3214710" cy="1806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714356"/>
            <a:ext cx="8001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سقف با قوس های شعاعی </a:t>
            </a:r>
            <a:r>
              <a:rPr lang="fa-IR" sz="2400" dirty="0" smtClean="0"/>
              <a:t>: ترکیبی از چند قوس می باشد و بر یک حلقه ی کششی متکی است و نسبت به قوس های موازی یکپارچه تر است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5" y="4786322"/>
            <a:ext cx="80010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سقف با قوس های متقاطع </a:t>
            </a:r>
            <a:r>
              <a:rPr lang="fa-IR" sz="2400" dirty="0" smtClean="0"/>
              <a:t>: این نوع سقف ها موسوم به لاملا می باشند و از سه سقف دیگر کارایی بالاتری دارند .</a:t>
            </a:r>
            <a:endParaRPr lang="fa-IR" sz="2400" dirty="0"/>
          </a:p>
        </p:txBody>
      </p:sp>
      <p:pic>
        <p:nvPicPr>
          <p:cNvPr id="7170" name="Picture 2" descr="D:\ایستگاه قطار\انواع سازه ها\IMG_7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3116"/>
            <a:ext cx="3033475" cy="170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2" name="Picture 2" descr="D:\ایستگاه قطار\انواع سازه ها\سازه های فشاری\استادیوم ومبلی.سازه قوس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0"/>
            <a:ext cx="5643602" cy="37624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29454" y="142852"/>
            <a:ext cx="179728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استادیوم ومبلی </a:t>
            </a:r>
            <a:endParaRPr lang="fa-I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29454" y="642918"/>
            <a:ext cx="17988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لندن -2003- فاستر </a:t>
            </a:r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2" y="1000108"/>
            <a:ext cx="468910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نوع سازه : سقف متکی بر قوس دو مفصلی </a:t>
            </a:r>
            <a:endParaRPr lang="fa-I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1500174"/>
            <a:ext cx="857256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نکات سازه ای :</a:t>
            </a:r>
          </a:p>
          <a:p>
            <a:pPr algn="r"/>
            <a:r>
              <a:rPr lang="fa-IR" sz="2400" dirty="0" smtClean="0"/>
              <a:t> قسمتی از سقف استادیوم قابلیت باز و بسته شدن را دارد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785794"/>
            <a:ext cx="394691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</a:rPr>
              <a:t>سازه های کششی و فشاری </a:t>
            </a:r>
            <a:endParaRPr lang="fa-I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1928802"/>
            <a:ext cx="205697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سازه های خرپایی </a:t>
            </a:r>
            <a:endParaRPr lang="fa-I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2" y="2786058"/>
            <a:ext cx="15776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شبکه فضایی </a:t>
            </a:r>
            <a:endParaRPr lang="fa-I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2" y="3714752"/>
            <a:ext cx="23503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سازه های کش بستی </a:t>
            </a:r>
            <a:endParaRPr lang="fa-I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4810" y="4714884"/>
            <a:ext cx="215796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سازه های فضا کار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14" y="285728"/>
            <a:ext cx="6643766" cy="395883"/>
          </a:xfrm>
        </p:spPr>
        <p:txBody>
          <a:bodyPr/>
          <a:lstStyle/>
          <a:p>
            <a:r>
              <a:rPr lang="fa-IR" altLang="fa-IR" dirty="0" smtClean="0">
                <a:solidFill>
                  <a:schemeClr val="accent1">
                    <a:lumMod val="25000"/>
                  </a:schemeClr>
                </a:solidFill>
              </a:rPr>
              <a:t>سازه های کشش و فشاری – سازه های خرپایی</a:t>
            </a:r>
            <a:endParaRPr lang="en-US" altLang="fa-IR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14</a:t>
            </a:r>
            <a:endParaRPr lang="en-US" altLang="fa-I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1071546"/>
            <a:ext cx="227177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</a:rPr>
              <a:t>سازه های خرپایی</a:t>
            </a:r>
            <a:endParaRPr lang="fa-I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1714488"/>
            <a:ext cx="73785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solidFill>
                  <a:schemeClr val="accent4"/>
                </a:solidFill>
              </a:rPr>
              <a:t>1: یکی از متداول ترین سیستم های ساختمانی است که برای پوشش دهانه های بزرگ </a:t>
            </a:r>
            <a:r>
              <a:rPr lang="en-US" sz="2000" dirty="0" smtClean="0">
                <a:solidFill>
                  <a:schemeClr val="accent4"/>
                </a:solidFill>
              </a:rPr>
              <a:t>  </a:t>
            </a:r>
            <a:r>
              <a:rPr lang="fa-IR" sz="2000" dirty="0" smtClean="0">
                <a:solidFill>
                  <a:schemeClr val="accent4"/>
                </a:solidFill>
              </a:rPr>
              <a:t>استفاده می شود</a:t>
            </a:r>
            <a:endParaRPr lang="fa-IR" sz="2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428868"/>
            <a:ext cx="74295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2: کارایی این دسته از سازه ها به علت جریان داشتن تنش های محوری کشش و فشار در آن بالا می باشد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3429000"/>
            <a:ext cx="182453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</a:rPr>
              <a:t>تعریف خرپا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a-I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214818"/>
            <a:ext cx="70723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مجموعه ای مثلثی شکل از اعضای کششی و فشاری است که در آنها تنش های برشی و خمشی بسیار کمی ایجاد می شود .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18" y="5072074"/>
            <a:ext cx="70723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مثلث به عنوان پایدار ترین شکل دو بعدی واحد اصلی خرپا  در نظر گرفته میشود که نیروهای رانشی در ان بصورت داخلی خنثی میشود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2050" name="Picture 2" descr="D:\ایستگاه قطار\IMG_7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6934279" cy="5714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2050" name="Picture 2" descr="D:\ایستگاه قطار\انواع سازه ها\_-________20110807_2021959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900877" cy="39103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357166"/>
            <a:ext cx="35798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</a:rPr>
              <a:t>موسسه فرهنگی جرج پمپیدو</a:t>
            </a:r>
            <a:endParaRPr lang="fa-I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1071546"/>
            <a:ext cx="2260555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/>
              <a:t>-</a:t>
            </a:r>
            <a:r>
              <a:rPr lang="fa-IR" sz="1600" dirty="0" smtClean="0"/>
              <a:t>راجرز و پیانو</a:t>
            </a:r>
            <a:r>
              <a:rPr lang="en-US" sz="1600" dirty="0" smtClean="0"/>
              <a:t>1974.</a:t>
            </a:r>
            <a:r>
              <a:rPr lang="fa-IR" sz="1600" dirty="0" smtClean="0"/>
              <a:t>(پاریس.</a:t>
            </a:r>
            <a:endParaRPr lang="fa-I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1857364"/>
            <a:ext cx="41901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نوع سازه : قاب خرپایی .(ترکیبی از قاب و خرپا)</a:t>
            </a:r>
            <a:endParaRPr lang="fa-I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2928934"/>
            <a:ext cx="163378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نکات سازه ای : </a:t>
            </a:r>
            <a:endParaRPr lang="fa-I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3857628"/>
            <a:ext cx="36433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کلیه اتصالات بنا بجز مهار بندی ها صلب می باشد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5357786" y="5000636"/>
            <a:ext cx="37862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پایداری جانبی ساختمان به وسیله مهاربند ها تامین شده است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2050" name="Picture 2" descr="D:\ایستگاه قطار\انواع سازه ها\_-________20110807_2021959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900877" cy="39103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357166"/>
            <a:ext cx="35798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</a:rPr>
              <a:t>موسسه فرهنگی جرج پمپیدو</a:t>
            </a:r>
            <a:endParaRPr lang="fa-I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2760" y="1214422"/>
            <a:ext cx="476124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ستون ها برای مقابله با آتش سوزی با آب پر شده اند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6" name="TextBox 15"/>
          <p:cNvSpPr txBox="1"/>
          <p:nvPr/>
        </p:nvSpPr>
        <p:spPr>
          <a:xfrm>
            <a:off x="2909601" y="2143116"/>
            <a:ext cx="623439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مهاربند به وسیله تیر گربر طره شده و بیرون ساختمان قرار گرفته است </a:t>
            </a:r>
            <a:endParaRPr lang="fa-IR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72034" y="2928934"/>
            <a:ext cx="40719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</a:rPr>
              <a:t>تیر گربر : تیر ساده ای که روی دو تیر طره ای قرار گرفته باشد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18" name="TextBox 17"/>
          <p:cNvSpPr txBox="1"/>
          <p:nvPr/>
        </p:nvSpPr>
        <p:spPr>
          <a:xfrm>
            <a:off x="6072166" y="3786190"/>
            <a:ext cx="3071834" cy="2805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dirty="0" smtClean="0"/>
              <a:t>نکات تکمیلی :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/>
              <a:t>قرار گیری سازه در خارج ساختمان جهت آزاد سازی فضای داخلی .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/>
              <a:t>تمامی اتصالات از نوع جوش می باشد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3074" name="Picture 2" descr="D:\ایستگاه قطار\انواع سازه ها\سازه های کششی و فشاری\استادیوم کمپ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714908" cy="35718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15140" y="571480"/>
            <a:ext cx="21547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</a:rPr>
              <a:t>استادیوم کمپر </a:t>
            </a:r>
            <a:endParaRPr lang="fa-I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1285860"/>
            <a:ext cx="23471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کانزاس سیتی.1974.مورفی</a:t>
            </a:r>
            <a:endParaRPr lang="fa-IR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2000240"/>
            <a:ext cx="31432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/>
              <a:t>نوع سازه : سه قاب خرپای فضایی (سه بعدی) با هندسه مثلثی شکل </a:t>
            </a:r>
            <a:endParaRPr lang="fa-I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3571876"/>
            <a:ext cx="3857621" cy="27938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نکات سازه ای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اتصال ستون به پی صلب است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خرپایی فضایی به علت یکپارچگی در برابر نیروهای افقی و قائم و همچنین پیچش مقاوم است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955130" cy="37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57884" y="357166"/>
            <a:ext cx="29161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نوع سازه : خرپای قوسی سه بعدی 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7429520" y="928670"/>
            <a:ext cx="13115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نکات تکمیلی :</a:t>
            </a:r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1500174"/>
            <a:ext cx="400049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فرم ترمینال شبیه به یک موج یا گلایدر است </a:t>
            </a:r>
          </a:p>
          <a:p>
            <a:pPr algn="r"/>
            <a:r>
              <a:rPr lang="fa-IR" sz="2000" dirty="0" smtClean="0"/>
              <a:t>ترمینال روی یک جزیره مصنوعی4در 1کیلومتری ساخته شده است </a:t>
            </a:r>
          </a:p>
          <a:p>
            <a:pPr algn="r"/>
            <a:r>
              <a:rPr lang="fa-IR" sz="2000" dirty="0" smtClean="0"/>
              <a:t>برای ساخت این جزیره سه کوه متلاشی شده است .</a:t>
            </a:r>
          </a:p>
          <a:p>
            <a:pPr algn="r"/>
            <a:r>
              <a:rPr lang="fa-IR" sz="2000" dirty="0" smtClean="0"/>
              <a:t>این ساختمان از اولین نمونه های تهویه طبیعی به علت فرم آئرودینامیکی فضای داخلی می باشد .</a:t>
            </a:r>
          </a:p>
          <a:p>
            <a:pPr algn="r"/>
            <a:r>
              <a:rPr lang="fa-IR" sz="2000" dirty="0" smtClean="0"/>
              <a:t>فرم سقف بر اساس مطالعات بر روی جریان هوای موجود در منطقه شکل گرفته است .</a:t>
            </a:r>
          </a:p>
          <a:p>
            <a:pPr algn="r"/>
            <a:r>
              <a:rPr lang="fa-IR" sz="2000" dirty="0" smtClean="0"/>
              <a:t>انحنای نا متقارن خرپا و پوسته آویزان از خرپا :</a:t>
            </a:r>
          </a:p>
          <a:p>
            <a:pPr algn="r"/>
            <a:r>
              <a:rPr lang="fa-IR" sz="2000" dirty="0" smtClean="0"/>
              <a:t>1: هوارا حبس می کند </a:t>
            </a:r>
          </a:p>
          <a:p>
            <a:pPr algn="r"/>
            <a:r>
              <a:rPr lang="fa-IR" sz="2000" dirty="0" smtClean="0"/>
              <a:t>2: نور را منعکس می کند </a:t>
            </a:r>
            <a:r>
              <a:rPr lang="fa-IR" dirty="0" smtClean="0"/>
              <a:t>. </a:t>
            </a:r>
            <a:endParaRPr lang="fa-IR" dirty="0"/>
          </a:p>
        </p:txBody>
      </p:sp>
      <p:cxnSp>
        <p:nvCxnSpPr>
          <p:cNvPr id="13" name="Elbow Connector 12"/>
          <p:cNvCxnSpPr/>
          <p:nvPr/>
        </p:nvCxnSpPr>
        <p:spPr bwMode="auto">
          <a:xfrm rot="16200000" flipV="1">
            <a:off x="1393009" y="3893347"/>
            <a:ext cx="928694" cy="5715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0" y="3357562"/>
            <a:ext cx="17139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مهاربند خارجی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6" y="714356"/>
            <a:ext cx="3857652" cy="487363"/>
          </a:xfrm>
        </p:spPr>
        <p:txBody>
          <a:bodyPr/>
          <a:lstStyle/>
          <a:p>
            <a:r>
              <a:rPr lang="fa-IR" altLang="fa-IR" sz="4000" dirty="0" smtClean="0">
                <a:solidFill>
                  <a:schemeClr val="accent1"/>
                </a:solidFill>
              </a:rPr>
              <a:t> سازه های کششی   </a:t>
            </a:r>
            <a:endParaRPr lang="en-US" altLang="fa-IR" sz="4000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475656" y="2163190"/>
            <a:ext cx="7134373" cy="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429704" y="4095784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00760" y="2071678"/>
            <a:ext cx="17171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1: سازه های کابلی </a:t>
            </a:r>
            <a:endParaRPr lang="fa-IR" dirty="0"/>
          </a:p>
        </p:txBody>
      </p:sp>
      <p:sp>
        <p:nvSpPr>
          <p:cNvPr id="19" name="TextBox 18"/>
          <p:cNvSpPr txBox="1"/>
          <p:nvPr/>
        </p:nvSpPr>
        <p:spPr>
          <a:xfrm>
            <a:off x="5929322" y="3286124"/>
            <a:ext cx="17812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2: سازه های غشایی</a:t>
            </a:r>
            <a:endParaRPr lang="fa-IR" dirty="0"/>
          </a:p>
        </p:txBody>
      </p:sp>
      <p:sp>
        <p:nvSpPr>
          <p:cNvPr id="20" name="TextBox 19"/>
          <p:cNvSpPr txBox="1"/>
          <p:nvPr/>
        </p:nvSpPr>
        <p:spPr>
          <a:xfrm>
            <a:off x="5572132" y="4429132"/>
            <a:ext cx="20649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3: سازه های هوا فشرده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3447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29454" y="214290"/>
            <a:ext cx="183415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استادیوم سیدنی </a:t>
            </a:r>
            <a:endParaRPr lang="fa-I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857232"/>
            <a:ext cx="22493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سیدنی.1988.فیلیپ کوکس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5863936" y="1285860"/>
            <a:ext cx="328006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نوع سازه : خرپای فولادی طره شده </a:t>
            </a:r>
            <a:endParaRPr lang="fa-I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1857364"/>
            <a:ext cx="464343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/>
              <a:t>نکات سازه ای :</a:t>
            </a:r>
          </a:p>
          <a:p>
            <a:pPr algn="r"/>
            <a:r>
              <a:rPr lang="fa-IR" dirty="0" smtClean="0"/>
              <a:t>خرپاها از میله ساخته شده اند </a:t>
            </a:r>
          </a:p>
          <a:p>
            <a:pPr algn="r"/>
            <a:r>
              <a:rPr lang="fa-IR" dirty="0" smtClean="0"/>
              <a:t>یک حلقه از ستون ها و دیوارها سایبان را نگه میدارد .</a:t>
            </a:r>
          </a:p>
          <a:p>
            <a:pPr algn="r"/>
            <a:r>
              <a:rPr lang="fa-IR" dirty="0" smtClean="0"/>
              <a:t>جهت مقابله با نیروی رو به باد و نیروی وزن اتصال بین تمامی اعضای خرپا صلب می باشد .</a:t>
            </a:r>
          </a:p>
          <a:p>
            <a:pPr algn="r"/>
            <a:r>
              <a:rPr lang="fa-IR" dirty="0" smtClean="0"/>
              <a:t>جایگاه تماشاچیان از دال بتنی متکی بر تیر بتن مسلح ساخته شده است .</a:t>
            </a:r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4794732" y="4357694"/>
            <a:ext cx="4349268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dirty="0" smtClean="0"/>
              <a:t>نکات تکمیلی :</a:t>
            </a:r>
          </a:p>
          <a:p>
            <a:pPr algn="r"/>
            <a:r>
              <a:rPr lang="fa-IR" dirty="0" smtClean="0"/>
              <a:t>پوشش سقف آلومینیومی می باشد .</a:t>
            </a:r>
          </a:p>
          <a:p>
            <a:pPr algn="r"/>
            <a:r>
              <a:rPr lang="fa-IR" dirty="0" smtClean="0"/>
              <a:t>سایبان 65درصد جایگاه را می پوشاند .</a:t>
            </a:r>
          </a:p>
          <a:p>
            <a:pPr algn="r"/>
            <a:r>
              <a:rPr lang="fa-IR" dirty="0" smtClean="0"/>
              <a:t>فرم منحنی سقف :</a:t>
            </a:r>
          </a:p>
          <a:p>
            <a:pPr algn="r"/>
            <a:r>
              <a:rPr lang="fa-IR" dirty="0" smtClean="0"/>
              <a:t>1:امکان ساخت موثر تر سازه (رفتار قوسی )</a:t>
            </a:r>
          </a:p>
          <a:p>
            <a:pPr algn="r"/>
            <a:r>
              <a:rPr lang="fa-IR" dirty="0" smtClean="0"/>
              <a:t>2: کنترل آکوستیک </a:t>
            </a:r>
          </a:p>
          <a:p>
            <a:pPr algn="r"/>
            <a:r>
              <a:rPr lang="fa-IR" dirty="0" smtClean="0"/>
              <a:t>حداقل تاثیر نور و صدا ب مناطق مسکونی اطراف دارد </a:t>
            </a:r>
          </a:p>
        </p:txBody>
      </p:sp>
    </p:spTree>
    <p:extLst>
      <p:ext uri="{BB962C8B-B14F-4D97-AF65-F5344CB8AC3E}">
        <p14:creationId xmlns:p14="http://schemas.microsoft.com/office/powerpoint/2010/main" val="41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fa-IR"/>
              <a:t>www.themegallery.com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981200"/>
            <a:ext cx="44196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fa-IR" sz="1600"/>
              <a:t>Add your company slogan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124200" y="12192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  <a:endParaRPr lang="fa-IR" sz="5400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1500166" y="285728"/>
            <a:ext cx="7643834" cy="28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a-IR" altLang="fa-IR" b="1" i="1" dirty="0" smtClean="0">
                <a:solidFill>
                  <a:schemeClr val="accent1">
                    <a:lumMod val="50000"/>
                  </a:schemeClr>
                </a:solidFill>
              </a:rPr>
              <a:t>سازه های کشی – سازه های کابلی </a:t>
            </a:r>
          </a:p>
          <a:p>
            <a:pPr marL="0" indent="0">
              <a:lnSpc>
                <a:spcPct val="150000"/>
              </a:lnSpc>
              <a:buNone/>
            </a:pPr>
            <a:endParaRPr lang="fa-IR" altLang="fa-IR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altLang="fa-IR" i="1" dirty="0" smtClean="0"/>
              <a:t>کابل در این گروه از سازه ها به عنوان عضو اصلی ایفای نقش می کند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altLang="fa-IR" b="1" i="1" dirty="0" smtClean="0"/>
              <a:t>در صورت حذف این عنصر سازه ای –قادر به پایدار ماندن نخواهد بود .</a:t>
            </a:r>
            <a:endParaRPr lang="en-US" altLang="fa-IR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571604" y="1571612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2643182"/>
            <a:ext cx="77152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endParaRPr lang="en-US" sz="2400" dirty="0" smtClean="0"/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معایب کابل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-لرزش و ارتعاش (بزرگترین مشکل )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-مقرون به صرفه نبودن کابل در پوشش دهانه های کوچک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- محدودیت مصالح پوشانه ها در سقف کابلی </a:t>
            </a:r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571604" y="1571612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86050" y="214290"/>
            <a:ext cx="6136123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محاسن کابل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1- انعطاف پذیری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2- توزیع یکنواخت تنش در سطح مقطع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3- پوشش دهانه های بسیار بزرگ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4- ایجاد فضایی بدون ستون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5 – سبک سازی ساختمان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6- امکان اجرای پل های طولانی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r>
              <a:rPr lang="en-US" altLang="fa-IR" sz="1600" dirty="0" smtClean="0"/>
              <a:t>2</a:t>
            </a:r>
            <a:endParaRPr lang="en-US" altLang="fa-IR" sz="1600" dirty="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785918" y="4357694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a-IR" altLang="fa-IR" b="1" i="1" dirty="0" smtClean="0">
                <a:solidFill>
                  <a:schemeClr val="accent1">
                    <a:lumMod val="50000"/>
                  </a:schemeClr>
                </a:solidFill>
              </a:rPr>
              <a:t>ساختمان های کابلی به دو تقسیم می شوند </a:t>
            </a:r>
            <a:r>
              <a:rPr lang="fa-IR" altLang="fa-IR" b="1" i="1" dirty="0" smtClean="0"/>
              <a:t>1) سقف های کابلی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altLang="fa-IR" i="1" dirty="0" smtClean="0"/>
              <a:t>                                                   2) ساختمان های کابلی </a:t>
            </a:r>
            <a:endParaRPr lang="en-US" altLang="fa-IR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357138" cy="68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443083" y="5715599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571604" y="1571612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1572" y="500042"/>
            <a:ext cx="7572428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سازه های کابلی به دو دسته تقسیم می شوند :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الف ) پل کابلی 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ب ) ساختمان های کابلی </a:t>
            </a:r>
            <a:endParaRPr lang="fa-I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2976" y="3071810"/>
            <a:ext cx="7786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پل های کابلی شامل دو دسته </a:t>
            </a:r>
            <a:r>
              <a:rPr lang="fa-IR" sz="2400" dirty="0" smtClean="0"/>
              <a:t>1: پل های متکی بر کابل و 2 : پل های معلق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30171" y="6351473"/>
            <a:ext cx="730424" cy="344339"/>
          </a:xfrm>
        </p:spPr>
        <p:txBody>
          <a:bodyPr/>
          <a:lstStyle/>
          <a:p>
            <a:endParaRPr lang="en-US" altLang="fa-IR" sz="16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0" y="500042"/>
            <a:ext cx="3429024" cy="487363"/>
          </a:xfrm>
        </p:spPr>
        <p:txBody>
          <a:bodyPr/>
          <a:lstStyle/>
          <a:p>
            <a:r>
              <a:rPr lang="fa-IR" altLang="fa-IR" sz="4000" dirty="0" smtClean="0">
                <a:solidFill>
                  <a:schemeClr val="accent1"/>
                </a:solidFill>
              </a:rPr>
              <a:t>سازه های کابلی </a:t>
            </a:r>
            <a:br>
              <a:rPr lang="fa-IR" altLang="fa-IR" sz="4000" dirty="0" smtClean="0">
                <a:solidFill>
                  <a:schemeClr val="accent1"/>
                </a:solidFill>
              </a:rPr>
            </a:br>
            <a:endParaRPr lang="en-US" altLang="fa-IR" sz="4000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altLang="fa-IR" b="0"/>
          </a:p>
        </p:txBody>
      </p:sp>
      <p:sp>
        <p:nvSpPr>
          <p:cNvPr id="31" name="Rectangle 36"/>
          <p:cNvSpPr txBox="1">
            <a:spLocks noChangeArrowheads="1"/>
          </p:cNvSpPr>
          <p:nvPr/>
        </p:nvSpPr>
        <p:spPr bwMode="gray">
          <a:xfrm>
            <a:off x="4000496" y="714356"/>
            <a:ext cx="3786214" cy="1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 bwMode="gray">
          <a:xfrm>
            <a:off x="1547664" y="340072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fa-IR" sz="1800" b="1" i="1" dirty="0"/>
          </a:p>
        </p:txBody>
      </p:sp>
      <p:sp>
        <p:nvSpPr>
          <p:cNvPr id="33" name="Rectangle 36"/>
          <p:cNvSpPr txBox="1">
            <a:spLocks noChangeArrowheads="1"/>
          </p:cNvSpPr>
          <p:nvPr/>
        </p:nvSpPr>
        <p:spPr bwMode="gray">
          <a:xfrm>
            <a:off x="1500166" y="2357430"/>
            <a:ext cx="7060611" cy="2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38" name="Rectangle 36"/>
          <p:cNvSpPr txBox="1">
            <a:spLocks noChangeArrowheads="1"/>
          </p:cNvSpPr>
          <p:nvPr/>
        </p:nvSpPr>
        <p:spPr bwMode="gray">
          <a:xfrm>
            <a:off x="1528996" y="3063308"/>
            <a:ext cx="7081033" cy="1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 bwMode="gray">
          <a:xfrm>
            <a:off x="1528996" y="3786847"/>
            <a:ext cx="7055676" cy="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 bwMode="gray">
          <a:xfrm>
            <a:off x="1429704" y="438259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4" name="Rectangle 36"/>
          <p:cNvSpPr txBox="1">
            <a:spLocks noChangeArrowheads="1"/>
          </p:cNvSpPr>
          <p:nvPr/>
        </p:nvSpPr>
        <p:spPr bwMode="gray">
          <a:xfrm>
            <a:off x="1285852" y="1714488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a-IR" altLang="fa-IR" sz="3200" b="1" i="1" dirty="0" smtClean="0"/>
              <a:t>1</a:t>
            </a:r>
            <a:r>
              <a:rPr lang="fa-IR" altLang="fa-IR" sz="2800" b="1" i="1" dirty="0" smtClean="0"/>
              <a:t>: پل های معلق </a:t>
            </a:r>
            <a:endParaRPr lang="en-US" altLang="fa-IR" sz="2800" b="1" i="1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 bwMode="gray">
          <a:xfrm>
            <a:off x="1443083" y="5479451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6" name="Rectangle 36"/>
          <p:cNvSpPr txBox="1">
            <a:spLocks noChangeArrowheads="1"/>
          </p:cNvSpPr>
          <p:nvPr/>
        </p:nvSpPr>
        <p:spPr bwMode="gray">
          <a:xfrm>
            <a:off x="1429704" y="4095784"/>
            <a:ext cx="7154968" cy="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 bwMode="gray">
          <a:xfrm>
            <a:off x="1429704" y="5160225"/>
            <a:ext cx="7154968" cy="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fa-IR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29388" y="857232"/>
            <a:ext cx="1943161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/>
              <a:t>پل های کابلی</a:t>
            </a:r>
          </a:p>
          <a:p>
            <a:endParaRPr lang="fa-IR" sz="3200" dirty="0"/>
          </a:p>
        </p:txBody>
      </p:sp>
      <p:pic>
        <p:nvPicPr>
          <p:cNvPr id="2050" name="Picture 2" descr="D:\ایستگاه قطار\انواع سازه ها\سازه های کششی\پل اکاشی کایکو.معل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00306"/>
            <a:ext cx="4643470" cy="3482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انواع سازه ها</Template>
  <TotalTime>1337</TotalTime>
  <Words>2623</Words>
  <Application>Microsoft Office PowerPoint</Application>
  <PresentationFormat>On-screen Show (4:3)</PresentationFormat>
  <Paragraphs>305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Verdana</vt:lpstr>
      <vt:lpstr>Wingdings</vt:lpstr>
      <vt:lpstr>Office Theme</vt:lpstr>
      <vt:lpstr>Image</vt:lpstr>
      <vt:lpstr>          انواع سازه ها</vt:lpstr>
      <vt:lpstr>فهرست مطالب             </vt:lpstr>
      <vt:lpstr>بخش اول: سازه های کششی Tensile structures        </vt:lpstr>
      <vt:lpstr>مروری گذرا و سریع بر سازه ها</vt:lpstr>
      <vt:lpstr> سازه های کششی   </vt:lpstr>
      <vt:lpstr>PowerPoint Presentation</vt:lpstr>
      <vt:lpstr>PowerPoint Presentation</vt:lpstr>
      <vt:lpstr>PowerPoint Presentation</vt:lpstr>
      <vt:lpstr>سازه های کابلی  </vt:lpstr>
      <vt:lpstr>PowerPoint Presentation</vt:lpstr>
      <vt:lpstr>PowerPoint Presentation</vt:lpstr>
      <vt:lpstr>PowerPoint Presentation</vt:lpstr>
      <vt:lpstr>PowerPoint Presentation</vt:lpstr>
      <vt:lpstr>سازه های کششی – سازه های کششی پارچه ای </vt:lpstr>
      <vt:lpstr>ورزشگاه ریاض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سازه های کشش و فشاری – سازه های خرپایی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انواع سازه ها</dc:title>
  <dc:creator>arezoo zaka</dc:creator>
  <cp:lastModifiedBy>kamal</cp:lastModifiedBy>
  <cp:revision>59</cp:revision>
  <dcterms:created xsi:type="dcterms:W3CDTF">2016-02-22T14:59:49Z</dcterms:created>
  <dcterms:modified xsi:type="dcterms:W3CDTF">2018-03-11T07:11:22Z</dcterms:modified>
</cp:coreProperties>
</file>