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6" r:id="rId2"/>
    <p:sldId id="256" r:id="rId3"/>
    <p:sldId id="257" r:id="rId4"/>
    <p:sldId id="267" r:id="rId5"/>
    <p:sldId id="268" r:id="rId6"/>
    <p:sldId id="269" r:id="rId7"/>
    <p:sldId id="270" r:id="rId8"/>
    <p:sldId id="258" r:id="rId9"/>
    <p:sldId id="259" r:id="rId10"/>
    <p:sldId id="271" r:id="rId11"/>
    <p:sldId id="272" r:id="rId12"/>
    <p:sldId id="273" r:id="rId13"/>
    <p:sldId id="274" r:id="rId14"/>
    <p:sldId id="275" r:id="rId15"/>
    <p:sldId id="276" r:id="rId16"/>
    <p:sldId id="277" r:id="rId17"/>
    <p:sldId id="260" r:id="rId18"/>
    <p:sldId id="261" r:id="rId19"/>
    <p:sldId id="262" r:id="rId20"/>
    <p:sldId id="278" r:id="rId21"/>
    <p:sldId id="263" r:id="rId22"/>
    <p:sldId id="279" r:id="rId23"/>
    <p:sldId id="264" r:id="rId24"/>
    <p:sldId id="280" r:id="rId25"/>
    <p:sldId id="281" r:id="rId26"/>
    <p:sldId id="282" r:id="rId27"/>
    <p:sldId id="283" r:id="rId28"/>
    <p:sldId id="284" r:id="rId29"/>
    <p:sldId id="26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2" d="100"/>
          <a:sy n="42" d="100"/>
        </p:scale>
        <p:origin x="1308"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0DB40C1-EEFF-4E22-BB5D-53C82B5E729A}" type="datetimeFigureOut">
              <a:rPr lang="en-US" smtClean="0"/>
              <a:pPr/>
              <a:t>1/24/2017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981EC39-05AC-4464-980D-1E296018DCF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0DB40C1-EEFF-4E22-BB5D-53C82B5E729A}" type="datetimeFigureOut">
              <a:rPr lang="en-US" smtClean="0"/>
              <a:pPr/>
              <a:t>1/24/2017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981EC39-05AC-4464-980D-1E296018DCF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0DB40C1-EEFF-4E22-BB5D-53C82B5E729A}" type="datetimeFigureOut">
              <a:rPr lang="en-US" smtClean="0"/>
              <a:pPr/>
              <a:t>1/24/2017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981EC39-05AC-4464-980D-1E296018DCF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0DB40C1-EEFF-4E22-BB5D-53C82B5E729A}" type="datetimeFigureOut">
              <a:rPr lang="en-US" smtClean="0"/>
              <a:pPr/>
              <a:t>1/24/2017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981EC39-05AC-4464-980D-1E296018DCF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0DB40C1-EEFF-4E22-BB5D-53C82B5E729A}" type="datetimeFigureOut">
              <a:rPr lang="en-US" smtClean="0"/>
              <a:pPr/>
              <a:t>1/24/2017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981EC39-05AC-4464-980D-1E296018DCF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0DB40C1-EEFF-4E22-BB5D-53C82B5E729A}" type="datetimeFigureOut">
              <a:rPr lang="en-US" smtClean="0"/>
              <a:pPr/>
              <a:t>1/24/2017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981EC39-05AC-4464-980D-1E296018DCF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20DB40C1-EEFF-4E22-BB5D-53C82B5E729A}" type="datetimeFigureOut">
              <a:rPr lang="en-US" smtClean="0"/>
              <a:pPr/>
              <a:t>1/24/2017</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7981EC39-05AC-4464-980D-1E296018DCF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20DB40C1-EEFF-4E22-BB5D-53C82B5E729A}" type="datetimeFigureOut">
              <a:rPr lang="en-US" smtClean="0"/>
              <a:pPr/>
              <a:t>1/24/2017</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7981EC39-05AC-4464-980D-1E296018DCF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20DB40C1-EEFF-4E22-BB5D-53C82B5E729A}" type="datetimeFigureOut">
              <a:rPr lang="en-US" smtClean="0"/>
              <a:pPr/>
              <a:t>1/24/2017</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7981EC39-05AC-4464-980D-1E296018DCF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0DB40C1-EEFF-4E22-BB5D-53C82B5E729A}" type="datetimeFigureOut">
              <a:rPr lang="en-US" smtClean="0"/>
              <a:pPr/>
              <a:t>1/24/2017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981EC39-05AC-4464-980D-1E296018DCF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0DB40C1-EEFF-4E22-BB5D-53C82B5E729A}" type="datetimeFigureOut">
              <a:rPr lang="en-US" smtClean="0"/>
              <a:pPr/>
              <a:t>1/24/2017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981EC39-05AC-4464-980D-1E296018DCF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6"/>
          <p:cNvPicPr>
            <a:picLocks noChangeAspect="1" noChangeArrowheads="1"/>
          </p:cNvPicPr>
          <p:nvPr/>
        </p:nvPicPr>
        <p:blipFill>
          <a:blip r:embed="rId13" cstate="print"/>
          <a:srcRect t="25572"/>
          <a:stretch>
            <a:fillRect/>
          </a:stretch>
        </p:blipFill>
        <p:spPr bwMode="auto">
          <a:xfrm rot="10800000" flipV="1">
            <a:off x="6705600" y="0"/>
            <a:ext cx="2438400" cy="6858000"/>
          </a:xfrm>
          <a:prstGeom prst="rect">
            <a:avLst/>
          </a:prstGeom>
          <a:noFill/>
          <a:ln w="9525">
            <a:noFill/>
            <a:miter lim="800000"/>
            <a:headEnd/>
            <a:tailEnd/>
          </a:ln>
        </p:spPr>
      </p:pic>
      <p:pic>
        <p:nvPicPr>
          <p:cNvPr id="10" name="Picture 6"/>
          <p:cNvPicPr>
            <a:picLocks noChangeAspect="1" noChangeArrowheads="1"/>
          </p:cNvPicPr>
          <p:nvPr/>
        </p:nvPicPr>
        <p:blipFill>
          <a:blip r:embed="rId13" cstate="print"/>
          <a:srcRect t="763"/>
          <a:stretch>
            <a:fillRect/>
          </a:stretch>
        </p:blipFill>
        <p:spPr bwMode="auto">
          <a:xfrm rot="5400000" flipV="1">
            <a:off x="3352800" y="-3352800"/>
            <a:ext cx="2438400" cy="9144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400.jpg"/>
          <p:cNvPicPr>
            <a:picLocks noGrp="1" noChangeAspect="1"/>
          </p:cNvPicPr>
          <p:nvPr>
            <p:ph idx="1"/>
          </p:nvPr>
        </p:nvPicPr>
        <p:blipFill>
          <a:blip r:embed="rId2"/>
          <a:stretch>
            <a:fillRect/>
          </a:stretch>
        </p:blipFill>
        <p:spPr>
          <a:xfrm>
            <a:off x="0" y="0"/>
            <a:ext cx="9144000" cy="6858000"/>
          </a:xfrm>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1- معاشرت با دیگران طبق دستورات خدا</a:t>
            </a:r>
            <a:endParaRPr lang="en-US" dirty="0">
              <a:cs typeface="B Nazanin" pitchFamily="2" charset="-78"/>
            </a:endParaRPr>
          </a:p>
        </p:txBody>
      </p:sp>
      <p:sp>
        <p:nvSpPr>
          <p:cNvPr id="3" name="Content Placeholder 2"/>
          <p:cNvSpPr>
            <a:spLocks noGrp="1"/>
          </p:cNvSpPr>
          <p:nvPr>
            <p:ph idx="1"/>
          </p:nvPr>
        </p:nvSpPr>
        <p:spPr>
          <a:xfrm>
            <a:off x="457200" y="1600200"/>
            <a:ext cx="8229600" cy="5029200"/>
          </a:xfrm>
        </p:spPr>
        <p:txBody>
          <a:bodyPr/>
          <a:lstStyle/>
          <a:p>
            <a:pPr algn="just" rtl="1">
              <a:buNone/>
            </a:pPr>
            <a:r>
              <a:rPr lang="fa-IR" sz="2400" dirty="0" smtClean="0">
                <a:cs typeface="B Nazanin" pitchFamily="2" charset="-78"/>
              </a:rPr>
              <a:t>حب و بغض ها یا خوش آمدن و دوست داشتن و بد آمدن وناخوشنودی باید  برای خدا باشد</a:t>
            </a:r>
            <a:endParaRPr lang="en-US" sz="2400" dirty="0" smtClean="0">
              <a:cs typeface="B Nazanin" pitchFamily="2" charset="-78"/>
            </a:endParaRPr>
          </a:p>
          <a:p>
            <a:pPr algn="just" rtl="1">
              <a:buNone/>
            </a:pPr>
            <a:r>
              <a:rPr lang="fa-IR" sz="2400" dirty="0" smtClean="0">
                <a:cs typeface="B Nazanin" pitchFamily="2" charset="-78"/>
              </a:rPr>
              <a:t>عالی ترین ملاک انتخاب معاشر و همنشین  ملاکی است که خداوند  فرموده است  یعنی دوست داشتن و دشمنی کردن با کسی باید برای خدا باشد  است، اگر چنین باشد و این شرایط مراعات گردد آنوقت انسان آنچه را دوست می داردکه محبوب خدا ایت ، یعنی مؤمن را، عادل را، متقی را، و ایمان و پاکیزگی را، و... از چیزی بیزار است که مورد دشمنی خدا است؛ یعنی عاصی و گنهکار را، ظلم و ظالم را، متکبر و تکبر را، .... و این یعنی سلامت معاشرت</a:t>
            </a:r>
            <a:endParaRPr lang="en-US" sz="2400" dirty="0" smtClean="0">
              <a:cs typeface="B Nazanin" pitchFamily="2" charset="-78"/>
            </a:endParaRPr>
          </a:p>
          <a:p>
            <a:pPr algn="just" rtl="1">
              <a:buNone/>
            </a:pPr>
            <a:r>
              <a:rPr lang="fa-IR" sz="2400" dirty="0" smtClean="0">
                <a:cs typeface="B Nazanin" pitchFamily="2" charset="-78"/>
              </a:rPr>
              <a:t>عالی ترین مرتبه ایمان چنانچه امام صادق (ع) می فرماید، در این جمله نهفته است: هر کس برای خدا دوست بدارد و برای خدا دشمنی بدارد و برای خدا عطا نماید از کسانی است که ایمانش کامل گشته است.</a:t>
            </a:r>
            <a:endParaRPr lang="en-US" sz="2400" dirty="0" smtClean="0">
              <a:cs typeface="B Nazanin" pitchFamily="2" charset="-78"/>
            </a:endParaRPr>
          </a:p>
          <a:p>
            <a:pPr algn="just" rtl="1">
              <a:buNone/>
            </a:pPr>
            <a:r>
              <a:rPr lang="fa-IR" sz="2400" dirty="0" smtClean="0">
                <a:cs typeface="B Nazanin" pitchFamily="2" charset="-78"/>
              </a:rPr>
              <a:t>و امام باقر(ع) می فرماید: دوست داشتن مؤمنی، مؤمن دیگر را، برای خدا، از بالاترین درجات ایمان است.</a:t>
            </a:r>
            <a:endParaRPr lang="en-US" sz="2400" dirty="0" smtClean="0">
              <a:cs typeface="B Nazanin" pitchFamily="2" charset="-78"/>
            </a:endParaRPr>
          </a:p>
          <a:p>
            <a:pPr algn="just" rtl="1">
              <a:buNone/>
            </a:pPr>
            <a:endParaRPr lang="en-US" sz="2400" dirty="0">
              <a:cs typeface="B Nazanin" pitchFamily="2" charset="-78"/>
            </a:endParaRP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b="1" dirty="0" smtClean="0">
                <a:cs typeface="B Nazanin" pitchFamily="2" charset="-78"/>
              </a:rPr>
              <a:t>2- دقت در انتخاب دوست و معاشر</a:t>
            </a:r>
            <a:endParaRPr lang="en-US" dirty="0">
              <a:cs typeface="B Nazanin" pitchFamily="2" charset="-78"/>
            </a:endParaRPr>
          </a:p>
        </p:txBody>
      </p:sp>
      <p:sp>
        <p:nvSpPr>
          <p:cNvPr id="3" name="Content Placeholder 2"/>
          <p:cNvSpPr>
            <a:spLocks noGrp="1"/>
          </p:cNvSpPr>
          <p:nvPr>
            <p:ph idx="1"/>
          </p:nvPr>
        </p:nvSpPr>
        <p:spPr>
          <a:xfrm>
            <a:off x="457200" y="1600201"/>
            <a:ext cx="8229600" cy="4114800"/>
          </a:xfrm>
        </p:spPr>
        <p:txBody>
          <a:bodyPr/>
          <a:lstStyle/>
          <a:p>
            <a:pPr algn="just" rtl="1">
              <a:buNone/>
            </a:pPr>
            <a:r>
              <a:rPr lang="fa-IR" sz="2400" dirty="0" smtClean="0">
                <a:cs typeface="B Nazanin" pitchFamily="2" charset="-78"/>
              </a:rPr>
              <a:t> معاشرت بازار تبادل اخلاق است، بسیاری از محاسن و رذائل اخلاقی از همین معاشرات معمولی انتقال و تسری می یابد.</a:t>
            </a:r>
            <a:endParaRPr lang="en-US" sz="2400" dirty="0" smtClean="0">
              <a:cs typeface="B Nazanin" pitchFamily="2" charset="-78"/>
            </a:endParaRPr>
          </a:p>
          <a:p>
            <a:pPr algn="just" rtl="1">
              <a:buNone/>
            </a:pPr>
            <a:r>
              <a:rPr lang="fa-IR" sz="2400" dirty="0" smtClean="0">
                <a:cs typeface="B Nazanin" pitchFamily="2" charset="-78"/>
              </a:rPr>
              <a:t>اگر از انسان های موفق بپرسید که عامل موفقیت شما چه بود؟ بی درنگ یکی از عوامل مهم موفقیت خود را رفاقت با دوستان خوب اعلام می دارند.  و برعکس اگر از انسان های شکست خورده در زندگی بپرسید: چگونه به این ناکامی ها مبتلا گشتید؟ خواهند گفت دوست ناباب.</a:t>
            </a:r>
            <a:endParaRPr lang="en-US" sz="2400" dirty="0" smtClean="0">
              <a:cs typeface="B Nazanin" pitchFamily="2" charset="-78"/>
            </a:endParaRPr>
          </a:p>
          <a:p>
            <a:pPr algn="just" rtl="1">
              <a:buNone/>
            </a:pPr>
            <a:r>
              <a:rPr lang="fa-IR" sz="2400" dirty="0" smtClean="0">
                <a:cs typeface="B Nazanin" pitchFamily="2" charset="-78"/>
              </a:rPr>
              <a:t>معاشرت با دوستان بد انسان را از مسیر تکامل باز می دارد. به همین دلیل مسلمان باید دوستان خود را با صلاحدید دین خود انتخاب نماید، یعنی در خصوص اینکه با چه کسانی معاشرت نماید، و با چه کسانی معاشرت ننماید، باید نظر اسلام را سؤال نماید.</a:t>
            </a:r>
            <a:endParaRPr lang="en-US" sz="2400" dirty="0" smtClean="0">
              <a:cs typeface="B Nazanin" pitchFamily="2" charset="-78"/>
            </a:endParaRPr>
          </a:p>
          <a:p>
            <a:pPr algn="just" rtl="1">
              <a:buNone/>
            </a:pPr>
            <a:endParaRPr lang="en-US" sz="2400" dirty="0">
              <a:cs typeface="B Nazanin" pitchFamily="2" charset="-78"/>
            </a:endParaRP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3- اعتدال و میانه روی در معاشرت</a:t>
            </a:r>
            <a:endParaRPr lang="en-US" dirty="0">
              <a:cs typeface="B Nazanin" pitchFamily="2" charset="-78"/>
            </a:endParaRPr>
          </a:p>
        </p:txBody>
      </p:sp>
      <p:sp>
        <p:nvSpPr>
          <p:cNvPr id="3" name="Content Placeholder 2"/>
          <p:cNvSpPr>
            <a:spLocks noGrp="1"/>
          </p:cNvSpPr>
          <p:nvPr>
            <p:ph idx="1"/>
          </p:nvPr>
        </p:nvSpPr>
        <p:spPr>
          <a:xfrm>
            <a:off x="457200" y="1600200"/>
            <a:ext cx="8229600" cy="4876800"/>
          </a:xfrm>
        </p:spPr>
        <p:txBody>
          <a:bodyPr/>
          <a:lstStyle/>
          <a:p>
            <a:pPr algn="just" rtl="1">
              <a:buNone/>
            </a:pPr>
            <a:r>
              <a:rPr lang="fa-IR" sz="2400" dirty="0" smtClean="0"/>
              <a:t>میانه روی بهترین و پسندیده ترن شیوه ای است که در شئون زندگی مراعات ان مفید و شایسته است. آن کلام معروف بیان خوبی است که خیر الامور اوسطها، بهترین کارها اعتدال در اعمال است. یکی از اصول معاشرت نیز میانه روی است، که مؤمن به آن مکلف شده است.</a:t>
            </a:r>
            <a:endParaRPr lang="en-US" sz="2400" dirty="0" smtClean="0"/>
          </a:p>
          <a:p>
            <a:pPr algn="just" rtl="1">
              <a:buNone/>
            </a:pPr>
            <a:r>
              <a:rPr lang="fa-IR" sz="2400" dirty="0" smtClean="0"/>
              <a:t>به فرمایش امام علی (ع) : شیوه زندگی مؤمن بر اساس میانه روی و اعتدال است .</a:t>
            </a:r>
            <a:endParaRPr lang="en-US" sz="2400" dirty="0" smtClean="0"/>
          </a:p>
          <a:p>
            <a:pPr algn="just" rtl="1">
              <a:buNone/>
            </a:pPr>
            <a:r>
              <a:rPr lang="fa-IR" sz="2400" dirty="0" smtClean="0"/>
              <a:t>در معاشرت نیز افراط و تفریط هر دو مذموم و ناپسند است، هم معاشرت زیاد و قطع ارتباط با مردم،  هر دو ناپسند است.</a:t>
            </a:r>
            <a:endParaRPr lang="en-US" sz="2400" dirty="0" smtClean="0"/>
          </a:p>
          <a:p>
            <a:pPr algn="just" rtl="1">
              <a:buNone/>
            </a:pPr>
            <a:r>
              <a:rPr lang="fa-IR" sz="2400" dirty="0" smtClean="0"/>
              <a:t>علاوه اینکه در ابراز دوستی و دشمنی نیز باید میانه رو بود، امام علی (ع) می فرماید: دوستی نباید در حدی باشد که مایه مشقت گردد.</a:t>
            </a:r>
            <a:endParaRPr lang="en-US" sz="2400" dirty="0" smtClean="0"/>
          </a:p>
          <a:p>
            <a:pPr algn="just" rtl="1">
              <a:buNone/>
            </a:pPr>
            <a:r>
              <a:rPr lang="fa-IR" sz="2400" dirty="0" smtClean="0"/>
              <a:t>امام صادق (ع) می فرماید: به هنگام دوستی همه اسرارت را مگو (زیاده روی مکن) چون ممکن است دوستی شما از بین برود و تبدیل به دشمنی شود.</a:t>
            </a:r>
            <a:endParaRPr lang="en-US" sz="2400" dirty="0" smtClean="0"/>
          </a:p>
          <a:p>
            <a:pPr algn="just">
              <a:buNone/>
            </a:pPr>
            <a:endParaRPr lang="en-US" sz="2400"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b="1" dirty="0" smtClean="0">
                <a:cs typeface="B Nazanin" pitchFamily="2" charset="-78"/>
              </a:rPr>
              <a:t>5- امتحان معاشرین</a:t>
            </a:r>
            <a:endParaRPr lang="en-US" dirty="0">
              <a:cs typeface="B Nazanin" pitchFamily="2" charset="-78"/>
            </a:endParaRPr>
          </a:p>
        </p:txBody>
      </p:sp>
      <p:sp>
        <p:nvSpPr>
          <p:cNvPr id="3" name="Content Placeholder 2"/>
          <p:cNvSpPr>
            <a:spLocks noGrp="1"/>
          </p:cNvSpPr>
          <p:nvPr>
            <p:ph idx="1"/>
          </p:nvPr>
        </p:nvSpPr>
        <p:spPr>
          <a:xfrm>
            <a:off x="457200" y="1600200"/>
            <a:ext cx="8229600" cy="4953000"/>
          </a:xfrm>
        </p:spPr>
        <p:txBody>
          <a:bodyPr/>
          <a:lstStyle/>
          <a:p>
            <a:pPr algn="just" rtl="1">
              <a:buNone/>
            </a:pPr>
            <a:r>
              <a:rPr lang="fa-IR" sz="2800" dirty="0" smtClean="0">
                <a:cs typeface="B Nazanin" pitchFamily="2" charset="-78"/>
              </a:rPr>
              <a:t>اعتماد به ظاهر افراد، کار مذمومی است ، البته سوءظن به افراد هم ناپسند است. </a:t>
            </a:r>
            <a:endParaRPr lang="en-US" sz="2800" dirty="0" smtClean="0">
              <a:cs typeface="B Nazanin" pitchFamily="2" charset="-78"/>
            </a:endParaRPr>
          </a:p>
          <a:p>
            <a:pPr algn="just" rtl="1">
              <a:buNone/>
            </a:pPr>
            <a:r>
              <a:rPr lang="fa-IR" sz="2800" dirty="0" smtClean="0">
                <a:cs typeface="B Nazanin" pitchFamily="2" charset="-78"/>
              </a:rPr>
              <a:t>لذا</a:t>
            </a:r>
            <a:r>
              <a:rPr lang="en-US" sz="2800" dirty="0" smtClean="0">
                <a:cs typeface="B Nazanin" pitchFamily="2" charset="-78"/>
              </a:rPr>
              <a:t> </a:t>
            </a:r>
            <a:r>
              <a:rPr lang="fa-IR" sz="2800" dirty="0" smtClean="0">
                <a:cs typeface="B Nazanin" pitchFamily="2" charset="-78"/>
              </a:rPr>
              <a:t>انسان می بایست کسی را که می خواهد با او پیمان دوستی و رفاقت داشته باشد، آزمایش نماید. امام علی (ع) اعتماد قبل از آزمایش را چنین توصیف می کند:</a:t>
            </a:r>
            <a:endParaRPr lang="en-US" sz="2800" dirty="0" smtClean="0">
              <a:cs typeface="B Nazanin" pitchFamily="2" charset="-78"/>
            </a:endParaRPr>
          </a:p>
          <a:p>
            <a:pPr algn="just" rtl="1">
              <a:buNone/>
            </a:pPr>
            <a:r>
              <a:rPr lang="fa-IR" sz="2800" dirty="0" smtClean="0">
                <a:cs typeface="B Nazanin" pitchFamily="2" charset="-78"/>
              </a:rPr>
              <a:t>اعتماد به هر کس قبل از آزمایش را ناتوانی است و نیز می فرماید: قبل از آزمایش به کسی اعتماد نکن.</a:t>
            </a:r>
            <a:endParaRPr lang="en-US" sz="2800" dirty="0" smtClean="0">
              <a:cs typeface="B Nazanin" pitchFamily="2" charset="-78"/>
            </a:endParaRPr>
          </a:p>
          <a:p>
            <a:pPr algn="just" rtl="1">
              <a:buNone/>
            </a:pPr>
            <a:r>
              <a:rPr lang="fa-IR" sz="2800" dirty="0" smtClean="0">
                <a:cs typeface="B Nazanin" pitchFamily="2" charset="-78"/>
              </a:rPr>
              <a:t>و امام صادق (ع) در بیان شیوه امتحان مردم می فرماید : به روزه و نماز مردم گول نخورید زیرا چه بسا انسان به نماز و روزه شیفته شود تا آنجا که اگر ترک کند، به هراس افتد، ولی آنها را به راستگوئی و امانت داری بیازمائید.</a:t>
            </a:r>
            <a:endParaRPr lang="en-US" sz="2800" dirty="0" smtClean="0">
              <a:cs typeface="B Nazanin" pitchFamily="2" charset="-78"/>
            </a:endParaRPr>
          </a:p>
          <a:p>
            <a:pPr algn="just" rtl="1">
              <a:buNone/>
            </a:pPr>
            <a:endParaRPr lang="en-US" sz="2800" dirty="0">
              <a:cs typeface="B Nazanin" pitchFamily="2" charset="-78"/>
            </a:endParaRP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b="1" dirty="0" smtClean="0">
                <a:cs typeface="B Nazanin" pitchFamily="2" charset="-78"/>
              </a:rPr>
              <a:t>6- معاشرت به تناسب افراد</a:t>
            </a:r>
            <a:endParaRPr lang="en-US" dirty="0">
              <a:cs typeface="B Nazanin" pitchFamily="2" charset="-78"/>
            </a:endParaRPr>
          </a:p>
        </p:txBody>
      </p:sp>
      <p:sp>
        <p:nvSpPr>
          <p:cNvPr id="3" name="Content Placeholder 2"/>
          <p:cNvSpPr>
            <a:spLocks noGrp="1"/>
          </p:cNvSpPr>
          <p:nvPr>
            <p:ph idx="1"/>
          </p:nvPr>
        </p:nvSpPr>
        <p:spPr/>
        <p:txBody>
          <a:bodyPr/>
          <a:lstStyle/>
          <a:p>
            <a:pPr algn="just" rtl="1">
              <a:buNone/>
            </a:pPr>
            <a:r>
              <a:rPr lang="fa-IR" dirty="0" smtClean="0">
                <a:cs typeface="B Nazanin" pitchFamily="2" charset="-78"/>
              </a:rPr>
              <a:t>زندگی جامعه های بشری، اخلاقی انعطاف پذیر را می طلبد.در جامعه افراد مختلفی با روحیات مختلف زندگی می کنند؛ جماعتی زودرنجد، جماعت دیگر سعه صدر دارند، عده ای بذله گو هستند و گروهی جدی و خشن؛ بعضی از نرم خویی انسان سوء استفاده می کنند و گروهی ....</a:t>
            </a:r>
            <a:endParaRPr lang="en-US" dirty="0" smtClean="0">
              <a:cs typeface="B Nazanin" pitchFamily="2" charset="-78"/>
            </a:endParaRPr>
          </a:p>
          <a:p>
            <a:pPr algn="just" rtl="1">
              <a:buNone/>
            </a:pPr>
            <a:r>
              <a:rPr lang="fa-IR" dirty="0" smtClean="0">
                <a:cs typeface="B Nazanin" pitchFamily="2" charset="-78"/>
              </a:rPr>
              <a:t>بدیهی است با این همه روحیات مختلف انسان نمی تواند با همه افراد با یک روحیه رفتار نماید. امام علی (ع) می فرماید: کسی که متناسب با خلق و خوی مردم با آنها معاشرت و رفتار کند از شر آنها در امان ماند.</a:t>
            </a:r>
            <a:endParaRPr lang="en-US" dirty="0" smtClean="0">
              <a:cs typeface="B Nazanin" pitchFamily="2" charset="-78"/>
            </a:endParaRPr>
          </a:p>
          <a:p>
            <a:pPr algn="just" rtl="1">
              <a:buNone/>
            </a:pPr>
            <a:endParaRPr lang="en-US" dirty="0">
              <a:cs typeface="B Nazanin" pitchFamily="2" charset="-78"/>
            </a:endParaRP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7-  رعایت حق معاشر</a:t>
            </a:r>
            <a:endParaRPr lang="en-US" dirty="0">
              <a:cs typeface="B Nazanin" pitchFamily="2" charset="-78"/>
            </a:endParaRPr>
          </a:p>
        </p:txBody>
      </p:sp>
      <p:sp>
        <p:nvSpPr>
          <p:cNvPr id="3" name="Content Placeholder 2"/>
          <p:cNvSpPr>
            <a:spLocks noGrp="1"/>
          </p:cNvSpPr>
          <p:nvPr>
            <p:ph idx="1"/>
          </p:nvPr>
        </p:nvSpPr>
        <p:spPr/>
        <p:txBody>
          <a:bodyPr/>
          <a:lstStyle/>
          <a:p>
            <a:pPr algn="just" rtl="1">
              <a:buNone/>
            </a:pPr>
            <a:r>
              <a:rPr lang="fa-IR" dirty="0" smtClean="0">
                <a:cs typeface="B Nazanin" pitchFamily="2" charset="-78"/>
              </a:rPr>
              <a:t>این اصل از اصول مهم معاشرت است که رعایت آن، مایه استحکام پیوند های اجتماعی می گردد.</a:t>
            </a:r>
            <a:endParaRPr lang="en-US" dirty="0" smtClean="0">
              <a:cs typeface="B Nazanin" pitchFamily="2" charset="-78"/>
            </a:endParaRPr>
          </a:p>
          <a:p>
            <a:pPr algn="just" rtl="1">
              <a:buNone/>
            </a:pPr>
            <a:r>
              <a:rPr lang="fa-IR" dirty="0" smtClean="0">
                <a:cs typeface="B Nazanin" pitchFamily="2" charset="-78"/>
              </a:rPr>
              <a:t>باید توجه داشت که اسلام دین وظایف متقابل است و اقشار جامعه نسبت به هم حقوقی دارند که ملزم به انجام آن می باشند حقوق پدر بر فرزند و فرزند بر پدر، حق همسایه، حقوق همکار و دوست و همه اینها به طور متقابلند.</a:t>
            </a:r>
            <a:endParaRPr lang="en-US" dirty="0" smtClean="0">
              <a:cs typeface="B Nazanin" pitchFamily="2" charset="-78"/>
            </a:endParaRPr>
          </a:p>
          <a:p>
            <a:pPr algn="just">
              <a:buNone/>
            </a:pPr>
            <a:endParaRPr lang="en-US" dirty="0">
              <a:cs typeface="B Nazanin" pitchFamily="2" charset="-78"/>
            </a:endParaRP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sz="4000" b="1" dirty="0" smtClean="0">
                <a:cs typeface="B Nazanin" pitchFamily="2" charset="-78"/>
              </a:rPr>
              <a:t>8- احترام و دوستی براساس مقدار ارزش ها </a:t>
            </a:r>
            <a:endParaRPr lang="en-US" sz="4000" dirty="0">
              <a:cs typeface="B Nazanin" pitchFamily="2" charset="-78"/>
            </a:endParaRPr>
          </a:p>
        </p:txBody>
      </p:sp>
      <p:sp>
        <p:nvSpPr>
          <p:cNvPr id="3" name="Content Placeholder 2"/>
          <p:cNvSpPr>
            <a:spLocks noGrp="1"/>
          </p:cNvSpPr>
          <p:nvPr>
            <p:ph idx="1"/>
          </p:nvPr>
        </p:nvSpPr>
        <p:spPr/>
        <p:txBody>
          <a:bodyPr/>
          <a:lstStyle/>
          <a:p>
            <a:pPr algn="just" rtl="1">
              <a:buNone/>
            </a:pPr>
            <a:r>
              <a:rPr lang="fa-IR" sz="2800" dirty="0" smtClean="0">
                <a:cs typeface="B Nazanin" pitchFamily="2" charset="-78"/>
              </a:rPr>
              <a:t>یکی دیگر از اصول معاشرت در اسلام دوستی،رفاقت و احترام بر اساس مقدار ارزشها است. از نظر اسلام هر چه فرد به دنبال ارزش های اسلامی پایبند تر باشد احترام او واجب تر و مهمتر است.و فرد مسلمان ملزم شده است تا در معاشرت خود به کسانی که با آن ها مراوده دارد، بر اساس میزان تقیدشان به ارزشها احترام بگذارد.</a:t>
            </a:r>
            <a:endParaRPr lang="en-US" sz="2800" dirty="0" smtClean="0">
              <a:cs typeface="B Nazanin" pitchFamily="2" charset="-78"/>
            </a:endParaRPr>
          </a:p>
          <a:p>
            <a:pPr algn="just" rtl="1">
              <a:buNone/>
            </a:pPr>
            <a:r>
              <a:rPr lang="fa-IR" sz="2800" dirty="0" smtClean="0">
                <a:cs typeface="B Nazanin" pitchFamily="2" charset="-78"/>
              </a:rPr>
              <a:t>امام علی (ع) می فرماید: ظلم کردن به نیکی این است که آن را در حق غیر اهلش به کار ببرند.</a:t>
            </a:r>
            <a:endParaRPr lang="en-US" sz="2800" dirty="0" smtClean="0">
              <a:cs typeface="B Nazanin" pitchFamily="2" charset="-78"/>
            </a:endParaRPr>
          </a:p>
          <a:p>
            <a:pPr algn="just" rtl="1">
              <a:buNone/>
            </a:pPr>
            <a:r>
              <a:rPr lang="fa-IR" sz="2800" dirty="0" smtClean="0">
                <a:cs typeface="B Nazanin" pitchFamily="2" charset="-78"/>
              </a:rPr>
              <a:t>از نظر اسلام احترام به پدر، مادر، استاد و معلم، بدلیل جایگاه ویژه آنها و ارزشی که دارند دارای اهمیت فراوانی است و انسان مأمور به احترام آنها و خضوع در مقابل آنهاست.</a:t>
            </a:r>
            <a:endParaRPr lang="en-US" sz="2800" dirty="0" smtClean="0">
              <a:cs typeface="B Nazanin" pitchFamily="2" charset="-78"/>
            </a:endParaRPr>
          </a:p>
          <a:p>
            <a:pPr algn="just" rtl="1">
              <a:buNone/>
            </a:pPr>
            <a:endParaRPr lang="en-US" sz="2800" dirty="0">
              <a:cs typeface="B Nazanin" pitchFamily="2" charset="-78"/>
            </a:endParaRP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rtl="1"/>
            <a:r>
              <a:rPr lang="fa-IR"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چگونگی رفتار با مردم</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endParaRPr>
          </a:p>
        </p:txBody>
      </p:sp>
      <p:sp>
        <p:nvSpPr>
          <p:cNvPr id="3" name="Content Placeholder 2"/>
          <p:cNvSpPr>
            <a:spLocks noGrp="1"/>
          </p:cNvSpPr>
          <p:nvPr>
            <p:ph idx="1"/>
          </p:nvPr>
        </p:nvSpPr>
        <p:spPr>
          <a:xfrm>
            <a:off x="685800" y="1371600"/>
            <a:ext cx="7848600" cy="5181600"/>
          </a:xfrm>
        </p:spPr>
        <p:txBody>
          <a:bodyPr>
            <a:noAutofit/>
          </a:bodyPr>
          <a:lstStyle/>
          <a:p>
            <a:pPr algn="just" rtl="1">
              <a:buNone/>
            </a:pPr>
            <a:r>
              <a:rPr lang="fa-IR" sz="2400" dirty="0">
                <a:cs typeface="B Nazanin" pitchFamily="2" charset="-78"/>
              </a:rPr>
              <a:t>امیر مومنان علی ع دیدگاه کلی اسلام را پیرامون معاشرت با مردم در سخنی چنین تبیین می کتد: خالطوا الناس مخالطه، ان متم معها بکوا علیکم وان عشتم حنوا الیکم- با مردم طوری معاشرت کنید که اگر با آن حالت مردید در سوگتان بگریند و اگر زنده بودید با شما دوست باشند. (نهج البلاغه، حكمت 10).</a:t>
            </a:r>
            <a:endParaRPr lang="en-US" sz="2400" dirty="0">
              <a:cs typeface="B Nazanin" pitchFamily="2" charset="-78"/>
            </a:endParaRPr>
          </a:p>
          <a:p>
            <a:pPr algn="just" rtl="1">
              <a:buNone/>
            </a:pPr>
            <a:r>
              <a:rPr lang="fa-IR" sz="2400" dirty="0">
                <a:cs typeface="B Nazanin" pitchFamily="2" charset="-78"/>
              </a:rPr>
              <a:t>یعنی به گونه ایی زندگی کنیم که دیگران از مرگ ما ناراحت و از دیدار ما خوشحال وخشنود </a:t>
            </a:r>
            <a:r>
              <a:rPr lang="fa-IR" sz="2400" dirty="0" smtClean="0">
                <a:cs typeface="B Nazanin" pitchFamily="2" charset="-78"/>
              </a:rPr>
              <a:t>باشند.</a:t>
            </a:r>
            <a:endParaRPr lang="en-US" sz="2400" dirty="0" smtClean="0">
              <a:cs typeface="B Nazanin" pitchFamily="2" charset="-78"/>
            </a:endParaRPr>
          </a:p>
          <a:p>
            <a:pPr algn="just" rtl="1"/>
            <a:r>
              <a:rPr lang="fa-IR" sz="2400" dirty="0" smtClean="0">
                <a:cs typeface="B Nazanin" pitchFamily="2" charset="-78"/>
              </a:rPr>
              <a:t>در اینجا به مهمترین عوامل و عناصر موثر در معاشرت با مردم و سازگاری با مردم اشاره می کنیم.</a:t>
            </a:r>
            <a:endParaRPr lang="en-US" sz="2400" dirty="0" smtClean="0">
              <a:cs typeface="B Nazanin" pitchFamily="2" charset="-78"/>
            </a:endParaRPr>
          </a:p>
          <a:p>
            <a:pPr algn="just" rtl="1"/>
            <a:r>
              <a:rPr lang="fa-IR" sz="2400" dirty="0" smtClean="0">
                <a:cs typeface="B Nazanin" pitchFamily="2" charset="-78"/>
              </a:rPr>
              <a:t>افرادی که اطراف ما زندگی می کنند از لحاظ نوع رابطه ایی که با ما دارند و وظایف وحقوقی که ما نسبت به آنها داریم و آنها نسبت به ما دارند به چند گروه تقسیم می شوند.</a:t>
            </a:r>
            <a:endParaRPr lang="en-US" sz="2400" dirty="0" smtClean="0">
              <a:cs typeface="B Nazanin" pitchFamily="2" charset="-78"/>
            </a:endParaRPr>
          </a:p>
          <a:p>
            <a:pPr algn="just" rtl="1"/>
            <a:r>
              <a:rPr lang="fa-IR" sz="2400" dirty="0" smtClean="0">
                <a:cs typeface="B Nazanin" pitchFamily="2" charset="-78"/>
              </a:rPr>
              <a:t>پدر و مادر، خواهر، برادر  همسر، فرزند، اقوام وخویشاوندان، همکاران، ارباب رجوعان رئیس، زیردستان همسایگان، همکلاسی ها و....</a:t>
            </a:r>
            <a:endParaRPr lang="en-US" sz="2400" dirty="0" smtClean="0">
              <a:cs typeface="B Nazanin" pitchFamily="2" charset="-78"/>
            </a:endParaRPr>
          </a:p>
          <a:p>
            <a:pPr algn="just" rtl="1">
              <a:buNone/>
            </a:pPr>
            <a:endParaRPr lang="en-US" sz="2400" dirty="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rtl="1"/>
            <a:r>
              <a:rPr lang="fa-IR"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رابطه فرزند با پدر و مادر</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endParaRPr>
          </a:p>
        </p:txBody>
      </p:sp>
      <p:sp>
        <p:nvSpPr>
          <p:cNvPr id="3" name="Content Placeholder 2"/>
          <p:cNvSpPr>
            <a:spLocks noGrp="1"/>
          </p:cNvSpPr>
          <p:nvPr>
            <p:ph idx="1"/>
          </p:nvPr>
        </p:nvSpPr>
        <p:spPr>
          <a:xfrm>
            <a:off x="685800" y="1600201"/>
            <a:ext cx="7848600" cy="3428999"/>
          </a:xfrm>
        </p:spPr>
        <p:txBody>
          <a:bodyPr>
            <a:noAutofit/>
          </a:bodyPr>
          <a:lstStyle/>
          <a:p>
            <a:pPr algn="just" rtl="1">
              <a:buNone/>
            </a:pPr>
            <a:r>
              <a:rPr lang="fa-IR" sz="2400" dirty="0">
                <a:cs typeface="B Nazanin" pitchFamily="2" charset="-78"/>
              </a:rPr>
              <a:t>اولین گروه از انسانها که رابطه با آنها بسیارمهم است پدر ومادر هستند</a:t>
            </a:r>
            <a:endParaRPr lang="en-US" sz="2400" dirty="0">
              <a:cs typeface="B Nazanin" pitchFamily="2" charset="-78"/>
            </a:endParaRPr>
          </a:p>
          <a:p>
            <a:pPr algn="just" rtl="1">
              <a:buNone/>
            </a:pPr>
            <a:r>
              <a:rPr lang="fa-IR" sz="2400" dirty="0">
                <a:cs typeface="B Nazanin" pitchFamily="2" charset="-78"/>
              </a:rPr>
              <a:t>مهم‏ترین رابطه میان انسانی با انسان دیگر، رابطه فرزند با پدر و مادر است که اصل وجود فرزند وابسته به آنها است.آنچه پدر و مادر برای فرزند انجام می‏دهند، به هیچ وجه قابل جبران و مقابله نیست و از این رو نمی‏توان بر اساس قاعده قسط و عدل رفتار آنان را پاسخ داد</a:t>
            </a:r>
            <a:r>
              <a:rPr lang="fa-IR" sz="2400" dirty="0" smtClean="0">
                <a:cs typeface="B Nazanin" pitchFamily="2" charset="-78"/>
              </a:rPr>
              <a:t>.</a:t>
            </a:r>
            <a:endParaRPr lang="en-US" sz="2400" dirty="0" smtClean="0">
              <a:cs typeface="B Nazanin" pitchFamily="2" charset="-78"/>
            </a:endParaRPr>
          </a:p>
          <a:p>
            <a:pPr algn="just" rtl="1">
              <a:buNone/>
            </a:pPr>
            <a:r>
              <a:rPr lang="fa-IR" sz="2400" dirty="0" smtClean="0">
                <a:cs typeface="B Nazanin" pitchFamily="2" charset="-78"/>
              </a:rPr>
              <a:t>گویا به همین دلیل است که قرآن کریم معیار ارزش را در رابطه با پدر و مادر، احسان قرار داده است و در هیچ آیه‏ای نیامده که فرزند باید با پدر و مادر رفتاری عادلانه داشته باشد؛ زیرا در چنین موضوعی، عدل کارایی ندارد.</a:t>
            </a:r>
            <a:endParaRPr lang="en-US" sz="2400" dirty="0" smtClean="0">
              <a:cs typeface="B Nazanin" pitchFamily="2" charset="-78"/>
            </a:endParaRPr>
          </a:p>
          <a:p>
            <a:pPr algn="just" rtl="1">
              <a:buNone/>
            </a:pPr>
            <a:endParaRPr lang="en-US" sz="2400" dirty="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fa-IR"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احترام به والدين</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endParaRPr>
          </a:p>
        </p:txBody>
      </p:sp>
      <p:sp>
        <p:nvSpPr>
          <p:cNvPr id="3" name="Content Placeholder 2"/>
          <p:cNvSpPr>
            <a:spLocks noGrp="1"/>
          </p:cNvSpPr>
          <p:nvPr>
            <p:ph idx="1"/>
          </p:nvPr>
        </p:nvSpPr>
        <p:spPr>
          <a:xfrm>
            <a:off x="457200" y="1600200"/>
            <a:ext cx="8229600" cy="4648199"/>
          </a:xfrm>
        </p:spPr>
        <p:txBody>
          <a:bodyPr>
            <a:normAutofit lnSpcReduction="10000"/>
          </a:bodyPr>
          <a:lstStyle/>
          <a:p>
            <a:pPr algn="just" rtl="1">
              <a:buNone/>
            </a:pPr>
            <a:r>
              <a:rPr lang="fa-IR" sz="2400" dirty="0">
                <a:cs typeface="B Nazanin" pitchFamily="2" charset="-78"/>
              </a:rPr>
              <a:t>نيكي به پدر و مادر، وظيفه اي اخلاقي است كه در واجب بودن شكر مُنعم ريشه دارد. انسان فطرتاً شاكر و سپاسگزار كسي است كه به او نيكي كرده است. سپاسگزاري از پدر و مادر، نشانه و گواه سلامت فطرت است و كسي كه به پدر و مادر خود نيكي مي كند، از فطرت خود پاسداري كرده است. اهميّت سپاسگزاري از پدر و مادر، چنان است كه خداوند پس از امر به شكرگزاري از خود، شكر پدر و مادر را آورده است</a:t>
            </a:r>
            <a:r>
              <a:rPr lang="fa-IR" sz="2400" dirty="0" smtClean="0">
                <a:cs typeface="B Nazanin" pitchFamily="2" charset="-78"/>
              </a:rPr>
              <a:t>.</a:t>
            </a:r>
            <a:endParaRPr lang="en-US" sz="2400" dirty="0" smtClean="0">
              <a:cs typeface="B Nazanin" pitchFamily="2" charset="-78"/>
            </a:endParaRPr>
          </a:p>
          <a:p>
            <a:pPr algn="just" rtl="1">
              <a:buNone/>
            </a:pPr>
            <a:r>
              <a:rPr lang="fa-IR" sz="2400" dirty="0" smtClean="0">
                <a:cs typeface="B Nazanin" pitchFamily="2" charset="-78"/>
              </a:rPr>
              <a:t>و انسان را درباره پدر و مادرش سفارش كرديم. مادرش (به هنگام بارداري) او را با ناتواني روي ناتواني حمل كرد و دوران شيرخوارگي او در دو سال پايان مي يابد (آري او را سفارش كرديم) كه شكرگزار من و پدر و مادرت باش كه بازگشت (همه) به سوي من است.</a:t>
            </a:r>
            <a:endParaRPr lang="en-US" sz="2400" dirty="0" smtClean="0">
              <a:cs typeface="B Nazanin" pitchFamily="2" charset="-78"/>
            </a:endParaRPr>
          </a:p>
          <a:p>
            <a:pPr algn="just" rtl="1">
              <a:buNone/>
            </a:pPr>
            <a:r>
              <a:rPr lang="fa-IR" sz="2400" dirty="0" smtClean="0">
                <a:cs typeface="B Nazanin" pitchFamily="2" charset="-78"/>
              </a:rPr>
              <a:t>و همانطور كه كسي نمي تواند شكر پروردگار به جاي آورد، شكرگزاري از پدر و مادر نيز بسيار دشوار و در حدّ محال است. از پيامبر اكرم ـ صلّي الله عليه و آله و سلّم ـ روايت شده است: هرگز فرزندي پاداش پدرش را ادا نمي كند، مگر آنكه پدر مملوك باشد و فرزند او را بخرد و آزاد سازد.</a:t>
            </a:r>
            <a:endParaRPr lang="en-US" sz="2400" dirty="0" smtClean="0">
              <a:cs typeface="B Nazanin" pitchFamily="2" charset="-78"/>
            </a:endParaRPr>
          </a:p>
          <a:p>
            <a:pPr algn="just" rtl="1">
              <a:buNone/>
            </a:pPr>
            <a:endParaRPr lang="en-US" sz="2400" dirty="0">
              <a:cs typeface="B Nazanin" pitchFamily="2" charset="-78"/>
            </a:endParaRPr>
          </a:p>
          <a:p>
            <a:pPr algn="just" rtl="1">
              <a:buNone/>
            </a:pPr>
            <a:endParaRPr lang="en-US" sz="2400" dirty="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19200"/>
            <a:ext cx="7772400" cy="1470025"/>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fa-IR" sz="6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Nazanin" pitchFamily="2" charset="-78"/>
              </a:rPr>
              <a:t>عنوان: اخلاق در معاشرت</a:t>
            </a:r>
            <a:endParaRPr lang="en-US" sz="6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Nazanin" pitchFamily="2" charset="-78"/>
            </a:endParaRPr>
          </a:p>
        </p:txBody>
      </p:sp>
      <p:sp>
        <p:nvSpPr>
          <p:cNvPr id="3" name="Subtitle 2"/>
          <p:cNvSpPr>
            <a:spLocks noGrp="1"/>
          </p:cNvSpPr>
          <p:nvPr>
            <p:ph type="subTitle" idx="1"/>
          </p:nvPr>
        </p:nvSpPr>
        <p:spPr>
          <a:xfrm>
            <a:off x="1066800" y="2743200"/>
            <a:ext cx="6400800" cy="3733800"/>
          </a:xfrm>
        </p:spPr>
        <p:txBody>
          <a:bodyPr/>
          <a:lstStyle/>
          <a:p>
            <a:endPar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Nazanin"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nodePh="1">
                                  <p:stCondLst>
                                    <p:cond delay="0"/>
                                  </p:stCondLst>
                                  <p:endCondLst>
                                    <p:cond evt="begin" delay="0">
                                      <p:tn val="10"/>
                                    </p:cond>
                                  </p:end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4525963"/>
          </a:xfrm>
        </p:spPr>
        <p:txBody>
          <a:bodyPr/>
          <a:lstStyle/>
          <a:p>
            <a:pPr algn="just" rtl="1">
              <a:buNone/>
            </a:pPr>
            <a:r>
              <a:rPr lang="fa-IR" sz="2400" dirty="0" smtClean="0">
                <a:cs typeface="B Nazanin" pitchFamily="2" charset="-78"/>
              </a:rPr>
              <a:t>و نيز از ايشان روايت شده است: نيكي به پدر و مادر برتر از نماز و روزه و حج و عمره و جهاد در راه خداست.</a:t>
            </a:r>
            <a:endParaRPr lang="en-US" sz="2400" dirty="0" smtClean="0">
              <a:cs typeface="B Nazanin" pitchFamily="2" charset="-78"/>
            </a:endParaRPr>
          </a:p>
          <a:p>
            <a:pPr algn="just" rtl="1">
              <a:buNone/>
            </a:pPr>
            <a:r>
              <a:rPr lang="fa-IR" sz="2400" dirty="0" smtClean="0">
                <a:cs typeface="B Nazanin" pitchFamily="2" charset="-78"/>
              </a:rPr>
              <a:t>نيكي به پدر و مادر چنان اهميتي دارد كه حتي پدر و مادري كه از نظر عقيده دچار انحراف هستند و يا به فرزند خود ظلم كرده اند، بايد مورد احترام واقع شوند و فرزند به آنان نيكي كند</a:t>
            </a:r>
            <a:endParaRPr lang="en-US" sz="2400" dirty="0" smtClean="0">
              <a:cs typeface="B Nazanin" pitchFamily="2" charset="-78"/>
            </a:endParaRPr>
          </a:p>
          <a:p>
            <a:pPr algn="just" rtl="1">
              <a:buNone/>
            </a:pPr>
            <a:r>
              <a:rPr lang="fa-IR" sz="2400" dirty="0" smtClean="0">
                <a:cs typeface="B Nazanin" pitchFamily="2" charset="-78"/>
              </a:rPr>
              <a:t>مادر حق ويژه اي دارد و نيكي به او مقدم است. امام صادق ـ عليه السّلام ـ فرمودند: شخصي نزد پيامبر اكرم ـ صلّي الله عليه و آله و سلّم ـ آمد و پرسيد اي پيامبر! به چه كسي نيكي كنم؟ فرمودند: مادرت. پرسيد: سپس به چه كسي؟ فرمودند: مادرت. باز پرسيد: سپس به چه كسي؟ فرمودند: به مادرت. دوباره پرسيد: سپس به چه كسي؟ فرمودند: به پدرت.</a:t>
            </a:r>
            <a:endParaRPr lang="en-US" sz="2400" dirty="0" smtClean="0">
              <a:cs typeface="B Nazanin" pitchFamily="2" charset="-78"/>
            </a:endParaRPr>
          </a:p>
          <a:p>
            <a:pPr algn="just">
              <a:buNone/>
            </a:pPr>
            <a:endParaRPr lang="en-US" sz="2400" dirty="0">
              <a:cs typeface="B Nazanin" pitchFamily="2" charset="-78"/>
            </a:endParaRP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وجوب پرهيز از آزار پدر و مادر</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endParaRPr>
          </a:p>
        </p:txBody>
      </p:sp>
      <p:sp>
        <p:nvSpPr>
          <p:cNvPr id="3" name="Content Placeholder 2"/>
          <p:cNvSpPr>
            <a:spLocks noGrp="1"/>
          </p:cNvSpPr>
          <p:nvPr>
            <p:ph idx="1"/>
          </p:nvPr>
        </p:nvSpPr>
        <p:spPr>
          <a:xfrm>
            <a:off x="457200" y="1600200"/>
            <a:ext cx="8229600" cy="2895599"/>
          </a:xfrm>
        </p:spPr>
        <p:txBody>
          <a:bodyPr>
            <a:noAutofit/>
          </a:bodyPr>
          <a:lstStyle/>
          <a:p>
            <a:pPr algn="just" rtl="1">
              <a:buNone/>
            </a:pPr>
            <a:r>
              <a:rPr lang="fa-IR" sz="2400" dirty="0">
                <a:cs typeface="B Nazanin" pitchFamily="2" charset="-78"/>
              </a:rPr>
              <a:t>خداوند در قرآن كريم نيكي به پدر و مادر را وظيفه اي واجب معرفي فرموده است؛ وظيفه اي كه پس از «توحيد در پرستش» ذكر شده است:</a:t>
            </a:r>
            <a:endParaRPr lang="en-US" sz="2400" dirty="0">
              <a:cs typeface="B Nazanin" pitchFamily="2" charset="-78"/>
            </a:endParaRPr>
          </a:p>
          <a:p>
            <a:pPr algn="just" rtl="1">
              <a:buNone/>
            </a:pPr>
            <a:r>
              <a:rPr lang="fa-IR" sz="2400" dirty="0">
                <a:cs typeface="B Nazanin" pitchFamily="2" charset="-78"/>
              </a:rPr>
              <a:t>وَ قَضى رَبُّكَ أَلاَّ تَعْبُدُوا إِلاَّ إِيَّاهُ وَ بِالْوالِدَيْنِ إِحْساناً إِمَّا يَبْلُغَنَّ عِنْدَكَ الْكِبَرَ أَحَدُهُما أَوْ كِلاهُما فَلا تَقُلْ لَهُما أُفٍّ وَ لا تَنْهَرْهُما وَ قُلْ لَهُما قَوْلاً كَرِيماً </a:t>
            </a:r>
            <a:endParaRPr lang="en-US" sz="2400" dirty="0">
              <a:cs typeface="B Nazanin" pitchFamily="2" charset="-78"/>
            </a:endParaRPr>
          </a:p>
          <a:p>
            <a:pPr algn="just" rtl="1">
              <a:buNone/>
            </a:pPr>
            <a:r>
              <a:rPr lang="fa-IR" sz="2400" dirty="0">
                <a:cs typeface="B Nazanin" pitchFamily="2" charset="-78"/>
              </a:rPr>
              <a:t>پروردگار تو مقرر كرد كه جز او را مپرستيد و به پدر و مادر (خود) احسان كنيد؛ اگر يكي از آن دو يا هر دو در كنار تو به سالخوردگي رسيدند به آنها (حتي) «اف» مگو و به آنان پرخاش مكن و با آنها سخني شايسته بگوي.</a:t>
            </a:r>
            <a:endParaRPr lang="en-US" sz="2400" dirty="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77000"/>
          </a:xfrm>
        </p:spPr>
        <p:txBody>
          <a:bodyPr/>
          <a:lstStyle/>
          <a:p>
            <a:pPr algn="just" rtl="1">
              <a:buNone/>
            </a:pPr>
            <a:r>
              <a:rPr lang="fa-IR" sz="2400" dirty="0" smtClean="0">
                <a:cs typeface="B Nazanin" pitchFamily="2" charset="-78"/>
              </a:rPr>
              <a:t>مطابق اين آيه نيكي به پدر و مادر امري واجب و كوچكترين بي احترامي به آنان ممنوع است. اين وجوب و ممنوعيت، چنانكه گفتيم، پس از بيان وجوب يگانه پرستي ذكر شده است و اين گواه اهميت حقوق والدين است.</a:t>
            </a:r>
            <a:endParaRPr lang="en-US" sz="2400" dirty="0" smtClean="0">
              <a:cs typeface="B Nazanin" pitchFamily="2" charset="-78"/>
            </a:endParaRPr>
          </a:p>
          <a:p>
            <a:pPr algn="just" rtl="1">
              <a:buNone/>
            </a:pPr>
            <a:r>
              <a:rPr lang="fa-IR" sz="2400" dirty="0" smtClean="0">
                <a:cs typeface="B Nazanin" pitchFamily="2" charset="-78"/>
              </a:rPr>
              <a:t>اهانت و بي احترامي نسبت به والدين به هيچ روي پذيرفته نيست؛ حتي كوچكترين رفتار يا گفتاري كه موجب آزار آنان باشد بر طبق اين آيه ممنوع است. امام رضا ـ عليه السّلام ـ فرمودند:</a:t>
            </a:r>
            <a:endParaRPr lang="en-US" sz="2400" dirty="0" smtClean="0">
              <a:cs typeface="B Nazanin" pitchFamily="2" charset="-78"/>
            </a:endParaRPr>
          </a:p>
          <a:p>
            <a:pPr algn="just" rtl="1">
              <a:buNone/>
            </a:pPr>
            <a:r>
              <a:rPr lang="fa-IR" sz="2400" dirty="0" smtClean="0">
                <a:cs typeface="B Nazanin" pitchFamily="2" charset="-78"/>
              </a:rPr>
              <a:t>اگر لفظي كوتاهتر و سبك تر از «اف» وجود داشت، خداوند آن را در آيه ذكر مي فرمود.</a:t>
            </a:r>
            <a:endParaRPr lang="en-US" sz="2400" dirty="0" smtClean="0">
              <a:cs typeface="B Nazanin" pitchFamily="2" charset="-78"/>
            </a:endParaRPr>
          </a:p>
          <a:p>
            <a:pPr algn="just" rtl="1">
              <a:buNone/>
            </a:pPr>
            <a:r>
              <a:rPr lang="fa-IR" sz="2400" dirty="0" smtClean="0">
                <a:cs typeface="B Nazanin" pitchFamily="2" charset="-78"/>
              </a:rPr>
              <a:t>و در روايت ديگري آمده است كه مقصود از «اف»، كمترين آزار است و اگر كلمه اي وجود داشت كه بر آزاري كوچكتر دلالت مي كرد، خداوند از آن نهي مي فرمود.</a:t>
            </a:r>
            <a:endParaRPr lang="en-US" sz="2400" dirty="0" smtClean="0">
              <a:cs typeface="B Nazanin" pitchFamily="2" charset="-78"/>
            </a:endParaRPr>
          </a:p>
          <a:p>
            <a:pPr algn="just" rtl="1">
              <a:buNone/>
            </a:pPr>
            <a:r>
              <a:rPr lang="fa-IR" sz="2400" dirty="0" smtClean="0">
                <a:cs typeface="B Nazanin" pitchFamily="2" charset="-78"/>
              </a:rPr>
              <a:t>روايات بسياري در نهي از آزار پدر و مادر آمده است. امام باقر ـ عليه السّلام ـ از پيامبر اكرم ـ صلّي الله عليه و آ و آو سلّم ـ نقل فرمودند:</a:t>
            </a:r>
            <a:endParaRPr lang="en-US" sz="2400" dirty="0" smtClean="0">
              <a:cs typeface="B Nazanin" pitchFamily="2" charset="-78"/>
            </a:endParaRPr>
          </a:p>
          <a:p>
            <a:pPr algn="just" rtl="1">
              <a:buNone/>
            </a:pPr>
            <a:r>
              <a:rPr lang="fa-IR" sz="2400" dirty="0" smtClean="0">
                <a:cs typeface="B Nazanin" pitchFamily="2" charset="-78"/>
              </a:rPr>
              <a:t>از آزار پدر و مادر بپرهيزيد، زيرا بوي بهشت از هزار سال فاصله احساس مي شود، ولي آزاردهنده پدر و مادر آن را نمي يابد.</a:t>
            </a:r>
            <a:endParaRPr lang="en-US" sz="2400" dirty="0" smtClean="0">
              <a:cs typeface="B Nazanin" pitchFamily="2" charset="-78"/>
            </a:endParaRPr>
          </a:p>
          <a:p>
            <a:pPr algn="just" rtl="1">
              <a:buNone/>
            </a:pPr>
            <a:r>
              <a:rPr lang="fa-IR" sz="2400" dirty="0" smtClean="0">
                <a:cs typeface="B Nazanin" pitchFamily="2" charset="-78"/>
              </a:rPr>
              <a:t>آزار والدين حتي اگر آنان ظالم باشند جايز نيست. امام صادق ـ عليه السّلام ـ فرمود: كسي كه به پدر و مادرش به حالت دشمني و تنفر نگاه كند خداوند نمازش را نمي پذيرد.</a:t>
            </a:r>
            <a:endParaRPr lang="en-US" sz="2400" dirty="0" smtClean="0">
              <a:cs typeface="B Nazanin" pitchFamily="2" charset="-78"/>
            </a:endParaRPr>
          </a:p>
          <a:p>
            <a:pPr algn="just" rtl="1">
              <a:buNone/>
            </a:pPr>
            <a:endParaRPr lang="en-US" sz="2400" dirty="0">
              <a:cs typeface="B Nazanin" pitchFamily="2" charset="-78"/>
            </a:endParaRP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نبایدها در آداب معاشرت</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endParaRPr>
          </a:p>
        </p:txBody>
      </p:sp>
      <p:sp>
        <p:nvSpPr>
          <p:cNvPr id="3" name="Content Placeholder 2"/>
          <p:cNvSpPr>
            <a:spLocks noGrp="1"/>
          </p:cNvSpPr>
          <p:nvPr>
            <p:ph idx="1"/>
          </p:nvPr>
        </p:nvSpPr>
        <p:spPr>
          <a:xfrm>
            <a:off x="3200400" y="1828800"/>
            <a:ext cx="5486400" cy="2895599"/>
          </a:xfrm>
        </p:spPr>
        <p:txBody>
          <a:bodyPr>
            <a:noAutofit/>
          </a:bodyPr>
          <a:lstStyle/>
          <a:p>
            <a:pPr algn="just" rtl="1">
              <a:buFont typeface="Wingdings" pitchFamily="2" charset="2"/>
              <a:buChar char="ü"/>
            </a:pPr>
            <a:r>
              <a:rPr lang="fa-IR" sz="2800" b="1" dirty="0">
                <a:cs typeface="B Nazanin" pitchFamily="2" charset="-78"/>
              </a:rPr>
              <a:t>از خود تعریف کردن </a:t>
            </a:r>
            <a:endParaRPr lang="fa-IR" sz="2800" b="1" dirty="0" smtClean="0">
              <a:cs typeface="B Nazanin" pitchFamily="2" charset="-78"/>
            </a:endParaRPr>
          </a:p>
          <a:p>
            <a:pPr algn="just" rtl="1">
              <a:buFont typeface="Wingdings" pitchFamily="2" charset="2"/>
              <a:buChar char="ü"/>
            </a:pPr>
            <a:r>
              <a:rPr lang="fa-IR" sz="2800" b="1" dirty="0">
                <a:cs typeface="B Nazanin" pitchFamily="2" charset="-78"/>
              </a:rPr>
              <a:t>دشنام </a:t>
            </a:r>
            <a:r>
              <a:rPr lang="fa-IR" sz="2800" b="1" dirty="0" smtClean="0">
                <a:cs typeface="B Nazanin" pitchFamily="2" charset="-78"/>
              </a:rPr>
              <a:t>دادن</a:t>
            </a:r>
          </a:p>
          <a:p>
            <a:pPr algn="just" rtl="1">
              <a:buFont typeface="Wingdings" pitchFamily="2" charset="2"/>
              <a:buChar char="ü"/>
            </a:pPr>
            <a:r>
              <a:rPr lang="fa-IR" sz="2800" b="1" dirty="0">
                <a:cs typeface="B Nazanin" pitchFamily="2" charset="-78"/>
              </a:rPr>
              <a:t>با صدای بلند صحبت </a:t>
            </a:r>
            <a:r>
              <a:rPr lang="fa-IR" sz="2800" b="1" dirty="0" smtClean="0">
                <a:cs typeface="B Nazanin" pitchFamily="2" charset="-78"/>
              </a:rPr>
              <a:t>كردن</a:t>
            </a:r>
          </a:p>
          <a:p>
            <a:pPr algn="just" rtl="1">
              <a:buFont typeface="Wingdings" pitchFamily="2" charset="2"/>
              <a:buChar char="ü"/>
            </a:pPr>
            <a:r>
              <a:rPr lang="fa-IR" sz="2800" b="1" dirty="0">
                <a:cs typeface="B Nazanin" pitchFamily="2" charset="-78"/>
              </a:rPr>
              <a:t>كنترل خود را از دست </a:t>
            </a:r>
            <a:r>
              <a:rPr lang="fa-IR" sz="2800" b="1" dirty="0" smtClean="0">
                <a:cs typeface="B Nazanin" pitchFamily="2" charset="-78"/>
              </a:rPr>
              <a:t>دادن</a:t>
            </a:r>
          </a:p>
          <a:p>
            <a:pPr algn="just" rtl="1">
              <a:buFont typeface="Wingdings" pitchFamily="2" charset="2"/>
              <a:buChar char="ü"/>
            </a:pPr>
            <a:r>
              <a:rPr lang="fa-IR" sz="2800" b="1" dirty="0">
                <a:cs typeface="B Nazanin" pitchFamily="2" charset="-78"/>
              </a:rPr>
              <a:t>به دیگران خیره شدن</a:t>
            </a:r>
            <a:endParaRPr lang="en-US" sz="2800" dirty="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1- از خود تعریف کردن </a:t>
            </a:r>
            <a:endParaRPr lang="en-US" dirty="0"/>
          </a:p>
        </p:txBody>
      </p:sp>
      <p:sp>
        <p:nvSpPr>
          <p:cNvPr id="3" name="Content Placeholder 2"/>
          <p:cNvSpPr>
            <a:spLocks noGrp="1"/>
          </p:cNvSpPr>
          <p:nvPr>
            <p:ph idx="1"/>
          </p:nvPr>
        </p:nvSpPr>
        <p:spPr/>
        <p:txBody>
          <a:bodyPr/>
          <a:lstStyle/>
          <a:p>
            <a:pPr algn="just" rtl="1">
              <a:buNone/>
            </a:pPr>
            <a:r>
              <a:rPr lang="fa-IR" sz="2800" dirty="0" smtClean="0">
                <a:cs typeface="B Nazanin" pitchFamily="2" charset="-78"/>
              </a:rPr>
              <a:t>در برخورد با ديگران از خودتان کمتر تعريف کنيد و توانمنديهاي خود را به رخ ديگران نکشيد.</a:t>
            </a:r>
            <a:endParaRPr lang="en-US" sz="2800" dirty="0" smtClean="0">
              <a:cs typeface="B Nazanin" pitchFamily="2" charset="-78"/>
            </a:endParaRPr>
          </a:p>
          <a:p>
            <a:pPr algn="just" rtl="1">
              <a:buNone/>
            </a:pPr>
            <a:r>
              <a:rPr lang="fa-IR" sz="2800" dirty="0" smtClean="0">
                <a:cs typeface="B Nazanin" pitchFamily="2" charset="-78"/>
              </a:rPr>
              <a:t>«اگر مي‌توانی، عاقل و با هوش‌تر از ديگران باشی،باش ، اما هرگز با هوش‌تر بودن خود را به رخ دیگران مکشيد.»</a:t>
            </a:r>
            <a:endParaRPr lang="en-US" sz="2800" dirty="0" smtClean="0">
              <a:cs typeface="B Nazanin" pitchFamily="2" charset="-78"/>
            </a:endParaRPr>
          </a:p>
          <a:p>
            <a:pPr algn="just" rtl="1">
              <a:buNone/>
            </a:pPr>
            <a:r>
              <a:rPr lang="fa-IR" sz="2800" dirty="0" smtClean="0">
                <a:cs typeface="B Nazanin" pitchFamily="2" charset="-78"/>
              </a:rPr>
              <a:t>هیچ كس از آدم لاف زن خوشش نمی آید. در هنـگام گـفـتـگو دربـاره مـسائـل مـالی به دارایی های خود اشاره نكنید و ثروت خود را به رخ نكشید.</a:t>
            </a:r>
            <a:endParaRPr lang="en-US" sz="2800" dirty="0" smtClean="0">
              <a:cs typeface="B Nazanin" pitchFamily="2" charset="-78"/>
            </a:endParaRPr>
          </a:p>
          <a:p>
            <a:pPr algn="just" rtl="1">
              <a:buNone/>
            </a:pPr>
            <a:endParaRPr lang="en-US" sz="2800" dirty="0">
              <a:cs typeface="B Nazanin" pitchFamily="2" charset="-78"/>
            </a:endParaRP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2- دشنام دادن</a:t>
            </a:r>
            <a:endParaRPr lang="en-US" dirty="0"/>
          </a:p>
        </p:txBody>
      </p:sp>
      <p:sp>
        <p:nvSpPr>
          <p:cNvPr id="3" name="Content Placeholder 2"/>
          <p:cNvSpPr>
            <a:spLocks noGrp="1"/>
          </p:cNvSpPr>
          <p:nvPr>
            <p:ph idx="1"/>
          </p:nvPr>
        </p:nvSpPr>
        <p:spPr/>
        <p:txBody>
          <a:bodyPr/>
          <a:lstStyle/>
          <a:p>
            <a:pPr algn="just" rtl="1">
              <a:buNone/>
            </a:pPr>
            <a:r>
              <a:rPr lang="fa-IR" sz="2800" dirty="0" smtClean="0">
                <a:cs typeface="B Nazanin" pitchFamily="2" charset="-78"/>
              </a:rPr>
              <a:t>دشنام و ناسزاگویی مطلقاً ممنوع است، چون نشان می دهد كه شما قادر نیستید برای بـیـان عقاید خودتان از واژه ها و لغات مناسب تری بهره بگیریـد.</a:t>
            </a:r>
            <a:endParaRPr lang="en-US" sz="2800" dirty="0" smtClean="0">
              <a:cs typeface="B Nazanin" pitchFamily="2" charset="-78"/>
            </a:endParaRPr>
          </a:p>
          <a:p>
            <a:pPr algn="just" rtl="1">
              <a:buNone/>
            </a:pPr>
            <a:endParaRPr lang="en-US" sz="2800" dirty="0">
              <a:cs typeface="B Nazanin" pitchFamily="2" charset="-78"/>
            </a:endParaRP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3 - با صدای بلند صحبت كردن</a:t>
            </a:r>
            <a:endParaRPr lang="en-US" dirty="0"/>
          </a:p>
        </p:txBody>
      </p:sp>
      <p:sp>
        <p:nvSpPr>
          <p:cNvPr id="3" name="Content Placeholder 2"/>
          <p:cNvSpPr>
            <a:spLocks noGrp="1"/>
          </p:cNvSpPr>
          <p:nvPr>
            <p:ph idx="1"/>
          </p:nvPr>
        </p:nvSpPr>
        <p:spPr/>
        <p:txBody>
          <a:bodyPr/>
          <a:lstStyle/>
          <a:p>
            <a:pPr algn="just" rtl="1">
              <a:buNone/>
            </a:pPr>
            <a:r>
              <a:rPr lang="fa-IR" sz="2800" dirty="0" smtClean="0">
                <a:cs typeface="B Nazanin" pitchFamily="2" charset="-78"/>
              </a:rPr>
              <a:t>هنگامی كه با صدای بلند صحبت می كنید، بـاعث بالا رفتن سطح استرس  میان اطرافیان خود </a:t>
            </a:r>
            <a:endParaRPr lang="en-US" sz="2800" dirty="0" smtClean="0">
              <a:cs typeface="B Nazanin" pitchFamily="2" charset="-78"/>
            </a:endParaRPr>
          </a:p>
          <a:p>
            <a:pPr algn="just" rtl="1">
              <a:buNone/>
            </a:pPr>
            <a:r>
              <a:rPr lang="fa-IR" sz="2800" dirty="0" smtClean="0">
                <a:cs typeface="B Nazanin" pitchFamily="2" charset="-78"/>
              </a:rPr>
              <a:t>می گردید. بـلند صحبت كردن بیانگر آن است كه شما قادر به بحث منطقی با دیگران نـیـستید و عجز شما را در استدلال معقولانه نشان می دهد.</a:t>
            </a:r>
            <a:endParaRPr lang="en-US" sz="2800" dirty="0" smtClean="0">
              <a:cs typeface="B Nazanin" pitchFamily="2" charset="-78"/>
            </a:endParaRPr>
          </a:p>
          <a:p>
            <a:pPr algn="just" rtl="1">
              <a:buNone/>
            </a:pPr>
            <a:endParaRPr lang="en-US" sz="2800" dirty="0">
              <a:cs typeface="B Nazanin" pitchFamily="2" charset="-78"/>
            </a:endParaRP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 4 - كنترل خود را از دست دادن</a:t>
            </a:r>
            <a:endParaRPr lang="en-US" dirty="0"/>
          </a:p>
        </p:txBody>
      </p:sp>
      <p:sp>
        <p:nvSpPr>
          <p:cNvPr id="3" name="Content Placeholder 2"/>
          <p:cNvSpPr>
            <a:spLocks noGrp="1"/>
          </p:cNvSpPr>
          <p:nvPr>
            <p:ph idx="1"/>
          </p:nvPr>
        </p:nvSpPr>
        <p:spPr/>
        <p:txBody>
          <a:bodyPr/>
          <a:lstStyle/>
          <a:p>
            <a:pPr algn="just" rtl="1">
              <a:buNone/>
            </a:pPr>
            <a:r>
              <a:rPr lang="fa-IR" sz="2800" dirty="0" smtClean="0">
                <a:cs typeface="B Nazanin" pitchFamily="2" charset="-78"/>
              </a:rPr>
              <a:t>زمانی كه شما كنترل اعصاب خود را از دست می دهید و از كوره در می روید، به همه نشان می دهید قادر به كنترل احساسات و هیجانات خود نمی باشید. وقـتـی هم كه شما از كنترل رفتار خودتان عاجز هستید، چـگونـه قـادر بـه كـنـترل چیز دیگری خواهید بود؟</a:t>
            </a:r>
            <a:endParaRPr lang="en-US" sz="2800" dirty="0" smtClean="0">
              <a:cs typeface="B Nazanin" pitchFamily="2" charset="-78"/>
            </a:endParaRPr>
          </a:p>
          <a:p>
            <a:pPr algn="just" rtl="1">
              <a:buNone/>
            </a:pPr>
            <a:endParaRPr lang="en-US" sz="2800" dirty="0">
              <a:cs typeface="B Nazanin" pitchFamily="2" charset="-78"/>
            </a:endParaRP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5 - به دیگران خیره شدن</a:t>
            </a:r>
            <a:endParaRPr lang="en-US" dirty="0"/>
          </a:p>
        </p:txBody>
      </p:sp>
      <p:sp>
        <p:nvSpPr>
          <p:cNvPr id="3" name="Content Placeholder 2"/>
          <p:cNvSpPr>
            <a:spLocks noGrp="1"/>
          </p:cNvSpPr>
          <p:nvPr>
            <p:ph idx="1"/>
          </p:nvPr>
        </p:nvSpPr>
        <p:spPr/>
        <p:txBody>
          <a:bodyPr/>
          <a:lstStyle/>
          <a:p>
            <a:pPr algn="just" rtl="1">
              <a:buNone/>
            </a:pPr>
            <a:r>
              <a:rPr lang="fa-IR" sz="2800" dirty="0" smtClean="0">
                <a:cs typeface="B Nazanin" pitchFamily="2" charset="-78"/>
              </a:rPr>
              <a:t>زل زدن به دیگران و چـشـم چـرانـی نوعی تعرض به دیگران محسوب می گردد. شما كه نمی خواهید بی جهت دیگران را مرعوب خود سازید؟</a:t>
            </a:r>
            <a:endParaRPr lang="en-US" sz="2800" dirty="0" smtClean="0">
              <a:cs typeface="B Nazanin" pitchFamily="2" charset="-78"/>
            </a:endParaRPr>
          </a:p>
          <a:p>
            <a:pPr algn="just" rtl="1">
              <a:buNone/>
            </a:pPr>
            <a:endParaRPr lang="en-US" sz="2800" dirty="0">
              <a:cs typeface="B Nazanin" pitchFamily="2" charset="-78"/>
            </a:endParaRP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pic>
        <p:nvPicPr>
          <p:cNvPr id="7" name="Picture Placeholder 6" descr="tashkor2.jpg"/>
          <p:cNvPicPr>
            <a:picLocks noGrp="1" noChangeAspect="1"/>
          </p:cNvPicPr>
          <p:nvPr>
            <p:ph type="pic" idx="1"/>
          </p:nvPr>
        </p:nvPicPr>
        <p:blipFill>
          <a:blip r:embed="rId2"/>
          <a:srcRect l="791" r="791"/>
          <a:stretch>
            <a:fillRect/>
          </a:stretch>
        </p:blipFill>
        <p:spPr/>
      </p:pic>
      <p:sp>
        <p:nvSpPr>
          <p:cNvPr id="6" name="Text Placeholder 5"/>
          <p:cNvSpPr>
            <a:spLocks noGrp="1"/>
          </p:cNvSpPr>
          <p:nvPr>
            <p:ph type="body" sz="half" idx="2"/>
          </p:nvPr>
        </p:nvSpPr>
        <p:spPr/>
        <p:txBody>
          <a:bodyPr/>
          <a:lstStyle/>
          <a:p>
            <a:pPr algn="ctr" rtl="1"/>
            <a:r>
              <a:rPr lang="fa-IR" sz="6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Nazanin" pitchFamily="2" charset="-78"/>
              </a:rPr>
              <a:t>پایان</a:t>
            </a:r>
            <a:endParaRPr lang="en-US" sz="6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Nazanin"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838"/>
            <a:ext cx="8229600" cy="715962"/>
          </a:xfrm>
        </p:spPr>
        <p:txBody>
          <a:bodyPr/>
          <a:lstStyle/>
          <a:p>
            <a:pPr rtl="1"/>
            <a:r>
              <a:rPr lang="fa-I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مقدمه</a:t>
            </a:r>
            <a:endParaRPr lang="en-US" dirty="0"/>
          </a:p>
        </p:txBody>
      </p:sp>
      <p:sp>
        <p:nvSpPr>
          <p:cNvPr id="3" name="Content Placeholder 2"/>
          <p:cNvSpPr>
            <a:spLocks noGrp="1"/>
          </p:cNvSpPr>
          <p:nvPr>
            <p:ph idx="1"/>
          </p:nvPr>
        </p:nvSpPr>
        <p:spPr>
          <a:xfrm>
            <a:off x="457200" y="1600201"/>
            <a:ext cx="8229600" cy="4038599"/>
          </a:xfrm>
        </p:spPr>
        <p:txBody>
          <a:bodyPr>
            <a:normAutofit/>
          </a:bodyPr>
          <a:lstStyle/>
          <a:p>
            <a:pPr algn="just" rtl="1">
              <a:buNone/>
            </a:pPr>
            <a:r>
              <a:rPr lang="fa-IR" sz="2400" dirty="0">
                <a:cs typeface="B Nazanin" pitchFamily="2" charset="-78"/>
              </a:rPr>
              <a:t>روحیه سازگاری با دیگران و کنار آمدن با توقع‏ها، سلیقه‏ها، خواسته‏ها و حرف‏ها، به تدریج برای انسان «جا» باز می‏کند. این روحیه هم وقتی فراهم می‏آید که انسان هم «حقوق» دیگران را بشناسد، هم تصمیم به مراعات آنها داشته باشد و تنها «خود» برایش مطرح نباشد. چون چنین خصلتی ایجاد تنش می‏کند و دیگران را از پیرامون فرد، فراری می‏دهد.</a:t>
            </a:r>
            <a:endParaRPr lang="en-US" sz="2400" dirty="0">
              <a:cs typeface="B Nazanin" pitchFamily="2" charset="-78"/>
            </a:endParaRPr>
          </a:p>
          <a:p>
            <a:pPr algn="just" rtl="1">
              <a:buNone/>
            </a:pPr>
            <a:r>
              <a:rPr lang="fa-IR" sz="2400" dirty="0">
                <a:cs typeface="B Nazanin" pitchFamily="2" charset="-78"/>
              </a:rPr>
              <a:t>ارزش هرکس </a:t>
            </a:r>
            <a:r>
              <a:rPr lang="fa-IR" sz="2400" dirty="0" smtClean="0">
                <a:cs typeface="B Nazanin" pitchFamily="2" charset="-78"/>
              </a:rPr>
              <a:t>به </a:t>
            </a:r>
            <a:r>
              <a:rPr lang="fa-IR" sz="2400" dirty="0">
                <a:cs typeface="B Nazanin" pitchFamily="2" charset="-78"/>
              </a:rPr>
              <a:t>اندازه خدمت و خوبی و نفعی است که از او به دیگران می‏رسد. میزان محبوبیت مردم در دل‏ها نیز بستگی به اندازه خیری دارد که از آنها عاید دیگران شود. سرور، کسی است که خدمتی به دیگران کند. این مضمون کلام حضرت علی‏علیه‏السلام است که فرمود: «بالجود تسود الرجال» مردان با جود و سخاوت به سیادت و آقایی می‏رسند». (غرر الحکم، ج 3، ص 212)</a:t>
            </a:r>
            <a:endParaRPr lang="en-US" sz="2400" dirty="0">
              <a:cs typeface="B Nazanin" pitchFamily="2" charset="-78"/>
            </a:endParaRPr>
          </a:p>
          <a:p>
            <a:pPr algn="just" rtl="1">
              <a:buNone/>
            </a:pPr>
            <a:endParaRPr lang="en-US" sz="2400" dirty="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7924800" cy="4267200"/>
          </a:xfrm>
        </p:spPr>
        <p:txBody>
          <a:bodyPr/>
          <a:lstStyle/>
          <a:p>
            <a:pPr algn="just" rtl="1">
              <a:buNone/>
            </a:pPr>
            <a:r>
              <a:rPr lang="fa-IR" sz="2000" b="1" dirty="0" smtClean="0">
                <a:cs typeface="B Nazanin" pitchFamily="2" charset="-78"/>
              </a:rPr>
              <a:t>پیامبر اسلام (ص) می فرمایند: از جمله بندگان آن کس پيش خدا محبوب تر است که برای بندگان خداسودمندترست (نهج الفصاحه، ص 15،  حدیث86)</a:t>
            </a:r>
            <a:endParaRPr lang="en-US" sz="2000" b="1" dirty="0" smtClean="0">
              <a:cs typeface="B Nazanin" pitchFamily="2" charset="-78"/>
            </a:endParaRPr>
          </a:p>
          <a:p>
            <a:pPr algn="just" rtl="1">
              <a:buNone/>
            </a:pPr>
            <a:r>
              <a:rPr lang="fa-IR" sz="2000" b="1" dirty="0" smtClean="0">
                <a:cs typeface="B Nazanin" pitchFamily="2" charset="-78"/>
              </a:rPr>
              <a:t>حضرت علی علیه‏السلام می‏فرماید: «رأس الحکمة مداراة النّاس»؛ سر آغاز حکمت، مدارا کردن با مردم است». غرر الحکم، ج 4 ص 52.</a:t>
            </a:r>
            <a:endParaRPr lang="en-US" sz="2000" b="1" dirty="0" smtClean="0">
              <a:cs typeface="B Nazanin" pitchFamily="2" charset="-78"/>
            </a:endParaRPr>
          </a:p>
          <a:p>
            <a:pPr algn="just" rtl="1">
              <a:buNone/>
            </a:pPr>
            <a:r>
              <a:rPr lang="fa-IR" sz="2000" b="1" dirty="0" smtClean="0">
                <a:cs typeface="B Nazanin" pitchFamily="2" charset="-78"/>
              </a:rPr>
              <a:t>باید پذیرفت که سلیقه‏ها و روحیه‏های همه یکسان نیست و همه ذوق و پسند و راه و روش ما را ندارند. ما هم چاره‏ای از زیستن با آنان نداریم، پس باید« مدارا» کنیم. این همان هم‏زیستی است که هر که ندارد، مطرود و مأیوس و تنها می‏شود.</a:t>
            </a:r>
            <a:endParaRPr lang="en-US" sz="2000" b="1" dirty="0" smtClean="0">
              <a:cs typeface="B Nazanin" pitchFamily="2" charset="-78"/>
            </a:endParaRPr>
          </a:p>
          <a:p>
            <a:pPr algn="just" rtl="1">
              <a:buNone/>
            </a:pPr>
            <a:r>
              <a:rPr lang="fa-IR" sz="2000" b="1" dirty="0" smtClean="0">
                <a:cs typeface="B Nazanin" pitchFamily="2" charset="-78"/>
              </a:rPr>
              <a:t>لازمه مردم داری و مدارا، شناخت روحیات و خلقیات مردم</a:t>
            </a:r>
            <a:endParaRPr lang="en-US" sz="2000" b="1" dirty="0" smtClean="0">
              <a:cs typeface="B Nazanin" pitchFamily="2" charset="-78"/>
            </a:endParaRPr>
          </a:p>
          <a:p>
            <a:pPr algn="just" rtl="1">
              <a:buNone/>
            </a:pPr>
            <a:r>
              <a:rPr lang="fa-IR" sz="2000" b="1" dirty="0" smtClean="0">
                <a:cs typeface="B Nazanin" pitchFamily="2" charset="-78"/>
              </a:rPr>
              <a:t>لازمه معاشرت با دیگران و مردم داری، شناخت روحیات وخلقیات مردم است. بنابرین ضروری است  که بدانیم مردمانی که اطراف ما زندگی می کنند چه ویژگی هایی دارند؟</a:t>
            </a:r>
            <a:endParaRPr lang="en-US" sz="2000" b="1" dirty="0" smtClean="0">
              <a:cs typeface="B Nazanin" pitchFamily="2" charset="-78"/>
            </a:endParaRPr>
          </a:p>
          <a:p>
            <a:pPr algn="just" rtl="1">
              <a:buNone/>
            </a:pPr>
            <a:endParaRPr lang="en-US" sz="2000" b="1" dirty="0">
              <a:cs typeface="B Nazanin" pitchFamily="2" charset="-78"/>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sz="3600" b="1" dirty="0" smtClean="0">
                <a:cs typeface="B Nazanin" pitchFamily="2" charset="-78"/>
              </a:rPr>
              <a:t>1- شناخت روحیات مردم و مطابق آن برخورد کردن </a:t>
            </a:r>
            <a:endParaRPr lang="en-US" sz="3600" dirty="0"/>
          </a:p>
        </p:txBody>
      </p:sp>
      <p:sp>
        <p:nvSpPr>
          <p:cNvPr id="3" name="Content Placeholder 2"/>
          <p:cNvSpPr>
            <a:spLocks noGrp="1"/>
          </p:cNvSpPr>
          <p:nvPr>
            <p:ph idx="1"/>
          </p:nvPr>
        </p:nvSpPr>
        <p:spPr>
          <a:xfrm>
            <a:off x="457200" y="1371600"/>
            <a:ext cx="8229600" cy="4876800"/>
          </a:xfrm>
        </p:spPr>
        <p:txBody>
          <a:bodyPr/>
          <a:lstStyle/>
          <a:p>
            <a:pPr algn="just" rtl="1">
              <a:buNone/>
            </a:pPr>
            <a:r>
              <a:rPr lang="fa-IR" sz="2400" b="1" dirty="0" smtClean="0">
                <a:cs typeface="B Nazanin" pitchFamily="2" charset="-78"/>
              </a:rPr>
              <a:t>برای درست برخورد کردن با مردم لازم است که  انسان افراد جامعه خویش را بشناسد و با آنها طبق روحیات خودشان بر خورد کند و با آنها مدارا کند. از رسول خدا صلّى الله عليه وآله وسلّم روايت است: همان گونه كه پروردگارم مرا به انجام واجبات فرمان داده است، به‏مدارا با مردم دستور داده است. (وسائل‏الشيعه، ج‏8، ص‏540).</a:t>
            </a:r>
            <a:endParaRPr lang="en-US" sz="2400" b="1" dirty="0" smtClean="0">
              <a:cs typeface="B Nazanin" pitchFamily="2" charset="-78"/>
            </a:endParaRPr>
          </a:p>
          <a:p>
            <a:pPr algn="just" rtl="1">
              <a:buNone/>
            </a:pPr>
            <a:r>
              <a:rPr lang="fa-IR" sz="2400" b="1" dirty="0" smtClean="0">
                <a:cs typeface="B Nazanin" pitchFamily="2" charset="-78"/>
              </a:rPr>
              <a:t>در حديث ديگرى چنين آمده است كه جبرئيل، به محضر رسول‏خدا صلّى الله عليه وآله وسلّم آمد و از سوى خدا چنين پيام آورد كه: «اى محمد! پروردگارت‏سلام مى‏رساند و به تو مى‏گويد: با بندگان من مدارا كن.» (همان).</a:t>
            </a:r>
            <a:endParaRPr lang="en-US" sz="2400" b="1" dirty="0" smtClean="0">
              <a:cs typeface="B Nazanin" pitchFamily="2" charset="-78"/>
            </a:endParaRPr>
          </a:p>
          <a:p>
            <a:pPr algn="just" rtl="1">
              <a:buNone/>
            </a:pPr>
            <a:r>
              <a:rPr lang="fa-IR" sz="2400" b="1" dirty="0" smtClean="0">
                <a:cs typeface="B Nazanin" pitchFamily="2" charset="-78"/>
              </a:rPr>
              <a:t>رسول اکرم ص می فرماید: مداراه الناس نصف الایمان والرفق بهم نصف العیش- مدارای با مردم نیمی از ایمان و سازش و رفاقت با آنها نیمی از زندگی است. امام علی ع نیز در وصیت به محمد حنفیه می نویسد: بدان که پس از ایمان بخدای بزرگ- راس خردمندی مدارا کردن با مردم است! و کسی که با مردم به نیکی معاشرت نکند خیری در او نیست.</a:t>
            </a:r>
            <a:endParaRPr lang="en-US" sz="2400" b="1" dirty="0" smtClean="0">
              <a:cs typeface="B Nazanin" pitchFamily="2" charset="-78"/>
            </a:endParaRPr>
          </a:p>
          <a:p>
            <a:pPr algn="just" rtl="1">
              <a:buNone/>
            </a:pPr>
            <a:endParaRPr lang="en-US" sz="2000" b="1" dirty="0">
              <a:cs typeface="B Nazanin" pitchFamily="2" charset="-78"/>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fa-IR" sz="3200" b="1" dirty="0" smtClean="0">
                <a:cs typeface="B Nazanin" pitchFamily="2" charset="-78"/>
              </a:rPr>
              <a:t> 2- تفاوت انسانها با یکدیگر </a:t>
            </a:r>
            <a:endParaRPr lang="en-US" sz="4000" b="1" dirty="0">
              <a:cs typeface="B Nazanin" pitchFamily="2" charset="-78"/>
            </a:endParaRPr>
          </a:p>
        </p:txBody>
      </p:sp>
      <p:sp>
        <p:nvSpPr>
          <p:cNvPr id="3" name="Content Placeholder 2"/>
          <p:cNvSpPr>
            <a:spLocks noGrp="1"/>
          </p:cNvSpPr>
          <p:nvPr>
            <p:ph idx="1"/>
          </p:nvPr>
        </p:nvSpPr>
        <p:spPr>
          <a:xfrm>
            <a:off x="457200" y="1600201"/>
            <a:ext cx="8229600" cy="2362200"/>
          </a:xfrm>
        </p:spPr>
        <p:txBody>
          <a:bodyPr/>
          <a:lstStyle/>
          <a:p>
            <a:pPr algn="just" rtl="1">
              <a:buNone/>
            </a:pPr>
            <a:r>
              <a:rPr lang="fa-IR" sz="2400" dirty="0" smtClean="0"/>
              <a:t>انسانها با یکدیگر متفاوت هستند یعنی  همان گونه که چهره و ظاهر دو نفر مثل هم نیست اندیشه و سلیقه آنها نیز شبیه به یکدیگر نیست و طرز فکر و شخصیت هر کس مخصوص بخود و منحصر بفرد است. بنابراین ما به تعداد کسانی که با آنها بر خورد می کنیم با سلیقه و فکر مواجه هستیم و زندگی کردن با افراد و روحیات مختلف - دانش خاصی می طلبد.</a:t>
            </a:r>
            <a:endParaRPr lang="en-US" sz="2400" dirty="0" smtClean="0"/>
          </a:p>
          <a:p>
            <a:pPr algn="just" rtl="1">
              <a:buNone/>
            </a:pPr>
            <a:endParaRPr lang="en-US" sz="2400"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pPr rtl="1"/>
            <a:r>
              <a:rPr lang="fa-IR" b="1" dirty="0" smtClean="0">
                <a:cs typeface="B Nazanin" pitchFamily="2" charset="-78"/>
              </a:rPr>
              <a:t>3- انسان موجودی پیچیده </a:t>
            </a:r>
            <a:endParaRPr lang="en-US" dirty="0"/>
          </a:p>
        </p:txBody>
      </p:sp>
      <p:sp>
        <p:nvSpPr>
          <p:cNvPr id="3" name="Content Placeholder 2"/>
          <p:cNvSpPr>
            <a:spLocks noGrp="1"/>
          </p:cNvSpPr>
          <p:nvPr>
            <p:ph idx="1"/>
          </p:nvPr>
        </p:nvSpPr>
        <p:spPr>
          <a:xfrm>
            <a:off x="457200" y="1600201"/>
            <a:ext cx="8229600" cy="2133599"/>
          </a:xfrm>
        </p:spPr>
        <p:txBody>
          <a:bodyPr/>
          <a:lstStyle/>
          <a:p>
            <a:pPr algn="just" rtl="1">
              <a:buNone/>
            </a:pPr>
            <a:r>
              <a:rPr lang="fa-IR" sz="2400" b="1" dirty="0" smtClean="0">
                <a:cs typeface="B Nazanin" pitchFamily="2" charset="-78"/>
              </a:rPr>
              <a:t> </a:t>
            </a:r>
            <a:r>
              <a:rPr lang="fa-IR" sz="2400" dirty="0" smtClean="0">
                <a:cs typeface="B Nazanin" pitchFamily="2" charset="-78"/>
              </a:rPr>
              <a:t>انسان موجود پیچیده، با احساسات، عواطف وجنبه های عقلانی متنوع است  در هریک از این ابعاد  وجنبه ها هر انسانی  نیازهایی وجود دارد که هرگاه این نیازها  از طرف دیگران ارضاء شود، احساس مهم بودن  در فرد برانگیخته می شود.</a:t>
            </a:r>
            <a:endParaRPr lang="en-US" sz="2400" dirty="0" smtClean="0">
              <a:cs typeface="B Nazanin" pitchFamily="2" charset="-78"/>
            </a:endParaRPr>
          </a:p>
          <a:p>
            <a:pPr algn="just" rtl="1">
              <a:buNone/>
            </a:pPr>
            <a:r>
              <a:rPr lang="fa-IR" sz="2400" dirty="0" smtClean="0">
                <a:cs typeface="B Nazanin" pitchFamily="2" charset="-78"/>
              </a:rPr>
              <a:t>بخشی از این  نیازها  با زبان وکلام  در قالب تعریف، تایید، تحسین، و تشویق صادقانه وصمیمانه ارضاء می شود.</a:t>
            </a:r>
            <a:endParaRPr lang="en-US" sz="2400" dirty="0" smtClean="0">
              <a:cs typeface="B Nazanin" pitchFamily="2" charset="-78"/>
            </a:endParaRPr>
          </a:p>
          <a:p>
            <a:pPr algn="just" rtl="1">
              <a:buNone/>
            </a:pPr>
            <a:endParaRPr lang="en-US" sz="2400" dirty="0">
              <a:cs typeface="B Nazanin" pitchFamily="2" charset="-78"/>
            </a:endParaRP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1143000"/>
          </a:xfrm>
        </p:spPr>
        <p:txBody>
          <a:bodyPr>
            <a:noAutofit/>
          </a:bodyPr>
          <a:lstStyle/>
          <a:p>
            <a:pPr rtl="1"/>
            <a:r>
              <a:rPr lang="fa-IR"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مردمانی که اطراف ما زندگی می کنند </a:t>
            </a:r>
            <a:br>
              <a:rPr lang="fa-IR"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br>
            <a:r>
              <a:rPr lang="fa-IR"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چه ویژگی هایی دارند؟</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endParaRPr>
          </a:p>
        </p:txBody>
      </p:sp>
      <p:sp>
        <p:nvSpPr>
          <p:cNvPr id="3" name="Content Placeholder 2"/>
          <p:cNvSpPr>
            <a:spLocks noGrp="1"/>
          </p:cNvSpPr>
          <p:nvPr>
            <p:ph idx="1"/>
          </p:nvPr>
        </p:nvSpPr>
        <p:spPr>
          <a:xfrm>
            <a:off x="304800" y="2971800"/>
            <a:ext cx="8229600" cy="1828800"/>
          </a:xfrm>
        </p:spPr>
        <p:txBody>
          <a:bodyPr>
            <a:normAutofit/>
          </a:bodyPr>
          <a:lstStyle/>
          <a:p>
            <a:pPr algn="r" rtl="1">
              <a:buFont typeface="Wingdings" pitchFamily="2" charset="2"/>
              <a:buChar char="q"/>
            </a:pPr>
            <a:r>
              <a:rPr lang="fa-IR" sz="2800" b="1" dirty="0">
                <a:cs typeface="B Nazanin" pitchFamily="2" charset="-78"/>
              </a:rPr>
              <a:t>شناخت روحیات مردم و مطابق آن برخورد کردن </a:t>
            </a:r>
            <a:endParaRPr lang="fa-IR" sz="2800" b="1" dirty="0" smtClean="0">
              <a:cs typeface="B Nazanin" pitchFamily="2" charset="-78"/>
            </a:endParaRPr>
          </a:p>
          <a:p>
            <a:pPr algn="r" rtl="1">
              <a:buFont typeface="Wingdings" pitchFamily="2" charset="2"/>
              <a:buChar char="q"/>
            </a:pPr>
            <a:r>
              <a:rPr lang="fa-IR" sz="2800" b="1" dirty="0">
                <a:cs typeface="B Nazanin" pitchFamily="2" charset="-78"/>
              </a:rPr>
              <a:t>تفاوت انسانها با یکدیگر </a:t>
            </a:r>
            <a:endParaRPr lang="fa-IR" sz="2800" b="1" dirty="0" smtClean="0">
              <a:cs typeface="B Nazanin" pitchFamily="2" charset="-78"/>
            </a:endParaRPr>
          </a:p>
          <a:p>
            <a:pPr algn="r" rtl="1">
              <a:buFont typeface="Wingdings" pitchFamily="2" charset="2"/>
              <a:buChar char="q"/>
            </a:pPr>
            <a:r>
              <a:rPr lang="fa-IR" sz="2800" b="1" dirty="0">
                <a:cs typeface="B Nazanin" pitchFamily="2" charset="-78"/>
              </a:rPr>
              <a:t>انسان موجودی پیچیده </a:t>
            </a:r>
            <a:endParaRPr lang="en-US" sz="2800" dirty="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pPr rtl="1"/>
            <a:r>
              <a:rPr lang="fa-IR"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rPr>
              <a:t>معیار معاشرت با دیگران</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Nazanin" pitchFamily="2" charset="-78"/>
            </a:endParaRPr>
          </a:p>
        </p:txBody>
      </p:sp>
      <p:sp>
        <p:nvSpPr>
          <p:cNvPr id="3" name="Content Placeholder 2"/>
          <p:cNvSpPr>
            <a:spLocks noGrp="1"/>
          </p:cNvSpPr>
          <p:nvPr>
            <p:ph idx="1"/>
          </p:nvPr>
        </p:nvSpPr>
        <p:spPr>
          <a:xfrm>
            <a:off x="685800" y="1600200"/>
            <a:ext cx="7848600" cy="4525963"/>
          </a:xfrm>
        </p:spPr>
        <p:txBody>
          <a:bodyPr>
            <a:noAutofit/>
          </a:bodyPr>
          <a:lstStyle/>
          <a:p>
            <a:pPr algn="r" rtl="1">
              <a:buNone/>
            </a:pPr>
            <a:r>
              <a:rPr lang="fa-IR" sz="2400" dirty="0">
                <a:cs typeface="B Nazanin" pitchFamily="2" charset="-78"/>
              </a:rPr>
              <a:t>از نظر اسلام معاشرت دارای اصول و ضوابطی است و فرد مسلمان باید در معاشرت های خود، کلیاتی را رعایت نماید ؛ در ذیل به بیان چند اصل از اصول معاشرت خواهیم پرداخت.</a:t>
            </a:r>
            <a:endParaRPr lang="en-US" sz="2400" dirty="0">
              <a:cs typeface="B Nazanin" pitchFamily="2" charset="-78"/>
            </a:endParaRPr>
          </a:p>
          <a:p>
            <a:pPr algn="r" rtl="1">
              <a:buNone/>
            </a:pPr>
            <a:r>
              <a:rPr lang="fa-IR" sz="2400" dirty="0">
                <a:cs typeface="B Nazanin" pitchFamily="2" charset="-78"/>
              </a:rPr>
              <a:t>1- معاشرت با دیگران طبق دستورات خدا</a:t>
            </a:r>
            <a:endParaRPr lang="en-US" sz="2400" dirty="0">
              <a:cs typeface="B Nazanin" pitchFamily="2" charset="-78"/>
            </a:endParaRPr>
          </a:p>
          <a:p>
            <a:pPr algn="r" rtl="1">
              <a:buNone/>
            </a:pPr>
            <a:r>
              <a:rPr lang="fa-IR" sz="2400" dirty="0">
                <a:cs typeface="B Nazanin" pitchFamily="2" charset="-78"/>
              </a:rPr>
              <a:t>2- دقت در انتخاب دوست و معاشر</a:t>
            </a:r>
            <a:endParaRPr lang="en-US" sz="2400" dirty="0">
              <a:cs typeface="B Nazanin" pitchFamily="2" charset="-78"/>
            </a:endParaRPr>
          </a:p>
          <a:p>
            <a:pPr algn="r" rtl="1">
              <a:buNone/>
            </a:pPr>
            <a:r>
              <a:rPr lang="fa-IR" sz="2400" dirty="0">
                <a:cs typeface="B Nazanin" pitchFamily="2" charset="-78"/>
              </a:rPr>
              <a:t>3- اعتدال و میانه روی در معاشرت</a:t>
            </a:r>
            <a:endParaRPr lang="en-US" sz="2400" dirty="0">
              <a:cs typeface="B Nazanin" pitchFamily="2" charset="-78"/>
            </a:endParaRPr>
          </a:p>
          <a:p>
            <a:pPr algn="r" rtl="1">
              <a:buNone/>
            </a:pPr>
            <a:r>
              <a:rPr lang="fa-IR" sz="2400" dirty="0">
                <a:cs typeface="B Nazanin" pitchFamily="2" charset="-78"/>
              </a:rPr>
              <a:t>5- امتحان معاشرین</a:t>
            </a:r>
            <a:endParaRPr lang="en-US" sz="2400" dirty="0">
              <a:cs typeface="B Nazanin" pitchFamily="2" charset="-78"/>
            </a:endParaRPr>
          </a:p>
          <a:p>
            <a:pPr algn="r" rtl="1">
              <a:buNone/>
            </a:pPr>
            <a:r>
              <a:rPr lang="fa-IR" sz="2400" dirty="0">
                <a:cs typeface="B Nazanin" pitchFamily="2" charset="-78"/>
              </a:rPr>
              <a:t>6- معاشرت به تناسب افراد</a:t>
            </a:r>
            <a:endParaRPr lang="en-US" sz="2400" dirty="0">
              <a:cs typeface="B Nazanin" pitchFamily="2" charset="-78"/>
            </a:endParaRPr>
          </a:p>
          <a:p>
            <a:pPr algn="r" rtl="1">
              <a:buNone/>
            </a:pPr>
            <a:r>
              <a:rPr lang="fa-IR" sz="2400" dirty="0">
                <a:cs typeface="B Nazanin" pitchFamily="2" charset="-78"/>
              </a:rPr>
              <a:t>7-  رعایت حق معاشر</a:t>
            </a:r>
            <a:endParaRPr lang="en-US" sz="2400" dirty="0">
              <a:cs typeface="B Nazanin" pitchFamily="2" charset="-78"/>
            </a:endParaRPr>
          </a:p>
          <a:p>
            <a:pPr algn="r" rtl="1">
              <a:buNone/>
            </a:pPr>
            <a:r>
              <a:rPr lang="fa-IR" sz="2400" dirty="0">
                <a:cs typeface="B Nazanin" pitchFamily="2" charset="-78"/>
              </a:rPr>
              <a:t>8- احترام و دوستی براساس مقدار ارزش ها </a:t>
            </a:r>
            <a:endParaRPr lang="en-US" sz="2400" dirty="0">
              <a:cs typeface="B Nazanin" pitchFamily="2" charset="-78"/>
            </a:endParaRPr>
          </a:p>
          <a:p>
            <a:pPr algn="r" rtl="1">
              <a:buNone/>
            </a:pPr>
            <a:endParaRPr lang="en-US" sz="2400" dirty="0">
              <a:cs typeface="B Nazanin" pitchFamily="2" charset="-78"/>
            </a:endParaRP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bubbles-powerpoint-templates-colourful-templat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bubbles-powerpoint-templates-colourful-templates</Template>
  <TotalTime>54</TotalTime>
  <Words>1997</Words>
  <Application>Microsoft Office PowerPoint</Application>
  <PresentationFormat>On-screen Show (4:3)</PresentationFormat>
  <Paragraphs>109</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B Nazanin</vt:lpstr>
      <vt:lpstr>Calibri</vt:lpstr>
      <vt:lpstr>Times New Roman</vt:lpstr>
      <vt:lpstr>Wingdings</vt:lpstr>
      <vt:lpstr>bubbles-powerpoint-templates-colourful-templates</vt:lpstr>
      <vt:lpstr>PowerPoint Presentation</vt:lpstr>
      <vt:lpstr>عنوان: اخلاق در معاشرت</vt:lpstr>
      <vt:lpstr>مقدمه</vt:lpstr>
      <vt:lpstr>PowerPoint Presentation</vt:lpstr>
      <vt:lpstr>1- شناخت روحیات مردم و مطابق آن برخورد کردن </vt:lpstr>
      <vt:lpstr> 2- تفاوت انسانها با یکدیگر </vt:lpstr>
      <vt:lpstr>3- انسان موجودی پیچیده </vt:lpstr>
      <vt:lpstr>مردمانی که اطراف ما زندگی می کنند  چه ویژگی هایی دارند؟</vt:lpstr>
      <vt:lpstr>معیار معاشرت با دیگران</vt:lpstr>
      <vt:lpstr>1- معاشرت با دیگران طبق دستورات خدا</vt:lpstr>
      <vt:lpstr>2- دقت در انتخاب دوست و معاشر</vt:lpstr>
      <vt:lpstr>3- اعتدال و میانه روی در معاشرت</vt:lpstr>
      <vt:lpstr>5- امتحان معاشرین</vt:lpstr>
      <vt:lpstr>6- معاشرت به تناسب افراد</vt:lpstr>
      <vt:lpstr>7-  رعایت حق معاشر</vt:lpstr>
      <vt:lpstr>8- احترام و دوستی براساس مقدار ارزش ها </vt:lpstr>
      <vt:lpstr>چگونگی رفتار با مردم</vt:lpstr>
      <vt:lpstr>رابطه فرزند با پدر و مادر</vt:lpstr>
      <vt:lpstr>احترام به والدين</vt:lpstr>
      <vt:lpstr>PowerPoint Presentation</vt:lpstr>
      <vt:lpstr>وجوب پرهيز از آزار پدر و مادر</vt:lpstr>
      <vt:lpstr>PowerPoint Presentation</vt:lpstr>
      <vt:lpstr>نبایدها در آداب معاشرت</vt:lpstr>
      <vt:lpstr>1- از خود تعریف کردن </vt:lpstr>
      <vt:lpstr>2- دشنام دادن</vt:lpstr>
      <vt:lpstr>3 - با صدای بلند صحبت كردن</vt:lpstr>
      <vt:lpstr> 4 - كنترل خود را از دست دادن</vt:lpstr>
      <vt:lpstr>5 - به دیگران خیره شدن</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MST-PC</dc:creator>
  <cp:lastModifiedBy>MRT www.Win2Farsi.com</cp:lastModifiedBy>
  <cp:revision>26</cp:revision>
  <dcterms:created xsi:type="dcterms:W3CDTF">2015-05-06T14:43:06Z</dcterms:created>
  <dcterms:modified xsi:type="dcterms:W3CDTF">2017-01-23T21:37:35Z</dcterms:modified>
</cp:coreProperties>
</file>