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6"/>
  </p:notesMasterIdLst>
  <p:sldIdLst>
    <p:sldId id="290" r:id="rId2"/>
    <p:sldId id="256" r:id="rId3"/>
    <p:sldId id="280" r:id="rId4"/>
    <p:sldId id="351" r:id="rId5"/>
    <p:sldId id="353" r:id="rId6"/>
    <p:sldId id="350" r:id="rId7"/>
    <p:sldId id="291" r:id="rId8"/>
    <p:sldId id="293" r:id="rId9"/>
    <p:sldId id="354" r:id="rId10"/>
    <p:sldId id="334" r:id="rId11"/>
    <p:sldId id="400" r:id="rId12"/>
    <p:sldId id="294" r:id="rId13"/>
    <p:sldId id="352" r:id="rId14"/>
    <p:sldId id="297" r:id="rId15"/>
    <p:sldId id="302" r:id="rId16"/>
    <p:sldId id="295" r:id="rId17"/>
    <p:sldId id="365" r:id="rId18"/>
    <p:sldId id="417" r:id="rId19"/>
    <p:sldId id="418" r:id="rId20"/>
    <p:sldId id="298" r:id="rId21"/>
    <p:sldId id="300" r:id="rId22"/>
    <p:sldId id="301" r:id="rId23"/>
    <p:sldId id="367" r:id="rId24"/>
    <p:sldId id="416" r:id="rId25"/>
    <p:sldId id="421" r:id="rId26"/>
    <p:sldId id="292" r:id="rId27"/>
    <p:sldId id="364" r:id="rId28"/>
    <p:sldId id="366" r:id="rId29"/>
    <p:sldId id="299" r:id="rId30"/>
    <p:sldId id="394" r:id="rId31"/>
    <p:sldId id="357" r:id="rId32"/>
    <p:sldId id="368" r:id="rId33"/>
    <p:sldId id="358" r:id="rId34"/>
    <p:sldId id="391" r:id="rId35"/>
    <p:sldId id="392" r:id="rId36"/>
    <p:sldId id="393" r:id="rId37"/>
    <p:sldId id="395" r:id="rId38"/>
    <p:sldId id="396" r:id="rId39"/>
    <p:sldId id="369" r:id="rId40"/>
    <p:sldId id="371" r:id="rId41"/>
    <p:sldId id="399" r:id="rId42"/>
    <p:sldId id="419" r:id="rId43"/>
    <p:sldId id="397" r:id="rId44"/>
    <p:sldId id="420" r:id="rId45"/>
    <p:sldId id="374" r:id="rId46"/>
    <p:sldId id="303" r:id="rId47"/>
    <p:sldId id="401" r:id="rId48"/>
    <p:sldId id="408" r:id="rId49"/>
    <p:sldId id="372" r:id="rId50"/>
    <p:sldId id="343" r:id="rId51"/>
    <p:sldId id="373" r:id="rId52"/>
    <p:sldId id="422" r:id="rId53"/>
    <p:sldId id="398" r:id="rId54"/>
    <p:sldId id="423" r:id="rId55"/>
    <p:sldId id="356" r:id="rId56"/>
    <p:sldId id="424" r:id="rId57"/>
    <p:sldId id="304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47" r:id="rId73"/>
    <p:sldId id="448" r:id="rId74"/>
    <p:sldId id="449" r:id="rId75"/>
    <p:sldId id="450" r:id="rId76"/>
    <p:sldId id="439" r:id="rId77"/>
    <p:sldId id="440" r:id="rId78"/>
    <p:sldId id="441" r:id="rId79"/>
    <p:sldId id="442" r:id="rId80"/>
    <p:sldId id="443" r:id="rId81"/>
    <p:sldId id="444" r:id="rId82"/>
    <p:sldId id="445" r:id="rId83"/>
    <p:sldId id="446" r:id="rId84"/>
    <p:sldId id="279" r:id="rId85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339966"/>
    <a:srgbClr val="FF99CC"/>
    <a:srgbClr val="008000"/>
    <a:srgbClr val="FFFF00"/>
    <a:srgbClr val="993300"/>
    <a:srgbClr val="003300"/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621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61" y="1481630"/>
            <a:ext cx="40481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42634" y="2736502"/>
            <a:ext cx="214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ماه محرم در </a:t>
            </a:r>
            <a:r>
              <a:rPr lang="fa-IR" sz="2800" dirty="0" err="1" smtClean="0"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cs typeface="B Koodak" panose="00000700000000000000" pitchFamily="2" charset="-78"/>
              </a:rPr>
              <a:t>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4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7957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42634" y="2736502"/>
            <a:ext cx="214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ماه محرم در </a:t>
            </a:r>
            <a:r>
              <a:rPr lang="fa-IR" sz="2800" dirty="0" err="1" smtClean="0"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cs typeface="B Koodak" panose="00000700000000000000" pitchFamily="2" charset="-78"/>
              </a:rPr>
              <a:t>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802117" y="208582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3200" dirty="0" smtClean="0">
                <a:solidFill>
                  <a:schemeClr val="tx1"/>
                </a:solidFill>
                <a:cs typeface="B Koodak" panose="00000700000000000000" pitchFamily="2" charset="-78"/>
              </a:rPr>
              <a:t>فکری و فرهنگی</a:t>
            </a:r>
            <a:endParaRPr lang="fa-IR" sz="32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5" name="Wave 4"/>
          <p:cNvSpPr/>
          <p:nvPr/>
        </p:nvSpPr>
        <p:spPr>
          <a:xfrm>
            <a:off x="9821916" y="1084185"/>
            <a:ext cx="2370084" cy="1119352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2800" dirty="0" smtClean="0">
                <a:solidFill>
                  <a:schemeClr val="tx1"/>
                </a:solidFill>
                <a:cs typeface="B Koodak" panose="00000700000000000000" pitchFamily="2" charset="-78"/>
              </a:rPr>
              <a:t>خارجی</a:t>
            </a:r>
            <a:endParaRPr lang="fa-IR" sz="28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8456" y="1909586"/>
            <a:ext cx="9823231" cy="1348563"/>
            <a:chOff x="1448456" y="1909586"/>
            <a:chExt cx="9823231" cy="13485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56" y="1909586"/>
              <a:ext cx="9823231" cy="13485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61341" y="2168370"/>
              <a:ext cx="78801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آشنایی ایرانیان با افکار و دستاوردهای تمدن جدید اروپا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66749" y="3440148"/>
            <a:ext cx="80693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وقوع انقلاب کبیر فرانسه همزمان با تأسیس حکومت قاجار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48456" y="4286208"/>
            <a:ext cx="9295085" cy="1278364"/>
            <a:chOff x="1448456" y="4286208"/>
            <a:chExt cx="9295085" cy="1278364"/>
          </a:xfrm>
        </p:grpSpPr>
        <p:sp>
          <p:nvSpPr>
            <p:cNvPr id="8" name="Rectangle 7"/>
            <p:cNvSpPr/>
            <p:nvPr/>
          </p:nvSpPr>
          <p:spPr>
            <a:xfrm>
              <a:off x="1448456" y="4733575"/>
              <a:ext cx="929508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گسترش اندیشۀ آزادی خواهی و حکومت مشروطه در سراسر اروپا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63281" y="4343358"/>
              <a:ext cx="476250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0945" y="185360"/>
            <a:ext cx="1233389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عده ای از ایرانیان که با کنجکاوی در جست و جوی دلایل عقب ماندگی ایران و پیشرفت کشورهای اروپایی بودند، متوجه نظام مشروطه و حکومت قانونمند در آن کشورها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025" y="1952019"/>
            <a:ext cx="11567949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آنان به این نتیجه رسیدند که ایران نیز با داشتن حکومت مشروطه می تواند در مسیر پیشرفت و ترقی قرار بگیرد.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0946" y="3891011"/>
            <a:ext cx="12333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عده که اغلب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تحصیل کردگان اروپا و دارالفنون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بودند، به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روشنفکران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معروف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075" y="4888230"/>
            <a:ext cx="1116724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آنان تلاش می کردند تا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طریق کتاب و روزنامه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مردم را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محاسن حکومت قانون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حکومت مشروطه)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معایب حکومت استبدادی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آشنا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61" y="0"/>
            <a:ext cx="485453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2671" y="2397948"/>
            <a:ext cx="2397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میرزا ملکم خان ( ناظم </a:t>
            </a:r>
            <a:r>
              <a:rPr lang="fa-IR" sz="3200" dirty="0" err="1" smtClean="0">
                <a:cs typeface="B Koodak" panose="00000700000000000000" pitchFamily="2" charset="-78"/>
              </a:rPr>
              <a:t>الدوله</a:t>
            </a:r>
            <a:r>
              <a:rPr lang="fa-IR" sz="3200" dirty="0" smtClean="0">
                <a:cs typeface="B Koodak" panose="00000700000000000000" pitchFamily="2" charset="-78"/>
              </a:rPr>
              <a:t> )، ناشر روزنامۀ قانون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2" y="0"/>
            <a:ext cx="4416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48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449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05" y="0"/>
            <a:ext cx="46462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6574" y="2397948"/>
            <a:ext cx="23970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سید جلال </a:t>
            </a:r>
            <a:r>
              <a:rPr lang="fa-IR" sz="3200" dirty="0" err="1" smtClean="0">
                <a:cs typeface="B Koodak" panose="00000700000000000000" pitchFamily="2" charset="-78"/>
              </a:rPr>
              <a:t>الدین</a:t>
            </a:r>
            <a:r>
              <a:rPr lang="fa-IR" sz="3200" dirty="0" smtClean="0">
                <a:cs typeface="B Koodak" panose="00000700000000000000" pitchFamily="2" charset="-78"/>
              </a:rPr>
              <a:t> کاشانی</a:t>
            </a:r>
          </a:p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( </a:t>
            </a:r>
            <a:r>
              <a:rPr lang="fa-IR" sz="3200" dirty="0" err="1" smtClean="0">
                <a:cs typeface="B Koodak" panose="00000700000000000000" pitchFamily="2" charset="-78"/>
              </a:rPr>
              <a:t>مؤیدالاسلام</a:t>
            </a:r>
            <a:r>
              <a:rPr lang="fa-IR" sz="3200" dirty="0" smtClean="0">
                <a:cs typeface="B Koodak" panose="00000700000000000000" pitchFamily="2" charset="-78"/>
              </a:rPr>
              <a:t>)، ناشر روزنامۀ </a:t>
            </a:r>
            <a:r>
              <a:rPr lang="fa-IR" sz="3200" dirty="0" err="1" smtClean="0">
                <a:cs typeface="B Koodak" panose="00000700000000000000" pitchFamily="2" charset="-78"/>
              </a:rPr>
              <a:t>حبل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المتین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48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90" y="0"/>
            <a:ext cx="46826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" y="0"/>
            <a:ext cx="503714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2262" y="2151727"/>
            <a:ext cx="2397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میرزا حسین خان سپهسالار</a:t>
            </a:r>
          </a:p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ناشر روزنامۀ وقایع </a:t>
            </a:r>
            <a:r>
              <a:rPr lang="fa-IR" sz="3200" dirty="0" err="1" smtClean="0">
                <a:cs typeface="B Koodak" panose="00000700000000000000" pitchFamily="2" charset="-78"/>
              </a:rPr>
              <a:t>عدلیه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7536" y="212569"/>
            <a:ext cx="4556928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انقلاب مشروطه چگونه رخ داد؟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517" y="1009913"/>
            <a:ext cx="111409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موفقیت نهضت تنباکو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 پی آن،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قتل ناصرالدین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دست میرزا رضا کرمانی، انگیزه و ارادۀ مردم را برای مبارزه با استبداد و سلطۀ خارجی دو چندان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9778" y="2598002"/>
            <a:ext cx="70524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فرمانروایی نرم خو و ناتوان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61542" y="3428999"/>
            <a:ext cx="10068909" cy="1275867"/>
            <a:chOff x="1061542" y="3428999"/>
            <a:chExt cx="10068909" cy="1275867"/>
          </a:xfrm>
        </p:grpSpPr>
        <p:sp>
          <p:nvSpPr>
            <p:cNvPr id="6" name="Rectangle 5"/>
            <p:cNvSpPr/>
            <p:nvPr/>
          </p:nvSpPr>
          <p:spPr>
            <a:xfrm>
              <a:off x="1061542" y="3873869"/>
              <a:ext cx="1006890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سوء استفاده و ستمگری مأموران حکومت و دخالت بیگانگان در امور کشور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6" y="3571874"/>
              <a:ext cx="571500" cy="2857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449988" y="4829138"/>
            <a:ext cx="3292018" cy="1197863"/>
            <a:chOff x="4449988" y="4829138"/>
            <a:chExt cx="3292018" cy="1197863"/>
          </a:xfrm>
        </p:grpSpPr>
        <p:sp>
          <p:nvSpPr>
            <p:cNvPr id="7" name="Rectangle 6"/>
            <p:cNvSpPr/>
            <p:nvPr/>
          </p:nvSpPr>
          <p:spPr>
            <a:xfrm>
              <a:off x="4449988" y="5196004"/>
              <a:ext cx="329201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خشم و نارضایتی مردم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10246" y="4972013"/>
              <a:ext cx="571500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8986345" cy="7015655"/>
            <a:chOff x="3048000" y="1190625"/>
            <a:chExt cx="6096000" cy="44767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190625"/>
              <a:ext cx="6096000" cy="44767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190625"/>
              <a:ext cx="3048000" cy="447675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9008678" y="2890391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میرزا رضا کرمانی قاتل ناصرالدین شاه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833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82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18" y="0"/>
            <a:ext cx="782858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18" y="0"/>
            <a:ext cx="7796736" cy="6101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3051" y="6187240"/>
            <a:ext cx="5717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مراسم اعدام میرزا رضا کرمانی</a:t>
            </a:r>
            <a:endParaRPr lang="fa-IR" sz="3200" dirty="0"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64" y="3243755"/>
            <a:ext cx="20383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20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93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7881" y="411412"/>
            <a:ext cx="670139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مشروطیت؛ موانع و مشکلات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4593"/>
            <a:ext cx="4225160" cy="3263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00" y="3594538"/>
            <a:ext cx="4065400" cy="326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60" y="1656080"/>
            <a:ext cx="390144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82570"/>
            <a:ext cx="12191999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انجمن آزادی خواهان 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توسط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محمد طباطبایی 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عبدالله بهبهانی</a:t>
            </a:r>
            <a:endParaRPr lang="en-US" sz="30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6786" y="1399822"/>
            <a:ext cx="44984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ایجاد تغییراتی به نفع مردم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9" y="1235137"/>
            <a:ext cx="571500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818"/>
            <a:ext cx="3846785" cy="4660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212" y="2289646"/>
            <a:ext cx="3846786" cy="4602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29797" y="165077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محمد طباطبایی </a:t>
            </a:r>
            <a:endParaRPr lang="fa-IR" dirty="0"/>
          </a:p>
        </p:txBody>
      </p:sp>
      <p:sp>
        <p:nvSpPr>
          <p:cNvPr id="14" name="Rectangle 13"/>
          <p:cNvSpPr/>
          <p:nvPr/>
        </p:nvSpPr>
        <p:spPr>
          <a:xfrm>
            <a:off x="9137213" y="1650771"/>
            <a:ext cx="2279790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سید عبدالله بهبهانی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44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72" y="0"/>
            <a:ext cx="566472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0442" y="3192397"/>
            <a:ext cx="1766830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قاجار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46787" y="201643"/>
            <a:ext cx="4498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ماجرای به چوب بست بازرگانان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94" y="1172727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عین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الدوله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صدراعظم مستبد، برای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ترساندن مخالفان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جلوگیری از گسترش اعتراض ها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تعدادی از بازرگانان را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گران شدن قند به چوب بست.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94" y="3099506"/>
            <a:ext cx="12036317" cy="15081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دنبال این واقعه بازار بسته شد و گروهی از علما به رهبری آیت الله طباطبایی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نشانۀ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اعتراض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تهران به ری مهاجرت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کردند و در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حرم حضرت شاه عبدالعظیم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بست نشستند.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089" y="5107969"/>
            <a:ext cx="109938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مهمترین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خواستۀ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آنان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عدالتخانه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رسیدگی به شکایت های مردم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259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9769" y="2203863"/>
            <a:ext cx="4498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الدوله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صدر اعظم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337154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قول داد که به خواسته های مهاجران رسیدگی کند و آنان با احترام به پایتخت بازگشتند.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1887" y="1845259"/>
            <a:ext cx="124284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چون حکومت قاجار به وعده های خود عمل نکرد، اعتراض های مردمی دوباره شروع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48" y="2936465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جریان این اعتراض ها،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طلبۀ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جوانی به نام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سید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عبدالحمید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شهادت رسید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 نتیجه، تعدادی از علما این بار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نشانۀ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اعتراض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قم مهاجرت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48" y="4815432"/>
            <a:ext cx="12187404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همزمان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تعدادی از مردم تهران 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اعتراض به حکومت قاجار در </a:t>
            </a:r>
            <a:r>
              <a:rPr lang="fa-IR" sz="30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سفارت انگلستان بست نشستند</a:t>
            </a: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7008" y="5913416"/>
            <a:ext cx="10221310" cy="8309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ازجمله خواسته های معترضان تأسیس عدالتخانه و تشکیل مجلس شورا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12"/>
            <a:ext cx="9932276" cy="6885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32276" y="2521059"/>
            <a:ext cx="2287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اعتصاب بازار تهران در هنگام مهاجرت علما به قم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42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" y="-7883"/>
            <a:ext cx="10957034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4682" y="149771"/>
            <a:ext cx="100426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طباطبایی، شیخ فضل الله نوری و جمع دیگری از مشروطه خواهان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6" y="0"/>
            <a:ext cx="109049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6964" y="220746"/>
            <a:ext cx="819806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a-IR" sz="2400" dirty="0">
                <a:cs typeface="B Koodak" panose="00000700000000000000" pitchFamily="2" charset="-78"/>
              </a:rPr>
              <a:t>نمایی از تحصن بازاریان و اصناف در سفارت انگلیس به پشتیبانی از مشروطیت</a:t>
            </a:r>
          </a:p>
        </p:txBody>
      </p:sp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18331" cy="6874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18331" y="2850196"/>
            <a:ext cx="3501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نمایی از تحصن بازاریان </a:t>
            </a:r>
            <a:r>
              <a:rPr lang="fa-IR" sz="2800" dirty="0" smtClean="0">
                <a:cs typeface="B Koodak" panose="00000700000000000000" pitchFamily="2" charset="-78"/>
              </a:rPr>
              <a:t>و اصناف در سفارت </a:t>
            </a:r>
            <a:r>
              <a:rPr lang="fa-IR" sz="2800" dirty="0">
                <a:cs typeface="B Koodak" panose="00000700000000000000" pitchFamily="2" charset="-78"/>
              </a:rPr>
              <a:t>انگلیس به پشتیبانی از مشروطیت </a:t>
            </a: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475076" cy="6867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75076" y="2649765"/>
            <a:ext cx="25973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جمعی از بازاریان در حال طبخ غذا برای </a:t>
            </a:r>
            <a:r>
              <a:rPr lang="fa-IR" sz="2800" dirty="0" err="1">
                <a:cs typeface="B Koodak" panose="00000700000000000000" pitchFamily="2" charset="-78"/>
              </a:rPr>
              <a:t>متحصنین</a:t>
            </a:r>
            <a:r>
              <a:rPr lang="fa-IR" sz="2800" dirty="0">
                <a:cs typeface="B Koodak" panose="00000700000000000000" pitchFamily="2" charset="-78"/>
              </a:rPr>
              <a:t> در سفارت انگلیس </a:t>
            </a:r>
          </a:p>
        </p:txBody>
      </p:sp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531" y="134669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مشروطیت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جنبشی سیاسی- اجتماعی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حکومت مظفرالدین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رخ داد. 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40" y="1642774"/>
            <a:ext cx="292319" cy="730798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388319" y="3346254"/>
            <a:ext cx="5803681" cy="3511746"/>
          </a:xfrm>
          <a:prstGeom prst="flowChartAlternateProcess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نوعی از حکومت که در آن قدرت و اختیارات پادشاه بر اساس قانون محدود می شود و ادارۀ کشور در اختیار نهادهایی مانند مجلس شورا و هیئت وزیران ( دولت) قرار می گیرد.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0" y="3346254"/>
            <a:ext cx="5803681" cy="3511745"/>
          </a:xfrm>
          <a:prstGeom prst="flowChartAlternateProcess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حکومتی که در آن پادشاه از قدرت و اختیارات فراوانی برخوردار است و بر اساس میل و ارادۀ خود حکومت می کند. ادارۀ کشور تابع هیچ قانونی نیست و خواست پادشاه حکم قانون را دارد.</a:t>
            </a:r>
            <a:endParaRPr lang="fa-IR" sz="2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33525" y="2249518"/>
            <a:ext cx="8832630" cy="830997"/>
            <a:chOff x="1533525" y="2249518"/>
            <a:chExt cx="8832630" cy="830997"/>
          </a:xfrm>
        </p:grpSpPr>
        <p:sp>
          <p:nvSpPr>
            <p:cNvPr id="5" name="Rectangle 4"/>
            <p:cNvSpPr/>
            <p:nvPr/>
          </p:nvSpPr>
          <p:spPr>
            <a:xfrm>
              <a:off x="1533525" y="2260850"/>
              <a:ext cx="8832630" cy="769441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نظام                               جایگزین نظام                                  شد.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334567" y="2249518"/>
              <a:ext cx="7279471" cy="830997"/>
              <a:chOff x="2334567" y="2249518"/>
              <a:chExt cx="7279471" cy="83099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34567" y="2249518"/>
                <a:ext cx="2726222" cy="830997"/>
              </a:xfrm>
              <a:prstGeom prst="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پادشاهی استبدادی</a:t>
                </a:r>
                <a:endPara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045574" y="2249518"/>
                <a:ext cx="2568464" cy="769441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پادشاهی مشروطه</a:t>
                </a:r>
                <a:endPara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0000">
            <a:off x="8119209" y="2774783"/>
            <a:ext cx="238125" cy="952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3151982" y="2780980"/>
            <a:ext cx="238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76041" cy="68813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23034" y="3092749"/>
            <a:ext cx="6321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اجتماعی از مشروطه خواهان روحانیون در کنار دیوار سفارت انگلیس در تهران 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110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75076" y="2649765"/>
            <a:ext cx="2597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جمع مشروطه طلبان در محوطه سفارت انگلستان در تهران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2692" y="352920"/>
            <a:ext cx="106266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علما و روشنفکران که رهبری انقلاب مشروطیت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را عهده دار بودند، گروه ها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قشرهای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اجتماعی مختلف مانند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تجار، پیشه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وران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کارگران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در این انقلاب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نقش مؤثری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داشتند.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563" y="3014164"/>
            <a:ext cx="10788869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 مظفرالدین شاه تسلیم خواسته های ملت شد و در 14 مرداد 1285 ش. فرمان مشروطه را صادر کرد.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93" y="4890978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مجلس شورای ملی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شد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قانون اساسی مشروطه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با عجله تدوین و تصویب گردید.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343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59782" y="3167389"/>
            <a:ext cx="5655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فرمان مشروطه به امضای مظفرالدین شاه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7" y="0"/>
            <a:ext cx="114618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593" y="329596"/>
            <a:ext cx="5655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ساختمان مجلس شورای ملی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81"/>
            <a:ext cx="5782362" cy="68689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59248" y="3161899"/>
            <a:ext cx="5655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مرتضی قلی خان صنیع </a:t>
            </a:r>
            <a:r>
              <a:rPr lang="fa-IR" sz="2800" b="1" dirty="0" err="1" smtClean="0">
                <a:cs typeface="B Koodak" panose="00000700000000000000" pitchFamily="2" charset="-78"/>
              </a:rPr>
              <a:t>الدوله</a:t>
            </a:r>
            <a:endParaRPr lang="fa-IR" sz="2800" b="1" dirty="0" smtClean="0">
              <a:cs typeface="B Koodak" panose="00000700000000000000" pitchFamily="2" charset="-78"/>
            </a:endParaRPr>
          </a:p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اولین رئیس مجلس شورای ملی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87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3872" y="2521059"/>
            <a:ext cx="24181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err="1">
                <a:cs typeface="B Koodak" panose="00000700000000000000" pitchFamily="2" charset="-78"/>
              </a:rPr>
              <a:t>مظفر‌الدین</a:t>
            </a:r>
            <a:r>
              <a:rPr lang="fa-IR" sz="2800" b="1" dirty="0">
                <a:cs typeface="B Koodak" panose="00000700000000000000" pitchFamily="2" charset="-78"/>
              </a:rPr>
              <a:t> شاه در مراسم گشایش دوره اول مجلس شورای ملی 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4897" y="264705"/>
            <a:ext cx="4782206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موانع و مشکلات حکومت مشروطه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89" y="965365"/>
            <a:ext cx="1208821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انقلاب مشروطه با هدف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برقراری حکومت قانون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رها کردن کشور از چنگ استبداد داخلی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 خارجی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شکل گرفت.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92" y="3212134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امیدوار بودند که با پیروزی این انقلاب زمینه برای ایجاد امنیت، عدالت، آزادی، رونق اقتصادی و رفاه عمومی فراهم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93" y="4890978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حکومت مشروطه از همان ابتدای پیروزی با مسائل و مشکلات مختلف داخلی و خارجی رو برو شد و هدف های اصلی آن تحقق نیافت.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3852035" y="202665"/>
            <a:ext cx="4487917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الف) مخالفت و دشمنی مستبدان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0250" y="1040524"/>
            <a:ext cx="94914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مظفرالدین شاه مدت کوتاهی پس از صدور فرمان مشروطه درگذشت.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6442" y="1871521"/>
            <a:ext cx="6559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محمدعلی شاه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جانشین او،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پادشاهی مست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بد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89" y="2973176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پشتیبانی دولت روسیه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حمایت مستبدان داخلی، تصمیم گرفت حکومت نوپای مشروطه را نابود سازد و نظام پادشاهی استبدادی را دوباره برقرار سازد.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083" y="4749481"/>
            <a:ext cx="114418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چند ماه اختلاف و درگیری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به دستور محمد علی شاه مجلس به توپ بسته شد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منحل گردید.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663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33" y="-1"/>
            <a:ext cx="7725367" cy="6254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8510" y="6317816"/>
            <a:ext cx="2921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محمد علی شاه </a:t>
            </a:r>
            <a:r>
              <a:rPr lang="fa-IR" sz="2800" b="1" dirty="0" smtClean="0">
                <a:cs typeface="B Koodak" panose="00000700000000000000" pitchFamily="2" charset="-78"/>
              </a:rPr>
              <a:t>قاجار</a:t>
            </a:r>
            <a:r>
              <a:rPr lang="fa-IR" b="1" dirty="0"/>
              <a:t> 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94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79" y="0"/>
            <a:ext cx="410932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817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58170" y="3167390"/>
            <a:ext cx="261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ناصرالدین شاه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" y="0"/>
            <a:ext cx="1073631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4392" y="302962"/>
            <a:ext cx="7583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محمد علی شاه و </a:t>
            </a:r>
            <a:r>
              <a:rPr lang="fa-IR" sz="2800" b="1" dirty="0" err="1">
                <a:cs typeface="B Koodak" panose="00000700000000000000" pitchFamily="2" charset="-78"/>
              </a:rPr>
              <a:t>لیاخوف</a:t>
            </a:r>
            <a:r>
              <a:rPr lang="fa-IR" sz="2800" b="1" dirty="0">
                <a:cs typeface="B Koodak" panose="00000700000000000000" pitchFamily="2" charset="-78"/>
              </a:rPr>
              <a:t> چند روز قبل از به توپ بستن مجلس </a:t>
            </a:r>
            <a:r>
              <a:rPr lang="fa-IR" b="1" dirty="0"/>
              <a:t> 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6926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62244" y="2951946"/>
            <a:ext cx="5236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Koodak" panose="00000700000000000000" pitchFamily="2" charset="-78"/>
              </a:rPr>
              <a:t>عمارت مجلس بعد از به توپ بسته شدن به امر محمد </a:t>
            </a:r>
            <a:r>
              <a:rPr lang="fa-IR" sz="2800" b="1" dirty="0" err="1">
                <a:cs typeface="B Koodak" panose="00000700000000000000" pitchFamily="2" charset="-78"/>
              </a:rPr>
              <a:t>علي</a:t>
            </a:r>
            <a:r>
              <a:rPr lang="fa-IR" sz="2800" b="1" dirty="0">
                <a:cs typeface="B Koodak" panose="00000700000000000000" pitchFamily="2" charset="-78"/>
              </a:rPr>
              <a:t> شاه</a:t>
            </a:r>
            <a:r>
              <a:rPr lang="fa-IR" b="1" dirty="0">
                <a:cs typeface="B Koodak" panose="00000700000000000000" pitchFamily="2" charset="-78"/>
              </a:rPr>
              <a:t> 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1" y="-1944"/>
            <a:ext cx="871721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23283" cy="6856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23282" y="2951946"/>
            <a:ext cx="3268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جمعی از زندانیان مشروطه خواه در باغ شاه پس از به توپ بستن مجلس 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14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182680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مجاهدان مشروطه خواه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تبریز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رهبری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ستارخان و باقرخان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برابر حکومت استبدادی محمد علی شاه به پا خاستند.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735" y="1873465"/>
            <a:ext cx="113945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علمای مشروطه خواه نجف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آنان را به مقاومت در برابر شاه مستبد دعوت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89" y="2973176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طرفداران مشروطه در گیلان و اصفهان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مشاهدۀ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ایستادگی مردم تبریز، روحیه گرفتند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راهی پایتخت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606" y="4668645"/>
            <a:ext cx="11556775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آنان پس از فتح تهران، محمد علی شاه را برکنار کردند و پسر خردسالش،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احمدمیرزا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را به جانشینی او برگزیدند.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10" y="0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26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41" y="0"/>
            <a:ext cx="502785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259" y="720605"/>
            <a:ext cx="918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ستارخان</a:t>
            </a:r>
            <a:endParaRPr lang="fa-IR" sz="2000" dirty="0"/>
          </a:p>
        </p:txBody>
      </p:sp>
      <p:sp>
        <p:nvSpPr>
          <p:cNvPr id="6" name="Rectangle 5"/>
          <p:cNvSpPr/>
          <p:nvPr/>
        </p:nvSpPr>
        <p:spPr>
          <a:xfrm>
            <a:off x="7616414" y="720605"/>
            <a:ext cx="857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باقرخان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33203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388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93886" y="2736502"/>
            <a:ext cx="30924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ستارخان و باقرخان در میان گروهی از مجاهدان مشروطه خواه</a:t>
            </a:r>
            <a:r>
              <a:rPr lang="fa-IR" b="1" dirty="0"/>
              <a:t> 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638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63806" y="2951946"/>
            <a:ext cx="22225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آغاز قیام مردم تبریز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3806" y="2951946"/>
            <a:ext cx="22225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آغاز قیام مردم تبریز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21"/>
            <a:ext cx="9317421" cy="6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80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58741" y="2736502"/>
            <a:ext cx="22225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cs typeface="B Koodak" panose="00000700000000000000" pitchFamily="2" charset="-78"/>
              </a:rPr>
              <a:t>عده ای از مشروطه خواهان تبریز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61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579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5793" y="2626143"/>
            <a:ext cx="2496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استقبال مردم از ستارخان در دروازه </a:t>
            </a:r>
            <a:r>
              <a:rPr lang="fa-IR" sz="2800" dirty="0" smtClean="0">
                <a:cs typeface="B Koodak" panose="00000700000000000000" pitchFamily="2" charset="-78"/>
              </a:rPr>
              <a:t>گمرک </a:t>
            </a:r>
            <a:r>
              <a:rPr lang="fa-IR" sz="2800" dirty="0">
                <a:cs typeface="B Koodak" panose="00000700000000000000" pitchFamily="2" charset="-78"/>
              </a:rPr>
              <a:t>تهران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725214"/>
            <a:ext cx="11067393" cy="61327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0854" y="100997"/>
            <a:ext cx="6526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نمایندگان مجلس شورای ملی در اوایل عصر مشروطه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95793" y="2925688"/>
            <a:ext cx="24962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مشروطه خواهان فاتح تهران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6601" y="154293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  <a:cs typeface="B Koodak" panose="00000700000000000000" pitchFamily="2" charset="-78"/>
              </a:rPr>
              <a:t>ناصرالدین شاه قاجار به همراه عده ای از رجال و خدمه</a:t>
            </a:r>
            <a:endParaRPr lang="fa-IR" sz="24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90" y="-2"/>
            <a:ext cx="5016137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29200" cy="688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16" y="0"/>
            <a:ext cx="511328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2752158"/>
            <a:ext cx="20495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احمدشاه قاجار در اولین روز پادشاهی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95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09502" y="2736502"/>
            <a:ext cx="2882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مراسم گشایش مجلس شورای ملی با حضور احمدشاه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5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2848307" y="202665"/>
            <a:ext cx="6495386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ب) اختلاف و دو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دستگی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میان مشروطه خواهان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94" y="1038237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هنوز جوهر فرمان مشروطه خشک نشده بود که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زمزمۀ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اختلاف در میان رهبران مشروطه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گوش رسید.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841" y="2546342"/>
            <a:ext cx="120882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شیخ فضل الله نوری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در آغاز پشتیبان مشروطه بود، به انتقاد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ازآن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برخاست.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21" y="3553801"/>
            <a:ext cx="11525249" cy="15696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 معتقد بود افرادی که رهبری انقلاب را به دست گرفته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به اسلام اعتقادی ندارند و می خواهند افکار و فرهنگ کشورهای اروپایی را در ایران گسترش دهند.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61480"/>
            <a:ext cx="120882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منظور او برخی از روشنفکران بودند که در تقلید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اروپاییان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زیاده روی می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1038225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957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2" y="0"/>
            <a:ext cx="433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556125"/>
            <a:ext cx="120882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تدریج اختلافات شیخ فضل الله و همفکرانش با مشروطه خواهان بیشتر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94" y="1881691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سرانجام برخی از مشروطه خواهان بعد از برکناری محمدعلی شاه، با فرصت طلبی شیخ را به اتهام مخالفت با نظام مشروطه محاکمه کردند و به شهادت رساندند.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89" y="3948118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شهادت مجتهد معروف پایتخت، تأثیر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نامطلوبی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 اوضاع ایران داشت و موجب اختلاف و دشمنی بیشتر در داخل کشور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-2"/>
            <a:ext cx="8890000" cy="6891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076497" cy="6891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9558" y="1552709"/>
            <a:ext cx="698937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 از دستگیری شیخ فضل الله به او پیشنهاد شد که به سفارت روسیه پناهنده شود، اما او نپذیرفت و گفت: « آیا رواست که پس از هفتاد سال که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محاسنم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را برای اسلام سفید کرده ام، بیایم و به زیر پرچم کفر بروم؟»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7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1251070"/>
            <a:ext cx="1208821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همزمان با وقوع انقلاب مشروطیت در ایران،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آلمان و متحدانش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یعنی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ایتالیا، اتریش و مجارستان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به یک قدرت بزرگ اروپایی تبدیل شده و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درصدد دست اندازی به مستعمرات دیگر کشورها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3852035" y="202665"/>
            <a:ext cx="4487917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پ) افزایش دخالت های خارجی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87" y="3710672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 و روسیه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 ی مقابله با قدرت روزافزون آلمان و متحدانش، تصمیم گرفتند به اختلافهای خود پایان دهند و به جای رقابت، 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یکدیگر همکاری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026" y="5431610"/>
            <a:ext cx="10851931" cy="8309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همین دلیل، این دو کشور طی قرارداد 1907 ایران را میان خود تقسیم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" y="-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95393" cy="686305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65679" y="2536767"/>
            <a:ext cx="2995449" cy="1784464"/>
            <a:chOff x="8844455" y="369011"/>
            <a:chExt cx="2995449" cy="1784464"/>
          </a:xfrm>
        </p:grpSpPr>
        <p:sp>
          <p:nvSpPr>
            <p:cNvPr id="6" name="Rectangle 5"/>
            <p:cNvSpPr/>
            <p:nvPr/>
          </p:nvSpPr>
          <p:spPr>
            <a:xfrm>
              <a:off x="11493062" y="472966"/>
              <a:ext cx="331076" cy="315310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80938" y="369011"/>
              <a:ext cx="24121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منطقۀ</a:t>
              </a:r>
              <a:r>
                <a:rPr lang="fa-IR" sz="2800" b="1" dirty="0" smtClean="0">
                  <a:cs typeface="B Koodak" panose="00000700000000000000" pitchFamily="2" charset="-78"/>
                </a:rPr>
                <a:t> نفوذ روسیه</a:t>
              </a:r>
              <a:r>
                <a:rPr lang="fa-IR" b="1" dirty="0"/>
                <a:t> </a:t>
              </a:r>
              <a:endParaRPr lang="fa-I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508828" y="1103588"/>
              <a:ext cx="331076" cy="315310"/>
            </a:xfrm>
            <a:prstGeom prst="rect">
              <a:avLst/>
            </a:prstGeom>
            <a:solidFill>
              <a:srgbClr val="33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44455" y="999633"/>
              <a:ext cx="26486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منطقۀ</a:t>
              </a:r>
              <a:r>
                <a:rPr lang="fa-IR" sz="2800" b="1" dirty="0" smtClean="0">
                  <a:cs typeface="B Koodak" panose="00000700000000000000" pitchFamily="2" charset="-78"/>
                </a:rPr>
                <a:t> نفوذ انگلیس</a:t>
              </a:r>
              <a:r>
                <a:rPr lang="fa-IR" b="1" dirty="0"/>
                <a:t> </a:t>
              </a:r>
              <a:endParaRPr lang="fa-I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508828" y="1734210"/>
              <a:ext cx="331076" cy="31531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18431" y="1630255"/>
              <a:ext cx="19391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2800" b="1" dirty="0" err="1" smtClean="0">
                  <a:cs typeface="B Koodak" panose="00000700000000000000" pitchFamily="2" charset="-78"/>
                </a:rPr>
                <a:t>منطقۀ</a:t>
              </a:r>
              <a:r>
                <a:rPr lang="fa-IR" sz="2800" b="1" dirty="0" smtClean="0">
                  <a:cs typeface="B Koodak" panose="00000700000000000000" pitchFamily="2" charset="-78"/>
                </a:rPr>
                <a:t> بی طرف</a:t>
              </a:r>
              <a:endParaRPr lang="fa-IR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281689" y="850842"/>
            <a:ext cx="4455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نقشۀ</a:t>
            </a:r>
            <a:r>
              <a:rPr lang="fa-IR" sz="2800" dirty="0" smtClean="0">
                <a:cs typeface="B Koodak" panose="00000700000000000000" pitchFamily="2" charset="-78"/>
              </a:rPr>
              <a:t> تقسیم ایران در قرارداد 1907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4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94" y="352617"/>
            <a:ext cx="1208821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خیالی آسوده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امور داخلی ایران مداخله می کرد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اجازه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داد که دولت و مجلس اوضاع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آشفتۀ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 را سر و سامان دهند.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8656" y="2379037"/>
            <a:ext cx="73946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این نیروهای روسیه وارد خاک ایران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438" y="3728349"/>
            <a:ext cx="114891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آنها در تبریز تعدادی از مشروطه خواهان را کشتند و در مشهد نیز حرم امام رضا (ع) را به گلوله بستند.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20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7261" y="246036"/>
            <a:ext cx="5817476" cy="1403130"/>
            <a:chOff x="3187261" y="246036"/>
            <a:chExt cx="5817476" cy="14031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261" y="246036"/>
              <a:ext cx="5817476" cy="140313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98782" y="532103"/>
              <a:ext cx="539443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چرا انقلاب مشروطه به وقوع پیوست؟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3" name="Snip Diagonal Corner Rectangle 12"/>
          <p:cNvSpPr/>
          <p:nvPr/>
        </p:nvSpPr>
        <p:spPr>
          <a:xfrm>
            <a:off x="3802116" y="2100277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سیاسی و اقتصادی </a:t>
            </a:r>
          </a:p>
        </p:txBody>
      </p:sp>
      <p:sp>
        <p:nvSpPr>
          <p:cNvPr id="14" name="Snip Diagonal Corner Rectangle 13"/>
          <p:cNvSpPr/>
          <p:nvPr/>
        </p:nvSpPr>
        <p:spPr>
          <a:xfrm>
            <a:off x="3802116" y="3469518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3200" dirty="0" smtClean="0">
                <a:solidFill>
                  <a:schemeClr val="tx1"/>
                </a:solidFill>
                <a:cs typeface="B Koodak" panose="00000700000000000000" pitchFamily="2" charset="-78"/>
              </a:rPr>
              <a:t>فکری و فرهنگی</a:t>
            </a:r>
            <a:endParaRPr lang="fa-IR" sz="32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19798" y="4416822"/>
            <a:ext cx="2370084" cy="1735800"/>
            <a:chOff x="6019798" y="4416822"/>
            <a:chExt cx="2370084" cy="1735800"/>
          </a:xfrm>
        </p:grpSpPr>
        <p:sp>
          <p:nvSpPr>
            <p:cNvPr id="20" name="Wave 19"/>
            <p:cNvSpPr/>
            <p:nvPr/>
          </p:nvSpPr>
          <p:spPr>
            <a:xfrm>
              <a:off x="6019798" y="5033270"/>
              <a:ext cx="2370084" cy="1119352"/>
            </a:xfrm>
            <a:prstGeom prst="wav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800" dirty="0">
                  <a:solidFill>
                    <a:schemeClr val="tx1"/>
                  </a:solidFill>
                  <a:cs typeface="B Koodak" panose="00000700000000000000" pitchFamily="2" charset="-78"/>
                </a:rPr>
                <a:t>زمینه های داخلی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82571" y="4540647"/>
              <a:ext cx="561975" cy="31432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32495" y="4416821"/>
            <a:ext cx="2370084" cy="1735801"/>
            <a:chOff x="3532495" y="4416821"/>
            <a:chExt cx="2370084" cy="1735801"/>
          </a:xfrm>
        </p:grpSpPr>
        <p:sp>
          <p:nvSpPr>
            <p:cNvPr id="21" name="Wave 20"/>
            <p:cNvSpPr/>
            <p:nvPr/>
          </p:nvSpPr>
          <p:spPr>
            <a:xfrm>
              <a:off x="3532495" y="5033270"/>
              <a:ext cx="2370084" cy="1119352"/>
            </a:xfrm>
            <a:prstGeom prst="wav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800" dirty="0">
                  <a:solidFill>
                    <a:schemeClr val="tx1"/>
                  </a:solidFill>
                  <a:cs typeface="B Koodak" panose="00000700000000000000" pitchFamily="2" charset="-78"/>
                </a:rPr>
                <a:t>زمینه های </a:t>
              </a:r>
              <a:r>
                <a:rPr lang="fa-IR" sz="28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خارجی</a:t>
              </a:r>
              <a:endParaRPr lang="fa-IR" sz="2800" dirty="0">
                <a:solidFill>
                  <a:schemeClr val="tx1"/>
                </a:solidFill>
                <a:cs typeface="B Koodak" panose="00000700000000000000" pitchFamily="2" charset="-78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1481" y="4540646"/>
              <a:ext cx="561975" cy="31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227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32276" y="2736502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کشتار مشروطه خواهان تبریز به دست قزاق های روس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8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8" y="0"/>
            <a:ext cx="1083091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7558" y="324378"/>
            <a:ext cx="658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کشتار مشروطه خواهان تبریز به دست قزاق های روس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32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3227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32276" y="2736502"/>
            <a:ext cx="222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به توپ بستن حرم امام رضا (ع) توسط روس ها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03312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32276" y="2736502"/>
            <a:ext cx="222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به توپ بستن حرم امام رضا (ع) توسط روس ها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0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4243555" y="186899"/>
            <a:ext cx="3704890" cy="835572"/>
          </a:xfrm>
          <a:prstGeom prst="doubleWave">
            <a:avLst>
              <a:gd name="adj1" fmla="val 10024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ت) وقوع جنگ جهانی اول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1685" y="1209370"/>
            <a:ext cx="86086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 جهانی اول در سال 1914 م برابر با 1293 ش آغاز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5790649" y="2782613"/>
            <a:ext cx="5975131" cy="1292773"/>
          </a:xfrm>
          <a:prstGeom prst="horizontalScroll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آلمان، ایتالیا، اتریش و مجارستان، عثمانی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25860" y="2782613"/>
            <a:ext cx="4871545" cy="1292773"/>
          </a:xfrm>
          <a:prstGeom prst="horizontalScroll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انگلستان، روسیه، فرانسه، آمریکا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39257" y="2295114"/>
            <a:ext cx="1277914" cy="5847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متحدین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7635" y="2300846"/>
            <a:ext cx="1107996" cy="58477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متفقین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97558" y="4304186"/>
            <a:ext cx="91968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 جهانی اول پس از چهار سال با پیروزی متفقین به پایان رسید.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074" y="5098392"/>
            <a:ext cx="115298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اثر این جنگ، میلیون ها نفر کشته، زخمی و آواره شدند و خسارت ها و ویرانی های زیادی به بار آمد.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2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076" y="274144"/>
            <a:ext cx="1152984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دولت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ابتدای جنگ جهانی اول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 طرفی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کامل خود را اعلام کرد اما انگلستان، روسیه و عثمانی این بی طرفی را نادیده گرفتند و نیروهای خود را وارد ایران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536" y="2197537"/>
            <a:ext cx="118609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مناطق ایران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صحنۀ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نبرد نیروهای روسیه و انگلستان با قوای عثمانی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536" y="3194956"/>
            <a:ext cx="1152984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برخی نواحی ایران مانند بوشهر، فارس و خوزستان، نیروهای مردمی از جمله عشایر غیور به مقابله با قوای اشغالگر انگلیسی برخاستند.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535" y="5077371"/>
            <a:ext cx="118609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دلیرمردان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تگستانی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فرماندهی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رئیسعلی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دلواری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ایثار جان خویش،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ضربۀ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سنگینی به اشغالگران وارد آوردند.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6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80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4455" y="2736502"/>
            <a:ext cx="222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توپخانه بریتانیا در حال بمباران مواضع </a:t>
            </a:r>
            <a:r>
              <a:rPr lang="fa-IR" sz="2800" dirty="0" smtClean="0">
                <a:cs typeface="B Koodak" panose="00000700000000000000" pitchFamily="2" charset="-78"/>
              </a:rPr>
              <a:t>آلمان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30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468488"/>
            <a:ext cx="2227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سرباز آلمانی در حال پرتاب یک نارنجک دستی علیه مواضع دشمن 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6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547316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>
                <a:cs typeface="B Koodak" panose="00000700000000000000" pitchFamily="2" charset="-78"/>
              </a:rPr>
              <a:t>تنگه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داردانل</a:t>
            </a:r>
            <a:r>
              <a:rPr lang="fa-IR" sz="2800" dirty="0">
                <a:cs typeface="B Koodak" panose="00000700000000000000" pitchFamily="2" charset="-78"/>
              </a:rPr>
              <a:t> و </a:t>
            </a:r>
            <a:r>
              <a:rPr lang="fa-IR" sz="2800" dirty="0" err="1">
                <a:cs typeface="B Koodak" panose="00000700000000000000" pitchFamily="2" charset="-78"/>
              </a:rPr>
              <a:t>کشتی‌های</a:t>
            </a:r>
            <a:r>
              <a:rPr lang="fa-IR" sz="2800" dirty="0">
                <a:cs typeface="B Koodak" panose="00000700000000000000" pitchFamily="2" charset="-78"/>
              </a:rPr>
              <a:t> جنگی فرانسه در سال ۱۹۱۵ 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43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736502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جنازه یک سرباز اتریشی در میدان نبرد، در سال ۱۹۱۵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3802117" y="90956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سیاسی و اقتصادی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531" y="1057515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جدا شدن سرزمین های بسیار از خاک ایران به دلیل عقب ماندگی ایران و ناتوانی حکومت قاجار در برابر روسیه و انگلیس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5876" y="2586925"/>
            <a:ext cx="7333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واگذاری امتیازهای بسیار به انگلیسی ها و روس ها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6218840" y="3734918"/>
            <a:ext cx="5644054" cy="625432"/>
          </a:xfrm>
          <a:prstGeom prst="flowChartAlternateProcess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تسلط بیگانگان بر منابع ثروت اقتصادی کشور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245681" y="3734918"/>
            <a:ext cx="5644054" cy="625432"/>
          </a:xfrm>
          <a:prstGeom prst="flowChartAlternateProcess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ضربۀ</a:t>
            </a:r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شدید به صنعت، کشاورزی و بازرگانی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218840" y="4530449"/>
            <a:ext cx="5644054" cy="1025289"/>
          </a:xfrm>
          <a:prstGeom prst="flowChartAlternateProcess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گسترش بیکاری در سراسر کشور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245681" y="4504359"/>
            <a:ext cx="5644054" cy="1051380"/>
          </a:xfrm>
          <a:prstGeom prst="flowChartAlternateProcess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افزایش شدت فقر عمومی در اثر سخت گیری و بی رحم مأموران مالیاتی</a:t>
            </a:r>
            <a:endParaRPr lang="fa-IR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781054"/>
            <a:ext cx="12192000" cy="7482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ایران </a:t>
            </a:r>
            <a:r>
              <a:rPr lang="fa-IR" sz="3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ضعف و بی کفایتی حکومت قاجار 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</a:t>
            </a:r>
            <a:r>
              <a:rPr lang="fa-IR" sz="31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1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علت اصلی </a:t>
            </a:r>
            <a:r>
              <a:rPr lang="fa-IR" sz="3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مسائل و مشکلات می دانستند.</a:t>
            </a:r>
            <a:endParaRPr lang="en-US" sz="3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1874728"/>
            <a:ext cx="22275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سربازان فرانسوی در کنار کشیش برای پرواز برکت آمیز هواپیمای جدید دعا می کنند در </a:t>
            </a:r>
            <a:r>
              <a:rPr lang="fa-IR" sz="2800" dirty="0" smtClean="0">
                <a:cs typeface="B Koodak" panose="00000700000000000000" pitchFamily="2" charset="-78"/>
              </a:rPr>
              <a:t>سال 1915 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4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4455" y="2815330"/>
            <a:ext cx="22275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cs typeface="B Koodak" panose="00000700000000000000" pitchFamily="2" charset="-78"/>
              </a:rPr>
              <a:t>سربازان عثمانی در حال دیدبانی و آماده شدن برای </a:t>
            </a:r>
            <a:r>
              <a:rPr lang="fa-IR" sz="2800" dirty="0" smtClean="0">
                <a:cs typeface="B Koodak" panose="00000700000000000000" pitchFamily="2" charset="-78"/>
              </a:rPr>
              <a:t>دفاع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47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66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0495" y="6334780"/>
            <a:ext cx="22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دلواری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8228" y="6213580"/>
            <a:ext cx="6373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تندیس </a:t>
            </a:r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در حیاط منزل وی ( </a:t>
            </a:r>
            <a:r>
              <a:rPr lang="fa-IR" sz="2800" dirty="0" err="1" smtClean="0"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)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7" y="0"/>
            <a:ext cx="7194331" cy="60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80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48040" y="2951946"/>
            <a:ext cx="2243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دلواری</a:t>
            </a:r>
            <a:r>
              <a:rPr lang="fa-IR" sz="2800" dirty="0" smtClean="0">
                <a:cs typeface="B Koodak" panose="00000700000000000000" pitchFamily="2" charset="-78"/>
              </a:rPr>
              <a:t> و دلیران </a:t>
            </a:r>
            <a:r>
              <a:rPr lang="fa-IR" sz="2800" dirty="0" err="1" smtClean="0">
                <a:cs typeface="B Koodak" panose="00000700000000000000" pitchFamily="2" charset="-78"/>
              </a:rPr>
              <a:t>تنگستان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87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17420" y="2951946"/>
            <a:ext cx="2638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نمایی از سنگ قبر </a:t>
            </a:r>
            <a:r>
              <a:rPr lang="fa-IR" sz="2800" dirty="0" err="1" smtClean="0">
                <a:cs typeface="B Koodak" panose="00000700000000000000" pitchFamily="2" charset="-78"/>
              </a:rPr>
              <a:t>رئیسعلی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دلواری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66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2545" y="289910"/>
            <a:ext cx="93069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 جهانی اول موجب بی ثباتی و آشفتگی بیشتر اوضاع ایران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545" y="1410817"/>
            <a:ext cx="1158765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دلیل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حضور نیروهای اشغالگر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درگیری های نظامی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دولت مرکزی به نهایت ضعف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درماندگی رسید و تسلط خود را بر امور کشور از دست داد.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065439"/>
            <a:ext cx="12191999" cy="7271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نافرمانی و سرپیچی از فرمان دولت مرکزی گسترش یافت و امنیت و آسایش مردم از بین رفت.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545" y="4224806"/>
            <a:ext cx="1158765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سال ها، ایرانیان دچار بلایا و مصیبت های بزرگی مانند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قحطی، فقر، گرسنگی و شیوع بیماری های واگیردار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شدند و افراد زیادی جان خود را از دست دادند.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4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8952" y="2951946"/>
            <a:ext cx="284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ایران و قحطی بزرگ در جنگ جهانی اول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18331" cy="68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390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8952" y="2951946"/>
            <a:ext cx="284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ایران و قحطی بزرگ در جنگ جهانی اول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9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1409" y="618228"/>
            <a:ext cx="8433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خاطرات میرزا تقی خان ثقفی پزشک دربار از قحطی در ایران: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567" y="1821231"/>
            <a:ext cx="11726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یکی از گذرگاه های تهران عبور می‏کردم. به بازارچه‏ ای رسیدم که در آنجا دکان دمپخت‌پزی بود. رو به روی آن دکان، دو نفر زن پشت به دیوار ایستاده بودند. یکی از آنها پیرزنی بود صغیرالجثه و دیگری زنی جوان 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بلند قامت.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پیرزن که صورتش باز بود و کاسه گلینی در دست داشت، گریه‏ کنان گفت : ای آقا، به من و این دختر بدبختم رحم کنید؛ یک چارک از این دمپخت خریده و به ما بدهید، مدتی است که هیچ کدام غذا نخورده‏ ایم و نزدیک است از گرسنگی هلاک شویم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793" y="167929"/>
            <a:ext cx="1108841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خلیل خان ثقفی - پزشک دربار - در خاطرات خود از اوضاع حاکم بر تهران می گوید که نشان دهنده عمق فاجعه در پایتخت است:</a:t>
            </a:r>
            <a:r>
              <a:rPr lang="fa-IR" sz="1600" dirty="0"/>
              <a:t> </a:t>
            </a:r>
            <a:r>
              <a:rPr lang="fa-IR" i="1" dirty="0"/>
              <a:t/>
            </a:r>
            <a:br>
              <a:rPr lang="fa-IR" i="1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181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938" y="428177"/>
            <a:ext cx="1083212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گفتم : قیمت یک چارک دمپخت چقدر است تا هر قدر پولش شد، بدهم خودتان بخرید. گفتند: نه آقا، شما بخرید و به ما بدهید چون ما زن هستیم، فروشنده ممکن است دمپخت را کم کشیده و ما متضرر شویم. یک چارک دمپخت خریده و در کاسه آنها ریختم. همان جا مشغول خوردن شدند و به طوری سریع این کار را انجام دادند که من هنوز فکر خود را درباره وضع آنها تمام نکرده بودم، دیدم که دمپخت را تمام کردند. گفتم: اگر سیر نشده‏ اید یک چارک دیگر برایتان بخرم، گفتند : آری بخرید و مرحمت کنید، خداوند به شما اجر خیر بدهد و سایه‏ تان را از سر اهل و عیالتان کم نکند.</a:t>
            </a: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9552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802117" y="161285"/>
            <a:ext cx="4587766" cy="875603"/>
          </a:xfrm>
          <a:prstGeom prst="snip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</a:t>
            </a:r>
            <a:r>
              <a:rPr lang="fa-IR" sz="3200" dirty="0" smtClean="0">
                <a:solidFill>
                  <a:schemeClr val="tx1"/>
                </a:solidFill>
                <a:cs typeface="B Koodak" panose="00000700000000000000" pitchFamily="2" charset="-78"/>
              </a:rPr>
              <a:t>فکری و فرهنگی</a:t>
            </a:r>
            <a:endParaRPr lang="fa-IR" sz="32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5" name="Wave 4"/>
          <p:cNvSpPr/>
          <p:nvPr/>
        </p:nvSpPr>
        <p:spPr>
          <a:xfrm>
            <a:off x="9821916" y="1036888"/>
            <a:ext cx="2370084" cy="1119352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>
                <a:solidFill>
                  <a:schemeClr val="tx1"/>
                </a:solidFill>
                <a:cs typeface="B Koodak" panose="00000700000000000000" pitchFamily="2" charset="-78"/>
              </a:rPr>
              <a:t>زمینه های داخلی</a:t>
            </a:r>
          </a:p>
        </p:txBody>
      </p:sp>
      <p:sp>
        <p:nvSpPr>
          <p:cNvPr id="6" name="Rectangle 5"/>
          <p:cNvSpPr/>
          <p:nvPr/>
        </p:nvSpPr>
        <p:spPr>
          <a:xfrm>
            <a:off x="-70945" y="2408298"/>
            <a:ext cx="1233389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آموزه های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دین اسلام و مذهب شیعه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را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مبارزه با ظلم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تلاش برای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برقراری عدالت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فرا می خواند.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2531" y="4230015"/>
            <a:ext cx="113669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مسلمان ایران با درس گرفتن از قیام امام حسین (ع)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واقعۀ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کربلا، همواره آماده بودند که در برابر ظلم و بی عدالتی بایستند.	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16" y="1109037"/>
            <a:ext cx="114651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آنجا گذشتم و رسیدم به گذرِ تقی خان. در گذر تقی خان یک دکان شیربرنج فروشی بود. در روی بساط یک مجموعه بزرگ شیربرنج بود که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تقریباً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ثلثی از آن فروخته شد و یک کاسه شیره با بشقابهای خالی و چند عدد قاشق نیز در روی بساط گذاشته بودند. من از وسط کوچه رو به بالا حرکت می‏کردم و نزدیک بود به دکان برسم که ناگهان در طرف مقابلم چشمم به دختری افتاد که در کنار دیواری ایستاده و چشم به من دوخته بود.</a:t>
            </a:r>
          </a:p>
          <a:p>
            <a:pPr algn="just">
              <a:lnSpc>
                <a:spcPct val="150000"/>
              </a:lnSpc>
            </a:pPr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8228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538" y="721783"/>
            <a:ext cx="110607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دفعتاً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نگاهش از سوی من برگشت و به بساط شیربرنج فروشی افتاد. آن دختر، شش، هفت سال بیشتر نداشت. لباسها و چادرش پاره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 و چشمان و ابروانش سیاه و با وصف آن اندام لاغر و چهره زرد که تقریباً به رنگ کاه درآمده بود بسیار خوشگل و زیبا بود. همین که نگاهش به شیربرنج افتاد لرزشی بسیار شدید در تمام اندامش پدیدار گشت و دستهای خود را به حال التماس به جانب من و دکان شیربرنج فروشی که هر دو در یک امتداد قرار گرفته بودیم دراز کرد و خواست اشاره ‏کنان چیزی بگوید اما قوت و طاقتش تمام شد و در حالی که صدای نامفهومی شبیه به ناله از سینه ‏اش بیرون آمده، به روی زمین افتاد و ضعف کرد.</a:t>
            </a:r>
          </a:p>
        </p:txBody>
      </p:sp>
    </p:spTree>
    <p:extLst>
      <p:ext uri="{BB962C8B-B14F-4D97-AF65-F5344CB8AC3E}">
        <p14:creationId xmlns:p14="http://schemas.microsoft.com/office/powerpoint/2010/main" val="22026857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123" y="560421"/>
            <a:ext cx="1084970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 فوراَ به صاحب دکان دستور دادم که یک بشقاب شیربرنج که رویش شیره هم ریخته بود آورده و چند قاشقی به آن دختر خوراندیم. پس از اینکه اندکی حالش به جا آمد و توانست حرف بزند. گفت : دیگر نمی‏خورم، باقی این شیربرنج را بدهید ببرم برای مادرم تا او بخورد و مثل پدرم از گرسنگی نمیرد.»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4758734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3813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8952" y="2951946"/>
            <a:ext cx="2843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ایران و قحطی بزرگ در جنگ جهانی اول</a:t>
            </a: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372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8351701" y="5114567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263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42634" y="2736502"/>
            <a:ext cx="214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عزاداری ماه محرم در </a:t>
            </a:r>
            <a:r>
              <a:rPr lang="fa-IR" sz="2800" dirty="0" err="1" smtClean="0">
                <a:cs typeface="B Koodak" panose="00000700000000000000" pitchFamily="2" charset="-78"/>
              </a:rPr>
              <a:t>دورۀ</a:t>
            </a:r>
            <a:r>
              <a:rPr lang="fa-IR" sz="2800" dirty="0" smtClean="0">
                <a:cs typeface="B Koodak" panose="00000700000000000000" pitchFamily="2" charset="-78"/>
              </a:rPr>
              <a:t> قاجار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13 مطالعات اجتماعی نهم انقلاب مشروطیت؛ موانع و مشکلات</Template>
  <TotalTime>0</TotalTime>
  <Words>2627</Words>
  <Application>Microsoft Office PowerPoint</Application>
  <PresentationFormat>Widescreen</PresentationFormat>
  <Paragraphs>175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B Koodak</vt:lpstr>
      <vt:lpstr>B Majid Shadow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2020-02-08T09:16:56Z</dcterms:created>
  <dcterms:modified xsi:type="dcterms:W3CDTF">2020-02-08T09:17:06Z</dcterms:modified>
</cp:coreProperties>
</file>