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8" r:id="rId2"/>
    <p:sldId id="259" r:id="rId3"/>
    <p:sldId id="260" r:id="rId4"/>
    <p:sldId id="261" r:id="rId5"/>
    <p:sldId id="285" r:id="rId6"/>
    <p:sldId id="282" r:id="rId7"/>
    <p:sldId id="283" r:id="rId8"/>
    <p:sldId id="286" r:id="rId9"/>
    <p:sldId id="287" r:id="rId10"/>
    <p:sldId id="265" r:id="rId11"/>
    <p:sldId id="266" r:id="rId12"/>
    <p:sldId id="284" r:id="rId13"/>
    <p:sldId id="288" r:id="rId14"/>
    <p:sldId id="289" r:id="rId15"/>
    <p:sldId id="290" r:id="rId16"/>
    <p:sldId id="291" r:id="rId17"/>
    <p:sldId id="292" r:id="rId18"/>
    <p:sldId id="293" r:id="rId19"/>
    <p:sldId id="267" r:id="rId20"/>
    <p:sldId id="271" r:id="rId21"/>
    <p:sldId id="269" r:id="rId22"/>
    <p:sldId id="294" r:id="rId23"/>
    <p:sldId id="273" r:id="rId24"/>
    <p:sldId id="298" r:id="rId25"/>
    <p:sldId id="295" r:id="rId26"/>
    <p:sldId id="296" r:id="rId27"/>
    <p:sldId id="297" r:id="rId28"/>
    <p:sldId id="299" r:id="rId29"/>
    <p:sldId id="300" r:id="rId30"/>
    <p:sldId id="301" r:id="rId31"/>
    <p:sldId id="302" r:id="rId32"/>
    <p:sldId id="303" r:id="rId33"/>
    <p:sldId id="304" r:id="rId34"/>
    <p:sldId id="305" r:id="rId3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06F678-A7DE-4F50-900B-9EAB6DEA0D65}">
          <p14:sldIdLst>
            <p14:sldId id="258"/>
            <p14:sldId id="259"/>
            <p14:sldId id="260"/>
            <p14:sldId id="261"/>
            <p14:sldId id="285"/>
            <p14:sldId id="282"/>
            <p14:sldId id="283"/>
            <p14:sldId id="286"/>
            <p14:sldId id="287"/>
            <p14:sldId id="265"/>
            <p14:sldId id="266"/>
            <p14:sldId id="284"/>
            <p14:sldId id="288"/>
            <p14:sldId id="289"/>
            <p14:sldId id="290"/>
            <p14:sldId id="291"/>
            <p14:sldId id="292"/>
            <p14:sldId id="293"/>
            <p14:sldId id="267"/>
            <p14:sldId id="271"/>
            <p14:sldId id="269"/>
            <p14:sldId id="294"/>
            <p14:sldId id="273"/>
            <p14:sldId id="298"/>
            <p14:sldId id="295"/>
            <p14:sldId id="296"/>
            <p14:sldId id="297"/>
            <p14:sldId id="299"/>
            <p14:sldId id="300"/>
            <p14:sldId id="301"/>
            <p14:sldId id="302"/>
            <p14:sldId id="303"/>
            <p14:sldId id="304"/>
            <p14:sldId id="30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78" d="100"/>
          <a:sy n="78" d="100"/>
        </p:scale>
        <p:origin x="-9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7220970-0D5C-4F66-AA6D-353C84750C55}" type="datetimeFigureOut">
              <a:rPr lang="fa-IR" smtClean="0"/>
              <a:pPr/>
              <a:t>06/22/1438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E0F84D-43A8-4BDD-AF18-98FA8F3E8EB8}" type="slidenum">
              <a:rPr lang="fa-IR" smtClean="0"/>
              <a:pPr/>
              <a:t>‹#›</a:t>
            </a:fld>
            <a:endParaRPr lang="fa-IR"/>
          </a:p>
        </p:txBody>
      </p:sp>
    </p:spTree>
    <p:extLst>
      <p:ext uri="{BB962C8B-B14F-4D97-AF65-F5344CB8AC3E}">
        <p14:creationId xmlns:p14="http://schemas.microsoft.com/office/powerpoint/2010/main" val="20077461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Letting go is hard,</a:t>
            </a:r>
            <a:r>
              <a:rPr lang="en-US" baseline="0" smtClean="0"/>
              <a:t> we know.</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consider including imagery that powerfully illustrates</a:t>
            </a:r>
            <a:r>
              <a:rPr lang="en-US" baseline="0" smtClean="0"/>
              <a:t> your point.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audience didn’t show</a:t>
            </a:r>
            <a:r>
              <a:rPr lang="en-US" baseline="0" smtClean="0"/>
              <a:t> up to read your 60 page on screen dissertation.</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Allows you</a:t>
            </a:r>
            <a:r>
              <a:rPr lang="en-US" baseline="0" smtClean="0"/>
              <a:t> to connect eye-to-eye with your audience in a meaningful way.</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sequential</a:t>
            </a:r>
            <a:r>
              <a:rPr lang="en-US" baseline="0" smtClean="0"/>
              <a:t> build adds a sense of suspense.</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They’re there to see you.  To</a:t>
            </a:r>
            <a:r>
              <a:rPr lang="en-US" baseline="0" smtClean="0"/>
              <a:t> be inspired by your message…</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not giving</a:t>
            </a:r>
            <a:r>
              <a:rPr lang="en-US" baseline="0" smtClean="0"/>
              <a:t> your presentation to have another meeting.  You are there to covey </a:t>
            </a:r>
            <a:r>
              <a:rPr lang="en-US" u="sng" baseline="0" smtClean="0"/>
              <a:t>meaning</a:t>
            </a:r>
            <a:r>
              <a:rPr lang="en-US" baseline="0" smtClean="0"/>
              <a: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witness the quality of your</a:t>
            </a:r>
            <a:r>
              <a:rPr lang="en-US" baseline="0" smtClean="0"/>
              <a:t> thought.</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B212A6B-1F83-42DF-A950-650D61D0B503}" type="datetime8">
              <a:rPr lang="fa-IR" smtClean="0"/>
              <a:pPr/>
              <a:t>مارس 20، 17</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21861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433A8A2-80B2-4354-B75E-E79D1606EB03}" type="datetime8">
              <a:rPr lang="fa-IR" smtClean="0"/>
              <a:pPr/>
              <a:t>مارس 20، 17</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24075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98B87A3-6E8F-4F32-A3CB-8DB58A0569B9}" type="datetime8">
              <a:rPr lang="fa-IR" smtClean="0"/>
              <a:pPr/>
              <a:t>مارس 20، 17</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1576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DEDAE8-0F4F-4FC6-8668-C918E324D79E}" type="datetime8">
              <a:rPr lang="fa-IR" smtClean="0"/>
              <a:pPr/>
              <a:t>مارس 20، 17</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344540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AC69AC-743C-4BD9-86F4-69F855D66997}" type="datetime8">
              <a:rPr lang="fa-IR" smtClean="0"/>
              <a:pPr/>
              <a:t>مارس 20، 17</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226845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1A64986-723D-495F-9039-22A9D692CD78}" type="datetime8">
              <a:rPr lang="fa-IR" smtClean="0"/>
              <a:pPr/>
              <a:t>مارس 20، 17</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83047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F908485-4805-470E-A19A-A99D95F4D33E}" type="datetime8">
              <a:rPr lang="fa-IR" smtClean="0"/>
              <a:pPr/>
              <a:t>مارس 20، 17</a:t>
            </a:fld>
            <a:endParaRPr lang="fa-IR"/>
          </a:p>
        </p:txBody>
      </p:sp>
      <p:sp>
        <p:nvSpPr>
          <p:cNvPr id="8" name="Footer Placeholder 7"/>
          <p:cNvSpPr>
            <a:spLocks noGrp="1"/>
          </p:cNvSpPr>
          <p:nvPr>
            <p:ph type="ftr" sz="quarter" idx="11"/>
          </p:nvPr>
        </p:nvSpPr>
        <p:spPr/>
        <p:txBody>
          <a:bodyPr/>
          <a:lstStyle/>
          <a:p>
            <a:r>
              <a:rPr lang="en-US" smtClean="0"/>
              <a:t>www.Prozhe.com</a:t>
            </a:r>
            <a:endParaRPr lang="fa-IR"/>
          </a:p>
        </p:txBody>
      </p:sp>
      <p:sp>
        <p:nvSpPr>
          <p:cNvPr id="9" name="Slide Number Placeholder 8"/>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425190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7593C98-57BF-42C4-B4AE-A6A6530AEA88}" type="datetime8">
              <a:rPr lang="fa-IR" smtClean="0"/>
              <a:pPr/>
              <a:t>مارس 20، 17</a:t>
            </a:fld>
            <a:endParaRPr lang="fa-IR"/>
          </a:p>
        </p:txBody>
      </p:sp>
      <p:sp>
        <p:nvSpPr>
          <p:cNvPr id="4" name="Footer Placeholder 3"/>
          <p:cNvSpPr>
            <a:spLocks noGrp="1"/>
          </p:cNvSpPr>
          <p:nvPr>
            <p:ph type="ftr" sz="quarter" idx="11"/>
          </p:nvPr>
        </p:nvSpPr>
        <p:spPr/>
        <p:txBody>
          <a:bodyPr/>
          <a:lstStyle/>
          <a:p>
            <a:r>
              <a:rPr lang="en-US" smtClean="0"/>
              <a:t>www.Prozhe.com</a:t>
            </a:r>
            <a:endParaRPr lang="fa-IR"/>
          </a:p>
        </p:txBody>
      </p:sp>
      <p:sp>
        <p:nvSpPr>
          <p:cNvPr id="5" name="Slide Number Placeholder 4"/>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142578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5F0B2-BF54-4B63-9354-0220D0C6E490}" type="datetime8">
              <a:rPr lang="fa-IR" smtClean="0"/>
              <a:pPr/>
              <a:t>مارس 20، 17</a:t>
            </a:fld>
            <a:endParaRPr lang="fa-IR"/>
          </a:p>
        </p:txBody>
      </p:sp>
      <p:sp>
        <p:nvSpPr>
          <p:cNvPr id="3" name="Footer Placeholder 2"/>
          <p:cNvSpPr>
            <a:spLocks noGrp="1"/>
          </p:cNvSpPr>
          <p:nvPr>
            <p:ph type="ftr" sz="quarter" idx="11"/>
          </p:nvPr>
        </p:nvSpPr>
        <p:spPr/>
        <p:txBody>
          <a:bodyPr/>
          <a:lstStyle/>
          <a:p>
            <a:r>
              <a:rPr lang="en-US" smtClean="0"/>
              <a:t>www.Prozhe.com</a:t>
            </a:r>
            <a:endParaRPr lang="fa-IR"/>
          </a:p>
        </p:txBody>
      </p:sp>
      <p:sp>
        <p:nvSpPr>
          <p:cNvPr id="4" name="Slide Number Placeholder 3"/>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168771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ACE68-BFFF-4022-8A59-5F80D5628018}" type="datetime8">
              <a:rPr lang="fa-IR" smtClean="0"/>
              <a:pPr/>
              <a:t>مارس 20، 17</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59186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A8D1F-03E0-4FAC-8816-C9EC2F90CCEB}" type="datetime8">
              <a:rPr lang="fa-IR" smtClean="0"/>
              <a:pPr/>
              <a:t>مارس 20، 17</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98A1E886-54A5-4E1E-9B8A-79F69A2DA4E7}" type="slidenum">
              <a:rPr lang="fa-IR" smtClean="0"/>
              <a:pPr/>
              <a:t>‹#›</a:t>
            </a:fld>
            <a:endParaRPr lang="fa-IR"/>
          </a:p>
        </p:txBody>
      </p:sp>
    </p:spTree>
    <p:extLst>
      <p:ext uri="{BB962C8B-B14F-4D97-AF65-F5344CB8AC3E}">
        <p14:creationId xmlns:p14="http://schemas.microsoft.com/office/powerpoint/2010/main" val="303531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189351-DC19-405E-BC17-4D8EFB3CE30D}" type="datetime8">
              <a:rPr lang="fa-IR" smtClean="0"/>
              <a:pPr/>
              <a:t>مارس 20، 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www.Prozhe.com</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A1E886-54A5-4E1E-9B8A-79F69A2DA4E7}" type="slidenum">
              <a:rPr lang="fa-IR" smtClean="0"/>
              <a:pPr/>
              <a:t>‹#›</a:t>
            </a:fld>
            <a:endParaRPr lang="fa-IR"/>
          </a:p>
        </p:txBody>
      </p:sp>
    </p:spTree>
    <p:extLst>
      <p:ext uri="{BB962C8B-B14F-4D97-AF65-F5344CB8AC3E}">
        <p14:creationId xmlns:p14="http://schemas.microsoft.com/office/powerpoint/2010/main" val="322169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6" name="Rectangle 210"/>
          <p:cNvSpPr txBox="1">
            <a:spLocks noChangeArrowheads="1"/>
          </p:cNvSpPr>
          <p:nvPr/>
        </p:nvSpPr>
        <p:spPr bwMode="auto">
          <a:xfrm>
            <a:off x="1443830" y="1340768"/>
            <a:ext cx="7232626" cy="1944216"/>
          </a:xfrm>
          <a:prstGeom prst="rect">
            <a:avLst/>
          </a:prstGeom>
          <a:noFill/>
          <a:ln w="9525">
            <a:noFill/>
            <a:miter lim="800000"/>
            <a:headEnd/>
            <a:tailEnd/>
          </a:ln>
        </p:spPr>
        <p:txBody>
          <a:bodyPr wrap="none" lIns="0" rIns="0">
            <a:prstTxWarp prst="textNoShape">
              <a:avLst/>
            </a:prstTxWarp>
          </a:bodyPr>
          <a:lstStyle/>
          <a:p>
            <a:pPr algn="ctr">
              <a:buFont typeface="Arial" charset="0"/>
              <a:buNone/>
            </a:pPr>
            <a:r>
              <a:rPr lang="fa-IR" sz="4800" b="1" dirty="0" smtClean="0">
                <a:solidFill>
                  <a:schemeClr val="bg1"/>
                </a:solidFill>
                <a:latin typeface="Arial" pitchFamily="34" charset="0"/>
                <a:ea typeface="Arial" charset="0"/>
                <a:cs typeface="B Nazanin" pitchFamily="2" charset="-78"/>
              </a:rPr>
              <a:t>یکپارچه سازی دولت </a:t>
            </a:r>
            <a:r>
              <a:rPr lang="fa-IR" sz="4800" b="1" dirty="0" smtClean="0">
                <a:solidFill>
                  <a:schemeClr val="bg1"/>
                </a:solidFill>
                <a:latin typeface="Arial" pitchFamily="34" charset="0"/>
                <a:ea typeface="Arial" charset="0"/>
                <a:cs typeface="B Nazanin" pitchFamily="2" charset="-78"/>
              </a:rPr>
              <a:t>الکترونیک</a:t>
            </a:r>
            <a:endParaRPr lang="en-US" sz="4800" b="1" dirty="0" smtClean="0">
              <a:solidFill>
                <a:schemeClr val="bg1"/>
              </a:solidFill>
              <a:latin typeface="Arial" pitchFamily="34" charset="0"/>
              <a:ea typeface="Arial" charset="0"/>
              <a:cs typeface="B Nazanin" pitchFamily="2" charset="-78"/>
            </a:endParaRPr>
          </a:p>
          <a:p>
            <a:pPr algn="ctr">
              <a:buFont typeface="Arial" charset="0"/>
              <a:buNone/>
            </a:pPr>
            <a:r>
              <a:rPr lang="fa-IR" sz="4800" b="1" dirty="0" smtClean="0">
                <a:solidFill>
                  <a:schemeClr val="bg1"/>
                </a:solidFill>
                <a:latin typeface="Arial" pitchFamily="34" charset="0"/>
                <a:ea typeface="Arial" charset="0"/>
                <a:cs typeface="B Nazanin" pitchFamily="2" charset="-78"/>
              </a:rPr>
              <a:t> </a:t>
            </a:r>
            <a:r>
              <a:rPr lang="fa-IR" sz="4800" b="1" dirty="0" smtClean="0">
                <a:solidFill>
                  <a:schemeClr val="bg1"/>
                </a:solidFill>
                <a:latin typeface="Arial" pitchFamily="34" charset="0"/>
                <a:ea typeface="Arial" charset="0"/>
                <a:cs typeface="B Nazanin" pitchFamily="2" charset="-78"/>
              </a:rPr>
              <a:t>با محاسبات ابری</a:t>
            </a:r>
            <a:endParaRPr lang="en-US" sz="4800" b="1" dirty="0">
              <a:solidFill>
                <a:schemeClr val="bg1"/>
              </a:solidFill>
              <a:latin typeface="Arial" pitchFamily="34" charset="0"/>
              <a:ea typeface="Arial" charset="0"/>
              <a:cs typeface="B Nazanin" pitchFamily="2" charset="-78"/>
            </a:endParaRPr>
          </a:p>
        </p:txBody>
      </p:sp>
    </p:spTree>
    <p:extLst>
      <p:ext uri="{BB962C8B-B14F-4D97-AF65-F5344CB8AC3E}">
        <p14:creationId xmlns:p14="http://schemas.microsoft.com/office/powerpoint/2010/main" val="239866708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3957"/>
          <a:stretch/>
        </p:blipFill>
        <p:spPr bwMode="auto">
          <a:xfrm>
            <a:off x="2411760" y="478634"/>
            <a:ext cx="4032448" cy="6798590"/>
          </a:xfrm>
          <a:prstGeom prst="rect">
            <a:avLst/>
          </a:prstGeom>
          <a:effectLst>
            <a:outerShdw dist="12700" dir="5400000" algn="ctr" rotWithShape="0">
              <a:srgbClr val="000000"/>
            </a:outerShdw>
            <a:softEdge rad="0"/>
          </a:effectLst>
          <a:extLst>
            <a:ext uri="{53640926-AAD7-44D8-BBD7-CCE9431645EC}">
              <a14:shadowObscured xmlns:a14="http://schemas.microsoft.com/office/drawing/2010/main" val="1"/>
            </a:ext>
          </a:extLst>
        </p:spPr>
      </p:pic>
      <p:sp>
        <p:nvSpPr>
          <p:cNvPr id="4" name="TextBox 3"/>
          <p:cNvSpPr txBox="1"/>
          <p:nvPr/>
        </p:nvSpPr>
        <p:spPr>
          <a:xfrm rot="-60000">
            <a:off x="2634225" y="-10550"/>
            <a:ext cx="3599762" cy="769441"/>
          </a:xfrm>
          <a:prstGeom prst="rect">
            <a:avLst/>
          </a:prstGeom>
          <a:noFill/>
        </p:spPr>
        <p:txBody>
          <a:bodyPr wrap="square" rtlCol="0">
            <a:spAutoFit/>
          </a:bodyPr>
          <a:lstStyle/>
          <a:p>
            <a:r>
              <a:rPr lang="fa-IR" sz="4400" b="1" dirty="0" smtClean="0">
                <a:solidFill>
                  <a:schemeClr val="bg1"/>
                </a:solidFill>
                <a:cs typeface="B Nazanin" pitchFamily="2" charset="-78"/>
              </a:rPr>
              <a:t>دولت الکترونیک</a:t>
            </a:r>
            <a:endParaRPr lang="en-US" sz="4400" b="1" dirty="0">
              <a:solidFill>
                <a:schemeClr val="bg1"/>
              </a:solidFill>
              <a:cs typeface="B Nazanin" pitchFamily="2" charset="-78"/>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7" y="1354188"/>
            <a:ext cx="1944215" cy="1717875"/>
          </a:xfrm>
          <a:prstGeom prst="rect">
            <a:avLst/>
          </a:prstGeom>
        </p:spPr>
      </p:pic>
    </p:spTree>
    <p:extLst>
      <p:ext uri="{BB962C8B-B14F-4D97-AF65-F5344CB8AC3E}">
        <p14:creationId xmlns:p14="http://schemas.microsoft.com/office/powerpoint/2010/main" val="3898530712"/>
      </p:ext>
    </p:extLst>
  </p:cSld>
  <p:clrMapOvr>
    <a:masterClrMapping/>
  </p:clrMapOvr>
  <p:transition spd="slow" advClick="0"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 y="-27384"/>
            <a:ext cx="9180512" cy="6929834"/>
          </a:xfrm>
          <a:prstGeom prst="rect">
            <a:avLst/>
          </a:prstGeom>
        </p:spPr>
      </p:pic>
      <p:pic>
        <p:nvPicPr>
          <p:cNvPr id="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723" y="857250"/>
            <a:ext cx="7459134" cy="5594350"/>
          </a:xfrm>
          <a:prstGeom prst="rect">
            <a:avLst/>
          </a:prstGeom>
          <a:ln w="57150">
            <a:solidFill>
              <a:schemeClr val="bg1"/>
            </a:solidFill>
            <a:miter lim="800000"/>
          </a:ln>
          <a:effectLst>
            <a:outerShdw blurRad="101600" dist="228600" dir="7800000" algn="t" rotWithShape="0">
              <a:prstClr val="black">
                <a:alpha val="46000"/>
              </a:prstClr>
            </a:outerShdw>
          </a:effectLst>
        </p:spPr>
      </p:pic>
      <p:pic>
        <p:nvPicPr>
          <p:cNvPr id="4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98339" y="2819822"/>
            <a:ext cx="2167321" cy="4082628"/>
          </a:xfrm>
          <a:prstGeom prst="rect">
            <a:avLst/>
          </a:prstGeom>
          <a:effectLst>
            <a:outerShdw blurRad="50800" dist="12700" dir="5400000" algn="ctr" rotWithShape="0">
              <a:srgbClr val="000000">
                <a:alpha val="43137"/>
              </a:srgbClr>
            </a:outerShdw>
            <a:softEdge rad="0"/>
          </a:effectLst>
        </p:spPr>
      </p:pic>
      <p:sp>
        <p:nvSpPr>
          <p:cNvPr id="5" name="TextBox 4"/>
          <p:cNvSpPr txBox="1"/>
          <p:nvPr/>
        </p:nvSpPr>
        <p:spPr>
          <a:xfrm>
            <a:off x="971600" y="116632"/>
            <a:ext cx="5904656" cy="769441"/>
          </a:xfrm>
          <a:prstGeom prst="rect">
            <a:avLst/>
          </a:prstGeom>
          <a:noFill/>
        </p:spPr>
        <p:txBody>
          <a:bodyPr wrap="square" rtlCol="1">
            <a:spAutoFit/>
          </a:bodyPr>
          <a:lstStyle/>
          <a:p>
            <a:pPr algn="ctr"/>
            <a:r>
              <a:rPr lang="fa-IR" sz="4400" dirty="0" smtClean="0">
                <a:solidFill>
                  <a:schemeClr val="bg1"/>
                </a:solidFill>
                <a:cs typeface="B Titr" pitchFamily="2" charset="-78"/>
              </a:rPr>
              <a:t>دولت</a:t>
            </a:r>
            <a:endParaRPr lang="fa-IR" sz="4400" dirty="0">
              <a:solidFill>
                <a:schemeClr val="bg1"/>
              </a:solidFill>
              <a:cs typeface="B Titr" pitchFamily="2" charset="-78"/>
            </a:endParaRPr>
          </a:p>
        </p:txBody>
      </p:sp>
      <p:sp>
        <p:nvSpPr>
          <p:cNvPr id="7" name="TextBox 6"/>
          <p:cNvSpPr txBox="1"/>
          <p:nvPr/>
        </p:nvSpPr>
        <p:spPr>
          <a:xfrm>
            <a:off x="323528" y="1340768"/>
            <a:ext cx="6974811" cy="4401205"/>
          </a:xfrm>
          <a:prstGeom prst="rect">
            <a:avLst/>
          </a:prstGeom>
          <a:noFill/>
        </p:spPr>
        <p:txBody>
          <a:bodyPr wrap="square" rtlCol="1">
            <a:spAutoFit/>
          </a:bodyPr>
          <a:lstStyle/>
          <a:p>
            <a:pPr algn="just"/>
            <a:r>
              <a:rPr lang="fa-IR" sz="2800" b="1" dirty="0">
                <a:solidFill>
                  <a:schemeClr val="bg1"/>
                </a:solidFill>
                <a:cs typeface="B Nazanin" pitchFamily="2" charset="-78"/>
              </a:rPr>
              <a:t>دولت</a:t>
            </a:r>
            <a:r>
              <a:rPr lang="fa-IR" sz="2800" dirty="0">
                <a:solidFill>
                  <a:schemeClr val="bg1"/>
                </a:solidFill>
                <a:cs typeface="B Nazanin" pitchFamily="2" charset="-78"/>
              </a:rPr>
              <a:t> در علم سیاست به معنی اجتماعی از مردم است که در یک سرزمین مشخص زندگی می‌کنند </a:t>
            </a:r>
            <a:r>
              <a:rPr lang="fa-IR" sz="2800" dirty="0" smtClean="0">
                <a:solidFill>
                  <a:schemeClr val="bg1"/>
                </a:solidFill>
                <a:cs typeface="B Nazanin" pitchFamily="2" charset="-78"/>
              </a:rPr>
              <a:t>و از</a:t>
            </a:r>
            <a:r>
              <a:rPr lang="fa-IR" sz="2800" dirty="0">
                <a:solidFill>
                  <a:schemeClr val="bg1"/>
                </a:solidFill>
                <a:cs typeface="B Nazanin" pitchFamily="2" charset="-78"/>
              </a:rPr>
              <a:t> حکومتی برخوردارند که به وضع و اجرای قانون اقدام </a:t>
            </a:r>
            <a:r>
              <a:rPr lang="fa-IR" sz="2800" dirty="0" smtClean="0">
                <a:solidFill>
                  <a:schemeClr val="bg1"/>
                </a:solidFill>
                <a:cs typeface="B Nazanin" pitchFamily="2" charset="-78"/>
              </a:rPr>
              <a:t>میکند </a:t>
            </a:r>
            <a:r>
              <a:rPr lang="fa-IR" sz="2800" dirty="0">
                <a:solidFill>
                  <a:schemeClr val="bg1"/>
                </a:solidFill>
                <a:cs typeface="B Nazanin" pitchFamily="2" charset="-78"/>
              </a:rPr>
              <a:t>و تحت سلطه حاکمیتی قرار دارند که استقلال و آزادی آنان را تضمین </a:t>
            </a:r>
            <a:r>
              <a:rPr lang="fa-IR" sz="2800" dirty="0" smtClean="0">
                <a:solidFill>
                  <a:schemeClr val="bg1"/>
                </a:solidFill>
                <a:cs typeface="B Nazanin" pitchFamily="2" charset="-78"/>
              </a:rPr>
              <a:t>می‌کند.</a:t>
            </a:r>
          </a:p>
          <a:p>
            <a:pPr algn="just"/>
            <a:r>
              <a:rPr lang="fa-IR" sz="2800" dirty="0">
                <a:solidFill>
                  <a:schemeClr val="bg1"/>
                </a:solidFill>
                <a:cs typeface="B Nazanin" pitchFamily="2" charset="-78"/>
              </a:rPr>
              <a:t>در زبان عامیانه و رسانه‌ها دولت معمولا به معنی قوه مجریه یا هیئت وزیران است که این کاربرد از واژه دولت تنها به بخشی از حکومت اشاره دارد.</a:t>
            </a:r>
            <a:endParaRPr lang="fa-IR" sz="2800" dirty="0" smtClean="0">
              <a:solidFill>
                <a:schemeClr val="bg1"/>
              </a:solidFill>
              <a:cs typeface="B Nazanin" pitchFamily="2" charset="-78"/>
            </a:endParaRPr>
          </a:p>
          <a:p>
            <a:pPr algn="just"/>
            <a:endParaRPr lang="fa-IR" sz="2800" dirty="0">
              <a:solidFill>
                <a:schemeClr val="bg1"/>
              </a:solidFill>
              <a:cs typeface="B Nazanin" pitchFamily="2" charset="-78"/>
            </a:endParaRPr>
          </a:p>
          <a:p>
            <a:pPr algn="just"/>
            <a:endParaRPr lang="fa-IR" sz="2800" dirty="0">
              <a:solidFill>
                <a:schemeClr val="bg1"/>
              </a:solidFill>
              <a:cs typeface="B Nazanin" pitchFamily="2" charset="-78"/>
            </a:endParaRPr>
          </a:p>
        </p:txBody>
      </p:sp>
    </p:spTree>
    <p:extLst>
      <p:ext uri="{BB962C8B-B14F-4D97-AF65-F5344CB8AC3E}">
        <p14:creationId xmlns:p14="http://schemas.microsoft.com/office/powerpoint/2010/main" val="2475109708"/>
      </p:ext>
    </p:extLst>
  </p:cSld>
  <p:clrMapOvr>
    <a:masterClrMapping/>
  </p:clrMapOvr>
  <p:transition spd="slow" advClick="0" advTm="2000">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755576" y="118752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fa-IR" dirty="0" smtClean="0">
                <a:solidFill>
                  <a:schemeClr val="bg1"/>
                </a:solidFill>
                <a:cs typeface="B Nazanin" pitchFamily="2" charset="-78"/>
              </a:rPr>
              <a:t>به استفاده دولت  از فناوری اطلاعات و ارتباطات برای جا به جایی اطلاعات بین مردم ، سازمان‌ها و ارکان‌های دولتی در جهت خدمات بهتر و صرفه جویی منابع و زمان</a:t>
            </a:r>
            <a:r>
              <a:rPr lang="fa-IR" sz="2800" dirty="0" smtClean="0">
                <a:solidFill>
                  <a:schemeClr val="bg1"/>
                </a:solidFill>
                <a:cs typeface="B Nazanin" pitchFamily="2" charset="-78"/>
              </a:rPr>
              <a:t>.</a:t>
            </a:r>
            <a:r>
              <a:rPr lang="fa-IR" sz="2800" dirty="0">
                <a:solidFill>
                  <a:schemeClr val="bg1"/>
                </a:solidFill>
                <a:cs typeface="B Nazanin" pitchFamily="2" charset="-78"/>
              </a:rPr>
              <a:t> </a:t>
            </a:r>
            <a:r>
              <a:rPr lang="fa-IR" sz="2800" dirty="0" smtClean="0">
                <a:solidFill>
                  <a:schemeClr val="bg1"/>
                </a:solidFill>
                <a:cs typeface="B Nazanin" pitchFamily="2" charset="-78"/>
              </a:rPr>
              <a:t>مفهومی که استراتژی، مراحل، سازمان و تکنولوژی را یکپارچه می سازد ، تعریف </a:t>
            </a:r>
            <a:r>
              <a:rPr lang="fa-IR" sz="2800" dirty="0">
                <a:solidFill>
                  <a:schemeClr val="bg1"/>
                </a:solidFill>
                <a:cs typeface="B Nazanin" pitchFamily="2" charset="-78"/>
              </a:rPr>
              <a:t>شده است. </a:t>
            </a:r>
            <a:endParaRPr lang="fa-IR" sz="2800" dirty="0" smtClean="0">
              <a:solidFill>
                <a:schemeClr val="bg1"/>
              </a:solidFill>
              <a:cs typeface="B Nazanin" pitchFamily="2" charset="-78"/>
            </a:endParaRPr>
          </a:p>
          <a:p>
            <a:pPr marL="0" indent="0" algn="just">
              <a:buNone/>
            </a:pPr>
            <a:endParaRPr lang="fa-IR" dirty="0" smtClean="0">
              <a:solidFill>
                <a:schemeClr val="bg1"/>
              </a:solidFill>
              <a:cs typeface="B Nazanin" pitchFamily="2" charset="-78"/>
            </a:endParaRPr>
          </a:p>
          <a:p>
            <a:pPr algn="just">
              <a:buFont typeface="Wingdings" pitchFamily="2" charset="2"/>
              <a:buChar char="ü"/>
            </a:pPr>
            <a:r>
              <a:rPr lang="fa-IR" dirty="0">
                <a:solidFill>
                  <a:schemeClr val="bg1"/>
                </a:solidFill>
                <a:cs typeface="B Nazanin" pitchFamily="2" charset="-78"/>
              </a:rPr>
              <a:t>دولت الکترونیک ممکن است توسط قوه مقننه، قوه قضائیه یا قوه مجریه به کار برده شود تا بهره وری داخلی را بهبود بخشد، خدمات عمومی را ارائه دهد یا روندهای دولتی مردم گرا را برای مردم فراهم کند.</a:t>
            </a:r>
            <a:r>
              <a:rPr lang="fa-IR" dirty="0"/>
              <a:t> </a:t>
            </a:r>
            <a:endParaRPr lang="fa-IR" dirty="0" smtClean="0">
              <a:solidFill>
                <a:schemeClr val="bg1"/>
              </a:solidFill>
              <a:cs typeface="B Nazanin" pitchFamily="2" charset="-78"/>
            </a:endParaRPr>
          </a:p>
          <a:p>
            <a:pPr algn="just">
              <a:buFont typeface="Wingdings" pitchFamily="2" charset="2"/>
              <a:buChar char="ü"/>
            </a:pPr>
            <a:endParaRPr lang="fa-IR" b="1" dirty="0">
              <a:solidFill>
                <a:schemeClr val="bg1"/>
              </a:solidFill>
              <a:cs typeface="B Nazanin" pitchFamily="2" charset="-78"/>
            </a:endParaRPr>
          </a:p>
          <a:p>
            <a:pPr algn="just">
              <a:buFont typeface="Wingdings" pitchFamily="2" charset="2"/>
              <a:buChar char="ü"/>
            </a:pPr>
            <a:endParaRPr lang="fa-IR" sz="38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7500930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755576" y="118752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itchFamily="2" charset="2"/>
              <a:buChar char="ü"/>
            </a:pPr>
            <a:r>
              <a:rPr lang="ar-SA" sz="2800" b="1" dirty="0">
                <a:solidFill>
                  <a:schemeClr val="bg1"/>
                </a:solidFill>
                <a:cs typeface="B Nazanin" pitchFamily="2" charset="-78"/>
              </a:rPr>
              <a:t> كاربرد شبكه اينترنت توسط سازمانهاي دولتي جهت ارائه خدمات و اطلاعات به مردم، شركتها و ساير سازمانهاي دولتي از الزامات انکارناپذیر آن محسوب شده و بدین ترتیب كليه شهروندان، شركت‌هاي تجاري، ساير سازمان‌هاي دولتي و كارمندان دولت را قادر مي‌سازد تا از طريق يك وب سايت در شبكه اينترنت و بدون محدوديت‌هاي مكاني و زماني به اطلاعات و خدمات دولتي دسترسي پيدا كنند. </a:t>
            </a:r>
            <a:endParaRPr lang="fa-IR" sz="2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8834624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755576" y="118752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itchFamily="2" charset="2"/>
              <a:buChar char="ü"/>
            </a:pPr>
            <a:r>
              <a:rPr lang="ar-SA" sz="2800" b="1" dirty="0" smtClean="0">
                <a:solidFill>
                  <a:schemeClr val="bg1"/>
                </a:solidFill>
                <a:cs typeface="B Nazanin" pitchFamily="2" charset="-78"/>
              </a:rPr>
              <a:t>در </a:t>
            </a:r>
            <a:r>
              <a:rPr lang="ar-SA" sz="2800" b="1" dirty="0">
                <a:solidFill>
                  <a:schemeClr val="bg1"/>
                </a:solidFill>
                <a:cs typeface="B Nazanin" pitchFamily="2" charset="-78"/>
              </a:rPr>
              <a:t>گذشته ای نه چندان دور برقراري هرگونه ارتباط كاري بين شهروندان و يا مديران اداري با مؤسسات دولتي تنها از طریق حضور فیزیکی در ادارات دولتي یا دیگر سازمان های مربوطه میسر بوده است. امروزه با پيشرفت و گسترش فن‌آوري‌هاي ارتباطات و اطلاعات، شهروندان مي توانند خدمات و اطلاعات دولتي را به صورت </a:t>
            </a:r>
            <a:r>
              <a:rPr lang="en-US" sz="2800" b="1" dirty="0">
                <a:solidFill>
                  <a:schemeClr val="bg1"/>
                </a:solidFill>
                <a:cs typeface="B Nazanin" pitchFamily="2" charset="-78"/>
              </a:rPr>
              <a:t>Online</a:t>
            </a:r>
            <a:r>
              <a:rPr lang="fa-IR" sz="2800" b="1" dirty="0">
                <a:solidFill>
                  <a:schemeClr val="bg1"/>
                </a:solidFill>
                <a:cs typeface="B Nazanin" pitchFamily="2" charset="-78"/>
              </a:rPr>
              <a:t>، در هر قالب زمانی و مکانی </a:t>
            </a:r>
            <a:r>
              <a:rPr lang="ar-SA" sz="2800" b="1" dirty="0">
                <a:solidFill>
                  <a:schemeClr val="bg1"/>
                </a:solidFill>
                <a:cs typeface="B Nazanin" pitchFamily="2" charset="-78"/>
              </a:rPr>
              <a:t>دريافت نمايند. </a:t>
            </a:r>
            <a:endParaRPr lang="en-US" sz="2800" b="1" dirty="0">
              <a:solidFill>
                <a:schemeClr val="bg1"/>
              </a:solidFill>
              <a:cs typeface="B Nazanin" pitchFamily="2" charset="-78"/>
            </a:endParaRPr>
          </a:p>
          <a:p>
            <a:pPr algn="just">
              <a:lnSpc>
                <a:spcPct val="150000"/>
              </a:lnSpc>
              <a:buFont typeface="Wingdings" pitchFamily="2" charset="2"/>
              <a:buChar char="ü"/>
            </a:pPr>
            <a:endParaRPr lang="fa-IR" sz="2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9023878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755576" y="118752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ar-SA" sz="2800" dirty="0">
                <a:solidFill>
                  <a:schemeClr val="bg1"/>
                </a:solidFill>
                <a:cs typeface="B Nazanin" pitchFamily="2" charset="-78"/>
              </a:rPr>
              <a:t>جنبۀ دیگر دولت الکترونیک، تکنولوژی ای است که برای اتصال شهروندان به شبکۀ ارتباطی سازمان ها که یک سری از خدمات مرتبط با نیازکاربران را تأمین می کند، بکار می رود.  در بخش های عمومی، غیرانتفاعی و خصوصی  شبکه هایی برای ارائه خدماتی که به صورت مشارکتی عرضه می شود مثل مراقبت بهداشتی، رفاه، مسکن، توسعه اقتصادی، آموزش شغل و دستبابی به آن و دیگر خدمات همگانی سرمایه گذاری شده، وجود دارد</a:t>
            </a:r>
            <a:r>
              <a:rPr lang="ar-SA" sz="2800" dirty="0" smtClean="0">
                <a:solidFill>
                  <a:schemeClr val="bg1"/>
                </a:solidFill>
                <a:cs typeface="B Nazanin" pitchFamily="2" charset="-78"/>
              </a:rPr>
              <a:t>. از </a:t>
            </a:r>
            <a:r>
              <a:rPr lang="ar-SA" sz="2800" dirty="0">
                <a:solidFill>
                  <a:schemeClr val="bg1"/>
                </a:solidFill>
                <a:cs typeface="B Nazanin" pitchFamily="2" charset="-78"/>
              </a:rPr>
              <a:t>نگاه دیگر، دولت الکترونیک یک واژة عام است که برای مفاهیمی از قبیل خدمات الکترونیک، دموکراسی الکترونیک و از همه مهمتر، مدیریت/ نظارت الکترونیک مورد استفاده قرار </a:t>
            </a:r>
            <a:r>
              <a:rPr lang="ar-SA" sz="2800" dirty="0" smtClean="0">
                <a:solidFill>
                  <a:schemeClr val="bg1"/>
                </a:solidFill>
                <a:cs typeface="B Nazanin" pitchFamily="2" charset="-78"/>
              </a:rPr>
              <a:t>می</a:t>
            </a:r>
            <a:r>
              <a:rPr lang="fa-IR" sz="2800" dirty="0" smtClean="0">
                <a:solidFill>
                  <a:schemeClr val="bg1"/>
                </a:solidFill>
                <a:cs typeface="B Nazanin" pitchFamily="2" charset="-78"/>
              </a:rPr>
              <a:t>‌</a:t>
            </a:r>
            <a:r>
              <a:rPr lang="ar-SA" sz="2800" dirty="0" smtClean="0">
                <a:solidFill>
                  <a:schemeClr val="bg1"/>
                </a:solidFill>
                <a:cs typeface="B Nazanin" pitchFamily="2" charset="-78"/>
              </a:rPr>
              <a:t>گیرد</a:t>
            </a:r>
            <a:r>
              <a:rPr lang="ar-SA" sz="2800" dirty="0">
                <a:solidFill>
                  <a:schemeClr val="bg1"/>
                </a:solidFill>
                <a:cs typeface="B Nazanin" pitchFamily="2" charset="-78"/>
              </a:rPr>
              <a:t>. </a:t>
            </a:r>
            <a:endParaRPr lang="fa-IR" sz="2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4355895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مزایای 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323528" y="827484"/>
            <a:ext cx="8208912"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00000"/>
              </a:lnSpc>
              <a:buFont typeface="Wingdings" pitchFamily="2" charset="2"/>
              <a:buChar char="ü"/>
            </a:pPr>
            <a:r>
              <a:rPr lang="fa-IR" sz="2800" dirty="0">
                <a:solidFill>
                  <a:schemeClr val="bg1"/>
                </a:solidFill>
                <a:cs typeface="B Nazanin" pitchFamily="2" charset="-78"/>
              </a:rPr>
              <a:t>دسترسى مستقيم به ادارات دولتى و مقامات و نيز تسهيل در تعاملات فيمابين ادارات با يکديگر و مشتريان آنها</a:t>
            </a:r>
            <a:r>
              <a:rPr lang="fa-IR" sz="2800" dirty="0" smtClean="0">
                <a:solidFill>
                  <a:schemeClr val="bg1"/>
                </a:solidFill>
                <a:cs typeface="B Nazanin" pitchFamily="2" charset="-78"/>
              </a:rPr>
              <a:t>.</a:t>
            </a:r>
          </a:p>
          <a:p>
            <a:pPr algn="just">
              <a:lnSpc>
                <a:spcPct val="200000"/>
              </a:lnSpc>
              <a:buFont typeface="Wingdings" pitchFamily="2" charset="2"/>
              <a:buChar char="ü"/>
            </a:pPr>
            <a:r>
              <a:rPr lang="fa-IR" sz="2800" dirty="0">
                <a:solidFill>
                  <a:schemeClr val="bg1"/>
                </a:solidFill>
                <a:cs typeface="B Nazanin" pitchFamily="2" charset="-78"/>
              </a:rPr>
              <a:t>صرفه‌جويى در زمان و امور حمل‌ونقل و بهبود </a:t>
            </a:r>
            <a:r>
              <a:rPr lang="fa-IR" sz="2800" dirty="0" smtClean="0">
                <a:solidFill>
                  <a:schemeClr val="bg1"/>
                </a:solidFill>
                <a:cs typeface="B Nazanin" pitchFamily="2" charset="-78"/>
              </a:rPr>
              <a:t>ترافيک.</a:t>
            </a:r>
          </a:p>
          <a:p>
            <a:pPr algn="just">
              <a:lnSpc>
                <a:spcPct val="200000"/>
              </a:lnSpc>
              <a:buFont typeface="Wingdings" pitchFamily="2" charset="2"/>
              <a:buChar char="ü"/>
            </a:pPr>
            <a:r>
              <a:rPr lang="fa-IR" sz="2800" dirty="0">
                <a:solidFill>
                  <a:schemeClr val="bg1"/>
                </a:solidFill>
                <a:cs typeface="B Nazanin" pitchFamily="2" charset="-78"/>
              </a:rPr>
              <a:t>حذف و يا به‌حداقل رساندن مکاتبات </a:t>
            </a:r>
            <a:r>
              <a:rPr lang="fa-IR" sz="2800" dirty="0" smtClean="0">
                <a:solidFill>
                  <a:schemeClr val="bg1"/>
                </a:solidFill>
                <a:cs typeface="B Nazanin" pitchFamily="2" charset="-78"/>
              </a:rPr>
              <a:t>کاغذي.</a:t>
            </a:r>
          </a:p>
          <a:p>
            <a:pPr algn="just">
              <a:lnSpc>
                <a:spcPct val="200000"/>
              </a:lnSpc>
              <a:buFont typeface="Wingdings" pitchFamily="2" charset="2"/>
              <a:buChar char="ü"/>
            </a:pPr>
            <a:r>
              <a:rPr lang="fa-IR" sz="2800" dirty="0">
                <a:solidFill>
                  <a:schemeClr val="bg1"/>
                </a:solidFill>
                <a:cs typeface="B Nazanin" pitchFamily="2" charset="-78"/>
              </a:rPr>
              <a:t>کاهش هزينه خدمات و افزايش کيفيت </a:t>
            </a:r>
            <a:r>
              <a:rPr lang="fa-IR" sz="2800" dirty="0" smtClean="0">
                <a:solidFill>
                  <a:schemeClr val="bg1"/>
                </a:solidFill>
                <a:cs typeface="B Nazanin" pitchFamily="2" charset="-78"/>
              </a:rPr>
              <a:t>آنها.</a:t>
            </a:r>
          </a:p>
          <a:p>
            <a:pPr algn="just">
              <a:lnSpc>
                <a:spcPct val="200000"/>
              </a:lnSpc>
              <a:buFont typeface="Wingdings" pitchFamily="2" charset="2"/>
              <a:buChar char="ü"/>
            </a:pPr>
            <a:r>
              <a:rPr lang="fa-IR" sz="2800" dirty="0">
                <a:solidFill>
                  <a:schemeClr val="bg1"/>
                </a:solidFill>
                <a:cs typeface="B Nazanin" pitchFamily="2" charset="-78"/>
              </a:rPr>
              <a:t>ارائه خدمات در هرکجا و در هر </a:t>
            </a:r>
            <a:r>
              <a:rPr lang="fa-IR" sz="2800" dirty="0" smtClean="0">
                <a:solidFill>
                  <a:schemeClr val="bg1"/>
                </a:solidFill>
                <a:cs typeface="B Nazanin" pitchFamily="2" charset="-78"/>
              </a:rPr>
              <a:t>زمان.</a:t>
            </a:r>
            <a:endParaRPr lang="fa-IR" sz="2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0534057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معایب 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323528" y="692696"/>
            <a:ext cx="8208912"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50000"/>
              </a:lnSpc>
              <a:buFont typeface="Wingdings" pitchFamily="2" charset="2"/>
              <a:buChar char="ü"/>
            </a:pPr>
            <a:r>
              <a:rPr lang="fa-IR" sz="2800" dirty="0">
                <a:solidFill>
                  <a:schemeClr val="bg1"/>
                </a:solidFill>
                <a:cs typeface="B Nazanin" pitchFamily="2" charset="-78"/>
              </a:rPr>
              <a:t>هزینه سنگین آموزش و سرمایه </a:t>
            </a:r>
            <a:r>
              <a:rPr lang="fa-IR" sz="2800" dirty="0" smtClean="0">
                <a:solidFill>
                  <a:schemeClr val="bg1"/>
                </a:solidFill>
                <a:cs typeface="B Nazanin" pitchFamily="2" charset="-78"/>
              </a:rPr>
              <a:t>گذاری</a:t>
            </a:r>
          </a:p>
          <a:p>
            <a:pPr algn="just">
              <a:lnSpc>
                <a:spcPct val="250000"/>
              </a:lnSpc>
              <a:buFont typeface="Wingdings" pitchFamily="2" charset="2"/>
              <a:buChar char="ü"/>
            </a:pPr>
            <a:r>
              <a:rPr lang="fa-IR" sz="2800" dirty="0">
                <a:solidFill>
                  <a:schemeClr val="bg1"/>
                </a:solidFill>
                <a:cs typeface="B Nazanin" pitchFamily="2" charset="-78"/>
              </a:rPr>
              <a:t>وابستگی زیاد به </a:t>
            </a:r>
            <a:r>
              <a:rPr lang="fa-IR" sz="2800" dirty="0" smtClean="0">
                <a:solidFill>
                  <a:schemeClr val="bg1"/>
                </a:solidFill>
                <a:cs typeface="B Nazanin" pitchFamily="2" charset="-78"/>
              </a:rPr>
              <a:t>کامپیوتر</a:t>
            </a:r>
          </a:p>
          <a:p>
            <a:pPr algn="just">
              <a:lnSpc>
                <a:spcPct val="250000"/>
              </a:lnSpc>
              <a:buFont typeface="Wingdings" pitchFamily="2" charset="2"/>
              <a:buChar char="ü"/>
            </a:pPr>
            <a:r>
              <a:rPr lang="fa-IR" sz="2800" dirty="0">
                <a:solidFill>
                  <a:schemeClr val="bg1"/>
                </a:solidFill>
                <a:cs typeface="B Nazanin" pitchFamily="2" charset="-78"/>
              </a:rPr>
              <a:t>به روز بودن با فناوریهایی که به سرعت پیشرفت می </a:t>
            </a:r>
            <a:r>
              <a:rPr lang="fa-IR" sz="2800" dirty="0" smtClean="0">
                <a:solidFill>
                  <a:schemeClr val="bg1"/>
                </a:solidFill>
                <a:cs typeface="B Nazanin" pitchFamily="2" charset="-78"/>
              </a:rPr>
              <a:t>کنند</a:t>
            </a:r>
          </a:p>
          <a:p>
            <a:pPr algn="just">
              <a:lnSpc>
                <a:spcPct val="250000"/>
              </a:lnSpc>
              <a:buFont typeface="Wingdings" pitchFamily="2" charset="2"/>
              <a:buChar char="ü"/>
            </a:pPr>
            <a:r>
              <a:rPr lang="fa-IR" sz="2800" dirty="0" smtClean="0">
                <a:solidFill>
                  <a:schemeClr val="bg1"/>
                </a:solidFill>
                <a:cs typeface="B Nazanin" pitchFamily="2" charset="-78"/>
              </a:rPr>
              <a:t>افزایش </a:t>
            </a:r>
            <a:r>
              <a:rPr lang="fa-IR" sz="2800" dirty="0">
                <a:solidFill>
                  <a:schemeClr val="bg1"/>
                </a:solidFill>
                <a:cs typeface="B Nazanin" pitchFamily="2" charset="-78"/>
              </a:rPr>
              <a:t>نرخ بیکاري یا کاهش تعداد کارمندان </a:t>
            </a:r>
            <a:r>
              <a:rPr lang="fa-IR" sz="2800" dirty="0" smtClean="0">
                <a:solidFill>
                  <a:schemeClr val="bg1"/>
                </a:solidFill>
                <a:cs typeface="B Nazanin" pitchFamily="2" charset="-78"/>
              </a:rPr>
              <a:t>بی</a:t>
            </a:r>
            <a:r>
              <a:rPr lang="fa-IR" sz="2800" dirty="0">
                <a:solidFill>
                  <a:schemeClr val="bg1"/>
                </a:solidFill>
                <a:cs typeface="B Nazanin" pitchFamily="2" charset="-78"/>
              </a:rPr>
              <a:t> </a:t>
            </a:r>
            <a:r>
              <a:rPr lang="fa-IR" sz="2800" dirty="0" smtClean="0">
                <a:solidFill>
                  <a:schemeClr val="bg1"/>
                </a:solidFill>
                <a:cs typeface="B Nazanin" pitchFamily="2" charset="-78"/>
              </a:rPr>
              <a:t>مهارت </a:t>
            </a:r>
            <a:r>
              <a:rPr lang="fa-IR" sz="2800" dirty="0">
                <a:solidFill>
                  <a:schemeClr val="bg1"/>
                </a:solidFill>
                <a:cs typeface="B Nazanin" pitchFamily="2" charset="-78"/>
              </a:rPr>
              <a:t>دولت است</a:t>
            </a:r>
            <a:endParaRPr lang="fa-IR" sz="2800" b="1" dirty="0" smtClean="0">
              <a:solidFill>
                <a:schemeClr val="bg1"/>
              </a:solidFill>
              <a:cs typeface="B Nazanin" pitchFamily="2" charset="-78"/>
            </a:endParaRPr>
          </a:p>
          <a:p>
            <a:pPr algn="just">
              <a:lnSpc>
                <a:spcPct val="250000"/>
              </a:lnSpc>
              <a:buFont typeface="Wingdings" pitchFamily="2" charset="2"/>
              <a:buChar char="ü"/>
            </a:pPr>
            <a:r>
              <a:rPr lang="fa-IR" sz="2800" dirty="0" smtClean="0">
                <a:solidFill>
                  <a:schemeClr val="bg1"/>
                </a:solidFill>
                <a:cs typeface="B Nazanin" pitchFamily="2" charset="-78"/>
              </a:rPr>
              <a:t>خطر </a:t>
            </a:r>
            <a:r>
              <a:rPr lang="fa-IR" sz="2800" dirty="0">
                <a:solidFill>
                  <a:schemeClr val="bg1"/>
                </a:solidFill>
                <a:cs typeface="B Nazanin" pitchFamily="2" charset="-78"/>
              </a:rPr>
              <a:t>حمله های </a:t>
            </a:r>
            <a:r>
              <a:rPr lang="fa-IR" sz="2800" dirty="0" smtClean="0">
                <a:solidFill>
                  <a:schemeClr val="bg1"/>
                </a:solidFill>
                <a:cs typeface="B Nazanin" pitchFamily="2" charset="-78"/>
              </a:rPr>
              <a:t>سایبری</a:t>
            </a:r>
            <a:endParaRPr lang="fa-IR" sz="2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15452497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139279"/>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زیرساخت دولت الکترونیک</a:t>
            </a:r>
            <a:endParaRPr lang="fa-IR" sz="4400" dirty="0">
              <a:solidFill>
                <a:schemeClr val="bg1"/>
              </a:solidFill>
              <a:cs typeface="B Titr" pitchFamily="2" charset="-78"/>
            </a:endParaRPr>
          </a:p>
        </p:txBody>
      </p:sp>
      <p:sp>
        <p:nvSpPr>
          <p:cNvPr id="7" name="Content Placeholder 4"/>
          <p:cNvSpPr txBox="1">
            <a:spLocks/>
          </p:cNvSpPr>
          <p:nvPr/>
        </p:nvSpPr>
        <p:spPr>
          <a:xfrm>
            <a:off x="323528" y="692696"/>
            <a:ext cx="8208912"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50000"/>
              </a:lnSpc>
              <a:buFont typeface="Wingdings" pitchFamily="2" charset="2"/>
              <a:buChar char="ü"/>
            </a:pPr>
            <a:r>
              <a:rPr lang="fa-IR" sz="2800" dirty="0" smtClean="0">
                <a:solidFill>
                  <a:schemeClr val="bg1"/>
                </a:solidFill>
                <a:cs typeface="B Nazanin" pitchFamily="2" charset="-78"/>
              </a:rPr>
              <a:t>زیر ساخت مخابراتی مناسب</a:t>
            </a:r>
          </a:p>
          <a:p>
            <a:pPr algn="just">
              <a:lnSpc>
                <a:spcPct val="250000"/>
              </a:lnSpc>
              <a:buFont typeface="Wingdings" pitchFamily="2" charset="2"/>
              <a:buChar char="ü"/>
            </a:pPr>
            <a:r>
              <a:rPr lang="fa-IR" sz="2800" dirty="0" smtClean="0">
                <a:solidFill>
                  <a:schemeClr val="bg1"/>
                </a:solidFill>
                <a:effectLst>
                  <a:outerShdw blurRad="38100" dist="38100" dir="2700000" algn="tl">
                    <a:srgbClr val="000000">
                      <a:alpha val="43137"/>
                    </a:srgbClr>
                  </a:outerShdw>
                </a:effectLst>
                <a:cs typeface="B Nazanin" pitchFamily="2" charset="-78"/>
              </a:rPr>
              <a:t>زیر ساخت نرم افزاری</a:t>
            </a:r>
          </a:p>
          <a:p>
            <a:pPr algn="just">
              <a:lnSpc>
                <a:spcPct val="250000"/>
              </a:lnSpc>
              <a:buFont typeface="Wingdings" pitchFamily="2" charset="2"/>
              <a:buChar char="ü"/>
            </a:pPr>
            <a:r>
              <a:rPr lang="fa-IR" sz="2800" dirty="0" smtClean="0">
                <a:solidFill>
                  <a:schemeClr val="bg1"/>
                </a:solidFill>
                <a:effectLst>
                  <a:outerShdw blurRad="38100" dist="38100" dir="2700000" algn="tl">
                    <a:srgbClr val="000000">
                      <a:alpha val="43137"/>
                    </a:srgbClr>
                  </a:outerShdw>
                </a:effectLst>
                <a:cs typeface="B Nazanin" pitchFamily="2" charset="-78"/>
              </a:rPr>
              <a:t>زیر ساخت سخت افزاری</a:t>
            </a:r>
          </a:p>
          <a:p>
            <a:pPr algn="just">
              <a:lnSpc>
                <a:spcPct val="250000"/>
              </a:lnSpc>
              <a:buFont typeface="Wingdings" pitchFamily="2" charset="2"/>
              <a:buChar char="ü"/>
            </a:pPr>
            <a:r>
              <a:rPr lang="fa-IR" sz="2800" dirty="0" smtClean="0">
                <a:solidFill>
                  <a:schemeClr val="bg1"/>
                </a:solidFill>
                <a:effectLst>
                  <a:outerShdw blurRad="38100" dist="38100" dir="2700000" algn="tl">
                    <a:srgbClr val="000000">
                      <a:alpha val="43137"/>
                    </a:srgbClr>
                  </a:outerShdw>
                </a:effectLst>
                <a:cs typeface="B Nazanin" pitchFamily="2" charset="-78"/>
              </a:rPr>
              <a:t>نیروی متخصص</a:t>
            </a:r>
          </a:p>
          <a:p>
            <a:pPr algn="just">
              <a:lnSpc>
                <a:spcPct val="250000"/>
              </a:lnSpc>
              <a:buFont typeface="Wingdings" pitchFamily="2" charset="2"/>
              <a:buChar char="ü"/>
            </a:pPr>
            <a:r>
              <a:rPr lang="fa-IR" sz="2800" dirty="0" smtClean="0">
                <a:solidFill>
                  <a:schemeClr val="bg1"/>
                </a:solidFill>
                <a:effectLst>
                  <a:outerShdw blurRad="38100" dist="38100" dir="2700000" algn="tl">
                    <a:srgbClr val="000000">
                      <a:alpha val="43137"/>
                    </a:srgbClr>
                  </a:outerShdw>
                </a:effectLst>
                <a:cs typeface="B Nazanin" pitchFamily="2" charset="-78"/>
              </a:rPr>
              <a:t>زیر ساخت های قانونی</a:t>
            </a:r>
            <a:endParaRPr lang="fa-IR" sz="28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2469896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 name="TextBox 6"/>
          <p:cNvSpPr txBox="1"/>
          <p:nvPr/>
        </p:nvSpPr>
        <p:spPr>
          <a:xfrm>
            <a:off x="4849812" y="1085477"/>
            <a:ext cx="3100529" cy="1200329"/>
          </a:xfrm>
          <a:prstGeom prst="rect">
            <a:avLst/>
          </a:prstGeom>
          <a:noFill/>
          <a:effectLst>
            <a:outerShdw blurRad="88900" dist="114300" dir="3600000" algn="t" rotWithShape="0">
              <a:prstClr val="black">
                <a:alpha val="43000"/>
              </a:prstClr>
            </a:outerShdw>
          </a:effectLst>
        </p:spPr>
        <p:txBody>
          <a:bodyPr wrap="none" rtlCol="0">
            <a:spAutoFit/>
          </a:bodyPr>
          <a:lstStyle/>
          <a:p>
            <a:pPr algn="ctr"/>
            <a:r>
              <a:rPr lang="fa-IR" sz="7200" spc="300" dirty="0" smtClean="0">
                <a:ln w="28575">
                  <a:solidFill>
                    <a:schemeClr val="bg1"/>
                  </a:solidFill>
                </a:ln>
                <a:solidFill>
                  <a:schemeClr val="bg1"/>
                </a:solidFill>
                <a:latin typeface="Arial" pitchFamily="34" charset="0"/>
                <a:cs typeface="Arial" pitchFamily="34" charset="0"/>
              </a:rPr>
              <a:t>پردازش </a:t>
            </a:r>
            <a:endParaRPr lang="en-US" sz="7200" spc="300" dirty="0">
              <a:ln w="28575">
                <a:solidFill>
                  <a:schemeClr val="bg1"/>
                </a:solidFill>
              </a:ln>
              <a:solidFill>
                <a:schemeClr val="bg1"/>
              </a:solidFill>
              <a:latin typeface="Arial" pitchFamily="34" charset="0"/>
              <a:cs typeface="Arial" pitchFamily="34" charset="0"/>
            </a:endParaRPr>
          </a:p>
        </p:txBody>
      </p:sp>
      <p:sp>
        <p:nvSpPr>
          <p:cNvPr id="9" name="TextBox 8"/>
          <p:cNvSpPr txBox="1"/>
          <p:nvPr/>
        </p:nvSpPr>
        <p:spPr>
          <a:xfrm>
            <a:off x="1921809" y="2619075"/>
            <a:ext cx="1797287" cy="1200329"/>
          </a:xfrm>
          <a:prstGeom prst="rect">
            <a:avLst/>
          </a:prstGeom>
          <a:noFill/>
          <a:effectLst>
            <a:outerShdw blurRad="88900" dist="114300" dir="3600000" algn="t" rotWithShape="0">
              <a:prstClr val="black">
                <a:alpha val="43000"/>
              </a:prstClr>
            </a:outerShdw>
          </a:effectLst>
        </p:spPr>
        <p:txBody>
          <a:bodyPr wrap="none" rtlCol="0">
            <a:spAutoFit/>
          </a:bodyPr>
          <a:lstStyle/>
          <a:p>
            <a:pPr algn="ctr"/>
            <a:r>
              <a:rPr lang="fa-IR" sz="7200" spc="300" dirty="0" smtClean="0">
                <a:ln w="28575">
                  <a:solidFill>
                    <a:schemeClr val="bg1"/>
                  </a:solidFill>
                </a:ln>
                <a:solidFill>
                  <a:schemeClr val="bg1"/>
                </a:solidFill>
                <a:latin typeface="Arial" pitchFamily="34" charset="0"/>
                <a:cs typeface="Arial" pitchFamily="34" charset="0"/>
              </a:rPr>
              <a:t>ابری</a:t>
            </a:r>
            <a:endParaRPr lang="en-US" sz="7200" spc="300" dirty="0">
              <a:ln w="28575">
                <a:solidFill>
                  <a:schemeClr val="bg1"/>
                </a:solidFill>
              </a:ln>
              <a:solidFill>
                <a:schemeClr val="bg1"/>
              </a:solidFill>
              <a:latin typeface="Arial" pitchFamily="34" charset="0"/>
              <a:cs typeface="Arial" pitchFamily="34" charset="0"/>
            </a:endParaRPr>
          </a:p>
        </p:txBody>
      </p:sp>
      <p:sp>
        <p:nvSpPr>
          <p:cNvPr id="11" name="TextBox 10"/>
          <p:cNvSpPr txBox="1"/>
          <p:nvPr/>
        </p:nvSpPr>
        <p:spPr>
          <a:xfrm>
            <a:off x="954556" y="4876606"/>
            <a:ext cx="8186857" cy="1200329"/>
          </a:xfrm>
          <a:prstGeom prst="rect">
            <a:avLst/>
          </a:prstGeom>
          <a:noFill/>
          <a:effectLst>
            <a:outerShdw blurRad="88900" dist="114300" dir="3600000" algn="t" rotWithShape="0">
              <a:prstClr val="black">
                <a:alpha val="43000"/>
              </a:prstClr>
            </a:outerShdw>
          </a:effectLst>
        </p:spPr>
        <p:txBody>
          <a:bodyPr wrap="none" rtlCol="0">
            <a:spAutoFit/>
          </a:bodyPr>
          <a:lstStyle/>
          <a:p>
            <a:pPr algn="ctr"/>
            <a:r>
              <a:rPr lang="en-US" sz="7200" spc="300" dirty="0" smtClean="0">
                <a:ln w="28575">
                  <a:solidFill>
                    <a:schemeClr val="bg1"/>
                  </a:solidFill>
                </a:ln>
                <a:solidFill>
                  <a:schemeClr val="bg1"/>
                </a:solidFill>
                <a:latin typeface="Arial" pitchFamily="34" charset="0"/>
                <a:cs typeface="Arial" pitchFamily="34" charset="0"/>
              </a:rPr>
              <a:t>Cloud Computing</a:t>
            </a:r>
            <a:endParaRPr lang="en-US" sz="7200" spc="300" dirty="0">
              <a:ln w="28575">
                <a:solidFill>
                  <a:schemeClr val="bg1"/>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67728969"/>
      </p:ext>
    </p:extLst>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191 -0.00069 L -0.00191 0.21166 " pathEditMode="relative" rAng="0" ptsTypes="AA">
                                      <p:cBhvr>
                                        <p:cTn id="6" dur="2000" fill="hold"/>
                                        <p:tgtEl>
                                          <p:spTgt spid="9"/>
                                        </p:tgtEl>
                                        <p:attrNameLst>
                                          <p:attrName>ppt_x</p:attrName>
                                          <p:attrName>ppt_y</p:attrName>
                                        </p:attrNameLst>
                                      </p:cBhvr>
                                      <p:rCtr x="0" y="106"/>
                                    </p:animMotion>
                                  </p:childTnLst>
                                </p:cTn>
                              </p:par>
                              <p:par>
                                <p:cTn id="7" presetID="10" presetClass="exit" presetSubtype="0" fill="hold" grpId="1" nodeType="withEffect">
                                  <p:stCondLst>
                                    <p:cond delay="0"/>
                                  </p:stCondLst>
                                  <p:childTnLst>
                                    <p:animEffect transition="out" filter="fade">
                                      <p:cBhvr>
                                        <p:cTn id="8" dur="1300"/>
                                        <p:tgtEl>
                                          <p:spTgt spid="9"/>
                                        </p:tgtEl>
                                      </p:cBhvr>
                                    </p:animEffect>
                                    <p:set>
                                      <p:cBhvr>
                                        <p:cTn id="9" dur="1" fill="hold">
                                          <p:stCondLst>
                                            <p:cond delay="1299"/>
                                          </p:stCondLst>
                                        </p:cTn>
                                        <p:tgtEl>
                                          <p:spTgt spid="9"/>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300"/>
                                        <p:tgtEl>
                                          <p:spTgt spid="7"/>
                                        </p:tgtEl>
                                      </p:cBhvr>
                                    </p:animEffect>
                                    <p:set>
                                      <p:cBhvr>
                                        <p:cTn id="12" dur="1" fill="hold">
                                          <p:stCondLst>
                                            <p:cond delay="1299"/>
                                          </p:stCondLst>
                                        </p:cTn>
                                        <p:tgtEl>
                                          <p:spTgt spid="7"/>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0.00191 -0.00069 L -0.00191 0.21166 " pathEditMode="relative" rAng="0" ptsTypes="AA">
                                      <p:cBhvr>
                                        <p:cTn id="14" dur="2000" fill="hold"/>
                                        <p:tgtEl>
                                          <p:spTgt spid="11"/>
                                        </p:tgtEl>
                                        <p:attrNameLst>
                                          <p:attrName>ppt_x</p:attrName>
                                          <p:attrName>ppt_y</p:attrName>
                                        </p:attrNameLst>
                                      </p:cBhvr>
                                      <p:rCtr x="0" y="106"/>
                                    </p:animMotion>
                                  </p:childTnLst>
                                </p:cTn>
                              </p:par>
                              <p:par>
                                <p:cTn id="15" presetID="10" presetClass="exit" presetSubtype="0" fill="hold" grpId="1" nodeType="withEffect">
                                  <p:stCondLst>
                                    <p:cond delay="0"/>
                                  </p:stCondLst>
                                  <p:childTnLst>
                                    <p:animEffect transition="out" filter="fade">
                                      <p:cBhvr>
                                        <p:cTn id="16" dur="1300"/>
                                        <p:tgtEl>
                                          <p:spTgt spid="11"/>
                                        </p:tgtEl>
                                      </p:cBhvr>
                                    </p:animEffect>
                                    <p:set>
                                      <p:cBhvr>
                                        <p:cTn id="17" dur="1" fill="hold">
                                          <p:stCondLst>
                                            <p:cond delay="12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utoUpdateAnimBg="0"/>
      <p:bldP spid="9" grpId="1"/>
      <p:bldP spid="11" grpId="0" autoUpdateAnimBg="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8057"/>
            <a:ext cx="9144000" cy="6960507"/>
          </a:xfrm>
          <a:prstGeom prst="rect">
            <a:avLst/>
          </a:prstGeom>
        </p:spPr>
      </p:pic>
      <p:pic>
        <p:nvPicPr>
          <p:cNvPr id="97" name="33-37_Your Audience Didn'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7112000"/>
            <a:ext cx="304800" cy="304800"/>
          </a:xfrm>
          <a:prstGeom prst="rect">
            <a:avLst/>
          </a:prstGeom>
        </p:spPr>
      </p:pic>
      <p:sp>
        <p:nvSpPr>
          <p:cNvPr id="231" name="TextBox 230"/>
          <p:cNvSpPr txBox="1"/>
          <p:nvPr/>
        </p:nvSpPr>
        <p:spPr>
          <a:xfrm>
            <a:off x="3322533" y="116632"/>
            <a:ext cx="2498934" cy="335563"/>
          </a:xfrm>
          <a:prstGeom prst="rect">
            <a:avLst/>
          </a:prstGeom>
          <a:noFill/>
        </p:spPr>
        <p:txBody>
          <a:bodyPr wrap="none" rtlCol="0">
            <a:noAutofit/>
          </a:bodyPr>
          <a:lstStyle/>
          <a:p>
            <a:r>
              <a:rPr lang="fa-IR" sz="3200" dirty="0" smtClean="0">
                <a:solidFill>
                  <a:schemeClr val="bg1"/>
                </a:solidFill>
                <a:cs typeface="B Titr" pitchFamily="2" charset="-78"/>
              </a:rPr>
              <a:t>فهرست عناوین</a:t>
            </a:r>
            <a:endParaRPr lang="en-US" sz="3200" dirty="0">
              <a:solidFill>
                <a:schemeClr val="bg1"/>
              </a:solidFill>
              <a:cs typeface="B Titr" pitchFamily="2" charset="-78"/>
            </a:endParaRPr>
          </a:p>
        </p:txBody>
      </p:sp>
      <p:pic>
        <p:nvPicPr>
          <p:cNvPr id="16"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9592" y="857250"/>
            <a:ext cx="6984776" cy="5594350"/>
          </a:xfrm>
          <a:prstGeom prst="rect">
            <a:avLst/>
          </a:prstGeom>
          <a:ln w="57150">
            <a:solidFill>
              <a:schemeClr val="bg1"/>
            </a:solidFill>
            <a:miter lim="800000"/>
          </a:ln>
          <a:effectLst>
            <a:outerShdw blurRad="101600" dist="228600" dir="7800000" algn="t" rotWithShape="0">
              <a:prstClr val="black">
                <a:alpha val="46000"/>
              </a:prstClr>
            </a:outerShdw>
          </a:effectLst>
        </p:spPr>
      </p:pic>
      <p:pic>
        <p:nvPicPr>
          <p:cNvPr id="23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98339" y="2819822"/>
            <a:ext cx="2167321" cy="4082628"/>
          </a:xfrm>
          <a:prstGeom prst="rect">
            <a:avLst/>
          </a:prstGeom>
          <a:effectLst>
            <a:outerShdw blurRad="50800" dist="12700" dir="5400000" algn="ctr" rotWithShape="0">
              <a:srgbClr val="000000">
                <a:alpha val="43137"/>
              </a:srgbClr>
            </a:outerShdw>
            <a:softEdge rad="0"/>
          </a:effectLst>
        </p:spPr>
      </p:pic>
      <p:sp>
        <p:nvSpPr>
          <p:cNvPr id="2" name="TextBox 1"/>
          <p:cNvSpPr txBox="1"/>
          <p:nvPr/>
        </p:nvSpPr>
        <p:spPr>
          <a:xfrm>
            <a:off x="1403648" y="1268760"/>
            <a:ext cx="5894691" cy="6986528"/>
          </a:xfrm>
          <a:prstGeom prst="rect">
            <a:avLst/>
          </a:prstGeom>
          <a:noFill/>
        </p:spPr>
        <p:txBody>
          <a:bodyPr wrap="square" rtlCol="1">
            <a:spAutoFit/>
          </a:bodyPr>
          <a:lstStyle/>
          <a:p>
            <a:pPr marL="457200" indent="-457200">
              <a:buFont typeface="Wingdings" pitchFamily="2" charset="2"/>
              <a:buChar char="ü"/>
            </a:pPr>
            <a:r>
              <a:rPr lang="fa-IR" sz="3200" dirty="0" smtClean="0">
                <a:solidFill>
                  <a:schemeClr val="bg1"/>
                </a:solidFill>
                <a:cs typeface="B Nazanin" pitchFamily="2" charset="-78"/>
              </a:rPr>
              <a:t>جهانی شدن</a:t>
            </a:r>
          </a:p>
          <a:p>
            <a:pPr marL="457200" indent="-457200">
              <a:buFont typeface="Wingdings" pitchFamily="2" charset="2"/>
              <a:buChar char="ü"/>
            </a:pPr>
            <a:r>
              <a:rPr lang="fa-IR" sz="3200" dirty="0" smtClean="0">
                <a:solidFill>
                  <a:schemeClr val="bg1"/>
                </a:solidFill>
                <a:cs typeface="B Nazanin" pitchFamily="2" charset="-78"/>
              </a:rPr>
              <a:t>دولت</a:t>
            </a:r>
          </a:p>
          <a:p>
            <a:pPr marL="457200" indent="-457200">
              <a:buFont typeface="Wingdings" pitchFamily="2" charset="2"/>
              <a:buChar char="ü"/>
            </a:pPr>
            <a:r>
              <a:rPr lang="fa-IR" sz="3200" dirty="0" smtClean="0">
                <a:solidFill>
                  <a:schemeClr val="bg1"/>
                </a:solidFill>
                <a:cs typeface="B Nazanin" pitchFamily="2" charset="-78"/>
              </a:rPr>
              <a:t>دولت الکترونیک</a:t>
            </a:r>
          </a:p>
          <a:p>
            <a:pPr marL="457200" indent="-457200">
              <a:buFont typeface="Wingdings" pitchFamily="2" charset="2"/>
              <a:buChar char="ü"/>
            </a:pPr>
            <a:r>
              <a:rPr lang="fa-IR" sz="3200" dirty="0" smtClean="0">
                <a:solidFill>
                  <a:schemeClr val="bg1"/>
                </a:solidFill>
                <a:cs typeface="B Nazanin" pitchFamily="2" charset="-78"/>
              </a:rPr>
              <a:t>مزایا و معایب دولت الکترونیک</a:t>
            </a:r>
          </a:p>
          <a:p>
            <a:pPr marL="457200" indent="-457200">
              <a:buFont typeface="Wingdings" pitchFamily="2" charset="2"/>
              <a:buChar char="ü"/>
            </a:pPr>
            <a:r>
              <a:rPr lang="fa-IR" sz="3200" dirty="0" smtClean="0">
                <a:solidFill>
                  <a:schemeClr val="bg1"/>
                </a:solidFill>
                <a:cs typeface="B Nazanin" pitchFamily="2" charset="-78"/>
              </a:rPr>
              <a:t>زیر ساخت دولت الکترونیک</a:t>
            </a:r>
          </a:p>
          <a:p>
            <a:pPr marL="457200" indent="-457200">
              <a:buFont typeface="Wingdings" pitchFamily="2" charset="2"/>
              <a:buChar char="ü"/>
            </a:pPr>
            <a:r>
              <a:rPr lang="fa-IR" sz="3200" dirty="0" smtClean="0">
                <a:solidFill>
                  <a:schemeClr val="bg1"/>
                </a:solidFill>
                <a:cs typeface="B Nazanin" pitchFamily="2" charset="-78"/>
              </a:rPr>
              <a:t>پردازش ابری</a:t>
            </a:r>
          </a:p>
          <a:p>
            <a:pPr marL="457200" indent="-457200">
              <a:buFont typeface="Wingdings" pitchFamily="2" charset="2"/>
              <a:buChar char="ü"/>
            </a:pPr>
            <a:r>
              <a:rPr lang="fa-IR" sz="3200" dirty="0" smtClean="0">
                <a:solidFill>
                  <a:schemeClr val="bg1"/>
                </a:solidFill>
                <a:cs typeface="B Nazanin" pitchFamily="2" charset="-78"/>
              </a:rPr>
              <a:t>مدل و معماری پردازش ابری</a:t>
            </a:r>
          </a:p>
          <a:p>
            <a:pPr marL="457200" indent="-457200">
              <a:buFont typeface="Wingdings" pitchFamily="2" charset="2"/>
              <a:buChar char="ü"/>
            </a:pPr>
            <a:r>
              <a:rPr lang="fa-IR" sz="3200" dirty="0" smtClean="0">
                <a:solidFill>
                  <a:schemeClr val="bg1"/>
                </a:solidFill>
                <a:cs typeface="B Nazanin" pitchFamily="2" charset="-78"/>
              </a:rPr>
              <a:t>استفاده از پردازش ابری در دولت الکترونیک</a:t>
            </a:r>
          </a:p>
          <a:p>
            <a:pPr marL="457200" indent="-457200">
              <a:buFont typeface="Wingdings" pitchFamily="2" charset="2"/>
              <a:buChar char="ü"/>
            </a:pPr>
            <a:r>
              <a:rPr lang="fa-IR" sz="3200" dirty="0" smtClean="0">
                <a:solidFill>
                  <a:schemeClr val="bg1"/>
                </a:solidFill>
                <a:cs typeface="B Nazanin" pitchFamily="2" charset="-78"/>
              </a:rPr>
              <a:t>نتیجه گیری</a:t>
            </a:r>
          </a:p>
          <a:p>
            <a:pPr marL="457200" indent="-457200">
              <a:buFont typeface="Wingdings" pitchFamily="2" charset="2"/>
              <a:buChar char="ü"/>
            </a:pPr>
            <a:endParaRPr lang="fa-IR" sz="3200" dirty="0" smtClean="0">
              <a:solidFill>
                <a:schemeClr val="bg1"/>
              </a:solidFill>
              <a:cs typeface="B Nazanin" pitchFamily="2" charset="-78"/>
            </a:endParaRPr>
          </a:p>
          <a:p>
            <a:pPr marL="457200" indent="-457200">
              <a:buFont typeface="Wingdings" pitchFamily="2" charset="2"/>
              <a:buChar char="ü"/>
            </a:pPr>
            <a:endParaRPr lang="fa-IR" sz="3200" dirty="0" smtClean="0">
              <a:solidFill>
                <a:schemeClr val="bg1"/>
              </a:solidFill>
              <a:cs typeface="B Nazanin" pitchFamily="2" charset="-78"/>
            </a:endParaRPr>
          </a:p>
          <a:p>
            <a:pPr marL="457200" indent="-457200">
              <a:buFont typeface="Wingdings" pitchFamily="2" charset="2"/>
              <a:buChar char="ü"/>
            </a:pPr>
            <a:endParaRPr lang="fa-IR" sz="3200" dirty="0" smtClean="0">
              <a:solidFill>
                <a:schemeClr val="bg1"/>
              </a:solidFill>
              <a:cs typeface="B Nazanin" pitchFamily="2" charset="-78"/>
            </a:endParaRPr>
          </a:p>
          <a:p>
            <a:pPr marL="457200" indent="-457200">
              <a:buFont typeface="Wingdings" pitchFamily="2" charset="2"/>
              <a:buChar char="ü"/>
            </a:pPr>
            <a:endParaRPr lang="fa-IR" sz="3200" dirty="0">
              <a:solidFill>
                <a:schemeClr val="bg1"/>
              </a:solidFill>
              <a:cs typeface="B Nazanin" pitchFamily="2" charset="-78"/>
            </a:endParaRPr>
          </a:p>
        </p:txBody>
      </p:sp>
    </p:spTree>
    <p:extLst>
      <p:ext uri="{BB962C8B-B14F-4D97-AF65-F5344CB8AC3E}">
        <p14:creationId xmlns:p14="http://schemas.microsoft.com/office/powerpoint/2010/main" val="1136421958"/>
      </p:ext>
    </p:extLst>
  </p:cSld>
  <p:clrMapOvr>
    <a:masterClrMapping/>
  </p:clrMapOvr>
  <p:transition spd="slow" advClick="0" advTm="3000">
    <p:fade/>
  </p:transition>
  <p:timing>
    <p:tnLst>
      <p:par>
        <p:cTn id="1" dur="indefinite" restart="never" nodeType="tmRoot">
          <p:childTnLst>
            <p:audio>
              <p:cMediaNode numSld="999" showWhenStopped="0">
                <p:cTn id="2" fill="hold" display="0">
                  <p:stCondLst>
                    <p:cond delay="indefinite"/>
                  </p:stCondLst>
                  <p:endCondLst>
                    <p:cond evt="onPrev" delay="0">
                      <p:tgtEl>
                        <p:sldTgt/>
                      </p:tgtEl>
                    </p:cond>
                    <p:cond evt="onStopAudio" delay="0">
                      <p:tgtEl>
                        <p:sldTgt/>
                      </p:tgtEl>
                    </p:cond>
                  </p:endCondLst>
                </p:cTn>
                <p:tgtEl>
                  <p:spTgt spid="9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 name="TextBox 7"/>
          <p:cNvSpPr txBox="1"/>
          <p:nvPr/>
        </p:nvSpPr>
        <p:spPr>
          <a:xfrm>
            <a:off x="3061792" y="188640"/>
            <a:ext cx="2878360" cy="2808312"/>
          </a:xfrm>
          <a:prstGeom prst="rect">
            <a:avLst/>
          </a:prstGeom>
          <a:noFill/>
        </p:spPr>
        <p:txBody>
          <a:bodyPr wrap="none" rtlCol="0">
            <a:noAutofit/>
          </a:bodyPr>
          <a:lstStyle/>
          <a:p>
            <a:pPr algn="ctr"/>
            <a:r>
              <a:rPr lang="fa-IR" sz="3200" b="1" dirty="0" smtClean="0">
                <a:solidFill>
                  <a:schemeClr val="bg1"/>
                </a:solidFill>
                <a:effectLst>
                  <a:outerShdw blurRad="38100" dist="38100" dir="2700000" algn="tl">
                    <a:srgbClr val="000000">
                      <a:alpha val="43137"/>
                    </a:srgbClr>
                  </a:outerShdw>
                </a:effectLst>
                <a:cs typeface="B Nazanin" pitchFamily="2" charset="-78"/>
              </a:rPr>
              <a:t>پردازش ابری چیست و  چگونه می تواند در بهبود و یکپارچگی</a:t>
            </a:r>
            <a:br>
              <a:rPr lang="fa-IR" sz="3200" b="1" dirty="0" smtClean="0">
                <a:solidFill>
                  <a:schemeClr val="bg1"/>
                </a:solidFill>
                <a:effectLst>
                  <a:outerShdw blurRad="38100" dist="38100" dir="2700000" algn="tl">
                    <a:srgbClr val="000000">
                      <a:alpha val="43137"/>
                    </a:srgbClr>
                  </a:outerShdw>
                </a:effectLst>
                <a:cs typeface="B Nazanin" pitchFamily="2" charset="-78"/>
              </a:rPr>
            </a:br>
            <a:r>
              <a:rPr lang="fa-IR" sz="3200" b="1" dirty="0" smtClean="0">
                <a:solidFill>
                  <a:schemeClr val="bg1"/>
                </a:solidFill>
                <a:effectLst>
                  <a:outerShdw blurRad="38100" dist="38100" dir="2700000" algn="tl">
                    <a:srgbClr val="000000">
                      <a:alpha val="43137"/>
                    </a:srgbClr>
                  </a:outerShdw>
                </a:effectLst>
                <a:cs typeface="B Nazanin" pitchFamily="2" charset="-78"/>
              </a:rPr>
              <a:t> دولت الکترونیک نقش بسزایی داشته باشد؟</a:t>
            </a:r>
            <a:endParaRPr lang="en-US" sz="3200" b="1" dirty="0">
              <a:solidFill>
                <a:schemeClr val="bg1"/>
              </a:solidFill>
              <a:effectLst>
                <a:outerShdw blurRad="38100" dist="38100" dir="2700000" algn="tl">
                  <a:srgbClr val="000000">
                    <a:alpha val="43137"/>
                  </a:srgbClr>
                </a:outerShdw>
              </a:effectLst>
              <a:cs typeface="B Nazanin" pitchFamily="2" charset="-78"/>
            </a:endParaRPr>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3523" y="1247775"/>
            <a:ext cx="2320925" cy="5734050"/>
          </a:xfrm>
          <a:prstGeom prst="rect">
            <a:avLst/>
          </a:prstGeom>
          <a:effectLst>
            <a:softEdge rad="12700"/>
          </a:effec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85801" y="4035550"/>
            <a:ext cx="9804399" cy="5964343"/>
          </a:xfrm>
          <a:prstGeom prst="rect">
            <a:avLst/>
          </a:prstGeom>
          <a:effectLst>
            <a:softEdge rad="25400"/>
          </a:effectLst>
        </p:spPr>
      </p:pic>
    </p:spTree>
    <p:extLst>
      <p:ext uri="{BB962C8B-B14F-4D97-AF65-F5344CB8AC3E}">
        <p14:creationId xmlns:p14="http://schemas.microsoft.com/office/powerpoint/2010/main" val="35767508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14:presetBounceEnd="64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64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grpSp>
        <p:nvGrpSpPr>
          <p:cNvPr id="17" name="Group 16"/>
          <p:cNvGrpSpPr/>
          <p:nvPr/>
        </p:nvGrpSpPr>
        <p:grpSpPr>
          <a:xfrm>
            <a:off x="190500" y="165100"/>
            <a:ext cx="8801099" cy="6591299"/>
            <a:chOff x="1295305" y="907008"/>
            <a:chExt cx="5506587" cy="3765524"/>
          </a:xfrm>
        </p:grpSpPr>
        <p:sp>
          <p:nvSpPr>
            <p:cNvPr id="18" name="Rectangle 17"/>
            <p:cNvSpPr/>
            <p:nvPr/>
          </p:nvSpPr>
          <p:spPr bwMode="auto">
            <a:xfrm>
              <a:off x="1295305" y="907008"/>
              <a:ext cx="5506587" cy="3765524"/>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z="2400">
                <a:solidFill>
                  <a:schemeClr val="lt1"/>
                </a:solidFill>
              </a:endParaRPr>
            </a:p>
          </p:txBody>
        </p:sp>
        <p:sp>
          <p:nvSpPr>
            <p:cNvPr id="19" name="Rectangle 18"/>
            <p:cNvSpPr/>
            <p:nvPr/>
          </p:nvSpPr>
          <p:spPr>
            <a:xfrm>
              <a:off x="1411672" y="980220"/>
              <a:ext cx="5253893" cy="3582824"/>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TextBox 1"/>
          <p:cNvSpPr txBox="1"/>
          <p:nvPr/>
        </p:nvSpPr>
        <p:spPr>
          <a:xfrm>
            <a:off x="376488" y="741903"/>
            <a:ext cx="8397222" cy="5262979"/>
          </a:xfrm>
          <a:prstGeom prst="rect">
            <a:avLst/>
          </a:prstGeom>
          <a:noFill/>
        </p:spPr>
        <p:txBody>
          <a:bodyPr wrap="square" rtlCol="1">
            <a:spAutoFit/>
          </a:bodyPr>
          <a:lstStyle/>
          <a:p>
            <a:pPr algn="just">
              <a:lnSpc>
                <a:spcPct val="150000"/>
              </a:lnSpc>
            </a:pPr>
            <a:r>
              <a:rPr lang="fa-IR" sz="2800" dirty="0" smtClean="0">
                <a:solidFill>
                  <a:schemeClr val="bg1"/>
                </a:solidFill>
                <a:effectLst>
                  <a:outerShdw blurRad="38100" dist="38100" dir="2700000" algn="tl">
                    <a:srgbClr val="000000">
                      <a:alpha val="43137"/>
                    </a:srgbClr>
                  </a:outerShdw>
                </a:effectLst>
                <a:cs typeface="B Nazanin" pitchFamily="2" charset="-78"/>
              </a:rPr>
              <a:t>مدلی است توضیع شده و بر پایه‌ی شبکه‌های رایانه‌ای</a:t>
            </a:r>
            <a:r>
              <a:rPr lang="fa-IR" sz="2800" dirty="0">
                <a:solidFill>
                  <a:schemeClr val="bg1"/>
                </a:solidFill>
                <a:effectLst>
                  <a:outerShdw blurRad="38100" dist="38100" dir="2700000" algn="tl">
                    <a:srgbClr val="000000">
                      <a:alpha val="43137"/>
                    </a:srgbClr>
                  </a:outerShdw>
                </a:effectLst>
                <a:cs typeface="B Nazanin" pitchFamily="2" charset="-78"/>
              </a:rPr>
              <a:t> مانند اینترنت </a:t>
            </a:r>
            <a:r>
              <a:rPr lang="fa-IR" sz="2800" dirty="0" smtClean="0">
                <a:solidFill>
                  <a:schemeClr val="bg1"/>
                </a:solidFill>
                <a:effectLst>
                  <a:outerShdw blurRad="38100" dist="38100" dir="2700000" algn="tl">
                    <a:srgbClr val="000000">
                      <a:alpha val="43137"/>
                    </a:srgbClr>
                  </a:outerShdw>
                </a:effectLst>
                <a:cs typeface="B Nazanin" pitchFamily="2" charset="-78"/>
              </a:rPr>
              <a:t>می‌باشد </a:t>
            </a:r>
            <a:r>
              <a:rPr lang="fa-IR" sz="2800" dirty="0">
                <a:solidFill>
                  <a:schemeClr val="bg1"/>
                </a:solidFill>
                <a:effectLst>
                  <a:outerShdw blurRad="38100" dist="38100" dir="2700000" algn="tl">
                    <a:srgbClr val="000000">
                      <a:alpha val="43137"/>
                    </a:srgbClr>
                  </a:outerShdw>
                </a:effectLst>
                <a:cs typeface="B Nazanin" pitchFamily="2" charset="-78"/>
              </a:rPr>
              <a:t>که الگویی تازه برای عرضه، مصرف و تحویل خدمات </a:t>
            </a:r>
            <a:r>
              <a:rPr lang="fa-IR" sz="2800" dirty="0" smtClean="0">
                <a:solidFill>
                  <a:schemeClr val="bg1"/>
                </a:solidFill>
                <a:effectLst>
                  <a:outerShdw blurRad="38100" dist="38100" dir="2700000" algn="tl">
                    <a:srgbClr val="000000">
                      <a:alpha val="43137"/>
                    </a:srgbClr>
                  </a:outerShdw>
                </a:effectLst>
                <a:cs typeface="B Nazanin" pitchFamily="2" charset="-78"/>
              </a:rPr>
              <a:t>توضیع شده مبتنی بر شبکه </a:t>
            </a:r>
            <a:r>
              <a:rPr lang="fa-IR" sz="2800" dirty="0">
                <a:solidFill>
                  <a:schemeClr val="bg1"/>
                </a:solidFill>
                <a:effectLst>
                  <a:outerShdw blurRad="38100" dist="38100" dir="2700000" algn="tl">
                    <a:srgbClr val="000000">
                      <a:alpha val="43137"/>
                    </a:srgbClr>
                  </a:outerShdw>
                </a:effectLst>
                <a:cs typeface="B Nazanin" pitchFamily="2" charset="-78"/>
              </a:rPr>
              <a:t>(شامل زیرساخت، نرم‌افزار، بستر، و سایر منابع </a:t>
            </a:r>
            <a:r>
              <a:rPr lang="fa-IR" sz="2800" dirty="0" smtClean="0">
                <a:solidFill>
                  <a:schemeClr val="bg1"/>
                </a:solidFill>
                <a:effectLst>
                  <a:outerShdw blurRad="38100" dist="38100" dir="2700000" algn="tl">
                    <a:srgbClr val="000000">
                      <a:alpha val="43137"/>
                    </a:srgbClr>
                  </a:outerShdw>
                </a:effectLst>
                <a:cs typeface="B Nazanin" pitchFamily="2" charset="-78"/>
              </a:rPr>
              <a:t>سیستماتیک) </a:t>
            </a:r>
            <a:r>
              <a:rPr lang="fa-IR" sz="2800" dirty="0">
                <a:solidFill>
                  <a:schemeClr val="bg1"/>
                </a:solidFill>
                <a:effectLst>
                  <a:outerShdw blurRad="38100" dist="38100" dir="2700000" algn="tl">
                    <a:srgbClr val="000000">
                      <a:alpha val="43137"/>
                    </a:srgbClr>
                  </a:outerShdw>
                </a:effectLst>
                <a:cs typeface="B Nazanin" pitchFamily="2" charset="-78"/>
              </a:rPr>
              <a:t>با به کارگیری شبکه ارائه </a:t>
            </a:r>
            <a:r>
              <a:rPr lang="fa-IR" sz="2800" dirty="0" smtClean="0">
                <a:solidFill>
                  <a:schemeClr val="bg1"/>
                </a:solidFill>
                <a:effectLst>
                  <a:outerShdw blurRad="38100" dist="38100" dir="2700000" algn="tl">
                    <a:srgbClr val="000000">
                      <a:alpha val="43137"/>
                    </a:srgbClr>
                  </a:outerShdw>
                </a:effectLst>
                <a:cs typeface="B Nazanin" pitchFamily="2" charset="-78"/>
              </a:rPr>
              <a:t>می‌کند  "</a:t>
            </a:r>
            <a:r>
              <a:rPr lang="fa-IR" sz="2800" dirty="0">
                <a:solidFill>
                  <a:schemeClr val="bg1"/>
                </a:solidFill>
                <a:effectLst>
                  <a:outerShdw blurRad="38100" dist="38100" dir="2700000" algn="tl">
                    <a:srgbClr val="000000">
                      <a:alpha val="43137"/>
                    </a:srgbClr>
                  </a:outerShdw>
                </a:effectLst>
                <a:cs typeface="B Nazanin" pitchFamily="2" charset="-78"/>
              </a:rPr>
              <a:t>رایانش </a:t>
            </a:r>
            <a:r>
              <a:rPr lang="fa-IR" sz="2800" dirty="0" smtClean="0">
                <a:solidFill>
                  <a:schemeClr val="bg1"/>
                </a:solidFill>
                <a:effectLst>
                  <a:outerShdw blurRad="38100" dist="38100" dir="2700000" algn="tl">
                    <a:srgbClr val="000000">
                      <a:alpha val="43137"/>
                    </a:srgbClr>
                  </a:outerShdw>
                </a:effectLst>
                <a:cs typeface="B Nazanin" pitchFamily="2" charset="-78"/>
              </a:rPr>
              <a:t>ابری" (پردازش ابری) می گویند.</a:t>
            </a:r>
          </a:p>
          <a:p>
            <a:pPr algn="just">
              <a:lnSpc>
                <a:spcPct val="150000"/>
              </a:lnSpc>
            </a:pPr>
            <a:r>
              <a:rPr lang="fa-IR" sz="2800" dirty="0" smtClean="0">
                <a:solidFill>
                  <a:schemeClr val="bg1"/>
                </a:solidFill>
                <a:effectLst>
                  <a:outerShdw blurRad="38100" dist="38100" dir="2700000" algn="tl">
                    <a:srgbClr val="000000">
                      <a:alpha val="43137"/>
                    </a:srgbClr>
                  </a:outerShdw>
                </a:effectLst>
                <a:cs typeface="B Nazanin" pitchFamily="2" charset="-78"/>
              </a:rPr>
              <a:t> </a:t>
            </a:r>
            <a:r>
              <a:rPr lang="fa-IR" sz="2800" dirty="0">
                <a:solidFill>
                  <a:schemeClr val="bg1"/>
                </a:solidFill>
                <a:effectLst>
                  <a:outerShdw blurRad="38100" dist="38100" dir="2700000" algn="tl">
                    <a:srgbClr val="000000">
                      <a:alpha val="43137"/>
                    </a:srgbClr>
                  </a:outerShdw>
                </a:effectLst>
                <a:cs typeface="B Nazanin" pitchFamily="2" charset="-78"/>
              </a:rPr>
              <a:t>از ترکیب دو کلمه رایانش و ابر ایجاد شده است. </a:t>
            </a:r>
            <a:r>
              <a:rPr lang="fa-IR" sz="2800" dirty="0" smtClean="0">
                <a:solidFill>
                  <a:schemeClr val="bg1"/>
                </a:solidFill>
                <a:effectLst>
                  <a:outerShdw blurRad="38100" dist="38100" dir="2700000" algn="tl">
                    <a:srgbClr val="000000">
                      <a:alpha val="43137"/>
                    </a:srgbClr>
                  </a:outerShdw>
                </a:effectLst>
                <a:cs typeface="B Nazanin" pitchFamily="2" charset="-78"/>
              </a:rPr>
              <a:t>منظور از ابر </a:t>
            </a:r>
            <a:r>
              <a:rPr lang="fa-IR" sz="2800" dirty="0">
                <a:solidFill>
                  <a:schemeClr val="bg1"/>
                </a:solidFill>
                <a:effectLst>
                  <a:outerShdw blurRad="38100" dist="38100" dir="2700000" algn="tl">
                    <a:srgbClr val="000000">
                      <a:alpha val="43137"/>
                    </a:srgbClr>
                  </a:outerShdw>
                </a:effectLst>
                <a:cs typeface="B Nazanin" pitchFamily="2" charset="-78"/>
              </a:rPr>
              <a:t>در اینجا </a:t>
            </a:r>
            <a:r>
              <a:rPr lang="fa-IR" sz="2800" dirty="0" smtClean="0">
                <a:solidFill>
                  <a:schemeClr val="bg1"/>
                </a:solidFill>
                <a:effectLst>
                  <a:outerShdw blurRad="38100" dist="38100" dir="2700000" algn="tl">
                    <a:srgbClr val="000000">
                      <a:alpha val="43137"/>
                    </a:srgbClr>
                  </a:outerShdw>
                </a:effectLst>
                <a:cs typeface="B Nazanin" pitchFamily="2" charset="-78"/>
              </a:rPr>
              <a:t>،  </a:t>
            </a:r>
            <a:r>
              <a:rPr lang="fa-IR" sz="2800" dirty="0">
                <a:solidFill>
                  <a:schemeClr val="bg1"/>
                </a:solidFill>
                <a:effectLst>
                  <a:outerShdw blurRad="38100" dist="38100" dir="2700000" algn="tl">
                    <a:srgbClr val="000000">
                      <a:alpha val="43137"/>
                    </a:srgbClr>
                  </a:outerShdw>
                </a:effectLst>
                <a:cs typeface="B Nazanin" pitchFamily="2" charset="-78"/>
              </a:rPr>
              <a:t>شبکه یا شبکه‌ای از شبکه‌های وسیع ماننداینترنت است که کاربر معمولی از پشت صحنه و آنچه در پی آن اتفاق می‌افتد اطلاع دقیقی ندارد </a:t>
            </a:r>
            <a:r>
              <a:rPr lang="fa-IR" sz="2800" dirty="0" smtClean="0">
                <a:solidFill>
                  <a:schemeClr val="bg1"/>
                </a:solidFill>
                <a:effectLst>
                  <a:outerShdw blurRad="38100" dist="38100" dir="2700000" algn="tl">
                    <a:srgbClr val="000000">
                      <a:alpha val="43137"/>
                    </a:srgbClr>
                  </a:outerShdw>
                </a:effectLst>
                <a:cs typeface="B Nazanin" pitchFamily="2" charset="-78"/>
              </a:rPr>
              <a:t/>
            </a:r>
            <a:br>
              <a:rPr lang="fa-IR" sz="2800" dirty="0" smtClean="0">
                <a:solidFill>
                  <a:schemeClr val="bg1"/>
                </a:solidFill>
                <a:effectLst>
                  <a:outerShdw blurRad="38100" dist="38100" dir="2700000" algn="tl">
                    <a:srgbClr val="000000">
                      <a:alpha val="43137"/>
                    </a:srgbClr>
                  </a:outerShdw>
                </a:effectLst>
                <a:cs typeface="B Nazanin" pitchFamily="2" charset="-78"/>
              </a:rPr>
            </a:br>
            <a:r>
              <a:rPr lang="fa-IR" sz="2800" dirty="0" smtClean="0">
                <a:solidFill>
                  <a:schemeClr val="bg1"/>
                </a:solidFill>
                <a:effectLst>
                  <a:outerShdw blurRad="38100" dist="38100" dir="2700000" algn="tl">
                    <a:srgbClr val="000000">
                      <a:alpha val="43137"/>
                    </a:srgbClr>
                  </a:outerShdw>
                </a:effectLst>
                <a:cs typeface="B Nazanin" pitchFamily="2" charset="-78"/>
              </a:rPr>
              <a:t>(</a:t>
            </a:r>
            <a:r>
              <a:rPr lang="fa-IR" sz="2800" dirty="0">
                <a:solidFill>
                  <a:schemeClr val="bg1"/>
                </a:solidFill>
                <a:effectLst>
                  <a:outerShdw blurRad="38100" dist="38100" dir="2700000" algn="tl">
                    <a:srgbClr val="000000">
                      <a:alpha val="43137"/>
                    </a:srgbClr>
                  </a:outerShdw>
                </a:effectLst>
                <a:cs typeface="B Nazanin" pitchFamily="2" charset="-78"/>
              </a:rPr>
              <a:t>مانند داخل ابر</a:t>
            </a:r>
            <a:r>
              <a:rPr lang="fa-IR" sz="2800" dirty="0" smtClean="0">
                <a:solidFill>
                  <a:schemeClr val="bg1"/>
                </a:solidFill>
                <a:effectLst>
                  <a:outerShdw blurRad="38100" dist="38100" dir="2700000" algn="tl">
                    <a:srgbClr val="000000">
                      <a:alpha val="43137"/>
                    </a:srgbClr>
                  </a:outerShdw>
                </a:effectLst>
                <a:cs typeface="B Nazanin" pitchFamily="2" charset="-78"/>
              </a:rPr>
              <a:t>).</a:t>
            </a:r>
            <a:endParaRPr lang="fa-IR" sz="2800" dirty="0">
              <a:solidFill>
                <a:schemeClr val="bg1"/>
              </a:solidFill>
              <a:effectLst>
                <a:outerShdw blurRad="38100" dist="38100" dir="2700000" algn="tl">
                  <a:srgbClr val="000000">
                    <a:alpha val="43137"/>
                  </a:srgbClr>
                </a:outerShdw>
              </a:effectLst>
              <a:cs typeface="B Nazanin" pitchFamily="2" charset="-78"/>
            </a:endParaRPr>
          </a:p>
        </p:txBody>
      </p:sp>
      <p:sp>
        <p:nvSpPr>
          <p:cNvPr id="3" name="TextBox 2"/>
          <p:cNvSpPr txBox="1"/>
          <p:nvPr/>
        </p:nvSpPr>
        <p:spPr>
          <a:xfrm>
            <a:off x="1259632" y="116632"/>
            <a:ext cx="6408712" cy="769441"/>
          </a:xfrm>
          <a:prstGeom prst="rect">
            <a:avLst/>
          </a:prstGeom>
          <a:noFill/>
        </p:spPr>
        <p:txBody>
          <a:bodyPr wrap="square" rtlCol="1">
            <a:spAutoFit/>
          </a:bodyPr>
          <a:lstStyle/>
          <a:p>
            <a:pPr algn="ctr"/>
            <a:r>
              <a:rPr lang="fa-IR" sz="4400" dirty="0" smtClean="0">
                <a:solidFill>
                  <a:schemeClr val="bg1"/>
                </a:solidFill>
                <a:cs typeface="B Titr" pitchFamily="2" charset="-78"/>
              </a:rPr>
              <a:t>پردازش ابری چیست؟</a:t>
            </a:r>
            <a:endParaRPr lang="fa-IR" sz="4400" dirty="0">
              <a:solidFill>
                <a:schemeClr val="bg1"/>
              </a:solidFill>
              <a:cs typeface="B Titr" pitchFamily="2" charset="-78"/>
            </a:endParaRPr>
          </a:p>
        </p:txBody>
      </p:sp>
    </p:spTree>
    <p:extLst>
      <p:ext uri="{BB962C8B-B14F-4D97-AF65-F5344CB8AC3E}">
        <p14:creationId xmlns:p14="http://schemas.microsoft.com/office/powerpoint/2010/main" val="3445095106"/>
      </p:ext>
    </p:extLst>
  </p:cSld>
  <p:clrMapOvr>
    <a:masterClrMapping/>
  </p:clrMapOvr>
  <p:transition spd="slow" advClick="0" advTm="5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48000">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extBox 1"/>
          <p:cNvSpPr txBox="1"/>
          <p:nvPr/>
        </p:nvSpPr>
        <p:spPr>
          <a:xfrm>
            <a:off x="179512" y="980728"/>
            <a:ext cx="8784976" cy="4401205"/>
          </a:xfrm>
          <a:prstGeom prst="rect">
            <a:avLst/>
          </a:prstGeom>
          <a:noFill/>
        </p:spPr>
        <p:txBody>
          <a:bodyPr wrap="square" rtlCol="1">
            <a:spAutoFit/>
          </a:bodyPr>
          <a:lstStyle/>
          <a:p>
            <a:pPr algn="just">
              <a:lnSpc>
                <a:spcPct val="200000"/>
              </a:lnSpc>
            </a:pPr>
            <a:r>
              <a:rPr lang="fa-IR" sz="2800" dirty="0">
                <a:solidFill>
                  <a:schemeClr val="bg1"/>
                </a:solidFill>
                <a:cs typeface="B Nazanin" pitchFamily="2" charset="-78"/>
              </a:rPr>
              <a:t>"پردازش ابر یک مدل فعال کردن بهینه و بر حسب تقاضا </a:t>
            </a:r>
            <a:r>
              <a:rPr lang="fa-IR" sz="2800" dirty="0" smtClean="0">
                <a:solidFill>
                  <a:schemeClr val="bg1"/>
                </a:solidFill>
                <a:cs typeface="B Nazanin" pitchFamily="2" charset="-78"/>
              </a:rPr>
              <a:t>برای دسترسی </a:t>
            </a:r>
            <a:r>
              <a:rPr lang="fa-IR" sz="2800" dirty="0">
                <a:solidFill>
                  <a:schemeClr val="bg1"/>
                </a:solidFill>
                <a:cs typeface="B Nazanin" pitchFamily="2" charset="-78"/>
              </a:rPr>
              <a:t>به منابع مشترکی که برای پردازش اختصاص یافته </a:t>
            </a:r>
            <a:r>
              <a:rPr lang="fa-IR" sz="2800" dirty="0" smtClean="0">
                <a:solidFill>
                  <a:schemeClr val="bg1"/>
                </a:solidFill>
                <a:cs typeface="B Nazanin" pitchFamily="2" charset="-78"/>
              </a:rPr>
              <a:t>اند می </a:t>
            </a:r>
            <a:r>
              <a:rPr lang="fa-IR" sz="2800" dirty="0">
                <a:solidFill>
                  <a:schemeClr val="bg1"/>
                </a:solidFill>
                <a:cs typeface="B Nazanin" pitchFamily="2" charset="-78"/>
              </a:rPr>
              <a:t>باشد </a:t>
            </a:r>
            <a:r>
              <a:rPr lang="fa-IR" sz="2800" dirty="0" smtClean="0">
                <a:solidFill>
                  <a:schemeClr val="bg1"/>
                </a:solidFill>
                <a:cs typeface="B Nazanin" pitchFamily="2" charset="-78"/>
              </a:rPr>
              <a:t>(به </a:t>
            </a:r>
            <a:r>
              <a:rPr lang="fa-IR" sz="2800" dirty="0">
                <a:solidFill>
                  <a:schemeClr val="bg1"/>
                </a:solidFill>
                <a:cs typeface="B Nazanin" pitchFamily="2" charset="-78"/>
              </a:rPr>
              <a:t>عنوان مثال شبکه، سرورها، منابع ذخیره </a:t>
            </a:r>
            <a:r>
              <a:rPr lang="fa-IR" sz="2800" dirty="0" smtClean="0">
                <a:solidFill>
                  <a:schemeClr val="bg1"/>
                </a:solidFill>
                <a:cs typeface="B Nazanin" pitchFamily="2" charset="-78"/>
              </a:rPr>
              <a:t>سازی، کاربردها </a:t>
            </a:r>
            <a:r>
              <a:rPr lang="fa-IR" sz="2800" dirty="0">
                <a:solidFill>
                  <a:schemeClr val="bg1"/>
                </a:solidFill>
                <a:cs typeface="B Nazanin" pitchFamily="2" charset="-78"/>
              </a:rPr>
              <a:t>و سرویس </a:t>
            </a:r>
            <a:r>
              <a:rPr lang="fa-IR" sz="2800" dirty="0" smtClean="0">
                <a:solidFill>
                  <a:schemeClr val="bg1"/>
                </a:solidFill>
                <a:cs typeface="B Nazanin" pitchFamily="2" charset="-78"/>
              </a:rPr>
              <a:t>ها) </a:t>
            </a:r>
            <a:r>
              <a:rPr lang="fa-IR" sz="2800" dirty="0">
                <a:solidFill>
                  <a:schemeClr val="bg1"/>
                </a:solidFill>
                <a:cs typeface="B Nazanin" pitchFamily="2" charset="-78"/>
              </a:rPr>
              <a:t>که می تواند به سرعت و با کمترین </a:t>
            </a:r>
            <a:r>
              <a:rPr lang="fa-IR" sz="2800" dirty="0" smtClean="0">
                <a:solidFill>
                  <a:schemeClr val="bg1"/>
                </a:solidFill>
                <a:cs typeface="B Nazanin" pitchFamily="2" charset="-78"/>
              </a:rPr>
              <a:t>تلاش مدیریتی </a:t>
            </a:r>
            <a:r>
              <a:rPr lang="fa-IR" sz="2800" dirty="0">
                <a:solidFill>
                  <a:schemeClr val="bg1"/>
                </a:solidFill>
                <a:cs typeface="B Nazanin" pitchFamily="2" charset="-78"/>
              </a:rPr>
              <a:t>یا تعامل با تأمین کننده سرویس مهیا یا آزاد </a:t>
            </a:r>
            <a:r>
              <a:rPr lang="fa-IR" sz="2800" dirty="0" smtClean="0">
                <a:solidFill>
                  <a:schemeClr val="bg1"/>
                </a:solidFill>
                <a:cs typeface="B Nazanin" pitchFamily="2" charset="-78"/>
              </a:rPr>
              <a:t>گردد.</a:t>
            </a:r>
            <a:endParaRPr lang="fa-IR" sz="2800" dirty="0">
              <a:solidFill>
                <a:schemeClr val="bg1"/>
              </a:solidFill>
              <a:cs typeface="B Nazanin" pitchFamily="2" charset="-78"/>
            </a:endParaRPr>
          </a:p>
        </p:txBody>
      </p:sp>
      <p:sp>
        <p:nvSpPr>
          <p:cNvPr id="3" name="TextBox 2"/>
          <p:cNvSpPr txBox="1"/>
          <p:nvPr/>
        </p:nvSpPr>
        <p:spPr>
          <a:xfrm>
            <a:off x="1835696" y="31531"/>
            <a:ext cx="4320480" cy="1446550"/>
          </a:xfrm>
          <a:prstGeom prst="rect">
            <a:avLst/>
          </a:prstGeom>
          <a:noFill/>
        </p:spPr>
        <p:txBody>
          <a:bodyPr wrap="square" rtlCol="1">
            <a:spAutoFit/>
          </a:bodyPr>
          <a:lstStyle/>
          <a:p>
            <a:r>
              <a:rPr lang="fa-I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پردازش ابری</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4400" dirty="0">
              <a:solidFill>
                <a:schemeClr val="bg1"/>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475904796"/>
      </p:ext>
    </p:extLst>
  </p:cSld>
  <p:clrMapOvr>
    <a:masterClrMapping/>
  </p:clrMapOvr>
  <p:transition spd="slow" advClick="0" advTm="2000">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extBox 1"/>
          <p:cNvSpPr txBox="1"/>
          <p:nvPr/>
        </p:nvSpPr>
        <p:spPr>
          <a:xfrm>
            <a:off x="179512" y="980728"/>
            <a:ext cx="8784976" cy="4293483"/>
          </a:xfrm>
          <a:prstGeom prst="rect">
            <a:avLst/>
          </a:prstGeom>
          <a:noFill/>
        </p:spPr>
        <p:txBody>
          <a:bodyPr wrap="square" rtlCol="1">
            <a:spAutoFit/>
          </a:bodyPr>
          <a:lstStyle/>
          <a:p>
            <a:pPr algn="just">
              <a:lnSpc>
                <a:spcPct val="200000"/>
              </a:lnSpc>
            </a:pPr>
            <a:r>
              <a:rPr lang="en-US" sz="2800" dirty="0" smtClean="0">
                <a:solidFill>
                  <a:schemeClr val="bg1"/>
                </a:solidFill>
                <a:cs typeface="B Nazanin" pitchFamily="2" charset="-78"/>
              </a:rPr>
              <a:t>:</a:t>
            </a:r>
            <a:r>
              <a:rPr lang="en-US" sz="2800" dirty="0" err="1" smtClean="0">
                <a:solidFill>
                  <a:schemeClr val="bg1"/>
                </a:solidFill>
                <a:cs typeface="B Nazanin" pitchFamily="2" charset="-78"/>
              </a:rPr>
              <a:t>SaaS</a:t>
            </a:r>
            <a:r>
              <a:rPr lang="fa-IR" sz="2800" dirty="0" smtClean="0">
                <a:solidFill>
                  <a:schemeClr val="bg1"/>
                </a:solidFill>
                <a:cs typeface="B Nazanin" pitchFamily="2" charset="-78"/>
              </a:rPr>
              <a:t> نرم افزار به عنوان سرویس به شکل نرم افزار‌های کاربردی در ابر</a:t>
            </a:r>
          </a:p>
          <a:p>
            <a:pPr algn="just">
              <a:lnSpc>
                <a:spcPct val="200000"/>
              </a:lnSpc>
            </a:pPr>
            <a:endParaRPr lang="fa-IR" sz="2800" dirty="0">
              <a:solidFill>
                <a:schemeClr val="bg1"/>
              </a:solidFill>
              <a:cs typeface="B Nazanin" pitchFamily="2" charset="-78"/>
            </a:endParaRPr>
          </a:p>
          <a:p>
            <a:pPr algn="just">
              <a:lnSpc>
                <a:spcPct val="200000"/>
              </a:lnSpc>
            </a:pPr>
            <a:r>
              <a:rPr lang="en-US" sz="2800" dirty="0" smtClean="0">
                <a:solidFill>
                  <a:schemeClr val="bg1"/>
                </a:solidFill>
                <a:cs typeface="B Nazanin" pitchFamily="2" charset="-78"/>
              </a:rPr>
              <a:t>:</a:t>
            </a:r>
            <a:r>
              <a:rPr lang="en-US" sz="2800" dirty="0" err="1" smtClean="0">
                <a:solidFill>
                  <a:schemeClr val="bg1"/>
                </a:solidFill>
                <a:cs typeface="B Nazanin" pitchFamily="2" charset="-78"/>
              </a:rPr>
              <a:t>Paas</a:t>
            </a:r>
            <a:r>
              <a:rPr lang="fa-IR" sz="2800" dirty="0" smtClean="0">
                <a:solidFill>
                  <a:schemeClr val="bg1"/>
                </a:solidFill>
                <a:cs typeface="B Nazanin" pitchFamily="2" charset="-78"/>
              </a:rPr>
              <a:t> منابع سخت افزاری و سیستم عامل برای اجرای نرم افزار کاربران</a:t>
            </a:r>
            <a:endParaRPr lang="en-US" sz="2800" dirty="0" smtClean="0">
              <a:solidFill>
                <a:schemeClr val="bg1"/>
              </a:solidFill>
              <a:cs typeface="B Nazanin" pitchFamily="2" charset="-78"/>
            </a:endParaRPr>
          </a:p>
          <a:p>
            <a:pPr algn="just">
              <a:lnSpc>
                <a:spcPct val="200000"/>
              </a:lnSpc>
            </a:pPr>
            <a:endParaRPr lang="en-US" sz="2800" dirty="0">
              <a:solidFill>
                <a:schemeClr val="bg1"/>
              </a:solidFill>
              <a:cs typeface="B Nazanin" pitchFamily="2" charset="-78"/>
            </a:endParaRPr>
          </a:p>
          <a:p>
            <a:pPr algn="just">
              <a:lnSpc>
                <a:spcPct val="200000"/>
              </a:lnSpc>
            </a:pPr>
            <a:r>
              <a:rPr lang="en-US" sz="2800" dirty="0" err="1" smtClean="0">
                <a:solidFill>
                  <a:schemeClr val="bg1"/>
                </a:solidFill>
                <a:cs typeface="B Nazanin" pitchFamily="2" charset="-78"/>
              </a:rPr>
              <a:t>Laas</a:t>
            </a:r>
            <a:r>
              <a:rPr lang="fa-IR" sz="2800" dirty="0" smtClean="0">
                <a:solidFill>
                  <a:schemeClr val="bg1"/>
                </a:solidFill>
                <a:cs typeface="B Nazanin" pitchFamily="2" charset="-78"/>
              </a:rPr>
              <a:t>:  به عنوان زیر ساخت در ابر</a:t>
            </a:r>
            <a:endParaRPr lang="fa-IR" sz="2800" dirty="0">
              <a:solidFill>
                <a:schemeClr val="bg1"/>
              </a:solidFill>
              <a:cs typeface="B Nazanin" pitchFamily="2" charset="-78"/>
            </a:endParaRPr>
          </a:p>
        </p:txBody>
      </p:sp>
      <p:sp>
        <p:nvSpPr>
          <p:cNvPr id="3" name="TextBox 2"/>
          <p:cNvSpPr txBox="1"/>
          <p:nvPr/>
        </p:nvSpPr>
        <p:spPr>
          <a:xfrm>
            <a:off x="-252536" y="31531"/>
            <a:ext cx="9144000" cy="1538883"/>
          </a:xfrm>
          <a:prstGeom prst="rect">
            <a:avLst/>
          </a:prstGeom>
          <a:noFill/>
        </p:spPr>
        <p:txBody>
          <a:bodyPr wrap="square" rtlCol="1">
            <a:spAutoFit/>
          </a:bodyPr>
          <a:lstStyle/>
          <a:p>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سه مدل سرویس  اصلی و رایج  در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Tree>
    <p:extLst>
      <p:ext uri="{BB962C8B-B14F-4D97-AF65-F5344CB8AC3E}">
        <p14:creationId xmlns:p14="http://schemas.microsoft.com/office/powerpoint/2010/main" val="2771521994"/>
      </p:ext>
    </p:extLst>
  </p:cSld>
  <p:clrMapOvr>
    <a:masterClrMapping/>
  </p:clrMapOvr>
  <p:transition spd="slow" advClick="0" advTm="2000">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252536" y="31531"/>
            <a:ext cx="9144000" cy="1538883"/>
          </a:xfrm>
          <a:prstGeom prst="rect">
            <a:avLst/>
          </a:prstGeom>
          <a:noFill/>
        </p:spPr>
        <p:txBody>
          <a:bodyPr wrap="square" rtlCol="1">
            <a:spAutoFit/>
          </a:bodyPr>
          <a:lstStyle/>
          <a:p>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سه مدل سرویس  اصلی و رایج  در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400" y="775562"/>
            <a:ext cx="8071619" cy="6056137"/>
          </a:xfrm>
          <a:prstGeom prst="rect">
            <a:avLst/>
          </a:prstGeom>
        </p:spPr>
      </p:pic>
    </p:spTree>
    <p:extLst>
      <p:ext uri="{BB962C8B-B14F-4D97-AF65-F5344CB8AC3E}">
        <p14:creationId xmlns:p14="http://schemas.microsoft.com/office/powerpoint/2010/main" val="319113659"/>
      </p:ext>
    </p:extLst>
  </p:cSld>
  <p:clrMapOvr>
    <a:masterClrMapping/>
  </p:clrMapOvr>
  <p:transition spd="slow" advClick="0" advTm="2000">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252536" y="3153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معماری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36512" y="710694"/>
            <a:ext cx="9073008" cy="2246769"/>
          </a:xfrm>
          <a:prstGeom prst="rect">
            <a:avLst/>
          </a:prstGeom>
          <a:noFill/>
        </p:spPr>
        <p:txBody>
          <a:bodyPr wrap="square" rtlCol="1">
            <a:spAutoFit/>
          </a:bodyPr>
          <a:lstStyle/>
          <a:p>
            <a:pPr algn="justLow"/>
            <a:r>
              <a:rPr lang="fa-IR" sz="2800" dirty="0">
                <a:solidFill>
                  <a:schemeClr val="bg1"/>
                </a:solidFill>
                <a:cs typeface="B Nazanin" pitchFamily="2" charset="-78"/>
              </a:rPr>
              <a:t>معماری پردازش ابری در درجه اول یک معماری مبتنی بر </a:t>
            </a:r>
            <a:r>
              <a:rPr lang="fa-IR" sz="2800" dirty="0" smtClean="0">
                <a:solidFill>
                  <a:schemeClr val="bg1"/>
                </a:solidFill>
                <a:cs typeface="B Nazanin" pitchFamily="2" charset="-78"/>
              </a:rPr>
              <a:t>سرویس چند </a:t>
            </a:r>
            <a:br>
              <a:rPr lang="fa-IR" sz="2800" dirty="0" smtClean="0">
                <a:solidFill>
                  <a:schemeClr val="bg1"/>
                </a:solidFill>
                <a:cs typeface="B Nazanin" pitchFamily="2" charset="-78"/>
              </a:rPr>
            </a:br>
            <a:r>
              <a:rPr lang="fa-IR" sz="2800" dirty="0" smtClean="0">
                <a:solidFill>
                  <a:schemeClr val="bg1"/>
                </a:solidFill>
                <a:cs typeface="B Nazanin" pitchFamily="2" charset="-78"/>
              </a:rPr>
              <a:t>مستاجره است.</a:t>
            </a:r>
            <a:r>
              <a:rPr lang="en-US" sz="2800" dirty="0"/>
              <a:t> </a:t>
            </a:r>
            <a:r>
              <a:rPr lang="en-US" sz="2800" dirty="0" smtClean="0">
                <a:solidFill>
                  <a:schemeClr val="bg1"/>
                </a:solidFill>
              </a:rPr>
              <a:t>(Multi- tenant)</a:t>
            </a:r>
            <a:endParaRPr lang="fa-IR" sz="2800" dirty="0" smtClean="0">
              <a:solidFill>
                <a:schemeClr val="bg1"/>
              </a:solidFill>
              <a:cs typeface="B Nazanin" pitchFamily="2" charset="-78"/>
            </a:endParaRPr>
          </a:p>
          <a:p>
            <a:pPr algn="justLow"/>
            <a:r>
              <a:rPr lang="fa-IR" sz="2800" dirty="0">
                <a:solidFill>
                  <a:schemeClr val="bg1"/>
                </a:solidFill>
                <a:cs typeface="B Nazanin" pitchFamily="2" charset="-78"/>
              </a:rPr>
              <a:t>این مدل مصرف کنندگان را به </a:t>
            </a:r>
            <a:r>
              <a:rPr lang="fa-IR" sz="2800" dirty="0" smtClean="0">
                <a:solidFill>
                  <a:schemeClr val="bg1"/>
                </a:solidFill>
                <a:cs typeface="B Nazanin" pitchFamily="2" charset="-78"/>
              </a:rPr>
              <a:t>عنوان</a:t>
            </a:r>
            <a:r>
              <a:rPr lang="en-US" sz="2800" dirty="0" smtClean="0">
                <a:solidFill>
                  <a:schemeClr val="bg1"/>
                </a:solidFill>
                <a:cs typeface="B Nazanin" pitchFamily="2" charset="-78"/>
              </a:rPr>
              <a:t>Front- </a:t>
            </a:r>
            <a:r>
              <a:rPr lang="en-US" sz="2800" dirty="0">
                <a:solidFill>
                  <a:schemeClr val="bg1"/>
                </a:solidFill>
                <a:cs typeface="B Nazanin" pitchFamily="2" charset="-78"/>
              </a:rPr>
              <a:t>end </a:t>
            </a:r>
            <a:r>
              <a:rPr lang="fa-IR" sz="2800" dirty="0" smtClean="0">
                <a:solidFill>
                  <a:schemeClr val="bg1"/>
                </a:solidFill>
                <a:cs typeface="B Nazanin" pitchFamily="2" charset="-78"/>
              </a:rPr>
              <a:t> و </a:t>
            </a:r>
            <a:r>
              <a:rPr lang="fa-IR" sz="2800" dirty="0">
                <a:solidFill>
                  <a:schemeClr val="bg1"/>
                </a:solidFill>
                <a:cs typeface="B Nazanin" pitchFamily="2" charset="-78"/>
              </a:rPr>
              <a:t>تأمین کنندگان ابر را به عنوان </a:t>
            </a:r>
            <a:r>
              <a:rPr lang="en-US" sz="2800" dirty="0">
                <a:solidFill>
                  <a:schemeClr val="bg1"/>
                </a:solidFill>
                <a:cs typeface="B Nazanin" pitchFamily="2" charset="-78"/>
              </a:rPr>
              <a:t>Back-end </a:t>
            </a:r>
            <a:r>
              <a:rPr lang="fa-IR" sz="2800" dirty="0" smtClean="0">
                <a:solidFill>
                  <a:schemeClr val="bg1"/>
                </a:solidFill>
                <a:cs typeface="B Nazanin" pitchFamily="2" charset="-78"/>
              </a:rPr>
              <a:t>که سرویس </a:t>
            </a:r>
            <a:r>
              <a:rPr lang="fa-IR" sz="2800" dirty="0">
                <a:solidFill>
                  <a:schemeClr val="bg1"/>
                </a:solidFill>
                <a:cs typeface="B Nazanin" pitchFamily="2" charset="-78"/>
              </a:rPr>
              <a:t>را برای چند مصرف کننده فراهم می کند، مجزا </a:t>
            </a:r>
            <a:endParaRPr lang="fa-IR" sz="2800" dirty="0" smtClean="0">
              <a:solidFill>
                <a:schemeClr val="bg1"/>
              </a:solidFill>
              <a:cs typeface="B Nazanin" pitchFamily="2" charset="-78"/>
            </a:endParaRPr>
          </a:p>
          <a:p>
            <a:pPr algn="justLow"/>
            <a:r>
              <a:rPr lang="fa-IR" sz="2800" dirty="0" smtClean="0">
                <a:solidFill>
                  <a:schemeClr val="bg1"/>
                </a:solidFill>
                <a:cs typeface="B Nazanin" pitchFamily="2" charset="-78"/>
              </a:rPr>
              <a:t>می </a:t>
            </a:r>
            <a:r>
              <a:rPr lang="fa-IR" sz="2800" dirty="0">
                <a:solidFill>
                  <a:schemeClr val="bg1"/>
                </a:solidFill>
                <a:cs typeface="B Nazanin" pitchFamily="2" charset="-78"/>
              </a:rPr>
              <a:t>کند.</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4266" y="2636912"/>
            <a:ext cx="5120021"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856192"/>
      </p:ext>
    </p:extLst>
  </p:cSld>
  <p:clrMapOvr>
    <a:masterClrMapping/>
  </p:clrMapOvr>
  <p:transition spd="slow" advClick="0" advTm="2000">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252536" y="3153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انواع ابر</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107504" y="710694"/>
            <a:ext cx="8928992" cy="5262979"/>
          </a:xfrm>
          <a:prstGeom prst="rect">
            <a:avLst/>
          </a:prstGeom>
          <a:noFill/>
        </p:spPr>
        <p:txBody>
          <a:bodyPr wrap="square" rtlCol="1">
            <a:spAutoFit/>
          </a:bodyPr>
          <a:lstStyle/>
          <a:p>
            <a:pPr marL="457200" indent="-457200" algn="just">
              <a:lnSpc>
                <a:spcPct val="200000"/>
              </a:lnSpc>
              <a:buFont typeface="Wingdings" pitchFamily="2" charset="2"/>
              <a:buChar char="ü"/>
            </a:pPr>
            <a:r>
              <a:rPr lang="fa-IR" sz="2800" b="1" dirty="0" smtClean="0">
                <a:solidFill>
                  <a:schemeClr val="bg1"/>
                </a:solidFill>
                <a:cs typeface="B Nazanin" pitchFamily="2" charset="-78"/>
              </a:rPr>
              <a:t>عمومی</a:t>
            </a:r>
            <a:r>
              <a:rPr lang="fa-IR" sz="2800" dirty="0" smtClean="0">
                <a:solidFill>
                  <a:schemeClr val="bg1"/>
                </a:solidFill>
                <a:cs typeface="B Nazanin" pitchFamily="2" charset="-78"/>
              </a:rPr>
              <a:t>: </a:t>
            </a:r>
            <a:r>
              <a:rPr lang="fa-IR" sz="2800" dirty="0">
                <a:solidFill>
                  <a:schemeClr val="bg1"/>
                </a:solidFill>
                <a:cs typeface="B Nazanin" pitchFamily="2" charset="-78"/>
              </a:rPr>
              <a:t>در ابر های عمومی تأمین کننده، سرویس ابر </a:t>
            </a:r>
            <a:r>
              <a:rPr lang="fa-IR" sz="2800" dirty="0" smtClean="0">
                <a:solidFill>
                  <a:schemeClr val="bg1"/>
                </a:solidFill>
                <a:cs typeface="B Nazanin" pitchFamily="2" charset="-78"/>
              </a:rPr>
              <a:t>را به </a:t>
            </a:r>
            <a:r>
              <a:rPr lang="fa-IR" sz="2800" dirty="0">
                <a:solidFill>
                  <a:schemeClr val="bg1"/>
                </a:solidFill>
                <a:cs typeface="B Nazanin" pitchFamily="2" charset="-78"/>
              </a:rPr>
              <a:t>چندین </a:t>
            </a:r>
            <a:r>
              <a:rPr lang="fa-IR" sz="2800" dirty="0" smtClean="0">
                <a:solidFill>
                  <a:schemeClr val="bg1"/>
                </a:solidFill>
                <a:cs typeface="B Nazanin" pitchFamily="2" charset="-78"/>
              </a:rPr>
              <a:t>کاربر</a:t>
            </a:r>
            <a:br>
              <a:rPr lang="fa-IR" sz="2800" dirty="0" smtClean="0">
                <a:solidFill>
                  <a:schemeClr val="bg1"/>
                </a:solidFill>
                <a:cs typeface="B Nazanin" pitchFamily="2" charset="-78"/>
              </a:rPr>
            </a:br>
            <a:r>
              <a:rPr lang="fa-IR" sz="2800" dirty="0" smtClean="0">
                <a:solidFill>
                  <a:schemeClr val="bg1"/>
                </a:solidFill>
                <a:cs typeface="B Nazanin" pitchFamily="2" charset="-78"/>
              </a:rPr>
              <a:t> </a:t>
            </a:r>
            <a:r>
              <a:rPr lang="fa-IR" sz="2800" dirty="0">
                <a:solidFill>
                  <a:schemeClr val="bg1"/>
                </a:solidFill>
                <a:cs typeface="B Nazanin" pitchFamily="2" charset="-78"/>
              </a:rPr>
              <a:t>و یا مستاجر که بی ارتباط با هم هستند می </a:t>
            </a:r>
            <a:r>
              <a:rPr lang="fa-IR" sz="2800" dirty="0" smtClean="0">
                <a:solidFill>
                  <a:schemeClr val="bg1"/>
                </a:solidFill>
                <a:cs typeface="B Nazanin" pitchFamily="2" charset="-78"/>
              </a:rPr>
              <a:t>فروشد. </a:t>
            </a:r>
          </a:p>
          <a:p>
            <a:pPr marL="457200" indent="-457200" algn="just">
              <a:lnSpc>
                <a:spcPct val="200000"/>
              </a:lnSpc>
              <a:buFont typeface="Wingdings" pitchFamily="2" charset="2"/>
              <a:buChar char="ü"/>
            </a:pPr>
            <a:r>
              <a:rPr lang="fa-IR" sz="2800" b="1" dirty="0" smtClean="0">
                <a:solidFill>
                  <a:schemeClr val="bg1"/>
                </a:solidFill>
                <a:cs typeface="B Nazanin" pitchFamily="2" charset="-78"/>
              </a:rPr>
              <a:t>خصوصی</a:t>
            </a:r>
            <a:r>
              <a:rPr lang="fa-IR" sz="2800" dirty="0" smtClean="0">
                <a:solidFill>
                  <a:schemeClr val="bg1"/>
                </a:solidFill>
                <a:cs typeface="B Nazanin" pitchFamily="2" charset="-78"/>
              </a:rPr>
              <a:t>: تامین کننده </a:t>
            </a:r>
            <a:r>
              <a:rPr lang="fa-IR" sz="2800" dirty="0">
                <a:solidFill>
                  <a:schemeClr val="bg1"/>
                </a:solidFill>
                <a:cs typeface="B Nazanin" pitchFamily="2" charset="-78"/>
              </a:rPr>
              <a:t>برای یک کاربر خاص سرویس ابری را </a:t>
            </a:r>
            <a:r>
              <a:rPr lang="fa-IR" sz="2800" dirty="0" smtClean="0">
                <a:solidFill>
                  <a:schemeClr val="bg1"/>
                </a:solidFill>
                <a:cs typeface="B Nazanin" pitchFamily="2" charset="-78"/>
              </a:rPr>
              <a:t>فراهم.</a:t>
            </a:r>
          </a:p>
          <a:p>
            <a:pPr marL="457200" indent="-457200" algn="just">
              <a:lnSpc>
                <a:spcPct val="200000"/>
              </a:lnSpc>
              <a:buFont typeface="Wingdings" pitchFamily="2" charset="2"/>
              <a:buChar char="ü"/>
            </a:pPr>
            <a:r>
              <a:rPr lang="fa-IR" sz="2800" dirty="0" smtClean="0">
                <a:solidFill>
                  <a:schemeClr val="bg1"/>
                </a:solidFill>
                <a:cs typeface="B Nazanin" pitchFamily="2" charset="-78"/>
              </a:rPr>
              <a:t> </a:t>
            </a:r>
            <a:r>
              <a:rPr lang="fa-IR" sz="2800" b="1" dirty="0" smtClean="0">
                <a:solidFill>
                  <a:schemeClr val="bg1"/>
                </a:solidFill>
                <a:cs typeface="B Nazanin" pitchFamily="2" charset="-78"/>
              </a:rPr>
              <a:t>گروهی</a:t>
            </a:r>
            <a:r>
              <a:rPr lang="fa-IR" sz="2800" dirty="0" smtClean="0">
                <a:solidFill>
                  <a:schemeClr val="bg1"/>
                </a:solidFill>
                <a:cs typeface="B Nazanin" pitchFamily="2" charset="-78"/>
              </a:rPr>
              <a:t>: </a:t>
            </a:r>
            <a:r>
              <a:rPr lang="fa-IR" sz="2800" dirty="0">
                <a:solidFill>
                  <a:schemeClr val="bg1"/>
                </a:solidFill>
                <a:cs typeface="B Nazanin" pitchFamily="2" charset="-78"/>
              </a:rPr>
              <a:t>یک ابر گروهی کم و بیش بین دو مدل عمومی و </a:t>
            </a:r>
            <a:r>
              <a:rPr lang="fa-IR" sz="2800" dirty="0" smtClean="0">
                <a:solidFill>
                  <a:schemeClr val="bg1"/>
                </a:solidFill>
                <a:cs typeface="B Nazanin" pitchFamily="2" charset="-78"/>
              </a:rPr>
              <a:t>خصوصی</a:t>
            </a:r>
            <a:br>
              <a:rPr lang="fa-IR" sz="2800" dirty="0" smtClean="0">
                <a:solidFill>
                  <a:schemeClr val="bg1"/>
                </a:solidFill>
                <a:cs typeface="B Nazanin" pitchFamily="2" charset="-78"/>
              </a:rPr>
            </a:br>
            <a:r>
              <a:rPr lang="fa-IR" sz="2800" dirty="0" smtClean="0">
                <a:solidFill>
                  <a:schemeClr val="bg1"/>
                </a:solidFill>
                <a:cs typeface="B Nazanin" pitchFamily="2" charset="-78"/>
              </a:rPr>
              <a:t> </a:t>
            </a:r>
            <a:r>
              <a:rPr lang="fa-IR" sz="2800" dirty="0">
                <a:solidFill>
                  <a:schemeClr val="bg1"/>
                </a:solidFill>
                <a:cs typeface="B Nazanin" pitchFamily="2" charset="-78"/>
              </a:rPr>
              <a:t>قرار </a:t>
            </a:r>
            <a:r>
              <a:rPr lang="fa-IR" sz="2800" dirty="0" smtClean="0">
                <a:solidFill>
                  <a:schemeClr val="bg1"/>
                </a:solidFill>
                <a:cs typeface="B Nazanin" pitchFamily="2" charset="-78"/>
              </a:rPr>
              <a:t>می گیرد.</a:t>
            </a:r>
            <a:endParaRPr lang="fa-IR" sz="2800" dirty="0">
              <a:solidFill>
                <a:schemeClr val="bg1"/>
              </a:solidFill>
              <a:cs typeface="B Nazanin" pitchFamily="2" charset="-78"/>
            </a:endParaRPr>
          </a:p>
          <a:p>
            <a:pPr marL="457200" indent="-457200" algn="just">
              <a:lnSpc>
                <a:spcPct val="200000"/>
              </a:lnSpc>
              <a:buFont typeface="Wingdings" pitchFamily="2" charset="2"/>
              <a:buChar char="ü"/>
            </a:pPr>
            <a:r>
              <a:rPr lang="fa-IR" sz="2800" b="1" dirty="0" smtClean="0">
                <a:solidFill>
                  <a:schemeClr val="bg1"/>
                </a:solidFill>
                <a:cs typeface="B Nazanin" pitchFamily="2" charset="-78"/>
              </a:rPr>
              <a:t>ترکیبی</a:t>
            </a:r>
            <a:r>
              <a:rPr lang="fa-IR" sz="2800" dirty="0" smtClean="0">
                <a:solidFill>
                  <a:schemeClr val="bg1"/>
                </a:solidFill>
                <a:cs typeface="B Nazanin" pitchFamily="2" charset="-78"/>
              </a:rPr>
              <a:t>: ترکیبی از ابرهای گروهی و خصوصی.</a:t>
            </a:r>
            <a:endParaRPr lang="fa-IR" sz="2800" dirty="0">
              <a:solidFill>
                <a:schemeClr val="bg1"/>
              </a:solidFill>
              <a:cs typeface="B Nazanin" pitchFamily="2" charset="-78"/>
            </a:endParaRPr>
          </a:p>
        </p:txBody>
      </p:sp>
    </p:spTree>
    <p:extLst>
      <p:ext uri="{BB962C8B-B14F-4D97-AF65-F5344CB8AC3E}">
        <p14:creationId xmlns:p14="http://schemas.microsoft.com/office/powerpoint/2010/main" val="3635874832"/>
      </p:ext>
    </p:extLst>
  </p:cSld>
  <p:clrMapOvr>
    <a:masterClrMapping/>
  </p:clrMapOvr>
  <p:transition spd="slow" advClick="0" advTm="2000">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153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چرای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107504" y="950962"/>
            <a:ext cx="8928992" cy="5209118"/>
          </a:xfrm>
          <a:prstGeom prst="rect">
            <a:avLst/>
          </a:prstGeom>
          <a:noFill/>
        </p:spPr>
        <p:txBody>
          <a:bodyPr wrap="square" rtlCol="1">
            <a:spAutoFit/>
          </a:bodyPr>
          <a:lstStyle/>
          <a:p>
            <a:pPr algn="just">
              <a:lnSpc>
                <a:spcPct val="150000"/>
              </a:lnSpc>
            </a:pPr>
            <a:r>
              <a:rPr lang="fa-IR" sz="2800" dirty="0">
                <a:solidFill>
                  <a:schemeClr val="bg1"/>
                </a:solidFill>
                <a:cs typeface="B Nazanin" pitchFamily="2" charset="-78"/>
              </a:rPr>
              <a:t>پیش از پردازش ابری سازمان ها سرورهای فیزیکی، سیستم ها و زیر ساختار </a:t>
            </a:r>
            <a:r>
              <a:rPr lang="fa-IR" sz="2800" dirty="0" smtClean="0">
                <a:solidFill>
                  <a:schemeClr val="bg1"/>
                </a:solidFill>
                <a:cs typeface="B Nazanin" pitchFamily="2" charset="-78"/>
              </a:rPr>
              <a:t>تکنولوژی اطلاعات </a:t>
            </a:r>
            <a:r>
              <a:rPr lang="fa-IR" sz="2800" dirty="0">
                <a:solidFill>
                  <a:schemeClr val="bg1"/>
                </a:solidFill>
                <a:cs typeface="B Nazanin" pitchFamily="2" charset="-78"/>
              </a:rPr>
              <a:t>را خریداری و "تصاحب" می کردند . حالا با پردازش ابری سازمان ها </a:t>
            </a:r>
            <a:r>
              <a:rPr lang="fa-IR" sz="2800" dirty="0" smtClean="0">
                <a:solidFill>
                  <a:schemeClr val="bg1"/>
                </a:solidFill>
                <a:cs typeface="B Nazanin" pitchFamily="2" charset="-78"/>
              </a:rPr>
              <a:t>می توانند زیرساخت</a:t>
            </a:r>
            <a:r>
              <a:rPr lang="fa-IR" sz="2800" dirty="0">
                <a:solidFill>
                  <a:schemeClr val="bg1"/>
                </a:solidFill>
                <a:cs typeface="B Nazanin" pitchFamily="2" charset="-78"/>
              </a:rPr>
              <a:t>، پلت فرم و برنامه های کاربردی را به عنوان سرویس "اجاره" کنند و تنها </a:t>
            </a:r>
            <a:r>
              <a:rPr lang="fa-IR" sz="2800" dirty="0" smtClean="0">
                <a:solidFill>
                  <a:schemeClr val="bg1"/>
                </a:solidFill>
                <a:cs typeface="B Nazanin" pitchFamily="2" charset="-78"/>
              </a:rPr>
              <a:t>برای چیزهایی </a:t>
            </a:r>
            <a:r>
              <a:rPr lang="fa-IR" sz="2800" dirty="0">
                <a:solidFill>
                  <a:schemeClr val="bg1"/>
                </a:solidFill>
                <a:cs typeface="B Nazanin" pitchFamily="2" charset="-78"/>
              </a:rPr>
              <a:t>که مورد نیاز است واستفاده می شود، هزینه پرداخت نمایند</a:t>
            </a:r>
            <a:r>
              <a:rPr lang="fa-IR" sz="2800" dirty="0" smtClean="0">
                <a:solidFill>
                  <a:schemeClr val="bg1"/>
                </a:solidFill>
                <a:cs typeface="B Nazanin" pitchFamily="2" charset="-78"/>
              </a:rPr>
              <a:t>. </a:t>
            </a:r>
            <a:r>
              <a:rPr lang="fa-IR" sz="2800" dirty="0">
                <a:solidFill>
                  <a:schemeClr val="bg1"/>
                </a:solidFill>
                <a:cs typeface="B Nazanin" pitchFamily="2" charset="-78"/>
              </a:rPr>
              <a:t>پردازش ابری همچنین از منظر هزینه برای سازمان ها جذاب است؛ زیرا به جای </a:t>
            </a:r>
            <a:r>
              <a:rPr lang="fa-IR" sz="2800" dirty="0" smtClean="0">
                <a:solidFill>
                  <a:schemeClr val="bg1"/>
                </a:solidFill>
                <a:cs typeface="B Nazanin" pitchFamily="2" charset="-78"/>
              </a:rPr>
              <a:t>تخصیص بودجه </a:t>
            </a:r>
            <a:r>
              <a:rPr lang="fa-IR" sz="2800" dirty="0">
                <a:solidFill>
                  <a:schemeClr val="bg1"/>
                </a:solidFill>
                <a:cs typeface="B Nazanin" pitchFamily="2" charset="-78"/>
              </a:rPr>
              <a:t>برای هزینه های سرمایه ای </a:t>
            </a:r>
            <a:r>
              <a:rPr lang="fa-IR" sz="2800" dirty="0" smtClean="0">
                <a:solidFill>
                  <a:schemeClr val="bg1"/>
                </a:solidFill>
                <a:cs typeface="B Nazanin" pitchFamily="2" charset="-78"/>
              </a:rPr>
              <a:t>منابع </a:t>
            </a:r>
            <a:r>
              <a:rPr lang="fa-IR" sz="2800" dirty="0">
                <a:solidFill>
                  <a:schemeClr val="bg1"/>
                </a:solidFill>
                <a:cs typeface="B Nazanin" pitchFamily="2" charset="-78"/>
              </a:rPr>
              <a:t>مالی می تواند به طور جزئی تری مدیریت شود </a:t>
            </a:r>
            <a:r>
              <a:rPr lang="fa-IR" sz="2800" dirty="0" smtClean="0">
                <a:solidFill>
                  <a:schemeClr val="bg1"/>
                </a:solidFill>
                <a:cs typeface="B Nazanin" pitchFamily="2" charset="-78"/>
              </a:rPr>
              <a:t>و بودجه </a:t>
            </a:r>
            <a:r>
              <a:rPr lang="fa-IR" sz="2800" dirty="0">
                <a:solidFill>
                  <a:schemeClr val="bg1"/>
                </a:solidFill>
                <a:cs typeface="B Nazanin" pitchFamily="2" charset="-78"/>
              </a:rPr>
              <a:t>بیشتر به سمت هزینه های عملیاتی </a:t>
            </a:r>
            <a:r>
              <a:rPr lang="fa-IR" sz="2800" dirty="0" smtClean="0">
                <a:solidFill>
                  <a:schemeClr val="bg1"/>
                </a:solidFill>
                <a:cs typeface="B Nazanin" pitchFamily="2" charset="-78"/>
              </a:rPr>
              <a:t>هدایت </a:t>
            </a:r>
            <a:r>
              <a:rPr lang="fa-IR" sz="2800" dirty="0">
                <a:solidFill>
                  <a:schemeClr val="bg1"/>
                </a:solidFill>
                <a:cs typeface="B Nazanin" pitchFamily="2" charset="-78"/>
              </a:rPr>
              <a:t>گردد.</a:t>
            </a:r>
          </a:p>
        </p:txBody>
      </p:sp>
    </p:spTree>
    <p:extLst>
      <p:ext uri="{BB962C8B-B14F-4D97-AF65-F5344CB8AC3E}">
        <p14:creationId xmlns:p14="http://schemas.microsoft.com/office/powerpoint/2010/main" val="1568002781"/>
      </p:ext>
    </p:extLst>
  </p:cSld>
  <p:clrMapOvr>
    <a:masterClrMapping/>
  </p:clrMapOvr>
  <p:transition spd="slow" advClick="0" advTm="2000">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چرای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107504" y="1511781"/>
            <a:ext cx="8928992" cy="4293483"/>
          </a:xfrm>
          <a:prstGeom prst="rect">
            <a:avLst/>
          </a:prstGeom>
          <a:noFill/>
        </p:spPr>
        <p:txBody>
          <a:bodyPr wrap="square" rtlCol="1">
            <a:spAutoFit/>
          </a:bodyPr>
          <a:lstStyle/>
          <a:p>
            <a:pPr algn="just">
              <a:lnSpc>
                <a:spcPct val="200000"/>
              </a:lnSpc>
            </a:pPr>
            <a:r>
              <a:rPr lang="fa-IR" sz="2800" dirty="0" smtClean="0">
                <a:solidFill>
                  <a:schemeClr val="bg1"/>
                </a:solidFill>
                <a:cs typeface="B Nazanin" pitchFamily="2" charset="-78"/>
              </a:rPr>
              <a:t>به </a:t>
            </a:r>
            <a:r>
              <a:rPr lang="fa-IR" sz="2800" dirty="0">
                <a:solidFill>
                  <a:schemeClr val="bg1"/>
                </a:solidFill>
                <a:cs typeface="B Nazanin" pitchFamily="2" charset="-78"/>
              </a:rPr>
              <a:t>شما اجازه می دهد به تمام برنامه های کاربردی و اسناد خود، از هر جایی از دنیا دسترسی پیدا کنید و </a:t>
            </a:r>
            <a:r>
              <a:rPr lang="fa-IR" sz="2800" dirty="0" smtClean="0">
                <a:solidFill>
                  <a:schemeClr val="bg1"/>
                </a:solidFill>
                <a:cs typeface="B Nazanin" pitchFamily="2" charset="-78"/>
              </a:rPr>
              <a:t>نیازی به استفاده از  </a:t>
            </a:r>
            <a:r>
              <a:rPr lang="fa-IR" sz="2800" dirty="0">
                <a:solidFill>
                  <a:schemeClr val="bg1"/>
                </a:solidFill>
                <a:cs typeface="B Nazanin" pitchFamily="2" charset="-78"/>
              </a:rPr>
              <a:t>کامپیوترهای دسک تاپ </a:t>
            </a:r>
            <a:r>
              <a:rPr lang="fa-IR" sz="2800" dirty="0" smtClean="0">
                <a:solidFill>
                  <a:schemeClr val="bg1"/>
                </a:solidFill>
                <a:cs typeface="B Nazanin" pitchFamily="2" charset="-78"/>
              </a:rPr>
              <a:t>نیست و با استفاده از دستگاه های قابل حمل به </a:t>
            </a:r>
            <a:r>
              <a:rPr lang="fa-IR" sz="2800" dirty="0">
                <a:solidFill>
                  <a:schemeClr val="bg1"/>
                </a:solidFill>
                <a:cs typeface="B Nazanin" pitchFamily="2" charset="-78"/>
              </a:rPr>
              <a:t>شما کمک می کند </a:t>
            </a:r>
            <a:r>
              <a:rPr lang="fa-IR" sz="2800" dirty="0" smtClean="0">
                <a:solidFill>
                  <a:schemeClr val="bg1"/>
                </a:solidFill>
                <a:cs typeface="B Nazanin" pitchFamily="2" charset="-78"/>
              </a:rPr>
              <a:t>که با </a:t>
            </a:r>
            <a:r>
              <a:rPr lang="fa-IR" sz="2800" dirty="0">
                <a:solidFill>
                  <a:schemeClr val="bg1"/>
                </a:solidFill>
                <a:cs typeface="B Nazanin" pitchFamily="2" charset="-78"/>
              </a:rPr>
              <a:t>دیگران همکاری </a:t>
            </a:r>
            <a:r>
              <a:rPr lang="fa-IR" sz="2800" dirty="0" smtClean="0">
                <a:solidFill>
                  <a:schemeClr val="bg1"/>
                </a:solidFill>
                <a:cs typeface="B Nazanin" pitchFamily="2" charset="-78"/>
              </a:rPr>
              <a:t>کنید.</a:t>
            </a:r>
          </a:p>
          <a:p>
            <a:pPr algn="just">
              <a:lnSpc>
                <a:spcPct val="200000"/>
              </a:lnSpc>
            </a:pPr>
            <a:r>
              <a:rPr lang="fa-IR" sz="2800" dirty="0">
                <a:solidFill>
                  <a:schemeClr val="bg1"/>
                </a:solidFill>
                <a:cs typeface="B Nazanin" pitchFamily="2" charset="-78"/>
              </a:rPr>
              <a:t> </a:t>
            </a:r>
          </a:p>
        </p:txBody>
      </p:sp>
    </p:spTree>
    <p:extLst>
      <p:ext uri="{BB962C8B-B14F-4D97-AF65-F5344CB8AC3E}">
        <p14:creationId xmlns:p14="http://schemas.microsoft.com/office/powerpoint/2010/main" val="2786186124"/>
      </p:ext>
    </p:extLst>
  </p:cSld>
  <p:clrMapOvr>
    <a:masterClrMapping/>
  </p:clrMapOvr>
  <p:transition spd="slow" advClick="0" advTm="2000">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چرای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107504" y="1511781"/>
            <a:ext cx="8928992" cy="5262979"/>
          </a:xfrm>
          <a:prstGeom prst="rect">
            <a:avLst/>
          </a:prstGeom>
          <a:noFill/>
        </p:spPr>
        <p:txBody>
          <a:bodyPr wrap="square" rtlCol="1">
            <a:spAutoFit/>
          </a:bodyPr>
          <a:lstStyle/>
          <a:p>
            <a:pPr algn="just">
              <a:lnSpc>
                <a:spcPct val="200000"/>
              </a:lnSpc>
            </a:pPr>
            <a:r>
              <a:rPr lang="fa-IR" sz="2800" dirty="0">
                <a:solidFill>
                  <a:schemeClr val="bg1"/>
                </a:solidFill>
                <a:cs typeface="B Nazanin" pitchFamily="2" charset="-78"/>
              </a:rPr>
              <a:t>۳- آیا استفاده از رایانش ابری فرایند مدیریت فناوری اطلاعات را آسان تر کرده است</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۷۰ درصد کارشناسان موافق این جمله هستند</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۲۰ درصد نظری در این باره نداشته اند</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۱۰ درصد مخالف این جمله هستند.</a:t>
            </a:r>
            <a:endParaRPr lang="fa-IR" sz="2800" dirty="0" smtClean="0">
              <a:solidFill>
                <a:schemeClr val="bg1"/>
              </a:solidFill>
              <a:cs typeface="B Nazanin" pitchFamily="2" charset="-78"/>
            </a:endParaRPr>
          </a:p>
          <a:p>
            <a:pPr algn="just">
              <a:lnSpc>
                <a:spcPct val="200000"/>
              </a:lnSpc>
            </a:pPr>
            <a:endParaRPr lang="fa-IR" sz="2800" dirty="0">
              <a:solidFill>
                <a:schemeClr val="bg1"/>
              </a:solidFill>
              <a:cs typeface="B Nazanin" pitchFamily="2" charset="-78"/>
            </a:endParaRPr>
          </a:p>
        </p:txBody>
      </p:sp>
    </p:spTree>
    <p:extLst>
      <p:ext uri="{BB962C8B-B14F-4D97-AF65-F5344CB8AC3E}">
        <p14:creationId xmlns:p14="http://schemas.microsoft.com/office/powerpoint/2010/main" val="2796526210"/>
      </p:ext>
    </p:extLst>
  </p:cSld>
  <p:clrMapOvr>
    <a:masterClrMapping/>
  </p:clrMapOvr>
  <p:transition spd="slow" advClick="0" advTm="2000">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8057"/>
            <a:ext cx="9144000" cy="6960507"/>
          </a:xfrm>
          <a:prstGeom prst="rect">
            <a:avLst/>
          </a:prstGeom>
        </p:spPr>
      </p:pic>
      <p:pic>
        <p:nvPicPr>
          <p:cNvPr id="16" name="Picture 2"/>
          <p:cNvPicPr>
            <a:picLocks noChangeAspect="1" noChangeArrowheads="1"/>
          </p:cNvPicPr>
          <p:nvPr/>
        </p:nvPicPr>
        <p:blipFill rotWithShape="1">
          <a:blip r:embed="rId4" cstate="print"/>
          <a:srcRect l="18139" r="31584"/>
          <a:stretch/>
        </p:blipFill>
        <p:spPr bwMode="auto">
          <a:xfrm>
            <a:off x="-554593" y="450180"/>
            <a:ext cx="3542417" cy="5499100"/>
          </a:xfrm>
          <a:prstGeom prst="rect">
            <a:avLst/>
          </a:prstGeom>
          <a:effectLst>
            <a:outerShdw blurRad="50800" dist="12700" dir="5400000" algn="ctr" rotWithShape="0">
              <a:srgbClr val="000000">
                <a:alpha val="43137"/>
              </a:srgbClr>
            </a:outerShdw>
            <a:softEdge rad="0"/>
          </a:effectLst>
        </p:spPr>
      </p:pic>
      <p:sp>
        <p:nvSpPr>
          <p:cNvPr id="3" name="Title 2"/>
          <p:cNvSpPr>
            <a:spLocks noGrp="1"/>
          </p:cNvSpPr>
          <p:nvPr>
            <p:ph type="title"/>
          </p:nvPr>
        </p:nvSpPr>
        <p:spPr>
          <a:xfrm>
            <a:off x="444500" y="-144462"/>
            <a:ext cx="8229600" cy="1143000"/>
          </a:xfrm>
        </p:spPr>
        <p:txBody>
          <a:bodyPr/>
          <a:lstStyle/>
          <a:p>
            <a:pPr algn="r"/>
            <a:r>
              <a:rPr lang="fa-IR" dirty="0" smtClean="0">
                <a:solidFill>
                  <a:schemeClr val="bg1"/>
                </a:solidFill>
                <a:cs typeface="B Titr" pitchFamily="2" charset="-78"/>
              </a:rPr>
              <a:t>پدیده جهانی شدن </a:t>
            </a:r>
            <a:r>
              <a:rPr lang="en-US" dirty="0">
                <a:solidFill>
                  <a:schemeClr val="bg1"/>
                </a:solidFill>
              </a:rPr>
              <a:t>Globalization</a:t>
            </a:r>
            <a:endParaRPr lang="fa-IR" dirty="0">
              <a:solidFill>
                <a:schemeClr val="bg1"/>
              </a:solidFill>
              <a:cs typeface="B Titr" pitchFamily="2" charset="-78"/>
            </a:endParaRPr>
          </a:p>
        </p:txBody>
      </p:sp>
      <p:sp>
        <p:nvSpPr>
          <p:cNvPr id="5" name="Content Placeholder 4"/>
          <p:cNvSpPr>
            <a:spLocks noGrp="1"/>
          </p:cNvSpPr>
          <p:nvPr>
            <p:ph sz="half" idx="2"/>
          </p:nvPr>
        </p:nvSpPr>
        <p:spPr>
          <a:xfrm>
            <a:off x="2754312" y="1043508"/>
            <a:ext cx="6426200" cy="6057900"/>
          </a:xfrm>
        </p:spPr>
        <p:txBody>
          <a:bodyPr>
            <a:noAutofit/>
          </a:bodyPr>
          <a:lstStyle/>
          <a:p>
            <a:pPr algn="just"/>
            <a:r>
              <a:rPr lang="fa-IR" sz="3600" b="1" dirty="0" smtClean="0">
                <a:solidFill>
                  <a:schemeClr val="bg1"/>
                </a:solidFill>
                <a:cs typeface="B Nazanin" pitchFamily="2" charset="-78"/>
              </a:rPr>
              <a:t>جهاني </a:t>
            </a:r>
            <a:r>
              <a:rPr lang="fa-IR" sz="3600" b="1" dirty="0">
                <a:solidFill>
                  <a:schemeClr val="bg1"/>
                </a:solidFill>
                <a:cs typeface="B Nazanin" pitchFamily="2" charset="-78"/>
              </a:rPr>
              <a:t>شدن از ديدگاه </a:t>
            </a:r>
            <a:r>
              <a:rPr lang="fa-IR" sz="3600" b="1" dirty="0" smtClean="0">
                <a:solidFill>
                  <a:schemeClr val="bg1"/>
                </a:solidFill>
                <a:cs typeface="B Nazanin" pitchFamily="2" charset="-78"/>
              </a:rPr>
              <a:t>كارشناسان </a:t>
            </a:r>
            <a:r>
              <a:rPr lang="fa-IR" sz="3600" b="1" dirty="0">
                <a:solidFill>
                  <a:schemeClr val="bg1"/>
                </a:solidFill>
                <a:cs typeface="B Nazanin" pitchFamily="2" charset="-78"/>
              </a:rPr>
              <a:t>امور بين الملل فرايند يكپارچگي مردم جهان در يك جامعه واحد است به نحوي كه حوادث و اتفاقات در نواحي دوردست سبب شكل گيري رخدادهاي محلي مي شوند .البته جهاني شدن سبب گسترش پيوند ها و ارتباطات متقابل فراتر ازدولت ها </a:t>
            </a:r>
            <a:r>
              <a:rPr lang="fa-IR" sz="3600" b="1" dirty="0" smtClean="0">
                <a:solidFill>
                  <a:schemeClr val="bg1"/>
                </a:solidFill>
                <a:cs typeface="B Nazanin" pitchFamily="2" charset="-78"/>
              </a:rPr>
              <a:t/>
            </a:r>
            <a:br>
              <a:rPr lang="fa-IR" sz="3600" b="1" dirty="0" smtClean="0">
                <a:solidFill>
                  <a:schemeClr val="bg1"/>
                </a:solidFill>
                <a:cs typeface="B Nazanin" pitchFamily="2" charset="-78"/>
              </a:rPr>
            </a:br>
            <a:r>
              <a:rPr lang="fa-IR" sz="3600" b="1" dirty="0" smtClean="0">
                <a:solidFill>
                  <a:schemeClr val="bg1"/>
                </a:solidFill>
                <a:cs typeface="B Nazanin" pitchFamily="2" charset="-78"/>
              </a:rPr>
              <a:t>مي </a:t>
            </a:r>
            <a:r>
              <a:rPr lang="fa-IR" sz="3600" b="1" dirty="0">
                <a:solidFill>
                  <a:schemeClr val="bg1"/>
                </a:solidFill>
                <a:cs typeface="B Nazanin" pitchFamily="2" charset="-78"/>
              </a:rPr>
              <a:t>شود و از اهميت مرزها و فاصله جغرافيايي مي </a:t>
            </a:r>
            <a:r>
              <a:rPr lang="fa-IR" sz="3600" b="1" dirty="0" smtClean="0">
                <a:solidFill>
                  <a:schemeClr val="bg1"/>
                </a:solidFill>
                <a:cs typeface="B Nazanin" pitchFamily="2" charset="-78"/>
              </a:rPr>
              <a:t>كاهد.</a:t>
            </a:r>
            <a:endParaRPr lang="fa-IR" sz="36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61344246"/>
      </p:ext>
    </p:extLst>
  </p:cSld>
  <p:clrMapOvr>
    <a:masterClrMapping/>
  </p:clrMapOvr>
  <p:transition spd="slow" advClick="0" advTm="350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چرای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107504" y="1511781"/>
            <a:ext cx="8928992" cy="5262979"/>
          </a:xfrm>
          <a:prstGeom prst="rect">
            <a:avLst/>
          </a:prstGeom>
          <a:noFill/>
        </p:spPr>
        <p:txBody>
          <a:bodyPr wrap="square" rtlCol="1">
            <a:spAutoFit/>
          </a:bodyPr>
          <a:lstStyle/>
          <a:p>
            <a:pPr algn="just">
              <a:lnSpc>
                <a:spcPct val="200000"/>
              </a:lnSpc>
            </a:pPr>
            <a:r>
              <a:rPr lang="fa-IR" sz="2800" dirty="0">
                <a:solidFill>
                  <a:schemeClr val="bg1"/>
                </a:solidFill>
                <a:cs typeface="B Nazanin" pitchFamily="2" charset="-78"/>
              </a:rPr>
              <a:t>۷- آیا استفاده از رایانش ابری، فشارهای ناشی از تأمین منابع درون‌سازمانی بر روی سازمان را کاهش داده است</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۷۴ درصد کارشناسان موافق این جمله هستند</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۱۸ درصد نظری در این باره نداشته اند</a:t>
            </a:r>
            <a:r>
              <a:rPr lang="fa-IR" sz="2800" dirty="0" smtClean="0">
                <a:solidFill>
                  <a:schemeClr val="bg1"/>
                </a:solidFill>
                <a:cs typeface="B Nazanin" pitchFamily="2" charset="-78"/>
              </a:rPr>
              <a:t>.</a:t>
            </a:r>
          </a:p>
          <a:p>
            <a:pPr marL="457200" indent="-457200" algn="just">
              <a:lnSpc>
                <a:spcPct val="200000"/>
              </a:lnSpc>
              <a:buFont typeface="Wingdings" pitchFamily="2" charset="2"/>
              <a:buChar char="§"/>
            </a:pPr>
            <a:r>
              <a:rPr lang="fa-IR" sz="2800" dirty="0">
                <a:solidFill>
                  <a:schemeClr val="bg1"/>
                </a:solidFill>
                <a:cs typeface="B Nazanin" pitchFamily="2" charset="-78"/>
              </a:rPr>
              <a:t>۸ درصد مخالف این جمله هستند.</a:t>
            </a:r>
          </a:p>
          <a:p>
            <a:pPr algn="just">
              <a:lnSpc>
                <a:spcPct val="200000"/>
              </a:lnSpc>
            </a:pPr>
            <a:endParaRPr lang="fa-IR" sz="2800" dirty="0">
              <a:solidFill>
                <a:schemeClr val="bg1"/>
              </a:solidFill>
              <a:cs typeface="B Nazanin" pitchFamily="2" charset="-78"/>
            </a:endParaRPr>
          </a:p>
        </p:txBody>
      </p:sp>
    </p:spTree>
    <p:extLst>
      <p:ext uri="{BB962C8B-B14F-4D97-AF65-F5344CB8AC3E}">
        <p14:creationId xmlns:p14="http://schemas.microsoft.com/office/powerpoint/2010/main" val="3900667217"/>
      </p:ext>
    </p:extLst>
  </p:cSld>
  <p:clrMapOvr>
    <a:masterClrMapping/>
  </p:clrMapOvr>
  <p:transition spd="slow" advClick="0" advTm="2000">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چرای پردازش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075382"/>
            <a:ext cx="8899510" cy="5593978"/>
          </a:xfrm>
          <a:prstGeom prst="rect">
            <a:avLst/>
          </a:prstGeom>
        </p:spPr>
      </p:pic>
    </p:spTree>
    <p:extLst>
      <p:ext uri="{BB962C8B-B14F-4D97-AF65-F5344CB8AC3E}">
        <p14:creationId xmlns:p14="http://schemas.microsoft.com/office/powerpoint/2010/main" val="809739689"/>
      </p:ext>
    </p:extLst>
  </p:cSld>
  <p:clrMapOvr>
    <a:masterClrMapping/>
  </p:clrMapOvr>
  <p:transition spd="slow" advClick="0" advTm="2000">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1538883"/>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جنبه های اقتصادی رایانش ابری</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endParaRPr>
          </a:p>
          <a:p>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467544" y="1052736"/>
            <a:ext cx="8136904" cy="5509200"/>
          </a:xfrm>
          <a:prstGeom prst="rect">
            <a:avLst/>
          </a:prstGeom>
          <a:noFill/>
        </p:spPr>
        <p:txBody>
          <a:bodyPr wrap="square" rtlCol="1">
            <a:spAutoFit/>
          </a:bodyPr>
          <a:lstStyle/>
          <a:p>
            <a:pPr marL="457200" indent="-457200" algn="just">
              <a:lnSpc>
                <a:spcPct val="150000"/>
              </a:lnSpc>
              <a:buFont typeface="Wingdings" pitchFamily="2" charset="2"/>
              <a:buChar char="ü"/>
            </a:pPr>
            <a:r>
              <a:rPr lang="fa-IR" sz="2700" b="1" dirty="0">
                <a:solidFill>
                  <a:schemeClr val="bg1"/>
                </a:solidFill>
                <a:latin typeface="Times New Roman" pitchFamily="18" charset="0"/>
                <a:cs typeface="B Nazanin" pitchFamily="2" charset="-78"/>
              </a:rPr>
              <a:t>پرداخت بر اساس میزان استفاده برای مصرف </a:t>
            </a:r>
            <a:r>
              <a:rPr lang="fa-IR" sz="2700" b="1" dirty="0" smtClean="0">
                <a:solidFill>
                  <a:schemeClr val="bg1"/>
                </a:solidFill>
                <a:latin typeface="Times New Roman" pitchFamily="18" charset="0"/>
                <a:cs typeface="B Nazanin" pitchFamily="2" charset="-78"/>
              </a:rPr>
              <a:t>کننده.</a:t>
            </a:r>
            <a:endParaRPr lang="en-US" sz="2700" b="1" dirty="0">
              <a:solidFill>
                <a:schemeClr val="bg1"/>
              </a:solidFill>
              <a:latin typeface="Times New Roman" pitchFamily="18" charset="0"/>
              <a:cs typeface="B Nazanin" pitchFamily="2" charset="-78"/>
            </a:endParaRPr>
          </a:p>
          <a:p>
            <a:pPr marL="457200" indent="-457200" algn="just">
              <a:lnSpc>
                <a:spcPct val="150000"/>
              </a:lnSpc>
              <a:buFont typeface="Wingdings" pitchFamily="2" charset="2"/>
              <a:buChar char="ü"/>
            </a:pPr>
            <a:r>
              <a:rPr lang="fa-IR" sz="2700" b="1" dirty="0">
                <a:solidFill>
                  <a:schemeClr val="bg1"/>
                </a:solidFill>
                <a:latin typeface="Times New Roman" pitchFamily="18" charset="0"/>
                <a:cs typeface="B Nazanin" pitchFamily="2" charset="-78"/>
              </a:rPr>
              <a:t>بازگشت سريع سرمایه برای ارائه دهنده </a:t>
            </a:r>
            <a:r>
              <a:rPr lang="fa-IR" sz="2700" b="1" dirty="0" smtClean="0">
                <a:solidFill>
                  <a:schemeClr val="bg1"/>
                </a:solidFill>
                <a:latin typeface="Times New Roman" pitchFamily="18" charset="0"/>
                <a:cs typeface="B Nazanin" pitchFamily="2" charset="-78"/>
              </a:rPr>
              <a:t>.</a:t>
            </a:r>
            <a:endParaRPr lang="fa-IR" sz="2700" b="1" dirty="0">
              <a:solidFill>
                <a:schemeClr val="bg1"/>
              </a:solidFill>
              <a:latin typeface="Times New Roman" pitchFamily="18" charset="0"/>
              <a:cs typeface="B Nazanin" pitchFamily="2" charset="-78"/>
            </a:endParaRPr>
          </a:p>
          <a:p>
            <a:pPr marL="457200" indent="-457200" algn="just">
              <a:lnSpc>
                <a:spcPct val="150000"/>
              </a:lnSpc>
              <a:buFont typeface="Wingdings" pitchFamily="2" charset="2"/>
              <a:buChar char="ü"/>
            </a:pPr>
            <a:r>
              <a:rPr lang="fa-IR" sz="2700" b="1" dirty="0">
                <a:solidFill>
                  <a:schemeClr val="bg1"/>
                </a:solidFill>
                <a:latin typeface="Times New Roman" pitchFamily="18" charset="0"/>
                <a:cs typeface="B Nazanin" pitchFamily="2" charset="-78"/>
              </a:rPr>
              <a:t>بهبود زمان ورود به بازار </a:t>
            </a:r>
            <a:r>
              <a:rPr lang="fa-IR" sz="2700" b="1" dirty="0" smtClean="0">
                <a:solidFill>
                  <a:schemeClr val="bg1"/>
                </a:solidFill>
                <a:latin typeface="Times New Roman" pitchFamily="18" charset="0"/>
                <a:cs typeface="B Nazanin" pitchFamily="2" charset="-78"/>
              </a:rPr>
              <a:t>.</a:t>
            </a:r>
            <a:endParaRPr lang="fa-IR" sz="2700" b="1" dirty="0">
              <a:solidFill>
                <a:schemeClr val="bg1"/>
              </a:solidFill>
              <a:latin typeface="Times New Roman" pitchFamily="18" charset="0"/>
              <a:cs typeface="B Nazanin" pitchFamily="2" charset="-78"/>
            </a:endParaRPr>
          </a:p>
          <a:p>
            <a:pPr marL="457200" indent="-457200" algn="just">
              <a:lnSpc>
                <a:spcPct val="150000"/>
              </a:lnSpc>
              <a:buFont typeface="Wingdings" pitchFamily="2" charset="2"/>
              <a:buChar char="ü"/>
            </a:pPr>
            <a:r>
              <a:rPr lang="fa-IR" sz="2700" b="1" dirty="0" smtClean="0">
                <a:solidFill>
                  <a:schemeClr val="bg1"/>
                </a:solidFill>
                <a:cs typeface="B Nazanin" pitchFamily="2" charset="-78"/>
              </a:rPr>
              <a:t>کاهش هزینه‌های مراکز </a:t>
            </a:r>
            <a:r>
              <a:rPr lang="fa-IR" sz="2700" b="1" dirty="0">
                <a:solidFill>
                  <a:schemeClr val="bg1"/>
                </a:solidFill>
                <a:cs typeface="B Nazanin" pitchFamily="2" charset="-78"/>
              </a:rPr>
              <a:t>داده از طریق </a:t>
            </a:r>
            <a:r>
              <a:rPr lang="fa-IR" sz="2700" b="1" dirty="0" smtClean="0">
                <a:solidFill>
                  <a:schemeClr val="bg1"/>
                </a:solidFill>
                <a:cs typeface="B Nazanin" pitchFamily="2" charset="-78"/>
              </a:rPr>
              <a:t>اتوماسیون.</a:t>
            </a:r>
            <a:endParaRPr lang="fa-IR" sz="2700" b="1" dirty="0">
              <a:solidFill>
                <a:schemeClr val="bg1"/>
              </a:solidFill>
              <a:cs typeface="B Nazanin" pitchFamily="2" charset="-78"/>
            </a:endParaRPr>
          </a:p>
          <a:p>
            <a:pPr marL="457200" indent="-457200" algn="just">
              <a:lnSpc>
                <a:spcPct val="150000"/>
              </a:lnSpc>
              <a:buFont typeface="Wingdings" pitchFamily="2" charset="2"/>
              <a:buChar char="ü"/>
            </a:pPr>
            <a:r>
              <a:rPr lang="fa-IR" sz="2700" b="1" dirty="0">
                <a:solidFill>
                  <a:schemeClr val="bg1"/>
                </a:solidFill>
                <a:latin typeface="Times New Roman" pitchFamily="18" charset="0"/>
                <a:cs typeface="B Nazanin" pitchFamily="2" charset="-78"/>
              </a:rPr>
              <a:t>حرکت به سمت رایانش سبز و بهره‌برداری بهینه‌تر از منابع </a:t>
            </a:r>
            <a:r>
              <a:rPr lang="fa-IR" sz="2700" b="1" dirty="0" smtClean="0">
                <a:solidFill>
                  <a:schemeClr val="bg1"/>
                </a:solidFill>
                <a:latin typeface="Times New Roman" pitchFamily="18" charset="0"/>
                <a:cs typeface="B Nazanin" pitchFamily="2" charset="-78"/>
              </a:rPr>
              <a:t>انرژی.</a:t>
            </a:r>
            <a:endParaRPr lang="fa-IR" sz="2700" b="1" dirty="0">
              <a:solidFill>
                <a:schemeClr val="bg1"/>
              </a:solidFill>
              <a:latin typeface="Times New Roman" pitchFamily="18" charset="0"/>
              <a:cs typeface="B Nazanin" pitchFamily="2" charset="-78"/>
            </a:endParaRPr>
          </a:p>
          <a:p>
            <a:pPr marL="457200" indent="-457200" algn="just">
              <a:lnSpc>
                <a:spcPct val="150000"/>
              </a:lnSpc>
              <a:buFont typeface="Wingdings" pitchFamily="2" charset="2"/>
              <a:buChar char="ü"/>
            </a:pPr>
            <a:r>
              <a:rPr lang="ar-SA" sz="2700" b="1" dirty="0">
                <a:solidFill>
                  <a:schemeClr val="bg1"/>
                </a:solidFill>
                <a:latin typeface="Times New Roman" pitchFamily="18" charset="0"/>
                <a:cs typeface="B Nazanin" pitchFamily="2" charset="-78"/>
              </a:rPr>
              <a:t>امكان ايجاد بستر نسبتا مناسب ارتباطي و فني</a:t>
            </a:r>
            <a:r>
              <a:rPr lang="fa-IR" sz="2700" b="1" dirty="0">
                <a:solidFill>
                  <a:schemeClr val="bg1"/>
                </a:solidFill>
                <a:latin typeface="Times New Roman" pitchFamily="18" charset="0"/>
                <a:cs typeface="B Nazanin" pitchFamily="2" charset="-78"/>
              </a:rPr>
              <a:t> و همچنین پتانسیل بالای رونق اقتصادی در ایران با ارائه‌ی نوآوری رایانش </a:t>
            </a:r>
            <a:r>
              <a:rPr lang="fa-IR" sz="2700" b="1" dirty="0" smtClean="0">
                <a:solidFill>
                  <a:schemeClr val="bg1"/>
                </a:solidFill>
                <a:latin typeface="Times New Roman" pitchFamily="18" charset="0"/>
                <a:cs typeface="B Nazanin" pitchFamily="2" charset="-78"/>
              </a:rPr>
              <a:t>ابری. </a:t>
            </a:r>
            <a:endParaRPr lang="fa-IR" sz="2700" b="1" dirty="0">
              <a:solidFill>
                <a:schemeClr val="bg1"/>
              </a:solidFill>
              <a:latin typeface="Times New Roman" pitchFamily="18" charset="0"/>
              <a:cs typeface="B Nazanin" pitchFamily="2" charset="-78"/>
            </a:endParaRPr>
          </a:p>
          <a:p>
            <a:endParaRPr lang="fa-IR" sz="2800" dirty="0">
              <a:solidFill>
                <a:schemeClr val="bg1"/>
              </a:solidFill>
              <a:cs typeface="B Nazanin" pitchFamily="2" charset="-78"/>
            </a:endParaRPr>
          </a:p>
        </p:txBody>
      </p:sp>
    </p:spTree>
    <p:extLst>
      <p:ext uri="{BB962C8B-B14F-4D97-AF65-F5344CB8AC3E}">
        <p14:creationId xmlns:p14="http://schemas.microsoft.com/office/powerpoint/2010/main" val="2430778452"/>
      </p:ext>
    </p:extLst>
  </p:cSld>
  <p:clrMapOvr>
    <a:masterClrMapping/>
  </p:clrMapOvr>
  <p:transition spd="slow" advClick="0" advTm="2000">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707886"/>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یکپارچگی اطلاعات و منابع</a:t>
            </a:r>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467544" y="1052736"/>
            <a:ext cx="8136904" cy="4262705"/>
          </a:xfrm>
          <a:prstGeom prst="rect">
            <a:avLst/>
          </a:prstGeom>
          <a:noFill/>
        </p:spPr>
        <p:txBody>
          <a:bodyPr wrap="square" rtlCol="1">
            <a:spAutoFit/>
          </a:bodyPr>
          <a:lstStyle/>
          <a:p>
            <a:pPr marL="457200" indent="-457200" algn="just">
              <a:lnSpc>
                <a:spcPct val="150000"/>
              </a:lnSpc>
              <a:buFont typeface="Wingdings" pitchFamily="2" charset="2"/>
              <a:buChar char="ü"/>
            </a:pPr>
            <a:r>
              <a:rPr lang="fa-IR" sz="2700" b="1" dirty="0" smtClean="0">
                <a:solidFill>
                  <a:schemeClr val="bg1"/>
                </a:solidFill>
                <a:latin typeface="Times New Roman" pitchFamily="18" charset="0"/>
                <a:cs typeface="B Nazanin" pitchFamily="2" charset="-78"/>
              </a:rPr>
              <a:t>دسترسی سریع به تمامی منابع سخت افزاری و نرم افزار ، بانک های اطلاعاتی ، </a:t>
            </a:r>
          </a:p>
          <a:p>
            <a:pPr marL="457200" indent="-457200" algn="just">
              <a:lnSpc>
                <a:spcPct val="150000"/>
              </a:lnSpc>
              <a:buFont typeface="Wingdings" pitchFamily="2" charset="2"/>
              <a:buChar char="ü"/>
            </a:pPr>
            <a:r>
              <a:rPr lang="fa-IR" sz="2700" b="1" dirty="0" smtClean="0">
                <a:solidFill>
                  <a:schemeClr val="bg1"/>
                </a:solidFill>
                <a:latin typeface="Times New Roman" pitchFamily="18" charset="0"/>
                <a:cs typeface="B Nazanin" pitchFamily="2" charset="-78"/>
              </a:rPr>
              <a:t>پردازش سریع</a:t>
            </a:r>
          </a:p>
          <a:p>
            <a:pPr marL="457200" indent="-457200" algn="just">
              <a:lnSpc>
                <a:spcPct val="150000"/>
              </a:lnSpc>
              <a:buFont typeface="Wingdings" pitchFamily="2" charset="2"/>
              <a:buChar char="ü"/>
            </a:pPr>
            <a:r>
              <a:rPr lang="fa-IR" sz="2700" b="1" dirty="0" smtClean="0">
                <a:solidFill>
                  <a:schemeClr val="bg1"/>
                </a:solidFill>
                <a:latin typeface="Times New Roman" pitchFamily="18" charset="0"/>
                <a:cs typeface="B Nazanin" pitchFamily="2" charset="-78"/>
              </a:rPr>
              <a:t>صرفه جویی در  زمان</a:t>
            </a:r>
          </a:p>
          <a:p>
            <a:pPr marL="457200" indent="-457200" algn="just">
              <a:lnSpc>
                <a:spcPct val="150000"/>
              </a:lnSpc>
              <a:buFont typeface="Wingdings" pitchFamily="2" charset="2"/>
              <a:buChar char="ü"/>
            </a:pPr>
            <a:r>
              <a:rPr lang="fa-IR" sz="2700" b="1" dirty="0" smtClean="0">
                <a:solidFill>
                  <a:schemeClr val="bg1"/>
                </a:solidFill>
                <a:latin typeface="Times New Roman" pitchFamily="18" charset="0"/>
                <a:cs typeface="B Nazanin" pitchFamily="2" charset="-78"/>
              </a:rPr>
              <a:t>صرفه جویی در هزینه</a:t>
            </a:r>
          </a:p>
          <a:p>
            <a:pPr marL="457200" indent="-457200" algn="just">
              <a:lnSpc>
                <a:spcPct val="150000"/>
              </a:lnSpc>
              <a:buFont typeface="Wingdings" pitchFamily="2" charset="2"/>
              <a:buChar char="ü"/>
            </a:pPr>
            <a:r>
              <a:rPr lang="fa-IR" sz="2700" b="1" dirty="0" smtClean="0">
                <a:solidFill>
                  <a:schemeClr val="bg1"/>
                </a:solidFill>
                <a:latin typeface="Times New Roman" pitchFamily="18" charset="0"/>
                <a:cs typeface="B Nazanin" pitchFamily="2" charset="-78"/>
              </a:rPr>
              <a:t>یکپارچگی اطلاعات</a:t>
            </a:r>
            <a:endParaRPr lang="fa-IR" sz="2700" b="1" dirty="0">
              <a:solidFill>
                <a:schemeClr val="bg1"/>
              </a:solidFill>
              <a:latin typeface="Times New Roman" pitchFamily="18" charset="0"/>
              <a:cs typeface="B Nazanin" pitchFamily="2" charset="-78"/>
            </a:endParaRPr>
          </a:p>
          <a:p>
            <a:endParaRPr lang="fa-IR" sz="2800" dirty="0">
              <a:solidFill>
                <a:schemeClr val="bg1"/>
              </a:solidFill>
              <a:cs typeface="B Nazanin" pitchFamily="2" charset="-78"/>
            </a:endParaRPr>
          </a:p>
        </p:txBody>
      </p:sp>
    </p:spTree>
    <p:extLst>
      <p:ext uri="{BB962C8B-B14F-4D97-AF65-F5344CB8AC3E}">
        <p14:creationId xmlns:p14="http://schemas.microsoft.com/office/powerpoint/2010/main" val="1338888227"/>
      </p:ext>
    </p:extLst>
  </p:cSld>
  <p:clrMapOvr>
    <a:masterClrMapping/>
  </p:clrMapOvr>
  <p:transition spd="slow" advClick="0" advTm="2000">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TextBox 2"/>
          <p:cNvSpPr txBox="1"/>
          <p:nvPr/>
        </p:nvSpPr>
        <p:spPr>
          <a:xfrm>
            <a:off x="-107504" y="305941"/>
            <a:ext cx="9144000" cy="707886"/>
          </a:xfrm>
          <a:prstGeom prst="rect">
            <a:avLst/>
          </a:prstGeom>
          <a:noFill/>
        </p:spPr>
        <p:txBody>
          <a:bodyPr wrap="square" rtlCol="1">
            <a:spAutoFit/>
          </a:bodyPr>
          <a:lstStyle/>
          <a:p>
            <a:pPr algn="ct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Titr" pitchFamily="2" charset="-78"/>
              </a:rPr>
              <a:t>منابع</a:t>
            </a:r>
            <a:endPar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4" name="TextBox 3"/>
          <p:cNvSpPr txBox="1"/>
          <p:nvPr/>
        </p:nvSpPr>
        <p:spPr>
          <a:xfrm>
            <a:off x="467544" y="1052736"/>
            <a:ext cx="8136904" cy="5262979"/>
          </a:xfrm>
          <a:prstGeom prst="rect">
            <a:avLst/>
          </a:prstGeom>
          <a:noFill/>
        </p:spPr>
        <p:txBody>
          <a:bodyPr wrap="square" rtlCol="1">
            <a:spAutoFit/>
          </a:bodyPr>
          <a:lstStyle/>
          <a:p>
            <a:pPr>
              <a:defRPr/>
            </a:pPr>
            <a:r>
              <a:rPr lang="fa-IR" sz="2800" b="1" dirty="0" smtClean="0">
                <a:solidFill>
                  <a:schemeClr val="bg1"/>
                </a:solidFill>
                <a:cs typeface="B Nazanin" pitchFamily="2" charset="-78"/>
              </a:rPr>
              <a:t>مركز تحقيقاتي فناوري اطلاعات و ارتباطات پيشرفته دانشگاه</a:t>
            </a:r>
            <a:endParaRPr lang="fa-IR" sz="2800" dirty="0" smtClean="0">
              <a:solidFill>
                <a:schemeClr val="bg1"/>
              </a:solidFill>
              <a:cs typeface="B Nazanin" pitchFamily="2" charset="-78"/>
            </a:endParaRPr>
          </a:p>
          <a:p>
            <a:r>
              <a:rPr lang="fa-IR" sz="2800" dirty="0">
                <a:solidFill>
                  <a:schemeClr val="bg1"/>
                </a:solidFill>
                <a:cs typeface="B Nazanin" pitchFamily="2" charset="-78"/>
              </a:rPr>
              <a:t>مرکز تحقیقات مخابرات </a:t>
            </a:r>
            <a:r>
              <a:rPr lang="fa-IR" sz="2800" dirty="0" smtClean="0">
                <a:solidFill>
                  <a:schemeClr val="bg1"/>
                </a:solidFill>
                <a:cs typeface="B Nazanin" pitchFamily="2" charset="-78"/>
              </a:rPr>
              <a:t>ایران</a:t>
            </a:r>
          </a:p>
          <a:p>
            <a:r>
              <a:rPr lang="fa-IR" sz="2800" dirty="0" smtClean="0">
                <a:solidFill>
                  <a:schemeClr val="bg1"/>
                </a:solidFill>
                <a:cs typeface="B Nazanin" pitchFamily="2" charset="-78"/>
              </a:rPr>
              <a:t>مرکز امار فناوری اطلاعات بین الملل</a:t>
            </a:r>
            <a:r>
              <a:rPr lang="en-US" sz="2800" dirty="0" smtClean="0">
                <a:solidFill>
                  <a:schemeClr val="bg1"/>
                </a:solidFill>
                <a:cs typeface="B Nazanin" pitchFamily="2" charset="-78"/>
              </a:rPr>
              <a:t>GISWS</a:t>
            </a:r>
            <a:r>
              <a:rPr lang="fa-IR" sz="2800" dirty="0" smtClean="0">
                <a:solidFill>
                  <a:schemeClr val="bg1"/>
                </a:solidFill>
                <a:cs typeface="B Nazanin" pitchFamily="2" charset="-78"/>
              </a:rPr>
              <a:t> </a:t>
            </a:r>
          </a:p>
          <a:p>
            <a:pPr algn="l"/>
            <a:r>
              <a:rPr lang="en-US" sz="2800" dirty="0" smtClean="0">
                <a:solidFill>
                  <a:schemeClr val="bg1"/>
                </a:solidFill>
                <a:cs typeface="B Nazanin" pitchFamily="2" charset="-78"/>
              </a:rPr>
              <a:t>Allen</a:t>
            </a:r>
            <a:r>
              <a:rPr lang="en-US" sz="2800" dirty="0">
                <a:solidFill>
                  <a:schemeClr val="bg1"/>
                </a:solidFill>
                <a:cs typeface="B Nazanin" pitchFamily="2" charset="-78"/>
              </a:rPr>
              <a:t>, </a:t>
            </a:r>
            <a:r>
              <a:rPr lang="en-US" sz="2800" dirty="0" err="1">
                <a:solidFill>
                  <a:schemeClr val="bg1"/>
                </a:solidFill>
                <a:cs typeface="B Nazanin" pitchFamily="2" charset="-78"/>
              </a:rPr>
              <a:t>H.b</a:t>
            </a:r>
            <a:r>
              <a:rPr lang="en-US" sz="2800" dirty="0">
                <a:solidFill>
                  <a:schemeClr val="bg1"/>
                </a:solidFill>
                <a:cs typeface="B Nazanin" pitchFamily="2" charset="-78"/>
              </a:rPr>
              <a:t>., "Beyond e-Government , The World's most successful technology-enabled transformations", UK</a:t>
            </a:r>
          </a:p>
          <a:p>
            <a:pPr algn="l"/>
            <a:r>
              <a:rPr lang="en-US" sz="2800" dirty="0">
                <a:solidFill>
                  <a:schemeClr val="bg1"/>
                </a:solidFill>
                <a:cs typeface="B Nazanin" pitchFamily="2" charset="-78"/>
              </a:rPr>
              <a:t>PRESIDENCY of The EU, 2005.</a:t>
            </a:r>
          </a:p>
          <a:p>
            <a:pPr algn="l"/>
            <a:r>
              <a:rPr lang="en-US" sz="2800" dirty="0" smtClean="0">
                <a:solidFill>
                  <a:schemeClr val="bg1"/>
                </a:solidFill>
                <a:cs typeface="B Nazanin" pitchFamily="2" charset="-78"/>
              </a:rPr>
              <a:t>Lee</a:t>
            </a:r>
            <a:r>
              <a:rPr lang="en-US" sz="2800" dirty="0">
                <a:solidFill>
                  <a:schemeClr val="bg1"/>
                </a:solidFill>
                <a:cs typeface="B Nazanin" pitchFamily="2" charset="-78"/>
              </a:rPr>
              <a:t>, T.X. and </a:t>
            </a:r>
            <a:r>
              <a:rPr lang="en-US" sz="2800" dirty="0" err="1">
                <a:solidFill>
                  <a:schemeClr val="bg1"/>
                </a:solidFill>
                <a:cs typeface="B Nazanin" pitchFamily="2" charset="-78"/>
              </a:rPr>
              <a:t>Trimi,S</a:t>
            </a:r>
            <a:r>
              <a:rPr lang="en-US" sz="2800" dirty="0">
                <a:solidFill>
                  <a:schemeClr val="bg1"/>
                </a:solidFill>
                <a:cs typeface="B Nazanin" pitchFamily="2" charset="-78"/>
              </a:rPr>
              <a:t>., "M-Government, from rhetoric to reality: Learning from leading countries</a:t>
            </a:r>
            <a:r>
              <a:rPr lang="en-US" sz="2800" dirty="0" smtClean="0">
                <a:solidFill>
                  <a:schemeClr val="bg1"/>
                </a:solidFill>
                <a:cs typeface="B Nazanin" pitchFamily="2" charset="-78"/>
              </a:rPr>
              <a:t>",.</a:t>
            </a:r>
            <a:endParaRPr lang="en-US" sz="2800" dirty="0">
              <a:solidFill>
                <a:schemeClr val="bg1"/>
              </a:solidFill>
              <a:cs typeface="B Nazanin" pitchFamily="2" charset="-78"/>
            </a:endParaRPr>
          </a:p>
          <a:p>
            <a:pPr algn="l"/>
            <a:r>
              <a:rPr lang="en-US" sz="2800" dirty="0" err="1" smtClean="0">
                <a:solidFill>
                  <a:schemeClr val="bg1"/>
                </a:solidFill>
                <a:cs typeface="B Nazanin" pitchFamily="2" charset="-78"/>
              </a:rPr>
              <a:t>Nour</a:t>
            </a:r>
            <a:r>
              <a:rPr lang="en-US" sz="2800" dirty="0">
                <a:solidFill>
                  <a:schemeClr val="bg1"/>
                </a:solidFill>
                <a:cs typeface="B Nazanin" pitchFamily="2" charset="-78"/>
              </a:rPr>
              <a:t>, M. A., et. Al. (2007). A Context-based </a:t>
            </a:r>
            <a:r>
              <a:rPr lang="en-US" sz="2800" dirty="0" err="1">
                <a:solidFill>
                  <a:schemeClr val="bg1"/>
                </a:solidFill>
                <a:cs typeface="B Nazanin" pitchFamily="2" charset="-78"/>
              </a:rPr>
              <a:t>Intergrative</a:t>
            </a:r>
            <a:r>
              <a:rPr lang="en-US" sz="2800" dirty="0">
                <a:solidFill>
                  <a:schemeClr val="bg1"/>
                </a:solidFill>
                <a:cs typeface="B Nazanin" pitchFamily="2" charset="-78"/>
              </a:rPr>
              <a:t> Framework for E-government Initiatives,</a:t>
            </a:r>
          </a:p>
          <a:p>
            <a:pPr algn="l"/>
            <a:r>
              <a:rPr lang="en-US" sz="2800" dirty="0">
                <a:solidFill>
                  <a:schemeClr val="bg1"/>
                </a:solidFill>
                <a:cs typeface="B Nazanin" pitchFamily="2" charset="-78"/>
              </a:rPr>
              <a:t>Government Information Quarterly, doi:10.1016/j.giq.2007.02.004</a:t>
            </a:r>
            <a:endParaRPr lang="fa-IR" sz="2800" dirty="0">
              <a:solidFill>
                <a:schemeClr val="bg1"/>
              </a:solidFill>
              <a:cs typeface="B Nazanin" pitchFamily="2" charset="-78"/>
            </a:endParaRPr>
          </a:p>
        </p:txBody>
      </p:sp>
    </p:spTree>
    <p:extLst>
      <p:ext uri="{BB962C8B-B14F-4D97-AF65-F5344CB8AC3E}">
        <p14:creationId xmlns:p14="http://schemas.microsoft.com/office/powerpoint/2010/main" val="1156513994"/>
      </p:ext>
    </p:extLst>
  </p:cSld>
  <p:clrMapOvr>
    <a:masterClrMapping/>
  </p:clrMapOvr>
  <p:transition spd="slow" advClick="0" advTm="2000">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1763688" y="44624"/>
            <a:ext cx="5740400" cy="769441"/>
          </a:xfrm>
          <a:prstGeom prst="rect">
            <a:avLst/>
          </a:prstGeom>
          <a:noFill/>
        </p:spPr>
        <p:txBody>
          <a:bodyPr wrap="square" rtlCol="1">
            <a:spAutoFit/>
          </a:bodyPr>
          <a:lstStyle/>
          <a:p>
            <a:pPr algn="ctr"/>
            <a:r>
              <a:rPr lang="fa-IR" sz="4400" dirty="0" smtClean="0">
                <a:solidFill>
                  <a:schemeClr val="bg1"/>
                </a:solidFill>
                <a:cs typeface="B Titr" pitchFamily="2" charset="-78"/>
              </a:rPr>
              <a:t>جهانی شدن </a:t>
            </a:r>
            <a:r>
              <a:rPr lang="en-US" sz="4400" dirty="0" smtClean="0">
                <a:solidFill>
                  <a:schemeClr val="bg1"/>
                </a:solidFill>
              </a:rPr>
              <a:t>Globalization</a:t>
            </a:r>
            <a:endParaRPr lang="fa-IR" sz="4400" dirty="0">
              <a:solidFill>
                <a:schemeClr val="bg1"/>
              </a:solidFill>
              <a:cs typeface="B Titr" pitchFamily="2"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12031"/>
            <a:ext cx="9127582" cy="6073353"/>
          </a:xfrm>
          <a:prstGeom prst="rect">
            <a:avLst/>
          </a:prstGeom>
        </p:spPr>
      </p:pic>
      <p:sp>
        <p:nvSpPr>
          <p:cNvPr id="7" name="Content Placeholder 4"/>
          <p:cNvSpPr txBox="1">
            <a:spLocks/>
          </p:cNvSpPr>
          <p:nvPr/>
        </p:nvSpPr>
        <p:spPr>
          <a:xfrm>
            <a:off x="323528" y="827484"/>
            <a:ext cx="8712968" cy="641794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a-IR" sz="4400" dirty="0">
                <a:solidFill>
                  <a:schemeClr val="bg1">
                    <a:lumMod val="95000"/>
                  </a:schemeClr>
                </a:solidFill>
                <a:cs typeface="B Nazanin" pitchFamily="2" charset="-78"/>
              </a:rPr>
              <a:t>جهاني شدن در حقيقت يكي از مراحل پيدايش و توسعه تجدد وسرمايه داري جهاني است و به مجموعه فرايندهاي پيچيده ،كه به موجب آن دولت ها ي ملي به نحو مطلوب و فزاينده </a:t>
            </a:r>
            <a:r>
              <a:rPr lang="fa-IR" sz="4400" dirty="0">
                <a:solidFill>
                  <a:schemeClr val="tx2">
                    <a:lumMod val="75000"/>
                  </a:schemeClr>
                </a:solidFill>
                <a:cs typeface="B Nazanin" pitchFamily="2" charset="-78"/>
              </a:rPr>
              <a:t>اي به </a:t>
            </a:r>
            <a:r>
              <a:rPr lang="fa-IR" sz="4400" dirty="0">
                <a:solidFill>
                  <a:schemeClr val="bg1">
                    <a:lumMod val="95000"/>
                  </a:schemeClr>
                </a:solidFill>
                <a:cs typeface="B Nazanin" pitchFamily="2" charset="-78"/>
              </a:rPr>
              <a:t>يكديگر وابسته مي شوند،</a:t>
            </a:r>
            <a:r>
              <a:rPr lang="fa-IR" sz="4400" dirty="0">
                <a:solidFill>
                  <a:schemeClr val="tx1">
                    <a:lumMod val="95000"/>
                    <a:lumOff val="5000"/>
                  </a:schemeClr>
                </a:solidFill>
                <a:cs typeface="B Nazanin" pitchFamily="2" charset="-78"/>
              </a:rPr>
              <a:t>اطلاق مي </a:t>
            </a:r>
            <a:r>
              <a:rPr lang="fa-IR" sz="4400" dirty="0" smtClean="0">
                <a:solidFill>
                  <a:schemeClr val="tx1">
                    <a:lumMod val="95000"/>
                    <a:lumOff val="5000"/>
                  </a:schemeClr>
                </a:solidFill>
                <a:cs typeface="B Nazanin" pitchFamily="2" charset="-78"/>
              </a:rPr>
              <a:t>شود</a:t>
            </a:r>
            <a:r>
              <a:rPr lang="fa-IR" sz="4400" dirty="0" smtClean="0">
                <a:solidFill>
                  <a:schemeClr val="bg1">
                    <a:lumMod val="95000"/>
                  </a:schemeClr>
                </a:solidFill>
                <a:cs typeface="B Nazanin" pitchFamily="2" charset="-78"/>
              </a:rPr>
              <a:t>.</a:t>
            </a:r>
            <a:endParaRPr lang="fa-IR" sz="4400" dirty="0">
              <a:solidFill>
                <a:schemeClr val="bg1">
                  <a:lumMod val="95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0342800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848035"/>
          </a:xfrm>
          <a:prstGeom prst="rect">
            <a:avLst/>
          </a:prstGeom>
        </p:spPr>
      </p:pic>
    </p:spTree>
    <p:extLst>
      <p:ext uri="{BB962C8B-B14F-4D97-AF65-F5344CB8AC3E}">
        <p14:creationId xmlns:p14="http://schemas.microsoft.com/office/powerpoint/2010/main" val="21567018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3" y="35602"/>
            <a:ext cx="9144000" cy="6822398"/>
          </a:xfrm>
          <a:prstGeom prst="rect">
            <a:avLst/>
          </a:prstGeom>
        </p:spPr>
      </p:pic>
      <p:sp>
        <p:nvSpPr>
          <p:cNvPr id="18" name="TextBox 17"/>
          <p:cNvSpPr txBox="1"/>
          <p:nvPr/>
        </p:nvSpPr>
        <p:spPr>
          <a:xfrm>
            <a:off x="0" y="67271"/>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ابعاد مختلف جهانی شدن</a:t>
            </a:r>
            <a:endParaRPr lang="fa-IR" sz="4400" dirty="0">
              <a:solidFill>
                <a:schemeClr val="bg1"/>
              </a:solidFill>
              <a:cs typeface="B Titr" pitchFamily="2" charset="-78"/>
            </a:endParaRPr>
          </a:p>
        </p:txBody>
      </p:sp>
      <p:sp>
        <p:nvSpPr>
          <p:cNvPr id="7" name="Content Placeholder 4"/>
          <p:cNvSpPr txBox="1">
            <a:spLocks/>
          </p:cNvSpPr>
          <p:nvPr/>
        </p:nvSpPr>
        <p:spPr>
          <a:xfrm>
            <a:off x="755576" y="82748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fa-IR" sz="3800" b="1" dirty="0">
                <a:solidFill>
                  <a:schemeClr val="bg1"/>
                </a:solidFill>
                <a:effectLst>
                  <a:outerShdw blurRad="38100" dist="38100" dir="2700000" algn="tl">
                    <a:srgbClr val="000000">
                      <a:alpha val="43137"/>
                    </a:srgbClr>
                  </a:outerShdw>
                </a:effectLst>
                <a:cs typeface="B Nazanin" pitchFamily="2" charset="-78"/>
              </a:rPr>
              <a:t>بعد </a:t>
            </a:r>
            <a:r>
              <a:rPr lang="fa-IR" sz="3800" b="1" dirty="0" smtClean="0">
                <a:solidFill>
                  <a:schemeClr val="bg1"/>
                </a:solidFill>
                <a:effectLst>
                  <a:outerShdw blurRad="38100" dist="38100" dir="2700000" algn="tl">
                    <a:srgbClr val="000000">
                      <a:alpha val="43137"/>
                    </a:srgbClr>
                  </a:outerShdw>
                </a:effectLst>
                <a:cs typeface="B Nazanin" pitchFamily="2" charset="-78"/>
              </a:rPr>
              <a:t>اقتصادي</a:t>
            </a:r>
            <a:r>
              <a:rPr lang="fa-IR" sz="3800" b="1" dirty="0" smtClean="0">
                <a:solidFill>
                  <a:schemeClr val="bg1"/>
                </a:solidFill>
                <a:cs typeface="B Nazanin" pitchFamily="2" charset="-78"/>
              </a:rPr>
              <a:t>: </a:t>
            </a:r>
            <a:r>
              <a:rPr lang="fa-IR" sz="2800" b="1" dirty="0" smtClean="0">
                <a:solidFill>
                  <a:schemeClr val="bg1"/>
                </a:solidFill>
                <a:effectLst>
                  <a:outerShdw blurRad="38100" dist="38100" dir="2700000" algn="tl">
                    <a:srgbClr val="000000">
                      <a:alpha val="43137"/>
                    </a:srgbClr>
                  </a:outerShdw>
                </a:effectLst>
                <a:cs typeface="B Nazanin" pitchFamily="2" charset="-78"/>
              </a:rPr>
              <a:t>بازار </a:t>
            </a:r>
            <a:r>
              <a:rPr lang="fa-IR" sz="2800" b="1" dirty="0">
                <a:solidFill>
                  <a:schemeClr val="bg1"/>
                </a:solidFill>
                <a:effectLst>
                  <a:outerShdw blurRad="38100" dist="38100" dir="2700000" algn="tl">
                    <a:srgbClr val="000000">
                      <a:alpha val="43137"/>
                    </a:srgbClr>
                  </a:outerShdw>
                </a:effectLst>
                <a:cs typeface="B Nazanin" pitchFamily="2" charset="-78"/>
              </a:rPr>
              <a:t>هاي مالي و گسترش </a:t>
            </a:r>
            <a:r>
              <a:rPr lang="fa-IR" sz="2800" dirty="0">
                <a:solidFill>
                  <a:schemeClr val="bg1"/>
                </a:solidFill>
                <a:effectLst>
                  <a:outerShdw blurRad="38100" dist="38100" dir="2700000" algn="tl">
                    <a:srgbClr val="000000">
                      <a:alpha val="43137"/>
                    </a:srgbClr>
                  </a:outerShdw>
                </a:effectLst>
                <a:cs typeface="B Nazanin" pitchFamily="2" charset="-78"/>
              </a:rPr>
              <a:t>آنها و قراردادهاي الزام اور براي كشورها،جهاني شدن اقتصاد و تجارت آزاد وحركت گسترده كالا در ميان </a:t>
            </a:r>
            <a:r>
              <a:rPr lang="fa-IR" sz="2800" dirty="0" smtClean="0">
                <a:solidFill>
                  <a:schemeClr val="bg1"/>
                </a:solidFill>
                <a:effectLst>
                  <a:outerShdw blurRad="38100" dist="38100" dir="2700000" algn="tl">
                    <a:srgbClr val="000000">
                      <a:alpha val="43137"/>
                    </a:srgbClr>
                  </a:outerShdw>
                </a:effectLst>
                <a:cs typeface="B Nazanin" pitchFamily="2" charset="-78"/>
              </a:rPr>
              <a:t>مرزها</a:t>
            </a:r>
            <a:r>
              <a:rPr lang="fa-IR" sz="2800" b="1" dirty="0">
                <a:solidFill>
                  <a:schemeClr val="bg1"/>
                </a:solidFill>
                <a:effectLst>
                  <a:outerShdw blurRad="38100" dist="38100" dir="2700000" algn="tl">
                    <a:srgbClr val="000000">
                      <a:alpha val="43137"/>
                    </a:srgbClr>
                  </a:outerShdw>
                </a:effectLst>
                <a:cs typeface="B Nazanin" pitchFamily="2" charset="-78"/>
              </a:rPr>
              <a:t>.</a:t>
            </a:r>
            <a:endParaRPr lang="fa-IR" sz="3800" dirty="0">
              <a:solidFill>
                <a:schemeClr val="bg1"/>
              </a:solidFill>
              <a:effectLst>
                <a:outerShdw blurRad="38100" dist="38100" dir="2700000" algn="tl">
                  <a:srgbClr val="000000">
                    <a:alpha val="43137"/>
                  </a:srgbClr>
                </a:outerShdw>
              </a:effectLst>
              <a:cs typeface="B Nazanin" pitchFamily="2" charset="-78"/>
            </a:endParaRPr>
          </a:p>
          <a:p>
            <a:pPr>
              <a:buFont typeface="Wingdings" pitchFamily="2" charset="2"/>
              <a:buChar char="ü"/>
            </a:pPr>
            <a:r>
              <a:rPr lang="fa-IR" sz="3800" b="1" dirty="0">
                <a:solidFill>
                  <a:schemeClr val="bg1"/>
                </a:solidFill>
                <a:effectLst>
                  <a:outerShdw blurRad="38100" dist="38100" dir="2700000" algn="tl">
                    <a:srgbClr val="000000">
                      <a:alpha val="43137"/>
                    </a:srgbClr>
                  </a:outerShdw>
                </a:effectLst>
                <a:cs typeface="B Nazanin" pitchFamily="2" charset="-78"/>
              </a:rPr>
              <a:t>بعد </a:t>
            </a:r>
            <a:r>
              <a:rPr lang="fa-IR" sz="3800" b="1" dirty="0" smtClean="0">
                <a:solidFill>
                  <a:schemeClr val="bg1"/>
                </a:solidFill>
                <a:effectLst>
                  <a:outerShdw blurRad="38100" dist="38100" dir="2700000" algn="tl">
                    <a:srgbClr val="000000">
                      <a:alpha val="43137"/>
                    </a:srgbClr>
                  </a:outerShdw>
                </a:effectLst>
                <a:cs typeface="B Nazanin" pitchFamily="2" charset="-78"/>
              </a:rPr>
              <a:t>فرهنگي</a:t>
            </a:r>
            <a:r>
              <a:rPr lang="fa-IR" sz="3800" b="1" dirty="0" smtClean="0">
                <a:solidFill>
                  <a:schemeClr val="bg1"/>
                </a:solidFill>
                <a:cs typeface="B Nazanin" pitchFamily="2" charset="-78"/>
              </a:rPr>
              <a:t>:</a:t>
            </a:r>
            <a:r>
              <a:rPr lang="fa-IR" sz="2800" dirty="0">
                <a:solidFill>
                  <a:schemeClr val="bg1"/>
                </a:solidFill>
                <a:cs typeface="B Nazanin" pitchFamily="2" charset="-78"/>
              </a:rPr>
              <a:t> </a:t>
            </a:r>
            <a:r>
              <a:rPr lang="fa-IR" sz="2800" b="1" dirty="0" smtClean="0">
                <a:solidFill>
                  <a:schemeClr val="bg1"/>
                </a:solidFill>
                <a:effectLst>
                  <a:outerShdw blurRad="38100" dist="38100" dir="2700000" algn="tl">
                    <a:srgbClr val="000000">
                      <a:alpha val="43137"/>
                    </a:srgbClr>
                  </a:outerShdw>
                </a:effectLst>
                <a:cs typeface="B Nazanin" pitchFamily="2" charset="-78"/>
              </a:rPr>
              <a:t>رشد </a:t>
            </a:r>
            <a:r>
              <a:rPr lang="fa-IR" sz="2800" b="1" dirty="0">
                <a:solidFill>
                  <a:schemeClr val="bg1"/>
                </a:solidFill>
                <a:effectLst>
                  <a:outerShdw blurRad="38100" dist="38100" dir="2700000" algn="tl">
                    <a:srgbClr val="000000">
                      <a:alpha val="43137"/>
                    </a:srgbClr>
                  </a:outerShdw>
                </a:effectLst>
                <a:cs typeface="B Nazanin" pitchFamily="2" charset="-78"/>
              </a:rPr>
              <a:t>فزاينده ي فناوري وسايل ارتباط جمعي ،اينترنت و ماهواره موجب فشردگي زمان ومكان و نزديكي فرهنگي كشورها شده و از اين طريق يك فرهنگ مسلط در سطح جهاني تشكيل داده است.</a:t>
            </a:r>
          </a:p>
          <a:p>
            <a:pPr>
              <a:buFont typeface="Wingdings" pitchFamily="2" charset="2"/>
              <a:buChar char="ü"/>
            </a:pPr>
            <a:r>
              <a:rPr lang="fa-IR" sz="3800" b="1" dirty="0" smtClean="0">
                <a:solidFill>
                  <a:schemeClr val="bg1"/>
                </a:solidFill>
                <a:effectLst>
                  <a:outerShdw blurRad="38100" dist="38100" dir="2700000" algn="tl">
                    <a:srgbClr val="000000">
                      <a:alpha val="43137"/>
                    </a:srgbClr>
                  </a:outerShdw>
                </a:effectLst>
                <a:cs typeface="B Nazanin" pitchFamily="2" charset="-78"/>
              </a:rPr>
              <a:t>بعد اجتماعي-سياسي: </a:t>
            </a:r>
            <a:r>
              <a:rPr lang="fa-IR" sz="2800" dirty="0" smtClean="0">
                <a:solidFill>
                  <a:schemeClr val="bg1"/>
                </a:solidFill>
                <a:effectLst>
                  <a:outerShdw blurRad="38100" dist="38100" dir="2700000" algn="tl">
                    <a:srgbClr val="000000">
                      <a:alpha val="43137"/>
                    </a:srgbClr>
                  </a:outerShdw>
                </a:effectLst>
                <a:cs typeface="B Nazanin" pitchFamily="2" charset="-78"/>
              </a:rPr>
              <a:t>افراد </a:t>
            </a:r>
            <a:r>
              <a:rPr lang="fa-IR" sz="2800" dirty="0">
                <a:solidFill>
                  <a:schemeClr val="bg1"/>
                </a:solidFill>
                <a:effectLst>
                  <a:outerShdw blurRad="38100" dist="38100" dir="2700000" algn="tl">
                    <a:srgbClr val="000000">
                      <a:alpha val="43137"/>
                    </a:srgbClr>
                  </a:outerShdw>
                </a:effectLst>
                <a:cs typeface="B Nazanin" pitchFamily="2" charset="-78"/>
              </a:rPr>
              <a:t>و گروه ها قدرتمند شده و بتوانند به عنوان گروه هاي ذي نفوذ بر روي دولت ها تاثير بگذارند و آن ها را تحت تاثير تصميمات ،برنامه ها و خواسته هاي خود قرار دهند.در اين بعد از جهاني شدن پرسش از نقش دولت و حكومت در فرايند جهاني شدن </a:t>
            </a:r>
            <a:r>
              <a:rPr lang="fa-IR" sz="2800" dirty="0" smtClean="0">
                <a:solidFill>
                  <a:schemeClr val="bg1"/>
                </a:solidFill>
                <a:effectLst>
                  <a:outerShdw blurRad="38100" dist="38100" dir="2700000" algn="tl">
                    <a:srgbClr val="000000">
                      <a:alpha val="43137"/>
                    </a:srgbClr>
                  </a:outerShdw>
                </a:effectLst>
                <a:cs typeface="B Nazanin" pitchFamily="2" charset="-78"/>
              </a:rPr>
              <a:t>است.</a:t>
            </a:r>
            <a:endParaRPr lang="fa-IR" sz="2800" b="1" dirty="0">
              <a:solidFill>
                <a:schemeClr val="bg1"/>
              </a:solidFill>
              <a:effectLst>
                <a:outerShdw blurRad="38100" dist="38100" dir="2700000" algn="tl">
                  <a:srgbClr val="000000">
                    <a:alpha val="43137"/>
                  </a:srgbClr>
                </a:outerShdw>
              </a:effectLst>
              <a:cs typeface="B Nazanin" pitchFamily="2" charset="-78"/>
            </a:endParaRPr>
          </a:p>
          <a:p>
            <a:pPr algn="just">
              <a:buFont typeface="Wingdings" pitchFamily="2" charset="2"/>
              <a:buChar char="ü"/>
            </a:pPr>
            <a:endParaRPr lang="fa-IR" sz="38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75147419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67271"/>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ابعاد مختلف جهانی شدن</a:t>
            </a:r>
            <a:endParaRPr lang="fa-IR" sz="4400" dirty="0">
              <a:solidFill>
                <a:schemeClr val="bg1"/>
              </a:solidFill>
              <a:cs typeface="B Titr" pitchFamily="2" charset="-78"/>
            </a:endParaRPr>
          </a:p>
        </p:txBody>
      </p:sp>
      <p:sp>
        <p:nvSpPr>
          <p:cNvPr id="7" name="Content Placeholder 4"/>
          <p:cNvSpPr txBox="1">
            <a:spLocks/>
          </p:cNvSpPr>
          <p:nvPr/>
        </p:nvSpPr>
        <p:spPr>
          <a:xfrm>
            <a:off x="755576" y="82748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fa-IR" sz="3800" b="1" dirty="0">
                <a:solidFill>
                  <a:schemeClr val="bg1"/>
                </a:solidFill>
                <a:cs typeface="B Nazanin" pitchFamily="2" charset="-78"/>
              </a:rPr>
              <a:t>بعد علمي و </a:t>
            </a:r>
            <a:r>
              <a:rPr lang="fa-IR" sz="3800" b="1" dirty="0" smtClean="0">
                <a:solidFill>
                  <a:schemeClr val="bg1"/>
                </a:solidFill>
                <a:cs typeface="B Nazanin" pitchFamily="2" charset="-78"/>
              </a:rPr>
              <a:t>فناوري:</a:t>
            </a:r>
          </a:p>
          <a:p>
            <a:pPr marL="0" indent="0" algn="just">
              <a:buNone/>
            </a:pPr>
            <a:r>
              <a:rPr lang="fa-IR" dirty="0" smtClean="0">
                <a:solidFill>
                  <a:schemeClr val="bg1"/>
                </a:solidFill>
                <a:cs typeface="B Nazanin" pitchFamily="2" charset="-78"/>
              </a:rPr>
              <a:t> اين </a:t>
            </a:r>
            <a:r>
              <a:rPr lang="fa-IR" dirty="0">
                <a:solidFill>
                  <a:schemeClr val="bg1"/>
                </a:solidFill>
                <a:cs typeface="B Nazanin" pitchFamily="2" charset="-78"/>
              </a:rPr>
              <a:t>منظر جهاني شدن با انقلاب علمي و دانسته هاي جديد مرتبط است .انقلاب علمي ،دانش فني ،ارتباطات ونيروي انساني نه تنها محركه اصلي جهاني شدن هستند بلكه جهاني شدن وانقلاب علمي و جهش دانش فني دوروي جدايي نا پذير يك سكه محسوب مي شوند .جهاني شدن به واسطه انقلاب علمي و اطلاعات راه را براي رسيدن به خدمات اطلاع رساني سريع به همه ي مناطق از طريق تجارت و مبادله آزاداطلاعات و آموزش همراه ساخته است.</a:t>
            </a:r>
            <a:endParaRPr lang="fa-IR" b="1" dirty="0">
              <a:solidFill>
                <a:schemeClr val="bg1"/>
              </a:solidFill>
              <a:cs typeface="B Nazanin" pitchFamily="2" charset="-78"/>
            </a:endParaRPr>
          </a:p>
          <a:p>
            <a:pPr algn="just">
              <a:buFont typeface="Wingdings" pitchFamily="2" charset="2"/>
              <a:buChar char="ü"/>
            </a:pPr>
            <a:endParaRPr lang="fa-IR" sz="38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1663160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67271"/>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ابعاد مختلف جهانی شدن</a:t>
            </a:r>
            <a:endParaRPr lang="fa-IR" sz="4400" dirty="0">
              <a:solidFill>
                <a:schemeClr val="bg1"/>
              </a:solidFill>
              <a:cs typeface="B Titr" pitchFamily="2" charset="-78"/>
            </a:endParaRPr>
          </a:p>
        </p:txBody>
      </p:sp>
      <p:sp>
        <p:nvSpPr>
          <p:cNvPr id="7" name="Content Placeholder 4"/>
          <p:cNvSpPr txBox="1">
            <a:spLocks/>
          </p:cNvSpPr>
          <p:nvPr/>
        </p:nvSpPr>
        <p:spPr>
          <a:xfrm>
            <a:off x="755576" y="82748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fa-IR" sz="3800" b="1" dirty="0">
                <a:solidFill>
                  <a:schemeClr val="bg1"/>
                </a:solidFill>
                <a:cs typeface="B Nazanin" pitchFamily="2" charset="-78"/>
              </a:rPr>
              <a:t>بعد علمي و </a:t>
            </a:r>
            <a:r>
              <a:rPr lang="fa-IR" sz="3800" b="1" dirty="0" smtClean="0">
                <a:solidFill>
                  <a:schemeClr val="bg1"/>
                </a:solidFill>
                <a:cs typeface="B Nazanin" pitchFamily="2" charset="-78"/>
              </a:rPr>
              <a:t>فناوري:</a:t>
            </a:r>
          </a:p>
          <a:p>
            <a:pPr marL="0" indent="0" algn="just">
              <a:buNone/>
            </a:pPr>
            <a:r>
              <a:rPr lang="fa-IR" dirty="0" smtClean="0">
                <a:solidFill>
                  <a:schemeClr val="bg1"/>
                </a:solidFill>
                <a:cs typeface="B Nazanin" pitchFamily="2" charset="-78"/>
              </a:rPr>
              <a:t> اين </a:t>
            </a:r>
            <a:r>
              <a:rPr lang="fa-IR" dirty="0">
                <a:solidFill>
                  <a:schemeClr val="bg1"/>
                </a:solidFill>
                <a:cs typeface="B Nazanin" pitchFamily="2" charset="-78"/>
              </a:rPr>
              <a:t>منظر جهاني شدن با انقلاب علمي و دانسته هاي جديد مرتبط است .انقلاب علمي ،دانش فني ،ارتباطات ونيروي انساني نه تنها محركه اصلي جهاني شدن هستند بلكه جهاني شدن وانقلاب علمي و جهش دانش فني دوروي جدايي نا پذير يك سكه محسوب مي شوند .جهاني شدن به واسطه انقلاب علمي و اطلاعات راه را براي رسيدن به خدمات اطلاع رساني سريع به همه ي مناطق از طريق تجارت و مبادله آزاداطلاعات و آموزش همراه ساخته است.</a:t>
            </a:r>
            <a:endParaRPr lang="fa-IR" b="1" dirty="0">
              <a:solidFill>
                <a:schemeClr val="bg1"/>
              </a:solidFill>
              <a:cs typeface="B Nazanin" pitchFamily="2" charset="-78"/>
            </a:endParaRPr>
          </a:p>
          <a:p>
            <a:pPr algn="just">
              <a:buFont typeface="Wingdings" pitchFamily="2" charset="2"/>
              <a:buChar char="ü"/>
            </a:pPr>
            <a:endParaRPr lang="fa-IR" sz="38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5519639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8" name="TextBox 17"/>
          <p:cNvSpPr txBox="1"/>
          <p:nvPr/>
        </p:nvSpPr>
        <p:spPr>
          <a:xfrm>
            <a:off x="0" y="67271"/>
            <a:ext cx="9252520" cy="769441"/>
          </a:xfrm>
          <a:prstGeom prst="rect">
            <a:avLst/>
          </a:prstGeom>
          <a:noFill/>
        </p:spPr>
        <p:txBody>
          <a:bodyPr wrap="square" rtlCol="1">
            <a:spAutoFit/>
          </a:bodyPr>
          <a:lstStyle/>
          <a:p>
            <a:pPr algn="ctr"/>
            <a:r>
              <a:rPr lang="fa-IR" sz="4400" dirty="0" smtClean="0">
                <a:solidFill>
                  <a:schemeClr val="bg1"/>
                </a:solidFill>
                <a:cs typeface="B Titr" pitchFamily="2" charset="-78"/>
              </a:rPr>
              <a:t>ابعاد مختلف جهانی شدن</a:t>
            </a:r>
            <a:endParaRPr lang="fa-IR" sz="4400" dirty="0">
              <a:solidFill>
                <a:schemeClr val="bg1"/>
              </a:solidFill>
              <a:cs typeface="B Titr" pitchFamily="2" charset="-78"/>
            </a:endParaRPr>
          </a:p>
        </p:txBody>
      </p:sp>
      <p:sp>
        <p:nvSpPr>
          <p:cNvPr id="7" name="Content Placeholder 4"/>
          <p:cNvSpPr txBox="1">
            <a:spLocks/>
          </p:cNvSpPr>
          <p:nvPr/>
        </p:nvSpPr>
        <p:spPr>
          <a:xfrm>
            <a:off x="755576" y="827484"/>
            <a:ext cx="7776864" cy="6057900"/>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fa-IR" sz="3800" b="1" dirty="0">
                <a:solidFill>
                  <a:schemeClr val="bg1"/>
                </a:solidFill>
                <a:cs typeface="B Nazanin" pitchFamily="2" charset="-78"/>
              </a:rPr>
              <a:t>بعد علمي و </a:t>
            </a:r>
            <a:r>
              <a:rPr lang="fa-IR" sz="3800" b="1" dirty="0" smtClean="0">
                <a:solidFill>
                  <a:schemeClr val="bg1"/>
                </a:solidFill>
                <a:cs typeface="B Nazanin" pitchFamily="2" charset="-78"/>
              </a:rPr>
              <a:t>فناوري:</a:t>
            </a:r>
          </a:p>
          <a:p>
            <a:pPr marL="0" indent="0" algn="just">
              <a:buNone/>
            </a:pPr>
            <a:r>
              <a:rPr lang="fa-IR" dirty="0" smtClean="0">
                <a:solidFill>
                  <a:schemeClr val="bg1"/>
                </a:solidFill>
                <a:cs typeface="B Nazanin" pitchFamily="2" charset="-78"/>
              </a:rPr>
              <a:t> اين </a:t>
            </a:r>
            <a:r>
              <a:rPr lang="fa-IR" dirty="0">
                <a:solidFill>
                  <a:schemeClr val="bg1"/>
                </a:solidFill>
                <a:cs typeface="B Nazanin" pitchFamily="2" charset="-78"/>
              </a:rPr>
              <a:t>منظر جهاني شدن با انقلاب علمي و دانسته هاي جديد مرتبط است .انقلاب علمي ،دانش فني ،ارتباطات ونيروي انساني نه تنها محركه اصلي جهاني شدن هستند بلكه جهاني شدن وانقلاب علمي و جهش دانش فني دوروي جدايي نا پذير يك سكه محسوب مي شوند .جهاني شدن به واسطه انقلاب علمي و اطلاعات راه را براي رسيدن به خدمات اطلاع رساني سريع به همه ي مناطق از طريق تجارت و مبادله آزاداطلاعات و آموزش همراه ساخته است.</a:t>
            </a:r>
            <a:endParaRPr lang="fa-IR" b="1" dirty="0">
              <a:solidFill>
                <a:schemeClr val="bg1"/>
              </a:solidFill>
              <a:cs typeface="B Nazanin" pitchFamily="2" charset="-78"/>
            </a:endParaRPr>
          </a:p>
          <a:p>
            <a:pPr algn="just">
              <a:buFont typeface="Wingdings" pitchFamily="2" charset="2"/>
              <a:buChar char="ü"/>
            </a:pPr>
            <a:endParaRPr lang="fa-IR" sz="3800" dirty="0">
              <a:solidFill>
                <a:schemeClr val="bg1"/>
              </a:solidFill>
              <a:effectLst>
                <a:outerShdw blurRad="38100" dist="38100" dir="2700000" algn="tl">
                  <a:srgbClr val="000000">
                    <a:alpha val="43137"/>
                  </a:srgbClr>
                </a:outerShdw>
              </a:effectLst>
              <a:cs typeface="B Nazanin" pitchFamily="2"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00430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1799</Words>
  <Application>Microsoft Office PowerPoint</Application>
  <PresentationFormat>On-screen Show (4:3)</PresentationFormat>
  <Paragraphs>194</Paragraphs>
  <Slides>34</Slides>
  <Notes>34</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پدیده جهانی شدن Globalization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farzam</dc:creator>
  <cp:lastModifiedBy>Peyman-pc</cp:lastModifiedBy>
  <cp:revision>101</cp:revision>
  <dcterms:created xsi:type="dcterms:W3CDTF">2012-02-03T08:13:02Z</dcterms:created>
  <dcterms:modified xsi:type="dcterms:W3CDTF">2017-03-20T04:34:00Z</dcterms:modified>
</cp:coreProperties>
</file>