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7" autoAdjust="0"/>
    <p:restoredTop sz="94671" autoAdjust="0"/>
  </p:normalViewPr>
  <p:slideViewPr>
    <p:cSldViewPr>
      <p:cViewPr varScale="1">
        <p:scale>
          <a:sx n="54" d="100"/>
          <a:sy n="54" d="100"/>
        </p:scale>
        <p:origin x="99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C2B02-B4B2-4413-BA4F-4C300612E256}" type="datetimeFigureOut">
              <a:rPr lang="en-US" smtClean="0"/>
              <a:t>1/16/2022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C978A8-66B9-4B08-8F9D-660813700D8A}" type="slidenum">
              <a:rPr lang="en-US" smtClean="0"/>
              <a:t>‹#›</a:t>
            </a:fld>
            <a:endParaRPr lang="en-US"/>
          </a:p>
        </p:txBody>
      </p:sp>
    </p:spTree>
    <p:extLst>
      <p:ext uri="{BB962C8B-B14F-4D97-AF65-F5344CB8AC3E}">
        <p14:creationId xmlns:p14="http://schemas.microsoft.com/office/powerpoint/2010/main" val="1826334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1AF75B59-A229-4D68-B95A-1C8DD21AF5A1}" type="datetime8">
              <a:rPr lang="fa-IR" smtClean="0"/>
              <a:t>ژانويه 16،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8284E8E1-AC0F-4178-B281-8C50D6648FE7}" type="slidenum">
              <a:rPr lang="fa-IR" smtClean="0"/>
              <a:pPr/>
              <a:t>‹#›</a:t>
            </a:fld>
            <a:endParaRPr lang="fa-IR"/>
          </a:p>
        </p:txBody>
      </p:sp>
    </p:spTree>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6E506F0-6ED5-487E-91C6-81F683B12ADA}" type="datetime8">
              <a:rPr lang="fa-IR" smtClean="0"/>
              <a:t>ژانويه 16،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8284E8E1-AC0F-4178-B281-8C50D6648FE7}" type="slidenum">
              <a:rPr lang="fa-IR" smtClean="0"/>
              <a:pPr/>
              <a:t>‹#›</a:t>
            </a:fld>
            <a:endParaRPr lang="fa-IR"/>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092540A-DABF-41FF-A1A6-901C1503A57A}" type="datetime8">
              <a:rPr lang="fa-IR" smtClean="0"/>
              <a:t>ژانويه 16،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8284E8E1-AC0F-4178-B281-8C50D6648FE7}" type="slidenum">
              <a:rPr lang="fa-IR" smtClean="0"/>
              <a:pPr/>
              <a:t>‹#›</a:t>
            </a:fld>
            <a:endParaRPr lang="fa-IR"/>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C573489-3C12-477B-8CA9-82047F399F78}" type="datetime8">
              <a:rPr lang="fa-IR" smtClean="0"/>
              <a:t>ژانويه 16،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8284E8E1-AC0F-4178-B281-8C50D6648FE7}" type="slidenum">
              <a:rPr lang="fa-IR" smtClean="0"/>
              <a:pPr/>
              <a:t>‹#›</a:t>
            </a:fld>
            <a:endParaRPr lang="fa-IR"/>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7014EF-77B7-4D0C-99C6-E91458D726C3}" type="datetime8">
              <a:rPr lang="fa-IR" smtClean="0"/>
              <a:t>ژانويه 16،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8284E8E1-AC0F-4178-B281-8C50D6648FE7}" type="slidenum">
              <a:rPr lang="fa-IR" smtClean="0"/>
              <a:pPr/>
              <a:t>‹#›</a:t>
            </a:fld>
            <a:endParaRPr lang="fa-IR"/>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1ED74636-8637-4EF8-A88C-1BEB29502DD5}" type="datetime8">
              <a:rPr lang="fa-IR" smtClean="0"/>
              <a:t>ژانويه 16، 22</a:t>
            </a:fld>
            <a:endParaRPr lang="fa-IR"/>
          </a:p>
        </p:txBody>
      </p:sp>
      <p:sp>
        <p:nvSpPr>
          <p:cNvPr id="6" name="Footer Placeholder 5"/>
          <p:cNvSpPr>
            <a:spLocks noGrp="1"/>
          </p:cNvSpPr>
          <p:nvPr>
            <p:ph type="ftr" sz="quarter" idx="11"/>
          </p:nvPr>
        </p:nvSpPr>
        <p:spPr/>
        <p:txBody>
          <a:bodyPr/>
          <a:lstStyle/>
          <a:p>
            <a:r>
              <a:rPr lang="en-US" smtClean="0"/>
              <a:t>www.parsdigishop.ir</a:t>
            </a:r>
            <a:endParaRPr lang="fa-IR"/>
          </a:p>
        </p:txBody>
      </p:sp>
      <p:sp>
        <p:nvSpPr>
          <p:cNvPr id="7" name="Slide Number Placeholder 6"/>
          <p:cNvSpPr>
            <a:spLocks noGrp="1"/>
          </p:cNvSpPr>
          <p:nvPr>
            <p:ph type="sldNum" sz="quarter" idx="12"/>
          </p:nvPr>
        </p:nvSpPr>
        <p:spPr/>
        <p:txBody>
          <a:bodyPr/>
          <a:lstStyle/>
          <a:p>
            <a:fld id="{8284E8E1-AC0F-4178-B281-8C50D6648FE7}" type="slidenum">
              <a:rPr lang="fa-IR" smtClean="0"/>
              <a:pPr/>
              <a:t>‹#›</a:t>
            </a:fld>
            <a:endParaRPr lang="fa-IR"/>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C54B8CD5-73C0-449D-86C1-4EDFC95D6E63}" type="datetime8">
              <a:rPr lang="fa-IR" smtClean="0"/>
              <a:t>ژانويه 16، 22</a:t>
            </a:fld>
            <a:endParaRPr lang="fa-IR"/>
          </a:p>
        </p:txBody>
      </p:sp>
      <p:sp>
        <p:nvSpPr>
          <p:cNvPr id="8" name="Footer Placeholder 7"/>
          <p:cNvSpPr>
            <a:spLocks noGrp="1"/>
          </p:cNvSpPr>
          <p:nvPr>
            <p:ph type="ftr" sz="quarter" idx="11"/>
          </p:nvPr>
        </p:nvSpPr>
        <p:spPr/>
        <p:txBody>
          <a:bodyPr/>
          <a:lstStyle/>
          <a:p>
            <a:r>
              <a:rPr lang="en-US" smtClean="0"/>
              <a:t>www.parsdigishop.ir</a:t>
            </a:r>
            <a:endParaRPr lang="fa-IR"/>
          </a:p>
        </p:txBody>
      </p:sp>
      <p:sp>
        <p:nvSpPr>
          <p:cNvPr id="9" name="Slide Number Placeholder 8"/>
          <p:cNvSpPr>
            <a:spLocks noGrp="1"/>
          </p:cNvSpPr>
          <p:nvPr>
            <p:ph type="sldNum" sz="quarter" idx="12"/>
          </p:nvPr>
        </p:nvSpPr>
        <p:spPr/>
        <p:txBody>
          <a:bodyPr/>
          <a:lstStyle/>
          <a:p>
            <a:fld id="{8284E8E1-AC0F-4178-B281-8C50D6648FE7}" type="slidenum">
              <a:rPr lang="fa-IR" smtClean="0"/>
              <a:pPr/>
              <a:t>‹#›</a:t>
            </a:fld>
            <a:endParaRPr lang="fa-IR"/>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E06C1D94-8562-4089-9F04-DCB8D54B5F51}" type="datetime8">
              <a:rPr lang="fa-IR" smtClean="0"/>
              <a:t>ژانويه 16، 22</a:t>
            </a:fld>
            <a:endParaRPr lang="fa-I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8284E8E1-AC0F-4178-B281-8C50D6648FE7}" type="slidenum">
              <a:rPr lang="fa-IR" smtClean="0"/>
              <a:pPr/>
              <a:t>‹#›</a:t>
            </a:fld>
            <a:endParaRPr lang="fa-IR"/>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A4DA5-BB0C-4355-85D1-6B47A544236A}" type="datetime8">
              <a:rPr lang="fa-IR" smtClean="0"/>
              <a:t>ژانويه 16، 22</a:t>
            </a:fld>
            <a:endParaRPr lang="fa-IR"/>
          </a:p>
        </p:txBody>
      </p:sp>
      <p:sp>
        <p:nvSpPr>
          <p:cNvPr id="3" name="Footer Placeholder 2"/>
          <p:cNvSpPr>
            <a:spLocks noGrp="1"/>
          </p:cNvSpPr>
          <p:nvPr>
            <p:ph type="ftr" sz="quarter" idx="11"/>
          </p:nvPr>
        </p:nvSpPr>
        <p:spPr/>
        <p:txBody>
          <a:bodyPr/>
          <a:lstStyle/>
          <a:p>
            <a:r>
              <a:rPr lang="en-US" smtClean="0"/>
              <a:t>www.parsdigishop.ir</a:t>
            </a:r>
            <a:endParaRPr lang="fa-IR"/>
          </a:p>
        </p:txBody>
      </p:sp>
      <p:sp>
        <p:nvSpPr>
          <p:cNvPr id="4" name="Slide Number Placeholder 3"/>
          <p:cNvSpPr>
            <a:spLocks noGrp="1"/>
          </p:cNvSpPr>
          <p:nvPr>
            <p:ph type="sldNum" sz="quarter" idx="12"/>
          </p:nvPr>
        </p:nvSpPr>
        <p:spPr/>
        <p:txBody>
          <a:bodyPr/>
          <a:lstStyle/>
          <a:p>
            <a:fld id="{8284E8E1-AC0F-4178-B281-8C50D6648FE7}" type="slidenum">
              <a:rPr lang="fa-IR" smtClean="0"/>
              <a:pPr/>
              <a:t>‹#›</a:t>
            </a:fld>
            <a:endParaRPr lang="fa-IR"/>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8B8747-E53E-4C1E-A331-D3C277706113}" type="datetime8">
              <a:rPr lang="fa-IR" smtClean="0"/>
              <a:t>ژانويه 16، 22</a:t>
            </a:fld>
            <a:endParaRPr lang="fa-IR"/>
          </a:p>
        </p:txBody>
      </p:sp>
      <p:sp>
        <p:nvSpPr>
          <p:cNvPr id="6" name="Footer Placeholder 5"/>
          <p:cNvSpPr>
            <a:spLocks noGrp="1"/>
          </p:cNvSpPr>
          <p:nvPr>
            <p:ph type="ftr" sz="quarter" idx="11"/>
          </p:nvPr>
        </p:nvSpPr>
        <p:spPr/>
        <p:txBody>
          <a:bodyPr/>
          <a:lstStyle/>
          <a:p>
            <a:r>
              <a:rPr lang="en-US" smtClean="0"/>
              <a:t>www.parsdigishop.ir</a:t>
            </a:r>
            <a:endParaRPr lang="fa-IR"/>
          </a:p>
        </p:txBody>
      </p:sp>
      <p:sp>
        <p:nvSpPr>
          <p:cNvPr id="7" name="Slide Number Placeholder 6"/>
          <p:cNvSpPr>
            <a:spLocks noGrp="1"/>
          </p:cNvSpPr>
          <p:nvPr>
            <p:ph type="sldNum" sz="quarter" idx="12"/>
          </p:nvPr>
        </p:nvSpPr>
        <p:spPr/>
        <p:txBody>
          <a:bodyPr/>
          <a:lstStyle/>
          <a:p>
            <a:fld id="{8284E8E1-AC0F-4178-B281-8C50D6648FE7}" type="slidenum">
              <a:rPr lang="fa-IR" smtClean="0"/>
              <a:pPr/>
              <a:t>‹#›</a:t>
            </a:fld>
            <a:endParaRPr lang="fa-IR"/>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350C22-222F-4F57-AE7C-71D9886CB090}" type="datetime8">
              <a:rPr lang="fa-IR" smtClean="0"/>
              <a:t>ژانويه 16، 22</a:t>
            </a:fld>
            <a:endParaRPr lang="fa-IR"/>
          </a:p>
        </p:txBody>
      </p:sp>
      <p:sp>
        <p:nvSpPr>
          <p:cNvPr id="6" name="Footer Placeholder 5"/>
          <p:cNvSpPr>
            <a:spLocks noGrp="1"/>
          </p:cNvSpPr>
          <p:nvPr>
            <p:ph type="ftr" sz="quarter" idx="11"/>
          </p:nvPr>
        </p:nvSpPr>
        <p:spPr/>
        <p:txBody>
          <a:bodyPr/>
          <a:lstStyle/>
          <a:p>
            <a:r>
              <a:rPr lang="en-US" smtClean="0"/>
              <a:t>www.parsdigishop.ir</a:t>
            </a:r>
            <a:endParaRPr lang="fa-IR"/>
          </a:p>
        </p:txBody>
      </p:sp>
      <p:sp>
        <p:nvSpPr>
          <p:cNvPr id="7" name="Slide Number Placeholder 6"/>
          <p:cNvSpPr>
            <a:spLocks noGrp="1"/>
          </p:cNvSpPr>
          <p:nvPr>
            <p:ph type="sldNum" sz="quarter" idx="12"/>
          </p:nvPr>
        </p:nvSpPr>
        <p:spPr/>
        <p:txBody>
          <a:bodyPr/>
          <a:lstStyle/>
          <a:p>
            <a:fld id="{8284E8E1-AC0F-4178-B281-8C50D6648FE7}" type="slidenum">
              <a:rPr lang="fa-IR" smtClean="0"/>
              <a:pPr/>
              <a:t>‹#›</a:t>
            </a:fld>
            <a:endParaRPr lang="fa-IR"/>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63184E8-1692-47CE-AB64-C33F76C52D40}" type="datetime8">
              <a:rPr lang="fa-IR" smtClean="0"/>
              <a:t>ژانويه 16، 22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en-US" smtClean="0"/>
              <a:t>www.parsdigishop.ir</a:t>
            </a: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284E8E1-AC0F-4178-B281-8C50D6648FE7}"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random/>
  </p:transition>
  <p:hf sldNum="0"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7158" y="3500438"/>
            <a:ext cx="8358246" cy="1569660"/>
          </a:xfrm>
          <a:prstGeom prst="rect">
            <a:avLst/>
          </a:prstGeom>
          <a:noFill/>
        </p:spPr>
        <p:txBody>
          <a:bodyPr wrap="square" lIns="91440" tIns="45720" rIns="91440" bIns="45720">
            <a:spAutoFit/>
          </a:bodyPr>
          <a:lstStyle/>
          <a:p>
            <a:pPr algn="ctr"/>
            <a:r>
              <a:rPr lang="fa-IR" sz="9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B Jadid" pitchFamily="2" charset="-78"/>
              </a:rPr>
              <a:t> </a:t>
            </a:r>
            <a:endParaRPr lang="en-US" sz="96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B Jadid" pitchFamily="2" charset="-78"/>
            </a:endParaRPr>
          </a:p>
        </p:txBody>
      </p:sp>
      <p:sp>
        <p:nvSpPr>
          <p:cNvPr id="7" name="Rectangle 6"/>
          <p:cNvSpPr/>
          <p:nvPr/>
        </p:nvSpPr>
        <p:spPr>
          <a:xfrm>
            <a:off x="357158" y="428604"/>
            <a:ext cx="7758855" cy="1107996"/>
          </a:xfrm>
          <a:prstGeom prst="rect">
            <a:avLst/>
          </a:prstGeom>
          <a:noFill/>
        </p:spPr>
        <p:txBody>
          <a:bodyPr wrap="none" lIns="91440" tIns="45720" rIns="91440" bIns="45720">
            <a:spAutoFit/>
          </a:bodyPr>
          <a:lstStyle/>
          <a:p>
            <a:pPr algn="ctr"/>
            <a:r>
              <a:rPr lang="fa-IR" sz="6600" b="1" dirty="0" smtClean="0">
                <a:ln w="17780" cmpd="sng">
                  <a:solidFill>
                    <a:srgbClr val="FFFFFF"/>
                  </a:solidFill>
                  <a:prstDash val="solid"/>
                  <a:miter lim="800000"/>
                </a:ln>
                <a:solidFill>
                  <a:schemeClr val="accent2">
                    <a:lumMod val="60000"/>
                    <a:lumOff val="40000"/>
                  </a:schemeClr>
                </a:solidFill>
                <a:effectLst>
                  <a:outerShdw blurRad="50800" algn="tl" rotWithShape="0">
                    <a:srgbClr val="000000"/>
                  </a:outerShdw>
                </a:effectLst>
                <a:cs typeface="B Majid Shadow" pitchFamily="2" charset="-78"/>
              </a:rPr>
              <a:t>جايگاه توسعه اقتصادي</a:t>
            </a:r>
            <a:endParaRPr lang="en-US" sz="6600" b="1" dirty="0">
              <a:ln w="17780" cmpd="sng">
                <a:solidFill>
                  <a:srgbClr val="FFFFFF"/>
                </a:solidFill>
                <a:prstDash val="solid"/>
                <a:miter lim="800000"/>
              </a:ln>
              <a:solidFill>
                <a:schemeClr val="accent2">
                  <a:lumMod val="60000"/>
                  <a:lumOff val="40000"/>
                </a:schemeClr>
              </a:solidFill>
              <a:effectLst>
                <a:outerShdw blurRad="50800" algn="tl" rotWithShape="0">
                  <a:srgbClr val="000000"/>
                </a:outerShdw>
              </a:effectLst>
              <a:cs typeface="B Majid Shadow" pitchFamily="2" charset="-78"/>
            </a:endParaRPr>
          </a:p>
        </p:txBody>
      </p:sp>
      <p:sp>
        <p:nvSpPr>
          <p:cNvPr id="8" name="Rectangle 7"/>
          <p:cNvSpPr/>
          <p:nvPr/>
        </p:nvSpPr>
        <p:spPr>
          <a:xfrm>
            <a:off x="4071934" y="2143116"/>
            <a:ext cx="1077539" cy="1200329"/>
          </a:xfrm>
          <a:prstGeom prst="rect">
            <a:avLst/>
          </a:prstGeom>
          <a:noFill/>
        </p:spPr>
        <p:txBody>
          <a:bodyPr wrap="none" lIns="91440" tIns="45720" rIns="91440" bIns="45720">
            <a:spAutoFit/>
          </a:bodyPr>
          <a:lstStyle/>
          <a:p>
            <a:pPr algn="ctr"/>
            <a:r>
              <a:rPr lang="fa-IR" sz="7200" b="1" cap="none" spc="0" dirty="0" smtClean="0">
                <a:ln w="17780" cmpd="sng">
                  <a:solidFill>
                    <a:srgbClr val="FFFFFF"/>
                  </a:solidFill>
                  <a:prstDash val="solid"/>
                  <a:miter lim="800000"/>
                </a:ln>
                <a:solidFill>
                  <a:schemeClr val="accent2">
                    <a:lumMod val="75000"/>
                  </a:schemeClr>
                </a:solidFill>
                <a:effectLst>
                  <a:outerShdw blurRad="38100" dist="38100" dir="2700000" algn="tl">
                    <a:srgbClr val="000000">
                      <a:alpha val="43137"/>
                    </a:srgbClr>
                  </a:outerShdw>
                </a:effectLst>
                <a:cs typeface="B Majid Shadow" pitchFamily="2" charset="-78"/>
              </a:rPr>
              <a:t>در</a:t>
            </a:r>
            <a:endParaRPr lang="en-US" sz="5400" b="1" cap="none" spc="0" dirty="0">
              <a:ln w="17780" cmpd="sng">
                <a:solidFill>
                  <a:srgbClr val="FFFFFF"/>
                </a:solidFill>
                <a:prstDash val="solid"/>
                <a:miter lim="800000"/>
              </a:ln>
              <a:solidFill>
                <a:schemeClr val="accent2">
                  <a:lumMod val="75000"/>
                </a:schemeClr>
              </a:solidFill>
              <a:effectLst>
                <a:outerShdw blurRad="38100" dist="38100" dir="2700000" algn="tl">
                  <a:srgbClr val="000000">
                    <a:alpha val="43137"/>
                  </a:srgbClr>
                </a:outerShdw>
              </a:effectLst>
              <a:cs typeface="B Majid Shadow" pitchFamily="2" charset="-78"/>
            </a:endParaRPr>
          </a:p>
        </p:txBody>
      </p:sp>
      <p:sp>
        <p:nvSpPr>
          <p:cNvPr id="9" name="Rectangle 8"/>
          <p:cNvSpPr/>
          <p:nvPr/>
        </p:nvSpPr>
        <p:spPr>
          <a:xfrm>
            <a:off x="1643042" y="4071942"/>
            <a:ext cx="5726248" cy="2215991"/>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fa-IR" sz="13800" b="1" cap="none" spc="0" dirty="0" smtClean="0">
                <a:ln w="50800"/>
                <a:solidFill>
                  <a:srgbClr val="00B050"/>
                </a:solidFill>
                <a:effectLst/>
                <a:cs typeface="B Titr" pitchFamily="2" charset="-78"/>
              </a:rPr>
              <a:t>اســلام</a:t>
            </a:r>
            <a:endParaRPr lang="en-US" sz="6000" b="1" cap="none" spc="0" dirty="0">
              <a:ln w="50800"/>
              <a:solidFill>
                <a:srgbClr val="00B050"/>
              </a:solidFill>
              <a:effectLst/>
              <a:cs typeface="B Titr" pitchFamily="2" charset="-78"/>
            </a:endParaRPr>
          </a:p>
        </p:txBody>
      </p:sp>
    </p:spTree>
  </p:cSld>
  <p:clrMapOvr>
    <a:masterClrMapping/>
  </p:clrMapOvr>
  <p:transition spd="med" advClick="0" advTm="3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wipe(down)">
                                      <p:cBhvr>
                                        <p:cTn id="11" dur="2000"/>
                                        <p:tgtEl>
                                          <p:spTgt spid="8">
                                            <p:txEl>
                                              <p:pRg st="0" end="0"/>
                                            </p:txEl>
                                          </p:spTgt>
                                        </p:tgtEl>
                                      </p:cBhvr>
                                    </p:animEffect>
                                  </p:childTnLst>
                                </p:cTn>
                              </p:par>
                            </p:childTnLst>
                          </p:cTn>
                        </p:par>
                        <p:par>
                          <p:cTn id="12" fill="hold">
                            <p:stCondLst>
                              <p:cond delay="4000"/>
                            </p:stCondLst>
                            <p:childTnLst>
                              <p:par>
                                <p:cTn id="13" presetID="2" presetClass="entr" presetSubtype="4" fill="hold" grpId="0"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 calcmode="lin" valueType="num">
                                      <p:cBhvr additive="base">
                                        <p:cTn id="15" dur="30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6" dur="30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8" grpId="0" build="allAtOnce"/>
      <p:bldP spid="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214290"/>
            <a:ext cx="8095485" cy="646331"/>
          </a:xfrm>
          <a:prstGeom prst="rect">
            <a:avLst/>
          </a:prstGeom>
          <a:noFill/>
        </p:spPr>
        <p:txBody>
          <a:bodyPr wrap="none" rtlCol="1">
            <a:spAutoFit/>
          </a:bodyPr>
          <a:lstStyle/>
          <a:p>
            <a:pPr algn="ctr"/>
            <a:r>
              <a:rPr lang="fa-IR" sz="3600" dirty="0" smtClean="0">
                <a:solidFill>
                  <a:schemeClr val="accent3">
                    <a:lumMod val="20000"/>
                    <a:lumOff val="80000"/>
                  </a:schemeClr>
                </a:solidFill>
                <a:cs typeface="B Jadid" pitchFamily="2" charset="-78"/>
              </a:rPr>
              <a:t>بخش سوم : نظام هاي توسعه و راهبرد هاي آن</a:t>
            </a:r>
          </a:p>
        </p:txBody>
      </p:sp>
      <p:sp>
        <p:nvSpPr>
          <p:cNvPr id="3" name="Rectangle 2"/>
          <p:cNvSpPr/>
          <p:nvPr/>
        </p:nvSpPr>
        <p:spPr>
          <a:xfrm>
            <a:off x="142844" y="1004090"/>
            <a:ext cx="8858312" cy="5853910"/>
          </a:xfrm>
          <a:prstGeom prst="rect">
            <a:avLst/>
          </a:prstGeom>
        </p:spPr>
        <p:txBody>
          <a:bodyPr wrap="square">
            <a:spAutoFit/>
          </a:bodyPr>
          <a:lstStyle/>
          <a:p>
            <a:pPr algn="justLow">
              <a:lnSpc>
                <a:spcPct val="130000"/>
              </a:lnSpc>
            </a:pPr>
            <a:r>
              <a:rPr lang="fa-IR" sz="2400" b="1" dirty="0" smtClean="0">
                <a:cs typeface="B Nazanin" pitchFamily="2" charset="-78"/>
              </a:rPr>
              <a:t>    همه مي‏دانيم كه نظام‏هاي توسعه در جهان معاصر و راهبردهاي آن‏ها، به دو طرز تفكّر سرمايه‏داري و سوسياليزم باز مي‏گردند. </a:t>
            </a:r>
            <a:br>
              <a:rPr lang="fa-IR" sz="2400" b="1" dirty="0" smtClean="0">
                <a:cs typeface="B Nazanin" pitchFamily="2" charset="-78"/>
              </a:rPr>
            </a:br>
            <a:r>
              <a:rPr lang="fa-IR" sz="2400" b="1" dirty="0" smtClean="0">
                <a:cs typeface="B Nazanin" pitchFamily="2" charset="-78"/>
              </a:rPr>
              <a:t>  مكتب سرمايه‏داري بر آن است كه برقراري نظام بازار، برترين طريق دستيابي به اين هدف است، در حالي كه سوسياليزم تصميمات خود در اين زمينه را بر مبناي شيوه برنامه‏ريزي مركزي پايه نهاده و از اين رو، نظام اقتصاد دولتي را ترجيح داده است.</a:t>
            </a:r>
          </a:p>
          <a:p>
            <a:pPr algn="justLow">
              <a:lnSpc>
                <a:spcPct val="130000"/>
              </a:lnSpc>
            </a:pPr>
            <a:r>
              <a:rPr lang="fa-IR" sz="2400" b="1" dirty="0" smtClean="0">
                <a:cs typeface="B Nazanin" pitchFamily="2" charset="-78"/>
              </a:rPr>
              <a:t>     مسلّم است كه اسلام دستاوردهاي فكري اقتصاددانان معاصر را كه مبتني بر يكي از دو طرز تفكّر حاكم، سرمايه‏داري و سوسياليزم، است، نه به طور مطلق رد مي‏كند و نه مطلقا مي‏پذيرد. هرگز چنين نيست؛ كارشناسان اقتصاد اسلامي وظيفه دارند نكات مثبت هر يك از اين دو نظام را اقتباس كنند و عناصر منفي آن‏ها را كنار نهند تا به برنامه‏اي رسند كه نظام اسلامي براي توسعه و راهبردهاي آن را نشان دهد، مشروط به اين كه برنامه ريزي مذكور در چهارچوب نظام اقتصادي اسلام و برخاسته از رويكرد اقتصادي در اسلام باشد. </a:t>
            </a:r>
          </a:p>
        </p:txBody>
      </p:sp>
      <p:sp>
        <p:nvSpPr>
          <p:cNvPr id="4" name="Footer Placeholder 3"/>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597225" cy="646331"/>
          </a:xfrm>
          <a:prstGeom prst="rect">
            <a:avLst/>
          </a:prstGeom>
          <a:noFill/>
        </p:spPr>
        <p:txBody>
          <a:bodyPr wrap="none" rtlCol="1">
            <a:spAutoFit/>
          </a:bodyPr>
          <a:lstStyle/>
          <a:p>
            <a:pPr algn="ctr"/>
            <a:r>
              <a:rPr lang="fa-IR" sz="3600" dirty="0" smtClean="0">
                <a:solidFill>
                  <a:schemeClr val="accent6">
                    <a:lumMod val="60000"/>
                    <a:lumOff val="40000"/>
                  </a:schemeClr>
                </a:solidFill>
                <a:cs typeface="B Jadid" pitchFamily="2" charset="-78"/>
              </a:rPr>
              <a:t>بخش چهارم : پايه هاي توسعه اقتصادي در اسلام</a:t>
            </a:r>
          </a:p>
        </p:txBody>
      </p:sp>
      <p:sp>
        <p:nvSpPr>
          <p:cNvPr id="22529" name="Rectangle 1"/>
          <p:cNvSpPr>
            <a:spLocks noChangeArrowheads="1"/>
          </p:cNvSpPr>
          <p:nvPr/>
        </p:nvSpPr>
        <p:spPr bwMode="auto">
          <a:xfrm>
            <a:off x="285720" y="1357298"/>
            <a:ext cx="8572560" cy="51444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70000"/>
              </a:lnSpc>
              <a:spcBef>
                <a:spcPct val="0"/>
              </a:spcBef>
              <a:spcAft>
                <a:spcPct val="0"/>
              </a:spcAft>
              <a:buClrTx/>
              <a:buSzTx/>
              <a:buFontTx/>
              <a:buNone/>
              <a:tabLst/>
            </a:pPr>
            <a:r>
              <a:rPr kumimoji="0" lang="fa-IR" sz="2800" b="0" i="0" u="none" strike="noStrike" cap="none" normalizeH="0" baseline="0" dirty="0" smtClean="0">
                <a:ln>
                  <a:noFill/>
                </a:ln>
                <a:solidFill>
                  <a:srgbClr val="FFFF00"/>
                </a:solidFill>
                <a:effectLst/>
                <a:latin typeface="Nazanin"/>
                <a:ea typeface="Times New Roman" pitchFamily="18" charset="0"/>
                <a:cs typeface="B Titr" pitchFamily="2" charset="-78"/>
              </a:rPr>
              <a:t>اسلام در توسعه اقتصادي مطلوبش از اركان و اصول عامّ توسعه -كه مورد توجه همه مكتب‏ها و رويكردها­ست - غافل نبوده و بدان توجه لازم را داشته است. البتّه آن چه ممكن است محلّ بحث باشد، ميزان نقش و تأثير اين اصول و اركان شش گانه ذيل در مسير توسعه و اُفق حركت آن‏ها، براساس تعريف و هدف فرض شده براي توسعه، است. اين شش عنصر که پايه­هاي توسعه اقتصادي‏ بوده و هر يك، جايگاهي در خور و نقشي مهم در اين جهت ايفا مي‏كند عبارتند از:</a:t>
            </a:r>
            <a:endParaRPr kumimoji="0" lang="fa-IR" sz="3600" b="0" i="0" u="none" strike="noStrike" cap="none" normalizeH="0" baseline="0" dirty="0" smtClean="0">
              <a:ln>
                <a:noFill/>
              </a:ln>
              <a:solidFill>
                <a:srgbClr val="FFFF00"/>
              </a:solidFill>
              <a:effectLst/>
              <a:latin typeface="Arial" pitchFamily="34" charset="0"/>
              <a:cs typeface="B Titr" pitchFamily="2" charset="-78"/>
            </a:endParaRPr>
          </a:p>
        </p:txBody>
      </p:sp>
      <p:sp>
        <p:nvSpPr>
          <p:cNvPr id="4" name="Footer Placeholder 3"/>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14678" y="1214422"/>
            <a:ext cx="4972836" cy="110799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2 – برنامه ريزي</a:t>
            </a:r>
            <a:endParaRPr lang="en-US" sz="6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 name="Rectangle 3"/>
          <p:cNvSpPr/>
          <p:nvPr/>
        </p:nvSpPr>
        <p:spPr>
          <a:xfrm>
            <a:off x="4572000" y="2285992"/>
            <a:ext cx="2880917" cy="110799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3 – كـــار</a:t>
            </a:r>
            <a:endParaRPr lang="en-US" sz="6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Rectangle 4"/>
          <p:cNvSpPr/>
          <p:nvPr/>
        </p:nvSpPr>
        <p:spPr>
          <a:xfrm>
            <a:off x="4572000" y="214290"/>
            <a:ext cx="4317207" cy="110799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 – دانــــــــش</a:t>
            </a:r>
            <a:endParaRPr lang="en-US" sz="6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6" name="Rectangle 5"/>
          <p:cNvSpPr/>
          <p:nvPr/>
        </p:nvSpPr>
        <p:spPr>
          <a:xfrm>
            <a:off x="3428992" y="3214686"/>
            <a:ext cx="3353803" cy="110799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4 – بـــازار</a:t>
            </a:r>
            <a:endParaRPr lang="en-US" sz="6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Rectangle 6"/>
          <p:cNvSpPr/>
          <p:nvPr/>
        </p:nvSpPr>
        <p:spPr>
          <a:xfrm>
            <a:off x="2000232" y="4286256"/>
            <a:ext cx="4022256" cy="110799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5 – مـصــرف</a:t>
            </a:r>
            <a:endParaRPr lang="en-US" sz="6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8" name="Rectangle 7"/>
          <p:cNvSpPr/>
          <p:nvPr/>
        </p:nvSpPr>
        <p:spPr>
          <a:xfrm>
            <a:off x="1500166" y="5500702"/>
            <a:ext cx="3600666" cy="110799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6 – دولــــت</a:t>
            </a:r>
            <a:endParaRPr lang="en-US" sz="6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9" name="Footer Placeholder 8"/>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heckerboard(across)">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heckerboard(across)">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86182" y="0"/>
            <a:ext cx="1935145" cy="923330"/>
          </a:xfrm>
          <a:prstGeom prst="rect">
            <a:avLst/>
          </a:prstGeom>
          <a:noFill/>
        </p:spPr>
        <p:txBody>
          <a:bodyPr wrap="none" lIns="91440" tIns="45720" rIns="91440" bIns="45720">
            <a:spAutoFit/>
          </a:bodyPr>
          <a:lstStyle/>
          <a:p>
            <a:pPr algn="ctr"/>
            <a:r>
              <a:rPr lang="fa-IR"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دانــــش</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Rectangle 2"/>
          <p:cNvSpPr/>
          <p:nvPr/>
        </p:nvSpPr>
        <p:spPr>
          <a:xfrm>
            <a:off x="0" y="785794"/>
            <a:ext cx="8715436" cy="600164"/>
          </a:xfrm>
          <a:prstGeom prst="rect">
            <a:avLst/>
          </a:prstGeom>
        </p:spPr>
        <p:txBody>
          <a:bodyPr wrap="square">
            <a:spAutoFit/>
          </a:bodyPr>
          <a:lstStyle/>
          <a:p>
            <a:pPr algn="ctr">
              <a:lnSpc>
                <a:spcPct val="150000"/>
              </a:lnSpc>
            </a:pPr>
            <a:r>
              <a:rPr lang="fa-IR" sz="2400" b="1" dirty="0" smtClean="0">
                <a:cs typeface="B Koodak" pitchFamily="2" charset="-78"/>
              </a:rPr>
              <a:t>اصلي­ترين و مهم­ترين ركن از اركان شش­گانه توسعه، ركن دانش است.</a:t>
            </a:r>
            <a:endParaRPr lang="fa-IR" sz="2400" b="1" dirty="0">
              <a:cs typeface="B Koodak" pitchFamily="2" charset="-78"/>
            </a:endParaRPr>
          </a:p>
        </p:txBody>
      </p:sp>
      <p:sp>
        <p:nvSpPr>
          <p:cNvPr id="4" name="Rectangle 3"/>
          <p:cNvSpPr/>
          <p:nvPr/>
        </p:nvSpPr>
        <p:spPr>
          <a:xfrm>
            <a:off x="214282" y="3995678"/>
            <a:ext cx="8715436" cy="2862322"/>
          </a:xfrm>
          <a:prstGeom prst="rect">
            <a:avLst/>
          </a:prstGeom>
        </p:spPr>
        <p:txBody>
          <a:bodyPr wrap="square">
            <a:spAutoFit/>
          </a:bodyPr>
          <a:lstStyle/>
          <a:p>
            <a:pPr algn="justLow">
              <a:lnSpc>
                <a:spcPct val="150000"/>
              </a:lnSpc>
            </a:pPr>
            <a:r>
              <a:rPr lang="fa-IR" sz="2400" b="1" dirty="0" smtClean="0">
                <a:cs typeface="B Koodak" pitchFamily="2" charset="-78"/>
              </a:rPr>
              <a:t>بيش از هر زمان ديگر، آشكار شده كه علم نقش اوّل را در رشد اقتصادي ايفا مي‏كند. در اين حقيقت هرگز نمي‏توان ترديد كرد، حال آن كه اسلام پيش از چهارده قرن قبل، آن را اعلان كرده بود. پيامبر مكرم اسلام صلي­الله­عليه­وآله مي­فرمايند: </a:t>
            </a:r>
            <a:br>
              <a:rPr lang="fa-IR" sz="2400" b="1" dirty="0" smtClean="0">
                <a:cs typeface="B Koodak" pitchFamily="2" charset="-78"/>
              </a:rPr>
            </a:br>
            <a:r>
              <a:rPr lang="fa-IR" sz="2400" b="1" dirty="0" smtClean="0">
                <a:cs typeface="B Koodak" pitchFamily="2" charset="-78"/>
              </a:rPr>
              <a:t> «خَيرُ الدُّنيا وَالآخِرَةِ مَعَ العِلمِ وَ شَرُّ الدُّنيا وَالآخِرَةِ مَعَ الجَهلِ؛ ‏</a:t>
            </a:r>
            <a:br>
              <a:rPr lang="fa-IR" sz="2400" b="1" dirty="0" smtClean="0">
                <a:cs typeface="B Koodak" pitchFamily="2" charset="-78"/>
              </a:rPr>
            </a:br>
            <a:r>
              <a:rPr lang="fa-IR" sz="2400" b="1" dirty="0" smtClean="0">
                <a:cs typeface="B Koodak" pitchFamily="2" charset="-78"/>
              </a:rPr>
              <a:t>خير دنيا و آخرت، با علم تأمين مي‏شود و شرّ دنيا و آخرت، آميخته با جهل است.»</a:t>
            </a:r>
            <a:endParaRPr lang="fa-IR" sz="2400" b="1" dirty="0">
              <a:cs typeface="B Koodak" pitchFamily="2" charset="-78"/>
            </a:endParaRPr>
          </a:p>
        </p:txBody>
      </p:sp>
      <p:sp>
        <p:nvSpPr>
          <p:cNvPr id="5" name="Rectangle 4"/>
          <p:cNvSpPr/>
          <p:nvPr/>
        </p:nvSpPr>
        <p:spPr>
          <a:xfrm>
            <a:off x="214282" y="1357298"/>
            <a:ext cx="8715436" cy="2862322"/>
          </a:xfrm>
          <a:prstGeom prst="rect">
            <a:avLst/>
          </a:prstGeom>
        </p:spPr>
        <p:txBody>
          <a:bodyPr wrap="square">
            <a:spAutoFit/>
          </a:bodyPr>
          <a:lstStyle/>
          <a:p>
            <a:pPr algn="justLow">
              <a:lnSpc>
                <a:spcPct val="150000"/>
              </a:lnSpc>
            </a:pPr>
            <a:r>
              <a:rPr lang="fa-IR" sz="2400" b="1" dirty="0" smtClean="0">
                <a:cs typeface="B Koodak" pitchFamily="2" charset="-78"/>
              </a:rPr>
              <a:t>در ادبيات توسعه اقتصادي، مرسوم است كه ارتباط ميان دانش و توسعه اقتصادي، در چهارچوب عناويني همچون «بهره‏وري از منابع انساني» و يا در محدوده «آموزش و رشد اقتصادي» بررسي گردد. از لحاظ تاريخي، ريشه اين بحث را در نيمه دوم قرن بيستم مي‏توان يافت كه خود، ناشي از مباحث مربوط به «منابع توليد» و «عوامل رشد درآمد ملّي» بوده است.</a:t>
            </a:r>
            <a:endParaRPr lang="fa-IR" sz="2400" b="1" dirty="0">
              <a:cs typeface="B Koodak" pitchFamily="2" charset="-78"/>
            </a:endParaRPr>
          </a:p>
        </p:txBody>
      </p:sp>
      <p:sp>
        <p:nvSpPr>
          <p:cNvPr id="6" name="Footer Placeholder 5"/>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42852"/>
            <a:ext cx="8715436" cy="2954655"/>
          </a:xfrm>
          <a:prstGeom prst="rect">
            <a:avLst/>
          </a:prstGeom>
        </p:spPr>
        <p:txBody>
          <a:bodyPr wrap="square">
            <a:spAutoFit/>
          </a:bodyPr>
          <a:lstStyle/>
          <a:p>
            <a:pPr>
              <a:lnSpc>
                <a:spcPct val="150000"/>
              </a:lnSpc>
            </a:pPr>
            <a:r>
              <a:rPr lang="fa-IR" sz="2800" b="1" dirty="0" smtClean="0">
                <a:cs typeface="B Mitra" pitchFamily="2" charset="-78"/>
              </a:rPr>
              <a:t>                   چند نكته درباره نقش علم در رشد اقتصادي</a:t>
            </a:r>
            <a:r>
              <a:rPr lang="fa-IR" sz="2000" b="1" dirty="0" smtClean="0">
                <a:cs typeface="B Mitra" pitchFamily="2" charset="-78"/>
              </a:rPr>
              <a:t> </a:t>
            </a:r>
            <a:br>
              <a:rPr lang="fa-IR" sz="2000" b="1" dirty="0" smtClean="0">
                <a:cs typeface="B Mitra" pitchFamily="2" charset="-78"/>
              </a:rPr>
            </a:br>
            <a:r>
              <a:rPr lang="fa-IR" sz="2400" b="1" dirty="0" smtClean="0">
                <a:cs typeface="B Mitra" pitchFamily="2" charset="-78"/>
              </a:rPr>
              <a:t>هيچ كس نمي‏تواند درباره پيوند مثبت و سازنده ميان علم و پيشرفت اقتصادي ترديد به خود راه دهد؛ امّا با اين حال، نمي‏توان اين حقيقت مهم را انكار كرد كه چنين پيوندي كاملاً پيچيده و بسيار سخت است. براي سهولت بخشيدن به اين كار بس دشوار و هموار كردن راه سخت آن، بايد اين نكات را در نظر گرفت: </a:t>
            </a:r>
            <a:endParaRPr lang="fa-IR" sz="2400" b="1" dirty="0">
              <a:cs typeface="B Mitra" pitchFamily="2" charset="-78"/>
            </a:endParaRPr>
          </a:p>
        </p:txBody>
      </p:sp>
      <p:sp>
        <p:nvSpPr>
          <p:cNvPr id="3" name="Rectangle 2"/>
          <p:cNvSpPr/>
          <p:nvPr/>
        </p:nvSpPr>
        <p:spPr>
          <a:xfrm>
            <a:off x="785786" y="3429000"/>
            <a:ext cx="7595349" cy="584775"/>
          </a:xfrm>
          <a:prstGeom prst="rect">
            <a:avLst/>
          </a:prstGeom>
        </p:spPr>
        <p:txBody>
          <a:bodyPr wrap="none">
            <a:spAutoFit/>
          </a:bodyPr>
          <a:lstStyle/>
          <a:p>
            <a:pPr algn="ctr"/>
            <a:r>
              <a:rPr lang="fa-IR" sz="3200" b="1" dirty="0" smtClean="0">
                <a:cs typeface="B Titr" pitchFamily="2" charset="-78"/>
              </a:rPr>
              <a:t>يك. ضرورت ارتباط ميان ذخيره علمي و سرمايه فنّي</a:t>
            </a:r>
            <a:endParaRPr lang="fa-IR" sz="3200" b="1" dirty="0">
              <a:cs typeface="B Titr" pitchFamily="2" charset="-78"/>
            </a:endParaRPr>
          </a:p>
        </p:txBody>
      </p:sp>
      <p:sp>
        <p:nvSpPr>
          <p:cNvPr id="4" name="Rectangle 3"/>
          <p:cNvSpPr/>
          <p:nvPr/>
        </p:nvSpPr>
        <p:spPr>
          <a:xfrm>
            <a:off x="1285852" y="4500570"/>
            <a:ext cx="6457217" cy="584775"/>
          </a:xfrm>
          <a:prstGeom prst="rect">
            <a:avLst/>
          </a:prstGeom>
        </p:spPr>
        <p:txBody>
          <a:bodyPr wrap="none">
            <a:spAutoFit/>
          </a:bodyPr>
          <a:lstStyle/>
          <a:p>
            <a:pPr algn="ctr"/>
            <a:r>
              <a:rPr lang="fa-IR" sz="3200" b="1" dirty="0" smtClean="0">
                <a:cs typeface="B Titr" pitchFamily="2" charset="-78"/>
              </a:rPr>
              <a:t>دو. ضرورت توازن ميان ذخاير علمي و مادّي</a:t>
            </a:r>
            <a:endParaRPr lang="fa-IR" sz="3200" b="1" dirty="0">
              <a:cs typeface="B Titr" pitchFamily="2" charset="-78"/>
            </a:endParaRPr>
          </a:p>
        </p:txBody>
      </p:sp>
      <p:sp>
        <p:nvSpPr>
          <p:cNvPr id="5" name="Rectangle 4"/>
          <p:cNvSpPr/>
          <p:nvPr/>
        </p:nvSpPr>
        <p:spPr>
          <a:xfrm>
            <a:off x="1142976" y="5572140"/>
            <a:ext cx="6697667" cy="584775"/>
          </a:xfrm>
          <a:prstGeom prst="rect">
            <a:avLst/>
          </a:prstGeom>
        </p:spPr>
        <p:txBody>
          <a:bodyPr wrap="none">
            <a:spAutoFit/>
          </a:bodyPr>
          <a:lstStyle/>
          <a:p>
            <a:pPr algn="ctr"/>
            <a:r>
              <a:rPr lang="fa-IR" sz="3200" b="1" dirty="0" smtClean="0">
                <a:cs typeface="B Titr" pitchFamily="2" charset="-78"/>
              </a:rPr>
              <a:t>سه. هماهنگ سازي دانش و فن با نيازهاي ملّي</a:t>
            </a:r>
            <a:endParaRPr lang="fa-IR" sz="3200" b="1" dirty="0">
              <a:cs typeface="B Titr" pitchFamily="2" charset="-78"/>
            </a:endParaRPr>
          </a:p>
        </p:txBody>
      </p:sp>
      <p:sp>
        <p:nvSpPr>
          <p:cNvPr id="6" name="Footer Placeholder 5"/>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4678" y="0"/>
            <a:ext cx="3020379" cy="923330"/>
          </a:xfrm>
          <a:prstGeom prst="rect">
            <a:avLst/>
          </a:prstGeom>
          <a:noFill/>
        </p:spPr>
        <p:txBody>
          <a:bodyPr wrap="none" lIns="91440" tIns="45720" rIns="91440" bIns="45720">
            <a:spAutoFit/>
          </a:bodyPr>
          <a:lstStyle/>
          <a:p>
            <a:pPr algn="ctr"/>
            <a:r>
              <a:rPr lang="fa-IR"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برنامه ريزي</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Rectangle 2"/>
          <p:cNvSpPr/>
          <p:nvPr/>
        </p:nvSpPr>
        <p:spPr>
          <a:xfrm>
            <a:off x="214282" y="928670"/>
            <a:ext cx="8715436" cy="1754326"/>
          </a:xfrm>
          <a:prstGeom prst="rect">
            <a:avLst/>
          </a:prstGeom>
        </p:spPr>
        <p:txBody>
          <a:bodyPr wrap="square">
            <a:spAutoFit/>
          </a:bodyPr>
          <a:lstStyle/>
          <a:p>
            <a:pPr>
              <a:lnSpc>
                <a:spcPct val="150000"/>
              </a:lnSpc>
            </a:pPr>
            <a:r>
              <a:rPr lang="fa-IR" sz="2400" b="1" dirty="0" smtClean="0">
                <a:cs typeface="B Koodak" pitchFamily="2" charset="-78"/>
              </a:rPr>
              <a:t> افزون بر دانش، اسلام بر برنامه ريزي و نقش برجسته آن در رشد اقتصادي تأكيد ورزيده است. از نظرگاه اسلام، مديريت توانمند اگر با برنامه ريزي و طرّاحي صحيح همراه گردد، مي‏تواند فقر را از جامعه ريشه كن سازد.</a:t>
            </a:r>
            <a:endParaRPr lang="fa-IR" sz="2400" b="1" dirty="0">
              <a:cs typeface="B Koodak" pitchFamily="2" charset="-78"/>
            </a:endParaRPr>
          </a:p>
        </p:txBody>
      </p:sp>
      <p:sp>
        <p:nvSpPr>
          <p:cNvPr id="4" name="Rectangle 3"/>
          <p:cNvSpPr/>
          <p:nvPr/>
        </p:nvSpPr>
        <p:spPr>
          <a:xfrm>
            <a:off x="357158" y="2928934"/>
            <a:ext cx="8572560" cy="1569660"/>
          </a:xfrm>
          <a:prstGeom prst="rect">
            <a:avLst/>
          </a:prstGeom>
        </p:spPr>
        <p:txBody>
          <a:bodyPr wrap="square">
            <a:spAutoFit/>
          </a:bodyPr>
          <a:lstStyle/>
          <a:p>
            <a:pPr algn="ctr">
              <a:lnSpc>
                <a:spcPct val="150000"/>
              </a:lnSpc>
            </a:pPr>
            <a:r>
              <a:rPr lang="fa-IR" sz="3200" b="1" dirty="0" smtClean="0">
                <a:cs typeface="B Esfehan" pitchFamily="2" charset="-78"/>
              </a:rPr>
              <a:t>امام علي عليه­السلام: «لا فَقرَ مَعَ حُسنِ تَدبيرٍ؛</a:t>
            </a:r>
          </a:p>
          <a:p>
            <a:pPr algn="ctr">
              <a:lnSpc>
                <a:spcPct val="150000"/>
              </a:lnSpc>
            </a:pPr>
            <a:r>
              <a:rPr lang="fa-IR" sz="3200" b="1" dirty="0" smtClean="0">
                <a:cs typeface="B Esfehan" pitchFamily="2" charset="-78"/>
              </a:rPr>
              <a:t>اگر تدبير نيكو باشد، فقر وجود نخواهد داشت». </a:t>
            </a:r>
            <a:endParaRPr lang="fa-IR" sz="3200" b="1" dirty="0">
              <a:cs typeface="B Esfehan" pitchFamily="2" charset="-78"/>
            </a:endParaRPr>
          </a:p>
        </p:txBody>
      </p:sp>
      <p:sp>
        <p:nvSpPr>
          <p:cNvPr id="5" name="Rectangle 4"/>
          <p:cNvSpPr/>
          <p:nvPr/>
        </p:nvSpPr>
        <p:spPr>
          <a:xfrm>
            <a:off x="285720" y="4786322"/>
            <a:ext cx="8501122" cy="1708160"/>
          </a:xfrm>
          <a:prstGeom prst="rect">
            <a:avLst/>
          </a:prstGeom>
        </p:spPr>
        <p:txBody>
          <a:bodyPr wrap="square">
            <a:spAutoFit/>
          </a:bodyPr>
          <a:lstStyle/>
          <a:p>
            <a:pPr>
              <a:lnSpc>
                <a:spcPct val="150000"/>
              </a:lnSpc>
            </a:pPr>
            <a:r>
              <a:rPr lang="fa-IR" sz="2400" b="1" dirty="0" smtClean="0">
                <a:cs typeface="B Koodak" pitchFamily="2" charset="-78"/>
              </a:rPr>
              <a:t>چهره مقابل اين حقيقت نيز صادق است؛ يعني با برنامه‏ريزي نادرست، نمي‏توان توسعه اقتصادي را انتظار داشت؛ زيرا برنامه ريزي نادرست اقتصادي پيشاپيش عوامل اصلي بروز واپس ماندگي اقتصادي خودنمايي مي‏كند. </a:t>
            </a:r>
            <a:endParaRPr lang="fa-IR" sz="2400" b="1" dirty="0">
              <a:cs typeface="B Koodak" pitchFamily="2" charset="-78"/>
            </a:endParaRPr>
          </a:p>
        </p:txBody>
      </p:sp>
      <p:sp>
        <p:nvSpPr>
          <p:cNvPr id="6" name="Footer Placeholder 5"/>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7620" y="0"/>
            <a:ext cx="1723549" cy="923330"/>
          </a:xfrm>
          <a:prstGeom prst="rect">
            <a:avLst/>
          </a:prstGeom>
          <a:noFill/>
        </p:spPr>
        <p:txBody>
          <a:bodyPr wrap="none" lIns="91440" tIns="45720" rIns="91440" bIns="45720">
            <a:spAutoFit/>
          </a:bodyPr>
          <a:lstStyle/>
          <a:p>
            <a:pPr algn="ctr"/>
            <a:r>
              <a:rPr lang="fa-IR"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كــــــار</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Rectangle 2"/>
          <p:cNvSpPr/>
          <p:nvPr/>
        </p:nvSpPr>
        <p:spPr>
          <a:xfrm>
            <a:off x="214282" y="857232"/>
            <a:ext cx="8715436" cy="3370153"/>
          </a:xfrm>
          <a:prstGeom prst="rect">
            <a:avLst/>
          </a:prstGeom>
        </p:spPr>
        <p:txBody>
          <a:bodyPr wrap="square">
            <a:spAutoFit/>
          </a:bodyPr>
          <a:lstStyle/>
          <a:p>
            <a:pPr>
              <a:lnSpc>
                <a:spcPct val="150000"/>
              </a:lnSpc>
            </a:pPr>
            <a:r>
              <a:rPr lang="fa-IR" sz="2400" b="1" dirty="0" smtClean="0">
                <a:cs typeface="B Koodak" pitchFamily="2" charset="-78"/>
              </a:rPr>
              <a:t> دانش و برنامه ريزي، دو عنصري هستند كه با كار به ثمر مي‏نشينند و نتيجه مطلوب از آن دو برآورده مي‏شود. به همين دليل، اسلام بر عامل كار در چهارچوب توسعه اقتصادي، بسيار تأكيد ورزيده، به ويژه در فعّاليت‏هاي توليدي، و به طور اخص در كشاورزي، دامپروري، و صنعت. </a:t>
            </a:r>
            <a:br>
              <a:rPr lang="fa-IR" sz="2400" b="1" dirty="0" smtClean="0">
                <a:cs typeface="B Koodak" pitchFamily="2" charset="-78"/>
              </a:rPr>
            </a:br>
            <a:r>
              <a:rPr lang="fa-IR" sz="2400" b="1" dirty="0" smtClean="0">
                <a:cs typeface="B Koodak" pitchFamily="2" charset="-78"/>
              </a:rPr>
              <a:t>در فرهنگ اسلامي، كار جايگاهي والا دارد، تا آن جا كه رسول خدا دست كارپيشه را گرفت و آن را بوسيد و فرمود: </a:t>
            </a:r>
            <a:endParaRPr lang="fa-IR" sz="2400" b="1" dirty="0">
              <a:cs typeface="B Koodak" pitchFamily="2" charset="-78"/>
            </a:endParaRPr>
          </a:p>
        </p:txBody>
      </p:sp>
      <p:sp>
        <p:nvSpPr>
          <p:cNvPr id="4" name="Rectangle 3"/>
          <p:cNvSpPr/>
          <p:nvPr/>
        </p:nvSpPr>
        <p:spPr>
          <a:xfrm>
            <a:off x="428596" y="4357694"/>
            <a:ext cx="8286808" cy="1384995"/>
          </a:xfrm>
          <a:prstGeom prst="rect">
            <a:avLst/>
          </a:prstGeom>
        </p:spPr>
        <p:txBody>
          <a:bodyPr wrap="square">
            <a:spAutoFit/>
          </a:bodyPr>
          <a:lstStyle/>
          <a:p>
            <a:pPr algn="ctr">
              <a:lnSpc>
                <a:spcPct val="150000"/>
              </a:lnSpc>
            </a:pPr>
            <a:r>
              <a:rPr lang="fa-IR" sz="2800" b="1" dirty="0" smtClean="0">
                <a:cs typeface="B Esfehan" pitchFamily="2" charset="-78"/>
              </a:rPr>
              <a:t>«هذِهِ يدٌ لاتَمَسُّهَا النّارُ أبَدا؛ </a:t>
            </a:r>
            <a:br>
              <a:rPr lang="fa-IR" sz="2800" b="1" dirty="0" smtClean="0">
                <a:cs typeface="B Esfehan" pitchFamily="2" charset="-78"/>
              </a:rPr>
            </a:br>
            <a:r>
              <a:rPr lang="fa-IR" sz="2800" b="1" dirty="0" smtClean="0">
                <a:cs typeface="B Esfehan" pitchFamily="2" charset="-78"/>
              </a:rPr>
              <a:t>اين، دستي است كه هرگز آتش به آن نمي‏رسد».</a:t>
            </a:r>
            <a:endParaRPr lang="fa-IR" sz="2800" b="1" dirty="0">
              <a:cs typeface="B Esfehan" pitchFamily="2" charset="-78"/>
            </a:endParaRPr>
          </a:p>
        </p:txBody>
      </p:sp>
      <p:sp>
        <p:nvSpPr>
          <p:cNvPr id="5" name="Footer Placeholder 4"/>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7620" y="0"/>
            <a:ext cx="1284327" cy="923330"/>
          </a:xfrm>
          <a:prstGeom prst="rect">
            <a:avLst/>
          </a:prstGeom>
          <a:noFill/>
        </p:spPr>
        <p:txBody>
          <a:bodyPr wrap="none" lIns="91440" tIns="45720" rIns="91440" bIns="45720">
            <a:spAutoFit/>
          </a:bodyPr>
          <a:lstStyle/>
          <a:p>
            <a:pPr algn="ctr"/>
            <a:r>
              <a:rPr lang="fa-IR"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بازار</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Rectangle 2"/>
          <p:cNvSpPr/>
          <p:nvPr/>
        </p:nvSpPr>
        <p:spPr>
          <a:xfrm>
            <a:off x="214282" y="928670"/>
            <a:ext cx="8715436" cy="1154162"/>
          </a:xfrm>
          <a:prstGeom prst="rect">
            <a:avLst/>
          </a:prstGeom>
        </p:spPr>
        <p:txBody>
          <a:bodyPr wrap="square">
            <a:spAutoFit/>
          </a:bodyPr>
          <a:lstStyle/>
          <a:p>
            <a:pPr>
              <a:lnSpc>
                <a:spcPct val="150000"/>
              </a:lnSpc>
            </a:pPr>
            <a:r>
              <a:rPr lang="fa-IR" sz="2400" b="1" dirty="0" smtClean="0">
                <a:cs typeface="B Koodak" pitchFamily="2" charset="-78"/>
              </a:rPr>
              <a:t> بخشي مهم از مباحث مرتبط با توسعه اقتصادي در روايات اسلامي، مربوط به فعّاليت‏هاي بازار است. حتّي از پيامبر گرامي روايت شده است: </a:t>
            </a:r>
            <a:endParaRPr lang="fa-IR" sz="2400" b="1" dirty="0">
              <a:cs typeface="B Koodak" pitchFamily="2" charset="-78"/>
            </a:endParaRPr>
          </a:p>
        </p:txBody>
      </p:sp>
      <p:sp>
        <p:nvSpPr>
          <p:cNvPr id="4" name="Rectangle 3"/>
          <p:cNvSpPr/>
          <p:nvPr/>
        </p:nvSpPr>
        <p:spPr>
          <a:xfrm>
            <a:off x="857224" y="2285992"/>
            <a:ext cx="7572428" cy="1200329"/>
          </a:xfrm>
          <a:prstGeom prst="rect">
            <a:avLst/>
          </a:prstGeom>
        </p:spPr>
        <p:txBody>
          <a:bodyPr wrap="square">
            <a:spAutoFit/>
          </a:bodyPr>
          <a:lstStyle/>
          <a:p>
            <a:pPr algn="ctr">
              <a:lnSpc>
                <a:spcPct val="150000"/>
              </a:lnSpc>
            </a:pPr>
            <a:r>
              <a:rPr lang="fa-IR" sz="2400" b="1" dirty="0" smtClean="0">
                <a:cs typeface="B Esfehan" pitchFamily="2" charset="-78"/>
              </a:rPr>
              <a:t>«تِسعَةُ أعشارِ الرِّزقِ فِي التِّجارَةِ؛ </a:t>
            </a:r>
            <a:br>
              <a:rPr lang="fa-IR" sz="2400" b="1" dirty="0" smtClean="0">
                <a:cs typeface="B Esfehan" pitchFamily="2" charset="-78"/>
              </a:rPr>
            </a:br>
            <a:r>
              <a:rPr lang="fa-IR" sz="2400" b="1" dirty="0" smtClean="0">
                <a:cs typeface="B Esfehan" pitchFamily="2" charset="-78"/>
              </a:rPr>
              <a:t>نُه دهمِ روزي در بازرگاني است».</a:t>
            </a:r>
            <a:endParaRPr lang="fa-IR" sz="2400" b="1" dirty="0">
              <a:cs typeface="B Esfehan" pitchFamily="2" charset="-78"/>
            </a:endParaRPr>
          </a:p>
        </p:txBody>
      </p:sp>
      <p:sp>
        <p:nvSpPr>
          <p:cNvPr id="5" name="Rectangle 4"/>
          <p:cNvSpPr/>
          <p:nvPr/>
        </p:nvSpPr>
        <p:spPr>
          <a:xfrm>
            <a:off x="142844" y="4000504"/>
            <a:ext cx="8858312" cy="1754326"/>
          </a:xfrm>
          <a:prstGeom prst="rect">
            <a:avLst/>
          </a:prstGeom>
        </p:spPr>
        <p:txBody>
          <a:bodyPr wrap="square">
            <a:spAutoFit/>
          </a:bodyPr>
          <a:lstStyle/>
          <a:p>
            <a:pPr>
              <a:lnSpc>
                <a:spcPct val="150000"/>
              </a:lnSpc>
            </a:pPr>
            <a:r>
              <a:rPr lang="fa-IR" sz="2400" b="1" dirty="0" smtClean="0">
                <a:cs typeface="B Koodak" pitchFamily="2" charset="-78"/>
              </a:rPr>
              <a:t>افزون بر بيان اهمّيت بازرگاني و نقش برجسته آن در شكوفايي اقتصادي، اسلام آموزش‏ها و ضوابط و احكام استواري در زمينه تنظيم بازار و بهره‏گيري درست از فعّاليت‏هاي آن ارائه كرده است .</a:t>
            </a:r>
            <a:endParaRPr lang="fa-IR" sz="2400" b="1" dirty="0">
              <a:cs typeface="B Koodak" pitchFamily="2" charset="-78"/>
            </a:endParaRPr>
          </a:p>
        </p:txBody>
      </p:sp>
      <p:sp>
        <p:nvSpPr>
          <p:cNvPr id="6" name="Footer Placeholder 5"/>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7620" y="0"/>
            <a:ext cx="1829347" cy="923330"/>
          </a:xfrm>
          <a:prstGeom prst="rect">
            <a:avLst/>
          </a:prstGeom>
          <a:noFill/>
        </p:spPr>
        <p:txBody>
          <a:bodyPr wrap="none" lIns="91440" tIns="45720" rIns="91440" bIns="45720">
            <a:spAutoFit/>
          </a:bodyPr>
          <a:lstStyle/>
          <a:p>
            <a:pPr algn="ctr"/>
            <a:r>
              <a:rPr lang="fa-IR"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مصرف</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Rectangle 2"/>
          <p:cNvSpPr/>
          <p:nvPr/>
        </p:nvSpPr>
        <p:spPr>
          <a:xfrm>
            <a:off x="214282" y="1214422"/>
            <a:ext cx="8715436" cy="2308324"/>
          </a:xfrm>
          <a:prstGeom prst="rect">
            <a:avLst/>
          </a:prstGeom>
        </p:spPr>
        <p:txBody>
          <a:bodyPr wrap="square">
            <a:spAutoFit/>
          </a:bodyPr>
          <a:lstStyle/>
          <a:p>
            <a:pPr>
              <a:lnSpc>
                <a:spcPct val="150000"/>
              </a:lnSpc>
            </a:pPr>
            <a:r>
              <a:rPr lang="fa-IR" sz="2400" b="1" dirty="0" smtClean="0">
                <a:cs typeface="B Koodak" pitchFamily="2" charset="-78"/>
              </a:rPr>
              <a:t> هر چند سرانه درآمد داخلي افزايش يابد، اگر مصرف درست تحقّق نيابد، توسعه مطلوب حاصل نخواهد شد. از بارزترين مباحث الگوي مصرف، لزوم توازن ميان درآمد و مصرف؛ مصرف به قدر نياز؛ رعايت اعتدال در مصرف و دوري از افراط و تفريط؛ و دوري جستن از اسراف و سختگيري است.</a:t>
            </a:r>
            <a:endParaRPr lang="fa-IR" sz="2400" b="1" dirty="0">
              <a:cs typeface="B Koodak" pitchFamily="2" charset="-78"/>
            </a:endParaRPr>
          </a:p>
        </p:txBody>
      </p:sp>
      <p:sp>
        <p:nvSpPr>
          <p:cNvPr id="4" name="Rectangle 3"/>
          <p:cNvSpPr/>
          <p:nvPr/>
        </p:nvSpPr>
        <p:spPr>
          <a:xfrm>
            <a:off x="214282" y="4143380"/>
            <a:ext cx="8715436" cy="1754326"/>
          </a:xfrm>
          <a:prstGeom prst="rect">
            <a:avLst/>
          </a:prstGeom>
        </p:spPr>
        <p:txBody>
          <a:bodyPr wrap="square">
            <a:spAutoFit/>
          </a:bodyPr>
          <a:lstStyle/>
          <a:p>
            <a:pPr algn="ctr">
              <a:lnSpc>
                <a:spcPct val="150000"/>
              </a:lnSpc>
            </a:pPr>
            <a:r>
              <a:rPr lang="fa-IR" sz="2400" b="1" dirty="0" smtClean="0">
                <a:cs typeface="B Esfehan" pitchFamily="2" charset="-78"/>
              </a:rPr>
              <a:t>پيامبر خدا صلي‏الله‏عليه‏و‏آله: لا مَنعَ ولا إسرافَ، ولا بُخلَ ولا إتلافَ؛ </a:t>
            </a:r>
            <a:br>
              <a:rPr lang="fa-IR" sz="2400" b="1" dirty="0" smtClean="0">
                <a:cs typeface="B Esfehan" pitchFamily="2" charset="-78"/>
              </a:rPr>
            </a:br>
            <a:r>
              <a:rPr lang="fa-IR" sz="2400" b="1" dirty="0" smtClean="0">
                <a:cs typeface="B Esfehan" pitchFamily="2" charset="-78"/>
              </a:rPr>
              <a:t>نه تنگ گرفتن [پسنديده] است و نه ريخت و پاش؛ نه تنگ چشمي</a:t>
            </a:r>
          </a:p>
          <a:p>
            <a:pPr algn="ctr">
              <a:lnSpc>
                <a:spcPct val="150000"/>
              </a:lnSpc>
            </a:pPr>
            <a:r>
              <a:rPr lang="fa-IR" sz="2400" b="1" dirty="0" smtClean="0">
                <a:cs typeface="B Esfehan" pitchFamily="2" charset="-78"/>
              </a:rPr>
              <a:t>و نه تباه كردنِ [اموال]</a:t>
            </a:r>
            <a:endParaRPr lang="fa-IR" sz="2400" b="1" dirty="0">
              <a:cs typeface="B Esfehan" pitchFamily="2" charset="-78"/>
            </a:endParaRPr>
          </a:p>
        </p:txBody>
      </p:sp>
      <p:sp>
        <p:nvSpPr>
          <p:cNvPr id="5" name="Footer Placeholder 4"/>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7620" y="0"/>
            <a:ext cx="1346844" cy="923330"/>
          </a:xfrm>
          <a:prstGeom prst="rect">
            <a:avLst/>
          </a:prstGeom>
          <a:noFill/>
        </p:spPr>
        <p:txBody>
          <a:bodyPr wrap="none" lIns="91440" tIns="45720" rIns="91440" bIns="45720">
            <a:spAutoFit/>
          </a:bodyPr>
          <a:lstStyle/>
          <a:p>
            <a:pPr algn="ctr"/>
            <a:r>
              <a:rPr lang="fa-IR"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دولت</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Rectangle 2"/>
          <p:cNvSpPr/>
          <p:nvPr/>
        </p:nvSpPr>
        <p:spPr>
          <a:xfrm>
            <a:off x="214282" y="928670"/>
            <a:ext cx="8643966" cy="5632311"/>
          </a:xfrm>
          <a:prstGeom prst="rect">
            <a:avLst/>
          </a:prstGeom>
        </p:spPr>
        <p:txBody>
          <a:bodyPr wrap="square">
            <a:spAutoFit/>
          </a:bodyPr>
          <a:lstStyle/>
          <a:p>
            <a:pPr>
              <a:lnSpc>
                <a:spcPct val="150000"/>
              </a:lnSpc>
            </a:pPr>
            <a:r>
              <a:rPr lang="fa-IR" sz="2000" b="1" dirty="0" smtClean="0">
                <a:cs typeface="B Koodak" pitchFamily="2" charset="-78"/>
              </a:rPr>
              <a:t> مسؤوليت‏هاي اصلي در ايجاد و تقويت مراكز پژوهشي علمي؛ پديد آوري مديريت ‏هاي توانمند اقتصادي؛ فراهم آوردن كار؛ تنظيم فعّاليت‏هاي بازار؛ و گسترش الگوي سالم مصرف، بر دوش دولت است. دولت بايد از رهگذر وضع و اجراي قانون‏هاي مناسب، نظارت دقيق بر كار بخش خصوصي، و دخالت مستقيم در موارد ضرور، زمينه مناسب براي رشد اقتصادي را فراهم سازد؛ همان گونه كه مردم نيز وظيفه دارند در همه اين موارد، يار و پشتيبان دولت باشند.</a:t>
            </a:r>
          </a:p>
          <a:p>
            <a:pPr>
              <a:lnSpc>
                <a:spcPct val="150000"/>
              </a:lnSpc>
            </a:pPr>
            <a:r>
              <a:rPr lang="fa-IR" sz="2000" dirty="0" smtClean="0">
                <a:cs typeface="B Koodak" pitchFamily="2" charset="-78"/>
              </a:rPr>
              <a:t>توجّه به دولت به مثابه يكي از اركان عملي توسعه اقتصادي، به معناي ناديده گرفتن نقش مردم نيست؛ بلكه از بررسي متون ديني و روايي درباره پنج ركن ديگر توسعه، روشن مي‏شود كه اسلام، براي مردم، و به طور خاص «بخش خصوصي»، نقش اساسي در توسعه اقتصادي قائل است. در كنار اين، اسلام بر آن است كه تحقّق اهداف رشد اقتصادي، از طريق شكوفايي استعدادهاي فطري انسان و بروز توانمندي‏هاي دروني او حاصل مي‏گردد. از اين رو، اسلام همه فعّاليت‏هاي اقتصادي مطلوب بخش خصوصي را به خود مردم واگذار كرده، مشروط به اين كه منجر به زيان‏هايي نشود كه ناشي از انحصار اين فعّاليت‏ها در دست بخش خصوصي است.</a:t>
            </a:r>
            <a:endParaRPr lang="fa-IR" sz="2000" b="1" dirty="0">
              <a:cs typeface="B Koodak" pitchFamily="2" charset="-78"/>
            </a:endParaRPr>
          </a:p>
        </p:txBody>
      </p:sp>
      <p:sp>
        <p:nvSpPr>
          <p:cNvPr id="4" name="Footer Placeholder 3"/>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643998" cy="2428892"/>
          </a:xfrm>
        </p:spPr>
        <p:txBody>
          <a:bodyPr>
            <a:normAutofit/>
          </a:bodyPr>
          <a:lstStyle/>
          <a:p>
            <a:r>
              <a:rPr lang="fa-IR" sz="3200" b="1" dirty="0">
                <a:solidFill>
                  <a:schemeClr val="bg1"/>
                </a:solidFill>
                <a:cs typeface="B Badr" pitchFamily="2" charset="-78"/>
              </a:rPr>
              <a:t>براي تبيين هر چه </a:t>
            </a:r>
            <a:r>
              <a:rPr lang="fa-IR" sz="3200" b="1" dirty="0" smtClean="0">
                <a:solidFill>
                  <a:schemeClr val="bg1"/>
                </a:solidFill>
                <a:cs typeface="B Badr" pitchFamily="2" charset="-78"/>
              </a:rPr>
              <a:t>بهتر« جايگاه توسعه </a:t>
            </a:r>
            <a:r>
              <a:rPr lang="fa-IR" sz="3200" b="1" dirty="0">
                <a:solidFill>
                  <a:schemeClr val="bg1"/>
                </a:solidFill>
                <a:cs typeface="B Badr" pitchFamily="2" charset="-78"/>
              </a:rPr>
              <a:t>اقتصادي» در اسلام و با توجه به مجال </a:t>
            </a:r>
            <a:r>
              <a:rPr lang="fa-IR" sz="3200" b="1" dirty="0" smtClean="0">
                <a:solidFill>
                  <a:schemeClr val="bg1"/>
                </a:solidFill>
                <a:cs typeface="B Badr" pitchFamily="2" charset="-78"/>
              </a:rPr>
              <a:t>اندك،</a:t>
            </a:r>
            <a:br>
              <a:rPr lang="fa-IR" sz="3200" b="1" dirty="0" smtClean="0">
                <a:solidFill>
                  <a:schemeClr val="bg1"/>
                </a:solidFill>
                <a:cs typeface="B Badr" pitchFamily="2" charset="-78"/>
              </a:rPr>
            </a:br>
            <a:r>
              <a:rPr lang="fa-IR" sz="3200" b="1" dirty="0" smtClean="0">
                <a:solidFill>
                  <a:schemeClr val="bg1"/>
                </a:solidFill>
                <a:cs typeface="B Badr" pitchFamily="2" charset="-78"/>
              </a:rPr>
              <a:t>مباحث </a:t>
            </a:r>
            <a:r>
              <a:rPr lang="fa-IR" sz="3200" b="1" dirty="0">
                <a:solidFill>
                  <a:schemeClr val="bg1"/>
                </a:solidFill>
                <a:cs typeface="B Badr" pitchFamily="2" charset="-78"/>
              </a:rPr>
              <a:t>اين نوشتار تحت 4 عنوان كلي </a:t>
            </a:r>
            <a:r>
              <a:rPr lang="fa-IR" sz="3200" b="1" dirty="0" smtClean="0">
                <a:solidFill>
                  <a:schemeClr val="bg1"/>
                </a:solidFill>
                <a:cs typeface="B Badr" pitchFamily="2" charset="-78"/>
              </a:rPr>
              <a:t>ذيل</a:t>
            </a:r>
            <a:br>
              <a:rPr lang="fa-IR" sz="3200" b="1" dirty="0" smtClean="0">
                <a:solidFill>
                  <a:schemeClr val="bg1"/>
                </a:solidFill>
                <a:cs typeface="B Badr" pitchFamily="2" charset="-78"/>
              </a:rPr>
            </a:br>
            <a:r>
              <a:rPr lang="fa-IR" sz="3200" b="1" dirty="0" smtClean="0">
                <a:solidFill>
                  <a:schemeClr val="bg1"/>
                </a:solidFill>
                <a:cs typeface="B Badr" pitchFamily="2" charset="-78"/>
              </a:rPr>
              <a:t>بررسي </a:t>
            </a:r>
            <a:r>
              <a:rPr lang="fa-IR" sz="3200" b="1" dirty="0">
                <a:solidFill>
                  <a:schemeClr val="bg1"/>
                </a:solidFill>
                <a:cs typeface="B Badr" pitchFamily="2" charset="-78"/>
              </a:rPr>
              <a:t>خواهد شد</a:t>
            </a:r>
            <a:r>
              <a:rPr lang="fa-IR" sz="3200" b="1" dirty="0" smtClean="0">
                <a:solidFill>
                  <a:schemeClr val="bg1"/>
                </a:solidFill>
                <a:cs typeface="B Badr" pitchFamily="2" charset="-78"/>
              </a:rPr>
              <a:t>؛</a:t>
            </a:r>
            <a:endParaRPr lang="fa-IR" sz="3200" b="1" dirty="0">
              <a:solidFill>
                <a:schemeClr val="bg1"/>
              </a:solidFill>
              <a:cs typeface="B Badr" pitchFamily="2" charset="-78"/>
            </a:endParaRPr>
          </a:p>
        </p:txBody>
      </p:sp>
      <p:sp>
        <p:nvSpPr>
          <p:cNvPr id="3" name="TextBox 2"/>
          <p:cNvSpPr txBox="1"/>
          <p:nvPr/>
        </p:nvSpPr>
        <p:spPr>
          <a:xfrm>
            <a:off x="214282" y="2214554"/>
            <a:ext cx="8550739" cy="4413516"/>
          </a:xfrm>
          <a:prstGeom prst="rect">
            <a:avLst/>
          </a:prstGeom>
          <a:noFill/>
        </p:spPr>
        <p:txBody>
          <a:bodyPr wrap="none" rtlCol="1">
            <a:spAutoFit/>
          </a:bodyPr>
          <a:lstStyle/>
          <a:p>
            <a:pPr>
              <a:lnSpc>
                <a:spcPct val="130000"/>
              </a:lnSpc>
            </a:pPr>
            <a:r>
              <a:rPr lang="fa-IR" sz="5400" b="1" dirty="0" smtClean="0">
                <a:solidFill>
                  <a:schemeClr val="tx2">
                    <a:lumMod val="90000"/>
                  </a:schemeClr>
                </a:solidFill>
                <a:effectLst>
                  <a:outerShdw blurRad="38100" dist="38100" dir="2700000" algn="tl">
                    <a:srgbClr val="000000">
                      <a:alpha val="43137"/>
                    </a:srgbClr>
                  </a:outerShdw>
                </a:effectLst>
                <a:cs typeface="B Koodak" pitchFamily="2" charset="-78"/>
              </a:rPr>
              <a:t>1. تعريف توسعه،</a:t>
            </a:r>
            <a:r>
              <a:rPr lang="fa-IR" sz="5400" b="1" dirty="0" smtClean="0">
                <a:solidFill>
                  <a:srgbClr val="FFFF00"/>
                </a:solidFill>
                <a:effectLst>
                  <a:outerShdw blurRad="38100" dist="38100" dir="2700000" algn="tl">
                    <a:srgbClr val="000000">
                      <a:alpha val="43137"/>
                    </a:srgbClr>
                  </a:outerShdw>
                </a:effectLst>
                <a:cs typeface="B Koodak" pitchFamily="2" charset="-78"/>
              </a:rPr>
              <a:t/>
            </a:r>
            <a:br>
              <a:rPr lang="fa-IR" sz="5400" b="1" dirty="0" smtClean="0">
                <a:solidFill>
                  <a:srgbClr val="FFFF00"/>
                </a:solidFill>
                <a:effectLst>
                  <a:outerShdw blurRad="38100" dist="38100" dir="2700000" algn="tl">
                    <a:srgbClr val="000000">
                      <a:alpha val="43137"/>
                    </a:srgbClr>
                  </a:outerShdw>
                </a:effectLst>
                <a:cs typeface="B Koodak" pitchFamily="2" charset="-78"/>
              </a:rPr>
            </a:br>
            <a:r>
              <a:rPr lang="fa-IR" sz="5400" b="1" dirty="0" smtClean="0">
                <a:solidFill>
                  <a:schemeClr val="accent1">
                    <a:lumMod val="20000"/>
                    <a:lumOff val="80000"/>
                  </a:schemeClr>
                </a:solidFill>
                <a:effectLst>
                  <a:outerShdw blurRad="38100" dist="38100" dir="2700000" algn="tl">
                    <a:srgbClr val="000000">
                      <a:alpha val="43137"/>
                    </a:srgbClr>
                  </a:outerShdw>
                </a:effectLst>
                <a:cs typeface="B Koodak" pitchFamily="2" charset="-78"/>
              </a:rPr>
              <a:t>2. هدف توسعه،</a:t>
            </a:r>
            <a:r>
              <a:rPr lang="fa-IR" sz="5400" b="1" dirty="0" smtClean="0">
                <a:solidFill>
                  <a:srgbClr val="FFFF00"/>
                </a:solidFill>
                <a:effectLst>
                  <a:outerShdw blurRad="38100" dist="38100" dir="2700000" algn="tl">
                    <a:srgbClr val="000000">
                      <a:alpha val="43137"/>
                    </a:srgbClr>
                  </a:outerShdw>
                </a:effectLst>
                <a:cs typeface="B Koodak" pitchFamily="2" charset="-78"/>
              </a:rPr>
              <a:t/>
            </a:r>
            <a:br>
              <a:rPr lang="fa-IR" sz="5400" b="1" dirty="0" smtClean="0">
                <a:solidFill>
                  <a:srgbClr val="FFFF00"/>
                </a:solidFill>
                <a:effectLst>
                  <a:outerShdw blurRad="38100" dist="38100" dir="2700000" algn="tl">
                    <a:srgbClr val="000000">
                      <a:alpha val="43137"/>
                    </a:srgbClr>
                  </a:outerShdw>
                </a:effectLst>
                <a:cs typeface="B Koodak" pitchFamily="2" charset="-78"/>
              </a:rPr>
            </a:br>
            <a:r>
              <a:rPr lang="fa-IR" sz="5400" b="1" dirty="0" smtClean="0">
                <a:solidFill>
                  <a:schemeClr val="accent2">
                    <a:lumMod val="20000"/>
                    <a:lumOff val="80000"/>
                  </a:schemeClr>
                </a:solidFill>
                <a:effectLst>
                  <a:outerShdw blurRad="38100" dist="38100" dir="2700000" algn="tl">
                    <a:srgbClr val="000000">
                      <a:alpha val="43137"/>
                    </a:srgbClr>
                  </a:outerShdw>
                </a:effectLst>
                <a:cs typeface="B Koodak" pitchFamily="2" charset="-78"/>
              </a:rPr>
              <a:t>3. نظامهاي توسعه و راهبردهاي آن.</a:t>
            </a:r>
          </a:p>
          <a:p>
            <a:pPr>
              <a:lnSpc>
                <a:spcPct val="130000"/>
              </a:lnSpc>
            </a:pPr>
            <a:r>
              <a:rPr lang="fa-IR" sz="5400" b="1" dirty="0" smtClean="0">
                <a:solidFill>
                  <a:schemeClr val="accent3">
                    <a:lumMod val="20000"/>
                    <a:lumOff val="80000"/>
                  </a:schemeClr>
                </a:solidFill>
                <a:effectLst>
                  <a:outerShdw blurRad="38100" dist="38100" dir="2700000" algn="tl">
                    <a:srgbClr val="000000">
                      <a:alpha val="43137"/>
                    </a:srgbClr>
                  </a:outerShdw>
                </a:effectLst>
                <a:cs typeface="B Koodak" pitchFamily="2" charset="-78"/>
              </a:rPr>
              <a:t>4. پايه‏هاي توسعه اقتصادي در اسلام.</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iterate type="lt">
                                    <p:tmPct val="5000"/>
                                  </p:iterate>
                                  <p:childTnLst>
                                    <p:set>
                                      <p:cBhvr>
                                        <p:cTn id="11" dur="1" fill="hold">
                                          <p:stCondLst>
                                            <p:cond delay="0"/>
                                          </p:stCondLst>
                                        </p:cTn>
                                        <p:tgtEl>
                                          <p:spTgt spid="3"/>
                                        </p:tgtEl>
                                        <p:attrNameLst>
                                          <p:attrName>style.visibility</p:attrName>
                                        </p:attrNameLst>
                                      </p:cBhvr>
                                      <p:to>
                                        <p:strVal val="visible"/>
                                      </p:to>
                                    </p:set>
                                    <p:anim calcmode="lin" valueType="num">
                                      <p:cBhvr>
                                        <p:cTn id="12" dur="3000" fill="hold"/>
                                        <p:tgtEl>
                                          <p:spTgt spid="3"/>
                                        </p:tgtEl>
                                        <p:attrNameLst>
                                          <p:attrName>ppt_w</p:attrName>
                                        </p:attrNameLst>
                                      </p:cBhvr>
                                      <p:tavLst>
                                        <p:tav tm="0">
                                          <p:val>
                                            <p:fltVal val="0"/>
                                          </p:val>
                                        </p:tav>
                                        <p:tav tm="100000">
                                          <p:val>
                                            <p:strVal val="#ppt_w"/>
                                          </p:val>
                                        </p:tav>
                                      </p:tavLst>
                                    </p:anim>
                                    <p:anim calcmode="lin" valueType="num">
                                      <p:cBhvr>
                                        <p:cTn id="13" dur="3000" fill="hold"/>
                                        <p:tgtEl>
                                          <p:spTgt spid="3"/>
                                        </p:tgtEl>
                                        <p:attrNameLst>
                                          <p:attrName>ppt_h</p:attrName>
                                        </p:attrNameLst>
                                      </p:cBhvr>
                                      <p:tavLst>
                                        <p:tav tm="0">
                                          <p:val>
                                            <p:fltVal val="0"/>
                                          </p:val>
                                        </p:tav>
                                        <p:tav tm="100000">
                                          <p:val>
                                            <p:strVal val="#ppt_h"/>
                                          </p:val>
                                        </p:tav>
                                      </p:tavLst>
                                    </p:anim>
                                    <p:anim calcmode="lin" valueType="num">
                                      <p:cBhvr>
                                        <p:cTn id="14" dur="3000" fill="hold"/>
                                        <p:tgtEl>
                                          <p:spTgt spid="3"/>
                                        </p:tgtEl>
                                        <p:attrNameLst>
                                          <p:attrName>style.rotation</p:attrName>
                                        </p:attrNameLst>
                                      </p:cBhvr>
                                      <p:tavLst>
                                        <p:tav tm="0">
                                          <p:val>
                                            <p:fltVal val="90"/>
                                          </p:val>
                                        </p:tav>
                                        <p:tav tm="100000">
                                          <p:val>
                                            <p:fltVal val="0"/>
                                          </p:val>
                                        </p:tav>
                                      </p:tavLst>
                                    </p:anim>
                                    <p:animEffect transition="in" filter="fade">
                                      <p:cBhvr>
                                        <p:cTn id="15"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85728"/>
            <a:ext cx="8786874" cy="3924151"/>
          </a:xfrm>
          <a:prstGeom prst="rect">
            <a:avLst/>
          </a:prstGeom>
        </p:spPr>
        <p:txBody>
          <a:bodyPr wrap="square">
            <a:spAutoFit/>
          </a:bodyPr>
          <a:lstStyle/>
          <a:p>
            <a:pPr algn="ctr">
              <a:lnSpc>
                <a:spcPct val="150000"/>
              </a:lnSpc>
            </a:pPr>
            <a:r>
              <a:rPr lang="fa-IR" sz="2400" b="1" dirty="0" smtClean="0">
                <a:cs typeface="B Mitra" pitchFamily="2" charset="-78"/>
              </a:rPr>
              <a:t>البتّه اسلام، ضمن باور داشتن اين اركان براي توسعه اقتصادي، به آن‏ها اكتفا نمي‏ورزد و در جهان بيني خاصّ خود و تعريف ويژه‏اش براي توسعه و اهداف آن، اركان ديگري را نيز به آن‏ها مي‏افزايد و تحقّقِ پايه‏هاي ديگري را هم ضروري مي‏شمارد. در عين حال، آنچه مهم‏تر است، لزوم برطرف كردن موانع و درمانِ آفت‏هاي دستيابي به توسعه اقتصادي است.</a:t>
            </a:r>
            <a:br>
              <a:rPr lang="fa-IR" sz="2400" b="1" dirty="0" smtClean="0">
                <a:cs typeface="B Mitra" pitchFamily="2" charset="-78"/>
              </a:rPr>
            </a:br>
            <a:r>
              <a:rPr lang="fa-IR" sz="2400" b="1" dirty="0" smtClean="0">
                <a:cs typeface="B Mitra" pitchFamily="2" charset="-78"/>
              </a:rPr>
              <a:t>با بررسي آموزه‏هاي ديني، مي­توان راهبردهاي اصلي و چه بسا اختصاصي اسلام را در سه عنوان ذيل ارائه كرد: ‏</a:t>
            </a:r>
            <a:endParaRPr lang="fa-IR" sz="2400" b="1" dirty="0">
              <a:cs typeface="B Mitra" pitchFamily="2" charset="-78"/>
            </a:endParaRPr>
          </a:p>
        </p:txBody>
      </p:sp>
      <p:sp>
        <p:nvSpPr>
          <p:cNvPr id="3" name="Rectangle 2"/>
          <p:cNvSpPr/>
          <p:nvPr/>
        </p:nvSpPr>
        <p:spPr>
          <a:xfrm>
            <a:off x="2857488" y="4286256"/>
            <a:ext cx="5977919" cy="523220"/>
          </a:xfrm>
          <a:prstGeom prst="rect">
            <a:avLst/>
          </a:prstGeom>
        </p:spPr>
        <p:txBody>
          <a:bodyPr wrap="none">
            <a:spAutoFit/>
          </a:bodyPr>
          <a:lstStyle/>
          <a:p>
            <a:r>
              <a:rPr lang="fa-IR" sz="2800" b="1" dirty="0" smtClean="0">
                <a:cs typeface="B Titr" pitchFamily="2" charset="-78"/>
              </a:rPr>
              <a:t>يك. نقش ارزش‏هاي معنوي در توسعه اقتصادي</a:t>
            </a:r>
            <a:endParaRPr lang="fa-IR" sz="2800" b="1" dirty="0">
              <a:cs typeface="B Titr" pitchFamily="2" charset="-78"/>
            </a:endParaRPr>
          </a:p>
        </p:txBody>
      </p:sp>
      <p:sp>
        <p:nvSpPr>
          <p:cNvPr id="4" name="Rectangle 3"/>
          <p:cNvSpPr/>
          <p:nvPr/>
        </p:nvSpPr>
        <p:spPr>
          <a:xfrm>
            <a:off x="1428728" y="5072074"/>
            <a:ext cx="5267789" cy="523220"/>
          </a:xfrm>
          <a:prstGeom prst="rect">
            <a:avLst/>
          </a:prstGeom>
        </p:spPr>
        <p:txBody>
          <a:bodyPr wrap="none">
            <a:spAutoFit/>
          </a:bodyPr>
          <a:lstStyle/>
          <a:p>
            <a:r>
              <a:rPr lang="fa-IR" sz="2800" b="1" dirty="0" smtClean="0">
                <a:cs typeface="B Titr" pitchFamily="2" charset="-78"/>
              </a:rPr>
              <a:t>دو. تاثير توسعه اقتصادي در تعالي معنوي</a:t>
            </a:r>
            <a:endParaRPr lang="fa-IR" sz="2800" b="1" dirty="0">
              <a:cs typeface="B Titr" pitchFamily="2" charset="-78"/>
            </a:endParaRPr>
          </a:p>
        </p:txBody>
      </p:sp>
      <p:sp>
        <p:nvSpPr>
          <p:cNvPr id="5" name="Rectangle 4"/>
          <p:cNvSpPr/>
          <p:nvPr/>
        </p:nvSpPr>
        <p:spPr>
          <a:xfrm>
            <a:off x="285720" y="5929330"/>
            <a:ext cx="4496744" cy="523220"/>
          </a:xfrm>
          <a:prstGeom prst="rect">
            <a:avLst/>
          </a:prstGeom>
        </p:spPr>
        <p:txBody>
          <a:bodyPr wrap="none">
            <a:spAutoFit/>
          </a:bodyPr>
          <a:lstStyle/>
          <a:p>
            <a:r>
              <a:rPr lang="fa-IR" sz="2800" b="1" dirty="0" smtClean="0">
                <a:cs typeface="B Titr" pitchFamily="2" charset="-78"/>
              </a:rPr>
              <a:t>سه. تأمين نيازهاي اصلي نيازمندان</a:t>
            </a:r>
            <a:endParaRPr lang="fa-IR" sz="2800" b="1" dirty="0">
              <a:cs typeface="B Titr" pitchFamily="2" charset="-78"/>
            </a:endParaRPr>
          </a:p>
        </p:txBody>
      </p:sp>
      <p:sp>
        <p:nvSpPr>
          <p:cNvPr id="6" name="Footer Placeholder 5"/>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357298"/>
            <a:ext cx="8643966" cy="4247317"/>
          </a:xfrm>
          <a:prstGeom prst="rect">
            <a:avLst/>
          </a:prstGeom>
        </p:spPr>
        <p:txBody>
          <a:bodyPr wrap="square">
            <a:spAutoFit/>
          </a:bodyPr>
          <a:lstStyle/>
          <a:p>
            <a:pPr algn="ctr">
              <a:lnSpc>
                <a:spcPct val="250000"/>
              </a:lnSpc>
            </a:pPr>
            <a:r>
              <a:rPr lang="fa-IR" sz="3600" b="1" dirty="0" smtClean="0">
                <a:cs typeface="B Titr" pitchFamily="2" charset="-78"/>
              </a:rPr>
              <a:t>رسول خدا صلي­الله­عليه­و­آله:</a:t>
            </a:r>
          </a:p>
          <a:p>
            <a:pPr algn="ctr">
              <a:lnSpc>
                <a:spcPct val="250000"/>
              </a:lnSpc>
            </a:pPr>
            <a:r>
              <a:rPr lang="fa-IR" sz="3600" b="1" dirty="0" smtClean="0">
                <a:cs typeface="B Titr" pitchFamily="2" charset="-78"/>
              </a:rPr>
              <a:t>إذا أرَدتَ أن يثري مالُكَ فَزَكِّه؛</a:t>
            </a:r>
            <a:br>
              <a:rPr lang="fa-IR" sz="3600" b="1" dirty="0" smtClean="0">
                <a:cs typeface="B Titr" pitchFamily="2" charset="-78"/>
              </a:rPr>
            </a:br>
            <a:r>
              <a:rPr lang="fa-IR" sz="3600" b="1" dirty="0" smtClean="0">
                <a:cs typeface="B Titr" pitchFamily="2" charset="-78"/>
              </a:rPr>
              <a:t>اگر خواستي مالت افزون گردد، زكات آن را بپرداز».</a:t>
            </a:r>
            <a:endParaRPr lang="fa-IR" sz="3600" b="1" dirty="0">
              <a:cs typeface="B Titr" pitchFamily="2" charset="-78"/>
            </a:endParaRPr>
          </a:p>
        </p:txBody>
      </p:sp>
      <p:sp>
        <p:nvSpPr>
          <p:cNvPr id="3" name="Footer Placeholder 2"/>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060848"/>
            <a:ext cx="8064896" cy="2160240"/>
          </a:xfrm>
        </p:spPr>
        <p:txBody>
          <a:bodyPr>
            <a:normAutofit/>
          </a:bodyPr>
          <a:lstStyle/>
          <a:p>
            <a:r>
              <a:rPr lang="fa-IR" sz="9800" dirty="0" smtClean="0"/>
              <a:t>پایان</a:t>
            </a:r>
            <a:endParaRPr lang="en-US" dirty="0"/>
          </a:p>
        </p:txBody>
      </p:sp>
      <p:sp>
        <p:nvSpPr>
          <p:cNvPr id="2" name="Footer Placeholder 1"/>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43174" y="214290"/>
            <a:ext cx="4501552" cy="646331"/>
          </a:xfrm>
          <a:prstGeom prst="rect">
            <a:avLst/>
          </a:prstGeom>
          <a:noFill/>
        </p:spPr>
        <p:txBody>
          <a:bodyPr wrap="none" rtlCol="1">
            <a:spAutoFit/>
          </a:bodyPr>
          <a:lstStyle/>
          <a:p>
            <a:pPr algn="ctr"/>
            <a:r>
              <a:rPr lang="fa-IR" sz="3600" dirty="0" smtClean="0">
                <a:solidFill>
                  <a:schemeClr val="tx2">
                    <a:lumMod val="90000"/>
                  </a:schemeClr>
                </a:solidFill>
                <a:cs typeface="B Jadid" pitchFamily="2" charset="-78"/>
              </a:rPr>
              <a:t>بخش اول: تعريف توسعه</a:t>
            </a:r>
          </a:p>
        </p:txBody>
      </p:sp>
      <p:sp>
        <p:nvSpPr>
          <p:cNvPr id="3" name="TextBox 2"/>
          <p:cNvSpPr txBox="1"/>
          <p:nvPr/>
        </p:nvSpPr>
        <p:spPr>
          <a:xfrm>
            <a:off x="7286644" y="1643050"/>
            <a:ext cx="184731" cy="369332"/>
          </a:xfrm>
          <a:prstGeom prst="rect">
            <a:avLst/>
          </a:prstGeom>
          <a:noFill/>
        </p:spPr>
        <p:txBody>
          <a:bodyPr wrap="none" rtlCol="1">
            <a:spAutoFit/>
          </a:bodyPr>
          <a:lstStyle/>
          <a:p>
            <a:endParaRPr lang="fa-IR" dirty="0"/>
          </a:p>
        </p:txBody>
      </p:sp>
      <p:sp>
        <p:nvSpPr>
          <p:cNvPr id="4" name="TextBox 3"/>
          <p:cNvSpPr txBox="1"/>
          <p:nvPr/>
        </p:nvSpPr>
        <p:spPr>
          <a:xfrm>
            <a:off x="214282" y="928670"/>
            <a:ext cx="8643998" cy="5770811"/>
          </a:xfrm>
          <a:prstGeom prst="rect">
            <a:avLst/>
          </a:prstGeom>
          <a:noFill/>
        </p:spPr>
        <p:txBody>
          <a:bodyPr wrap="square" rtlCol="1">
            <a:spAutoFit/>
          </a:bodyPr>
          <a:lstStyle/>
          <a:p>
            <a:pPr>
              <a:lnSpc>
                <a:spcPct val="150000"/>
              </a:lnSpc>
            </a:pPr>
            <a:r>
              <a:rPr lang="fa-IR" sz="3600" b="1" dirty="0">
                <a:cs typeface="B Lotus" pitchFamily="2" charset="-78"/>
              </a:rPr>
              <a:t>الف. توسعه در ادبيات اقتصادي</a:t>
            </a:r>
            <a:r>
              <a:rPr lang="fa-IR" sz="3000" b="1" dirty="0">
                <a:cs typeface="B Nazanin" pitchFamily="2" charset="-78"/>
              </a:rPr>
              <a:t/>
            </a:r>
            <a:br>
              <a:rPr lang="fa-IR" sz="3000" b="1" dirty="0">
                <a:cs typeface="B Nazanin" pitchFamily="2" charset="-78"/>
              </a:rPr>
            </a:br>
            <a:r>
              <a:rPr lang="fa-IR" sz="3000" b="1" dirty="0">
                <a:solidFill>
                  <a:schemeClr val="bg1"/>
                </a:solidFill>
                <a:cs typeface="B Nazanin" pitchFamily="2" charset="-78"/>
              </a:rPr>
              <a:t> از دهه چهل ميلادي به اين سو، «توسعه» به صورت اصطلاحي در اقتصاد رواج يافته است. در آغاز، توسعه را مترادف «رشد توليد ناخالص داخلي» مي‏دانستند</a:t>
            </a:r>
            <a:r>
              <a:rPr lang="fa-IR" sz="3000" b="1" dirty="0" smtClean="0">
                <a:solidFill>
                  <a:schemeClr val="bg1"/>
                </a:solidFill>
                <a:cs typeface="B Nazanin" pitchFamily="2" charset="-78"/>
              </a:rPr>
              <a:t>؛ امّا </a:t>
            </a:r>
            <a:r>
              <a:rPr lang="fa-IR" sz="3000" b="1" dirty="0">
                <a:solidFill>
                  <a:schemeClr val="bg1"/>
                </a:solidFill>
                <a:cs typeface="B Nazanin" pitchFamily="2" charset="-78"/>
              </a:rPr>
              <a:t>با گذشت يك دهه، تجربه كشورهايي كه براي تحقّق توسعه، راه افزايش توليد ناخالص داخلي را پيموده بودند، نشان داد كه توسعه تنها پديده‏اي اقتصادي نيست، بلكه حالتي است كه ابعاد ديگر نيز دارد؛ ابعادي همچون توسعه سياسي، توسعه اجتماعي، و مانند آن‏ها</a:t>
            </a:r>
            <a:r>
              <a:rPr lang="fa-IR" sz="3000" b="1" dirty="0" smtClean="0">
                <a:solidFill>
                  <a:schemeClr val="bg1"/>
                </a:solidFill>
                <a:cs typeface="B Nazanin" pitchFamily="2" charset="-78"/>
              </a:rPr>
              <a:t>.</a:t>
            </a:r>
            <a:endParaRPr lang="fa-IR" sz="30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142852"/>
            <a:ext cx="8786874" cy="923330"/>
          </a:xfrm>
          <a:prstGeom prst="rect">
            <a:avLst/>
          </a:prstGeom>
        </p:spPr>
        <p:txBody>
          <a:bodyPr wrap="square" numCol="1">
            <a:spAutoFit/>
          </a:bodyPr>
          <a:lstStyle/>
          <a:p>
            <a:pPr>
              <a:lnSpc>
                <a:spcPct val="150000"/>
              </a:lnSpc>
            </a:pPr>
            <a:r>
              <a:rPr lang="fa-IR" sz="3600" b="1" dirty="0">
                <a:cs typeface="B Lotus" pitchFamily="2" charset="-78"/>
              </a:rPr>
              <a:t>ب. توسعه در </a:t>
            </a:r>
            <a:r>
              <a:rPr lang="fa-IR" sz="3600" b="1" dirty="0" smtClean="0">
                <a:cs typeface="B Lotus" pitchFamily="2" charset="-78"/>
              </a:rPr>
              <a:t>اسلام</a:t>
            </a:r>
            <a:endParaRPr lang="fa-IR" sz="3000" b="1" dirty="0">
              <a:solidFill>
                <a:schemeClr val="bg1"/>
              </a:solidFill>
              <a:cs typeface="B Nazanin" pitchFamily="2" charset="-78"/>
            </a:endParaRPr>
          </a:p>
        </p:txBody>
      </p:sp>
      <p:sp>
        <p:nvSpPr>
          <p:cNvPr id="3" name="Rectangle 2"/>
          <p:cNvSpPr/>
          <p:nvPr/>
        </p:nvSpPr>
        <p:spPr>
          <a:xfrm>
            <a:off x="285720" y="1142984"/>
            <a:ext cx="8572528" cy="5262979"/>
          </a:xfrm>
          <a:prstGeom prst="rect">
            <a:avLst/>
          </a:prstGeom>
        </p:spPr>
        <p:txBody>
          <a:bodyPr wrap="square">
            <a:spAutoFit/>
          </a:bodyPr>
          <a:lstStyle/>
          <a:p>
            <a:pPr algn="justLow">
              <a:lnSpc>
                <a:spcPct val="150000"/>
              </a:lnSpc>
            </a:pPr>
            <a:r>
              <a:rPr lang="fa-IR" sz="2800" b="1" dirty="0" smtClean="0">
                <a:solidFill>
                  <a:schemeClr val="bg1"/>
                </a:solidFill>
                <a:cs typeface="B Nazanin" pitchFamily="2" charset="-78"/>
              </a:rPr>
              <a:t>در ديدگاه اسلامي، توسعه اقتصادي براي جامعه، دستاوردِ برنامه‏هاي اسلام در اجراي احكام الهي و جامه عمل پوشاندن به تعاليم آسماني است. تا آنجا كه نبي مكرم اسلام {صلي الله عليه وآله} هر روز پس از نماز صبح به گونه اي كه اصحاب صدايشان را بشنوند در كنار دعا براي اصلاح دين و آخرت، سه مرتبه اين جملات را مي فرمودند: «اللّهُمَّ أصلِح لي دُنياي الَّتي جَعَلتَ فيها مَعاشي؛ </a:t>
            </a:r>
            <a:br>
              <a:rPr lang="fa-IR" sz="2800" b="1" dirty="0" smtClean="0">
                <a:solidFill>
                  <a:schemeClr val="bg1"/>
                </a:solidFill>
                <a:cs typeface="B Nazanin" pitchFamily="2" charset="-78"/>
              </a:rPr>
            </a:br>
            <a:r>
              <a:rPr lang="fa-IR" sz="2800" b="1" dirty="0" smtClean="0">
                <a:solidFill>
                  <a:schemeClr val="bg1"/>
                </a:solidFill>
                <a:cs typeface="B Nazanin" pitchFamily="2" charset="-78"/>
              </a:rPr>
              <a:t>بار خدايا! دنياي مرا به سامان آور؛ همان را كه مايه زندگاني من قرار داده‏اي»</a:t>
            </a:r>
            <a:endParaRPr lang="fa-IR"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214290"/>
            <a:ext cx="8858312" cy="1508105"/>
          </a:xfrm>
          <a:prstGeom prst="rect">
            <a:avLst/>
          </a:prstGeom>
        </p:spPr>
        <p:txBody>
          <a:bodyPr wrap="square">
            <a:spAutoFit/>
          </a:bodyPr>
          <a:lstStyle/>
          <a:p>
            <a:pPr algn="ctr">
              <a:lnSpc>
                <a:spcPct val="150000"/>
              </a:lnSpc>
            </a:pPr>
            <a:r>
              <a:rPr lang="fa-IR" sz="3200" dirty="0">
                <a:solidFill>
                  <a:srgbClr val="FFFF00"/>
                </a:solidFill>
                <a:cs typeface="B Elham" pitchFamily="2" charset="-78"/>
              </a:rPr>
              <a:t>امام صادق عليه­السلام در توصيف جامعه­ي پس از ظهور حضرت حجت عجل­الله­تعالي­فرجه­الشريف مي­فرمايند: </a:t>
            </a:r>
          </a:p>
        </p:txBody>
      </p:sp>
      <p:sp>
        <p:nvSpPr>
          <p:cNvPr id="3" name="Rectangle 2"/>
          <p:cNvSpPr/>
          <p:nvPr/>
        </p:nvSpPr>
        <p:spPr>
          <a:xfrm>
            <a:off x="357158" y="2143116"/>
            <a:ext cx="8501122" cy="2308324"/>
          </a:xfrm>
          <a:prstGeom prst="rect">
            <a:avLst/>
          </a:prstGeom>
        </p:spPr>
        <p:txBody>
          <a:bodyPr wrap="square">
            <a:spAutoFit/>
          </a:bodyPr>
          <a:lstStyle/>
          <a:p>
            <a:pPr algn="ctr">
              <a:lnSpc>
                <a:spcPct val="150000"/>
              </a:lnSpc>
            </a:pPr>
            <a:r>
              <a:rPr lang="fa-IR" sz="3200" b="1" dirty="0">
                <a:cs typeface="Arabic Transparent" pitchFamily="2" charset="-78"/>
              </a:rPr>
              <a:t>«...ويطلُبُ الرَّجُلُ مِنكُم مَن يصِلُهُ بِمالِهِ ويأخُذُ مِنهُ زَكاتَهُ فَلا يجِدُ أحَدا يقبَلُ مِنهُ ذلِكَ؛ استَغنَي النّاسُ بِما رَزَقَهُمُ اللّه‏ُ مِن فَضلِهِ</a:t>
            </a:r>
            <a:r>
              <a:rPr lang="fa-IR" sz="3200" b="1" dirty="0" smtClean="0">
                <a:cs typeface="Arabic Transparent" pitchFamily="2" charset="-78"/>
              </a:rPr>
              <a:t>؛</a:t>
            </a:r>
            <a:endParaRPr lang="fa-IR" sz="3200" b="1" dirty="0">
              <a:cs typeface="Arabic Transparent" pitchFamily="2" charset="-78"/>
            </a:endParaRPr>
          </a:p>
        </p:txBody>
      </p:sp>
      <p:sp>
        <p:nvSpPr>
          <p:cNvPr id="4" name="Rectangle 3"/>
          <p:cNvSpPr/>
          <p:nvPr/>
        </p:nvSpPr>
        <p:spPr>
          <a:xfrm>
            <a:off x="142844" y="4643446"/>
            <a:ext cx="8858312" cy="1708160"/>
          </a:xfrm>
          <a:prstGeom prst="rect">
            <a:avLst/>
          </a:prstGeom>
        </p:spPr>
        <p:txBody>
          <a:bodyPr wrap="square">
            <a:spAutoFit/>
          </a:bodyPr>
          <a:lstStyle/>
          <a:p>
            <a:pPr algn="ctr">
              <a:lnSpc>
                <a:spcPct val="150000"/>
              </a:lnSpc>
            </a:pPr>
            <a:r>
              <a:rPr lang="fa-IR" sz="2400" dirty="0">
                <a:solidFill>
                  <a:srgbClr val="FFC000"/>
                </a:solidFill>
                <a:cs typeface="B Titr" pitchFamily="2" charset="-78"/>
              </a:rPr>
              <a:t>...و كسي از شما به دنبال فردي مي‏گردد كه مالش را بستاند و زكاتش را بپذيرد، امّا هيچ كس را نمي‏يابد كه چنين كند، [زيرا] مردم از رهگذر روزي‏هايي كه خداوند با فزون بخشي خويش به ايشان عطا فرموده، بي‏نياز شده‏اند</a:t>
            </a:r>
            <a:r>
              <a:rPr lang="fa-IR" sz="2400" dirty="0" smtClean="0">
                <a:solidFill>
                  <a:srgbClr val="FFC000"/>
                </a:solidFill>
                <a:cs typeface="B Titr" pitchFamily="2" charset="-78"/>
              </a:rPr>
              <a:t>.»</a:t>
            </a:r>
            <a:endParaRPr lang="fa-IR" sz="2400" dirty="0">
              <a:solidFill>
                <a:srgbClr val="FFC000"/>
              </a:solidFill>
              <a:cs typeface="B Titr" pitchFamily="2" charset="-78"/>
            </a:endParaRPr>
          </a:p>
        </p:txBody>
      </p:sp>
      <p:sp>
        <p:nvSpPr>
          <p:cNvPr id="5" name="Footer Placeholder 4"/>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par>
                          <p:cTn id="14" fill="hold">
                            <p:stCondLst>
                              <p:cond delay="2000"/>
                            </p:stCondLst>
                            <p:childTnLst>
                              <p:par>
                                <p:cTn id="15" presetID="31" presetClass="entr" presetSubtype="0" fill="hold" grpId="0" nodeType="afterEffect">
                                  <p:stCondLst>
                                    <p:cond delay="0"/>
                                  </p:stCondLst>
                                  <p:iterate type="lt">
                                    <p:tmPct val="5000"/>
                                  </p:iterate>
                                  <p:childTnLst>
                                    <p:set>
                                      <p:cBhvr>
                                        <p:cTn id="16" dur="1" fill="hold">
                                          <p:stCondLst>
                                            <p:cond delay="0"/>
                                          </p:stCondLst>
                                        </p:cTn>
                                        <p:tgtEl>
                                          <p:spTgt spid="3"/>
                                        </p:tgtEl>
                                        <p:attrNameLst>
                                          <p:attrName>style.visibility</p:attrName>
                                        </p:attrNameLst>
                                      </p:cBhvr>
                                      <p:to>
                                        <p:strVal val="visible"/>
                                      </p:to>
                                    </p:set>
                                    <p:anim calcmode="lin" valueType="num">
                                      <p:cBhvr>
                                        <p:cTn id="17" dur="2000" fill="hold"/>
                                        <p:tgtEl>
                                          <p:spTgt spid="3"/>
                                        </p:tgtEl>
                                        <p:attrNameLst>
                                          <p:attrName>ppt_w</p:attrName>
                                        </p:attrNameLst>
                                      </p:cBhvr>
                                      <p:tavLst>
                                        <p:tav tm="0">
                                          <p:val>
                                            <p:fltVal val="0"/>
                                          </p:val>
                                        </p:tav>
                                        <p:tav tm="100000">
                                          <p:val>
                                            <p:strVal val="#ppt_w"/>
                                          </p:val>
                                        </p:tav>
                                      </p:tavLst>
                                    </p:anim>
                                    <p:anim calcmode="lin" valueType="num">
                                      <p:cBhvr>
                                        <p:cTn id="18" dur="2000" fill="hold"/>
                                        <p:tgtEl>
                                          <p:spTgt spid="3"/>
                                        </p:tgtEl>
                                        <p:attrNameLst>
                                          <p:attrName>ppt_h</p:attrName>
                                        </p:attrNameLst>
                                      </p:cBhvr>
                                      <p:tavLst>
                                        <p:tav tm="0">
                                          <p:val>
                                            <p:fltVal val="0"/>
                                          </p:val>
                                        </p:tav>
                                        <p:tav tm="100000">
                                          <p:val>
                                            <p:strVal val="#ppt_h"/>
                                          </p:val>
                                        </p:tav>
                                      </p:tavLst>
                                    </p:anim>
                                    <p:anim calcmode="lin" valueType="num">
                                      <p:cBhvr>
                                        <p:cTn id="19" dur="2000" fill="hold"/>
                                        <p:tgtEl>
                                          <p:spTgt spid="3"/>
                                        </p:tgtEl>
                                        <p:attrNameLst>
                                          <p:attrName>style.rotation</p:attrName>
                                        </p:attrNameLst>
                                      </p:cBhvr>
                                      <p:tavLst>
                                        <p:tav tm="0">
                                          <p:val>
                                            <p:fltVal val="90"/>
                                          </p:val>
                                        </p:tav>
                                        <p:tav tm="100000">
                                          <p:val>
                                            <p:fltVal val="0"/>
                                          </p:val>
                                        </p:tav>
                                      </p:tavLst>
                                    </p:anim>
                                    <p:animEffect transition="in" filter="fade">
                                      <p:cBhvr>
                                        <p:cTn id="20" dur="2000"/>
                                        <p:tgtEl>
                                          <p:spTgt spid="3"/>
                                        </p:tgtEl>
                                      </p:cBhvr>
                                    </p:animEffect>
                                  </p:childTnLst>
                                </p:cTn>
                              </p:par>
                            </p:childTnLst>
                          </p:cTn>
                        </p:par>
                        <p:par>
                          <p:cTn id="21" fill="hold">
                            <p:stCondLst>
                              <p:cond delay="18100"/>
                            </p:stCondLst>
                            <p:childTnLst>
                              <p:par>
                                <p:cTn id="22" presetID="2" presetClass="entr" presetSubtype="4"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2000" fill="hold"/>
                                        <p:tgtEl>
                                          <p:spTgt spid="4"/>
                                        </p:tgtEl>
                                        <p:attrNameLst>
                                          <p:attrName>ppt_x</p:attrName>
                                        </p:attrNameLst>
                                      </p:cBhvr>
                                      <p:tavLst>
                                        <p:tav tm="0">
                                          <p:val>
                                            <p:strVal val="#ppt_x"/>
                                          </p:val>
                                        </p:tav>
                                        <p:tav tm="100000">
                                          <p:val>
                                            <p:strVal val="#ppt_x"/>
                                          </p:val>
                                        </p:tav>
                                      </p:tavLst>
                                    </p:anim>
                                    <p:anim calcmode="lin" valueType="num">
                                      <p:cBhvr additive="base">
                                        <p:cTn id="25"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857232"/>
            <a:ext cx="8786874" cy="5815053"/>
          </a:xfrm>
          <a:prstGeom prst="rect">
            <a:avLst/>
          </a:prstGeom>
        </p:spPr>
        <p:txBody>
          <a:bodyPr wrap="square">
            <a:spAutoFit/>
          </a:bodyPr>
          <a:lstStyle/>
          <a:p>
            <a:pPr algn="justLow">
              <a:lnSpc>
                <a:spcPct val="150000"/>
              </a:lnSpc>
            </a:pPr>
            <a:r>
              <a:rPr lang="fa-IR" sz="2500" b="1" dirty="0" smtClean="0">
                <a:solidFill>
                  <a:schemeClr val="bg1"/>
                </a:solidFill>
                <a:cs typeface="B Nazanin" pitchFamily="2" charset="-78"/>
              </a:rPr>
              <a:t>      ارزيابي </a:t>
            </a:r>
            <a:r>
              <a:rPr lang="fa-IR" sz="2500" b="1" u="sng" dirty="0" smtClean="0">
                <a:solidFill>
                  <a:schemeClr val="bg1"/>
                </a:solidFill>
                <a:cs typeface="B Nazanin" pitchFamily="2" charset="-78"/>
              </a:rPr>
              <a:t>تعريف رايج توسعه </a:t>
            </a:r>
            <a:r>
              <a:rPr lang="fa-IR" sz="2500" b="1" dirty="0" smtClean="0">
                <a:solidFill>
                  <a:schemeClr val="bg1"/>
                </a:solidFill>
                <a:cs typeface="B Nazanin" pitchFamily="2" charset="-78"/>
              </a:rPr>
              <a:t>نشان مي‏دهد كه اين تعريف مبتني بر نگرش مادّي به حيات است. آن چه انسان معاصر از توسعه مي‏فهمد، از پيشرفت و رفاه مادّي و از مرزهاي اين دنيا فراتر نمي‏رود. بر پايه اين نگرش و جهان‏بيني، توسعه با همه شاخصه‏هايش، از دايره رفاه مادّي درنمي‏گذرد. </a:t>
            </a:r>
            <a:br>
              <a:rPr lang="fa-IR" sz="2500" b="1" dirty="0" smtClean="0">
                <a:solidFill>
                  <a:schemeClr val="bg1"/>
                </a:solidFill>
                <a:cs typeface="B Nazanin" pitchFamily="2" charset="-78"/>
              </a:rPr>
            </a:br>
            <a:r>
              <a:rPr lang="fa-IR" sz="2500" b="1" dirty="0" smtClean="0">
                <a:solidFill>
                  <a:schemeClr val="bg1"/>
                </a:solidFill>
                <a:cs typeface="B Nazanin" pitchFamily="2" charset="-78"/>
              </a:rPr>
              <a:t>امّا در </a:t>
            </a:r>
            <a:r>
              <a:rPr lang="fa-IR" sz="2500" b="1" u="sng" dirty="0" smtClean="0">
                <a:solidFill>
                  <a:schemeClr val="bg1"/>
                </a:solidFill>
                <a:cs typeface="B Nazanin" pitchFamily="2" charset="-78"/>
              </a:rPr>
              <a:t>جهان‏بيني اسلامي</a:t>
            </a:r>
            <a:r>
              <a:rPr lang="fa-IR" sz="2500" b="1" dirty="0" smtClean="0">
                <a:solidFill>
                  <a:schemeClr val="bg1"/>
                </a:solidFill>
                <a:cs typeface="B Nazanin" pitchFamily="2" charset="-78"/>
              </a:rPr>
              <a:t>، وضع فرق مي‏كند. در چهارچوب بينش اسلامي، انسان موجودي است كه از جسم و روح تركيب يافته و افزون بر نيازهاي مادّي، خواست‏هاي معنوي نيز دارد؛ اسلام، ذاتا، شيوه‏اي براي توسعه و تكامل؛ برنامه‏اي براي تأمين نيازهاي مادّي و معنوي انسان؛ و طرحنامه‏اي جهت برآوردن خواسته‏هاي دنيايي و آخرتي او است، به گونه‏اي كه از رهگذر آن، انسانيت بتواند به جايگاه نمونه و سعادتمندانه حيات بشري ارتقا يابد .</a:t>
            </a:r>
            <a:endParaRPr lang="fa-IR" sz="2500" b="1" dirty="0">
              <a:solidFill>
                <a:schemeClr val="bg1"/>
              </a:solidFill>
              <a:cs typeface="B Nazanin" pitchFamily="2" charset="-78"/>
            </a:endParaRPr>
          </a:p>
        </p:txBody>
      </p:sp>
      <p:sp>
        <p:nvSpPr>
          <p:cNvPr id="3" name="Rectangle 2"/>
          <p:cNvSpPr/>
          <p:nvPr/>
        </p:nvSpPr>
        <p:spPr>
          <a:xfrm>
            <a:off x="5857884" y="285728"/>
            <a:ext cx="3211136" cy="523220"/>
          </a:xfrm>
          <a:prstGeom prst="rect">
            <a:avLst/>
          </a:prstGeom>
        </p:spPr>
        <p:txBody>
          <a:bodyPr wrap="none">
            <a:spAutoFit/>
          </a:bodyPr>
          <a:lstStyle/>
          <a:p>
            <a:pPr algn="ctr"/>
            <a:r>
              <a:rPr lang="fa-IR" sz="2800" dirty="0" smtClean="0">
                <a:cs typeface="B Titr" pitchFamily="2" charset="-78"/>
              </a:rPr>
              <a:t>ج.مقايسه ي دو ديدگاه :</a:t>
            </a:r>
            <a:endParaRPr lang="fa-IR" sz="2800" dirty="0">
              <a:cs typeface="B Titr" pitchFamily="2" charset="-78"/>
            </a:endParaRPr>
          </a:p>
        </p:txBody>
      </p:sp>
      <p:sp>
        <p:nvSpPr>
          <p:cNvPr id="4" name="Footer Placeholder 3"/>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42844" y="214290"/>
            <a:ext cx="8786874" cy="61401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Nazanin"/>
                <a:ea typeface="Times New Roman" pitchFamily="18" charset="0"/>
                <a:cs typeface="B Nazanin" pitchFamily="2" charset="-78"/>
              </a:rPr>
              <a:t>         در نگاه اسلام، جهان‏بيني مادّي نمي‏تواند به نيازهاي واقعي انسان پاسخ گويد، هر چند كه صدها شاخص ديگر را به شاخص‏هاي توسعه بيفزايد؛ اين نوع نگرش قادر نيست جامعه انساني را به قلّه مطلوبش رهنمون گردد. بشريت براي دستيابي به توسعه همه جانبه، راهي ندارد جز آن كه شيوه خدايي دين را پي گيرد كه بر پايه شناخت واقعي انسان و درك نيازهاي فطري او استوار است. </a:t>
            </a:r>
            <a:br>
              <a:rPr kumimoji="0" lang="fa-IR" sz="2400" b="1" i="0" u="none" strike="noStrike" cap="none" normalizeH="0" baseline="0" dirty="0" smtClean="0">
                <a:ln>
                  <a:noFill/>
                </a:ln>
                <a:solidFill>
                  <a:srgbClr val="000000"/>
                </a:solidFill>
                <a:effectLst/>
                <a:latin typeface="Nazanin"/>
                <a:ea typeface="Times New Roman" pitchFamily="18" charset="0"/>
                <a:cs typeface="B Nazanin" pitchFamily="2" charset="-78"/>
              </a:rPr>
            </a:br>
            <a:r>
              <a:rPr kumimoji="0" lang="fa-IR" sz="2400" b="1" i="0" u="none" strike="noStrike" cap="none" normalizeH="0" baseline="0" dirty="0" smtClean="0">
                <a:ln>
                  <a:noFill/>
                </a:ln>
                <a:solidFill>
                  <a:srgbClr val="000000"/>
                </a:solidFill>
                <a:effectLst/>
                <a:latin typeface="Nazanin"/>
                <a:ea typeface="Times New Roman" pitchFamily="18" charset="0"/>
                <a:cs typeface="B Nazanin" pitchFamily="2" charset="-78"/>
              </a:rPr>
              <a:t>در پرتو اين نگرش، ويژگي نخست توسعه اسلامي، فراگيري و شمول آن در دايره همه ابعاد حيات انسان است. ديگر اجزاي اين بنا نيز بر همين پايه استوارند و بازگشتِ ديگر ويژگي‏هاي توسعه اسلامي نيز به همين ويژگي است. </a:t>
            </a:r>
            <a:br>
              <a:rPr kumimoji="0" lang="fa-IR" sz="2400" b="1" i="0" u="none" strike="noStrike" cap="none" normalizeH="0" baseline="0" dirty="0" smtClean="0">
                <a:ln>
                  <a:noFill/>
                </a:ln>
                <a:solidFill>
                  <a:srgbClr val="000000"/>
                </a:solidFill>
                <a:effectLst/>
                <a:latin typeface="Nazanin"/>
                <a:ea typeface="Times New Roman" pitchFamily="18" charset="0"/>
                <a:cs typeface="B Nazanin" pitchFamily="2" charset="-78"/>
              </a:rPr>
            </a:br>
            <a:r>
              <a:rPr kumimoji="0" lang="fa-IR" sz="2400" b="1" i="0" u="none" strike="noStrike" cap="none" normalizeH="0" baseline="0" dirty="0" smtClean="0">
                <a:ln>
                  <a:noFill/>
                </a:ln>
                <a:solidFill>
                  <a:srgbClr val="000000"/>
                </a:solidFill>
                <a:effectLst/>
                <a:latin typeface="Nazanin"/>
                <a:ea typeface="Times New Roman" pitchFamily="18" charset="0"/>
                <a:cs typeface="B Nazanin" pitchFamily="2" charset="-78"/>
              </a:rPr>
              <a:t>به همان اندازه كه در ادبيات اقتصادي معاصر، توسعه داراي مفهومي محدود است و ميان ديوارهاي نيازهاي مادّي انسان جاي مي‏گيرد، در جهان‏بيني اسلامي، افقي گسترده دارد و با نيازهاي فراگير و نامحدود انسان سازگار اسـت.</a:t>
            </a:r>
            <a:endParaRPr kumimoji="0" lang="fa-IR" sz="3200" b="1" i="0" u="none" strike="noStrike" cap="none" normalizeH="0" baseline="0" dirty="0" smtClean="0">
              <a:ln>
                <a:noFill/>
              </a:ln>
              <a:solidFill>
                <a:schemeClr val="tx1"/>
              </a:solidFill>
              <a:effectLst/>
              <a:latin typeface="Arial" pitchFamily="34" charset="0"/>
              <a:cs typeface="B Nazanin" pitchFamily="2" charset="-78"/>
            </a:endParaRPr>
          </a:p>
        </p:txBody>
      </p:sp>
      <p:sp>
        <p:nvSpPr>
          <p:cNvPr id="3" name="Footer Placeholder 2"/>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5984" y="285728"/>
            <a:ext cx="4237057" cy="646331"/>
          </a:xfrm>
          <a:prstGeom prst="rect">
            <a:avLst/>
          </a:prstGeom>
          <a:noFill/>
        </p:spPr>
        <p:txBody>
          <a:bodyPr wrap="none" rtlCol="1">
            <a:spAutoFit/>
          </a:bodyPr>
          <a:lstStyle/>
          <a:p>
            <a:pPr algn="ctr"/>
            <a:r>
              <a:rPr lang="fa-IR" sz="3600" dirty="0" smtClean="0">
                <a:solidFill>
                  <a:schemeClr val="accent1">
                    <a:lumMod val="20000"/>
                    <a:lumOff val="80000"/>
                  </a:schemeClr>
                </a:solidFill>
                <a:cs typeface="B Jadid" pitchFamily="2" charset="-78"/>
              </a:rPr>
              <a:t>بخش دوم : هدف توسعه</a:t>
            </a:r>
          </a:p>
        </p:txBody>
      </p:sp>
      <p:sp>
        <p:nvSpPr>
          <p:cNvPr id="3" name="Rectangle 2"/>
          <p:cNvSpPr/>
          <p:nvPr/>
        </p:nvSpPr>
        <p:spPr>
          <a:xfrm>
            <a:off x="214282" y="1142985"/>
            <a:ext cx="8715436" cy="5586145"/>
          </a:xfrm>
          <a:prstGeom prst="rect">
            <a:avLst/>
          </a:prstGeom>
        </p:spPr>
        <p:txBody>
          <a:bodyPr wrap="square">
            <a:spAutoFit/>
          </a:bodyPr>
          <a:lstStyle/>
          <a:p>
            <a:pPr algn="justLow">
              <a:lnSpc>
                <a:spcPct val="150000"/>
              </a:lnSpc>
            </a:pPr>
            <a:r>
              <a:rPr lang="fa-IR" sz="2400" b="1" dirty="0" smtClean="0">
                <a:solidFill>
                  <a:schemeClr val="bg1">
                    <a:lumMod val="95000"/>
                    <a:lumOff val="5000"/>
                  </a:schemeClr>
                </a:solidFill>
                <a:cs typeface="B Nazanin" pitchFamily="2" charset="-78"/>
              </a:rPr>
              <a:t>       وقتي همه امور در يك چيز به نام هدف تمركز مي‏يابد، طبيعي است كه آن هدف مركز ثقل همه ارزش‏ها و آرمان‏ها گردد و مركزي شود براي جذب همه تلاش‏ها و رويكردها. اين، همان جايگاهي است كه توسعه اقتصادي در عصر جديد يافته است.</a:t>
            </a:r>
          </a:p>
          <a:p>
            <a:pPr algn="justLow">
              <a:lnSpc>
                <a:spcPct val="150000"/>
              </a:lnSpc>
            </a:pPr>
            <a:r>
              <a:rPr lang="fa-IR" sz="2400" b="1" dirty="0" smtClean="0">
                <a:solidFill>
                  <a:schemeClr val="bg1">
                    <a:lumMod val="95000"/>
                    <a:lumOff val="5000"/>
                  </a:schemeClr>
                </a:solidFill>
                <a:cs typeface="B Nazanin" pitchFamily="2" charset="-78"/>
              </a:rPr>
              <a:t>     هرگاه توسعه را در چهارچوب تعريف متداول ارزيابي كنيم، درمي‏يابيم كه هدف اسلام از توسعه اقتصادي با هدفِ توسعه در نگرش مادّي متفاوت است. </a:t>
            </a:r>
            <a:br>
              <a:rPr lang="fa-IR" sz="2400" b="1" dirty="0" smtClean="0">
                <a:solidFill>
                  <a:schemeClr val="bg1">
                    <a:lumMod val="95000"/>
                    <a:lumOff val="5000"/>
                  </a:schemeClr>
                </a:solidFill>
                <a:cs typeface="B Nazanin" pitchFamily="2" charset="-78"/>
              </a:rPr>
            </a:br>
            <a:r>
              <a:rPr lang="fa-IR" sz="2400" b="1" dirty="0" smtClean="0">
                <a:solidFill>
                  <a:schemeClr val="bg1">
                    <a:lumMod val="95000"/>
                    <a:lumOff val="5000"/>
                  </a:schemeClr>
                </a:solidFill>
                <a:cs typeface="B Nazanin" pitchFamily="2" charset="-78"/>
              </a:rPr>
              <a:t>در منظومه تمدّن مادّي، توسعه مادّي الگويي است ايده‏آل و نهايتي مطلوب كه انسان در جست‏وجوي آن است. بر پايه اين تصوّر و با بهره‏گيري از دستگاه‏هاي عظيم تبليغاتي، كشورهاي پيشرفته از رهگذر توسعه اقتصادي، توانسته‏اند اين گونه وانمود كنند كه الگوي زندگي و شيوه انساني آنان، از ديگر ملّت‏ها برتر و با معيارهاي بشري سازگارتر است.</a:t>
            </a:r>
          </a:p>
        </p:txBody>
      </p:sp>
      <p:sp>
        <p:nvSpPr>
          <p:cNvPr id="4" name="Footer Placeholder 3"/>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15436" cy="6297108"/>
          </a:xfrm>
          <a:prstGeom prst="rect">
            <a:avLst/>
          </a:prstGeom>
        </p:spPr>
        <p:txBody>
          <a:bodyPr wrap="square">
            <a:spAutoFit/>
          </a:bodyPr>
          <a:lstStyle/>
          <a:p>
            <a:pPr algn="justLow">
              <a:lnSpc>
                <a:spcPct val="120000"/>
              </a:lnSpc>
            </a:pPr>
            <a:r>
              <a:rPr lang="fa-IR" sz="2400" b="1" dirty="0" smtClean="0">
                <a:solidFill>
                  <a:schemeClr val="bg1">
                    <a:lumMod val="95000"/>
                    <a:lumOff val="5000"/>
                  </a:schemeClr>
                </a:solidFill>
                <a:cs typeface="B Nazanin" pitchFamily="2" charset="-78"/>
              </a:rPr>
              <a:t>در سال‏هاي پس از جنگ دوم جهاني كه گفت و گوي جدّي درباره دو مقوله پيشرفت و واپس ماندگي پيش آمد، مجموعه كشورهاي جهان سوم به سوي توسعه اقتصادي جهان غرب به مثابه الگوي عالي و چهارچوب نمونه و مطلوب روي آوردند، در آن مرحله، اين رويكرد به قالبي فكري تبديل شد كه افكار بسياري از متفكّران جهان سوم را به محور توسعه اقتصادي و ضرورت ايجاد تحوّل در دو زمينه فرهنگي و اجتماعي به منظور دستيابي به رشد اقتصادي، سوق داد. </a:t>
            </a:r>
            <a:br>
              <a:rPr lang="fa-IR" sz="2400" b="1" dirty="0" smtClean="0">
                <a:solidFill>
                  <a:schemeClr val="bg1">
                    <a:lumMod val="95000"/>
                    <a:lumOff val="5000"/>
                  </a:schemeClr>
                </a:solidFill>
                <a:cs typeface="B Nazanin" pitchFamily="2" charset="-78"/>
              </a:rPr>
            </a:br>
            <a:r>
              <a:rPr lang="fa-IR" sz="2400" b="1" dirty="0" smtClean="0">
                <a:solidFill>
                  <a:schemeClr val="bg1">
                    <a:lumMod val="95000"/>
                    <a:lumOff val="5000"/>
                  </a:schemeClr>
                </a:solidFill>
                <a:cs typeface="B Nazanin" pitchFamily="2" charset="-78"/>
              </a:rPr>
              <a:t>امّا در تمدّن اسلامي، توسعه اقتصادي هدفِ برتر نيست. در اين تمدّن، هدف آن است كه همه استعدادهاي انساني شكوفا گردد و نهفته‏هاي او هويدا شود تا به سوي كمال مطلق راه بَرَد و به سعادت ابدي و پايدار دست يابد. توسعه اقتصادي، تنها مقدّمه‏اي براي رسيدن به همين هدف است. با همين رويكرد است كه اسلام، جامعه انساني را نيازمند تحقّق رفاه فراگير و ارتقا يافتن به كمال مطلق مي‏داند</a:t>
            </a:r>
          </a:p>
          <a:p>
            <a:pPr algn="justLow">
              <a:lnSpc>
                <a:spcPct val="120000"/>
              </a:lnSpc>
            </a:pPr>
            <a:r>
              <a:rPr lang="fa-IR" sz="2400" b="1" dirty="0" smtClean="0">
                <a:solidFill>
                  <a:schemeClr val="bg1">
                    <a:lumMod val="95000"/>
                    <a:lumOff val="5000"/>
                  </a:schemeClr>
                </a:solidFill>
                <a:cs typeface="B Nazanin" pitchFamily="2" charset="-78"/>
              </a:rPr>
              <a:t>داند تا در كنار شاخصه‏هاي مادّي و دنيايي،، به ضرورت‏هاي ديگر كه در رشد و ارتقاي شاخصه‏هاي معنوي، همچون ايمان و اخلاق و اعمال صالح متجلّي مي‏شوند، نيز عنايت ورزد. ‏</a:t>
            </a:r>
            <a:endParaRPr lang="fa-IR" sz="2400" b="1" dirty="0">
              <a:solidFill>
                <a:schemeClr val="bg1">
                  <a:lumMod val="95000"/>
                  <a:lumOff val="5000"/>
                </a:schemeClr>
              </a:solidFill>
              <a:cs typeface="B Nazanin" pitchFamily="2" charset="-78"/>
            </a:endParaRPr>
          </a:p>
        </p:txBody>
      </p:sp>
      <p:sp>
        <p:nvSpPr>
          <p:cNvPr id="3" name="Footer Placeholder 2"/>
          <p:cNvSpPr>
            <a:spLocks noGrp="1"/>
          </p:cNvSpPr>
          <p:nvPr>
            <p:ph type="ftr" sz="quarter" idx="11"/>
          </p:nvPr>
        </p:nvSpPr>
        <p:spPr/>
        <p:txBody>
          <a:bodyPr/>
          <a:lstStyle/>
          <a:p>
            <a:r>
              <a:rPr lang="en-US" smtClean="0"/>
              <a:t>www.parsdigishop.ir</a:t>
            </a:r>
            <a:endParaRPr lang="fa-IR"/>
          </a:p>
        </p:txBody>
      </p:sp>
    </p:spTree>
  </p:cSld>
  <p:clrMapOvr>
    <a:masterClrMapping/>
  </p:clrMapOvr>
  <p:transition spd="med">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469</TotalTime>
  <Words>1200</Words>
  <Application>Microsoft Office PowerPoint</Application>
  <PresentationFormat>On-screen Show (4:3)</PresentationFormat>
  <Paragraphs>85</Paragraphs>
  <Slides>22</Slides>
  <Notes>0</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22</vt:i4>
      </vt:variant>
    </vt:vector>
  </HeadingPairs>
  <TitlesOfParts>
    <vt:vector size="38" baseType="lpstr">
      <vt:lpstr>Arabic Transparent</vt:lpstr>
      <vt:lpstr>Arial</vt:lpstr>
      <vt:lpstr>B Badr</vt:lpstr>
      <vt:lpstr>B Elham</vt:lpstr>
      <vt:lpstr>B Esfehan</vt:lpstr>
      <vt:lpstr>B Jadid</vt:lpstr>
      <vt:lpstr>B Koodak</vt:lpstr>
      <vt:lpstr>B Lotus</vt:lpstr>
      <vt:lpstr>B Majid Shadow</vt:lpstr>
      <vt:lpstr>B Mitra</vt:lpstr>
      <vt:lpstr>B Nazanin</vt:lpstr>
      <vt:lpstr>B Titr</vt:lpstr>
      <vt:lpstr>Calibri</vt:lpstr>
      <vt:lpstr>Nazanin</vt:lpstr>
      <vt:lpstr>Times New Roman</vt:lpstr>
      <vt:lpstr>Office Theme</vt:lpstr>
      <vt:lpstr>PowerPoint Presentation</vt:lpstr>
      <vt:lpstr>براي تبيين هر چه بهتر« جايگاه توسعه اقتصادي» در اسلام و با توجه به مجال اندك، مباحث اين نوشتار تحت 4 عنوان كلي ذيل بررسي خواهد شد؛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پایان</vt:lpstr>
    </vt:vector>
  </TitlesOfParts>
  <Company>nooravaran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A.Hamed</dc:creator>
  <cp:lastModifiedBy>omid arzi</cp:lastModifiedBy>
  <cp:revision>65</cp:revision>
  <dcterms:created xsi:type="dcterms:W3CDTF">2011-11-30T05:22:03Z</dcterms:created>
  <dcterms:modified xsi:type="dcterms:W3CDTF">2022-01-16T15:20:27Z</dcterms:modified>
</cp:coreProperties>
</file>