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90" r:id="rId3"/>
    <p:sldId id="280" r:id="rId4"/>
    <p:sldId id="281" r:id="rId5"/>
    <p:sldId id="291" r:id="rId6"/>
    <p:sldId id="282" r:id="rId7"/>
    <p:sldId id="295" r:id="rId8"/>
    <p:sldId id="283" r:id="rId9"/>
    <p:sldId id="284" r:id="rId10"/>
    <p:sldId id="292" r:id="rId11"/>
    <p:sldId id="286" r:id="rId12"/>
    <p:sldId id="293" r:id="rId13"/>
    <p:sldId id="287" r:id="rId14"/>
    <p:sldId id="294" r:id="rId15"/>
    <p:sldId id="285" r:id="rId16"/>
    <p:sldId id="288" r:id="rId17"/>
    <p:sldId id="289" r:id="rId18"/>
    <p:sldId id="258" r:id="rId19"/>
    <p:sldId id="275" r:id="rId20"/>
    <p:sldId id="259" r:id="rId21"/>
    <p:sldId id="260" r:id="rId22"/>
    <p:sldId id="261" r:id="rId23"/>
    <p:sldId id="262" r:id="rId24"/>
    <p:sldId id="263" r:id="rId25"/>
    <p:sldId id="264" r:id="rId26"/>
    <p:sldId id="265" r:id="rId27"/>
    <p:sldId id="266" r:id="rId28"/>
    <p:sldId id="267" r:id="rId29"/>
    <p:sldId id="268" r:id="rId30"/>
    <p:sldId id="269" r:id="rId31"/>
    <p:sldId id="274" r:id="rId32"/>
    <p:sldId id="272" r:id="rId33"/>
    <p:sldId id="27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novo" initials="l"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81" d="100"/>
          <a:sy n="81" d="100"/>
        </p:scale>
        <p:origin x="-834" y="-42"/>
      </p:cViewPr>
      <p:guideLst>
        <p:guide orient="horz" pos="2160"/>
        <p:guide pos="2880"/>
      </p:guideLst>
    </p:cSldViewPr>
  </p:slideViewPr>
  <p:outlineViewPr>
    <p:cViewPr>
      <p:scale>
        <a:sx n="33" d="100"/>
        <a:sy n="33" d="100"/>
      </p:scale>
      <p:origin x="18" y="122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4252970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691258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222797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150102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2535163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202988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259021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1258843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325497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2918297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4A58F-A8C9-43B8-BF1B-9507557B17DC}" type="datetimeFigureOut">
              <a:rPr lang="en-US" smtClean="0"/>
              <a:pPr/>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8DE79-A388-4E5A-9DFB-0B5C69A8BDC4}" type="slidenum">
              <a:rPr lang="en-US" smtClean="0"/>
              <a:pPr/>
              <a:t>‹#›</a:t>
            </a:fld>
            <a:endParaRPr lang="en-US"/>
          </a:p>
        </p:txBody>
      </p:sp>
    </p:spTree>
    <p:extLst>
      <p:ext uri="{BB962C8B-B14F-4D97-AF65-F5344CB8AC3E}">
        <p14:creationId xmlns:p14="http://schemas.microsoft.com/office/powerpoint/2010/main" val="435922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4A58F-A8C9-43B8-BF1B-9507557B17DC}" type="datetimeFigureOut">
              <a:rPr lang="en-US" smtClean="0"/>
              <a:pPr/>
              <a:t>11/15/2016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8DE79-A388-4E5A-9DFB-0B5C69A8BDC4}" type="slidenum">
              <a:rPr lang="en-US" smtClean="0"/>
              <a:pPr/>
              <a:t>‹#›</a:t>
            </a:fld>
            <a:endParaRPr lang="en-US"/>
          </a:p>
        </p:txBody>
      </p:sp>
    </p:spTree>
    <p:extLst>
      <p:ext uri="{BB962C8B-B14F-4D97-AF65-F5344CB8AC3E}">
        <p14:creationId xmlns:p14="http://schemas.microsoft.com/office/powerpoint/2010/main" val="1742123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ctr" rtl="1">
              <a:buNone/>
            </a:pPr>
            <a:endParaRPr lang="fa-IR" sz="3600" b="1" dirty="0" smtClean="0"/>
          </a:p>
          <a:p>
            <a:pPr algn="ctr" rtl="1">
              <a:buNone/>
            </a:pPr>
            <a:endParaRPr lang="fa-IR" sz="3600" b="1" dirty="0" smtClean="0"/>
          </a:p>
          <a:p>
            <a:pPr algn="ctr" rtl="1">
              <a:buNone/>
            </a:pPr>
            <a:endParaRPr lang="fa-IR" sz="3600" b="1" dirty="0" smtClean="0"/>
          </a:p>
          <a:p>
            <a:pPr algn="ctr" rtl="1">
              <a:buNone/>
            </a:pPr>
            <a:r>
              <a:rPr lang="fa-IR" sz="3600" b="1" dirty="0" smtClean="0"/>
              <a:t>توسعه </a:t>
            </a:r>
            <a:r>
              <a:rPr lang="fa-IR" sz="3600" b="1" dirty="0" smtClean="0"/>
              <a:t>سیستم های رادیو دیجیتال</a:t>
            </a:r>
          </a:p>
          <a:p>
            <a:pPr algn="ctr" rtl="1">
              <a:buNone/>
            </a:pPr>
            <a:endParaRPr lang="en-US" sz="2400" b="1" dirty="0" smtClean="0"/>
          </a:p>
          <a:p>
            <a:pPr marL="0" indent="0" algn="r" rtl="1">
              <a:lnSpc>
                <a:spcPct val="200000"/>
              </a:lnSpc>
              <a:buNone/>
            </a:pP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46" y="-15240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r>
              <a:rPr lang="en-US" sz="2400" dirty="0" smtClean="0"/>
              <a:t>.</a:t>
            </a:r>
            <a:br>
              <a:rPr lang="en-US" sz="2400" dirty="0" smtClean="0"/>
            </a:br>
            <a:r>
              <a:rPr lang="en-US" sz="2400" dirty="0" smtClean="0"/>
              <a:t/>
            </a:r>
            <a:br>
              <a:rPr lang="en-US" sz="2400" dirty="0" smtClean="0"/>
            </a:br>
            <a:endParaRPr lang="fa-IR" sz="2400" dirty="0" smtClean="0"/>
          </a:p>
          <a:p>
            <a:pPr algn="r" rtl="1">
              <a:buNone/>
            </a:pPr>
            <a:endParaRPr lang="fa-IR" sz="2400" dirty="0" smtClean="0"/>
          </a:p>
          <a:p>
            <a:pPr algn="r" rtl="1">
              <a:buNone/>
            </a:pPr>
            <a:r>
              <a:rPr lang="ar-SA" sz="2400" dirty="0" smtClean="0"/>
              <a:t> ایستگاه های کنترل زمینی رادیوی ماهواره ای</a:t>
            </a:r>
            <a:r>
              <a:rPr lang="en-US" sz="2400" dirty="0" smtClean="0"/>
              <a:t> </a:t>
            </a:r>
            <a:r>
              <a:rPr lang="en-US" sz="2400" dirty="0" err="1" smtClean="0"/>
              <a:t>xm</a:t>
            </a:r>
            <a:r>
              <a:rPr lang="en-US" sz="2400" dirty="0" smtClean="0"/>
              <a:t> </a:t>
            </a:r>
            <a:r>
              <a:rPr lang="ar-SA" sz="2400" dirty="0" smtClean="0"/>
              <a:t>سیگنال ها را به سمت ماهواره ارسال می کنند. ماهواره ها نیز پس از دریافت و تقویت سینگال های برنامه، آنها را به سوی گیرنده های رادیویی زمینی بر می گردانند</a:t>
            </a:r>
            <a:r>
              <a:rPr lang="en-US" sz="2400" dirty="0" smtClean="0"/>
              <a:t>.</a:t>
            </a:r>
            <a:br>
              <a:rPr lang="en-US" sz="2400" dirty="0" smtClean="0"/>
            </a:br>
            <a:r>
              <a:rPr lang="ar-SA" sz="2400" dirty="0" smtClean="0"/>
              <a:t>گیرنده های رادیویی زمینی نیز، به گونه ای برنامه ریزی شده اند که قادرند، سیگنال های دیجیتالی را دریافت و آنها را رمز گشایی و پخش کنند. به گونه ای که هر گیرنده قادر است همزمان </a:t>
            </a:r>
            <a:r>
              <a:rPr lang="fa-IR" sz="2400" dirty="0" smtClean="0"/>
              <a:t>۱۰۰</a:t>
            </a:r>
            <a:r>
              <a:rPr lang="ar-SA" sz="2400" dirty="0" smtClean="0"/>
              <a:t> کانال رادیویی دیجیتال را رمزگشایی و پخش نماید</a:t>
            </a:r>
            <a:r>
              <a:rPr lang="en-US" sz="2400" dirty="0" smtClean="0"/>
              <a:t>.</a:t>
            </a: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ar-SA" sz="2400" dirty="0" smtClean="0"/>
              <a:t>به علاوه این رادیوها می توانند اطلاعات اضافی همچون عنوان آهنگ، نام خواننده، سبک موسیقی و مدت زمان آن را دریافت و برای شنونده به نمایش بگذارند</a:t>
            </a:r>
            <a:r>
              <a:rPr lang="en-US" sz="2400" dirty="0" smtClean="0"/>
              <a:t>.</a:t>
            </a:r>
            <a:br>
              <a:rPr lang="en-US" sz="2400" dirty="0" smtClean="0"/>
            </a:br>
            <a:r>
              <a:rPr lang="ar-SA" sz="2400" dirty="0" smtClean="0"/>
              <a:t>از دیگر ویژگی های رادیوهای ماهواره ای منحصر به فرد بودن تراشه های قرار گرفته در داخل هر یک از آنهاست. به طوری که این تراشه های کوچک که بخشی از مدار الکترونیکی گیرنده را شامل می شوند، هر یک با دیگری تفاوت دارند و در حقیقت هر کدام دارای یک رمز مخصوص و غیر تکراری می باشند</a:t>
            </a:r>
            <a:r>
              <a:rPr lang="en-US" sz="2400" dirty="0" smtClean="0"/>
              <a:t>. </a:t>
            </a:r>
            <a:br>
              <a:rPr lang="en-US" sz="2400" dirty="0" smtClean="0"/>
            </a:br>
            <a:r>
              <a:rPr lang="en-US" sz="2400" dirty="0" smtClean="0"/>
              <a:t>.</a:t>
            </a:r>
            <a:br>
              <a:rPr lang="en-US" sz="2400" dirty="0" smtClean="0"/>
            </a:br>
            <a:endParaRPr lang="en-US" sz="2400" b="1" dirty="0" smtClean="0"/>
          </a:p>
          <a:p>
            <a:pPr algn="r" rtl="1">
              <a:buNone/>
            </a:pPr>
            <a:endParaRPr lang="fa-IR" sz="2400" dirty="0" smtClean="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r>
              <a:rPr lang="en-US" sz="2400" dirty="0" smtClean="0"/>
              <a:t/>
            </a:r>
            <a:br>
              <a:rPr lang="en-US" sz="2400" dirty="0" smtClean="0"/>
            </a:br>
            <a:endParaRPr lang="en-US" sz="2400" b="1" dirty="0" smtClean="0"/>
          </a:p>
          <a:p>
            <a:pPr algn="r" rtl="1">
              <a:buNone/>
            </a:pPr>
            <a:r>
              <a:rPr lang="ar-SA" sz="2400" dirty="0" smtClean="0"/>
              <a:t>از این رو هر مشتری پس از خرید یک گیرنده می بایست به سایت اینترنتی رادیوی ماهواره ای مراجعه و با وارد کردن شماره سریال دستگاه و تکمیل فرم مشخصات در قسمتی که به همین منظور و با عنوان «فعال سازی گیرنده» در نظر گرفته شده است، رادیوی خریداری شده را فعال نماید، در غیر این صورت گیرنده به هیچ وجه قادر به دریافت سیگنال های رادیویی و پخش آنها نخواهد بود</a:t>
            </a:r>
            <a:r>
              <a:rPr lang="en-US" sz="2400" dirty="0" smtClean="0"/>
              <a:t>. </a:t>
            </a:r>
            <a:br>
              <a:rPr lang="en-US" sz="2400" dirty="0" smtClean="0"/>
            </a:br>
            <a:r>
              <a:rPr lang="ar-SA" sz="2400" dirty="0" smtClean="0"/>
              <a:t>با این کار خریدار یک اشتراک از سایت مربوطه دریافت می دارد و با پرداخت مبلغ ماهیانه ای در حدود </a:t>
            </a:r>
            <a:r>
              <a:rPr lang="fa-IR" sz="2400" dirty="0" smtClean="0"/>
              <a:t>۱۳</a:t>
            </a:r>
            <a:r>
              <a:rPr lang="ar-SA" sz="2400" dirty="0" smtClean="0"/>
              <a:t> دلار قادر است تا در حدود </a:t>
            </a:r>
            <a:r>
              <a:rPr lang="fa-IR" sz="2400" dirty="0" smtClean="0"/>
              <a:t>۱۰۰</a:t>
            </a:r>
            <a:r>
              <a:rPr lang="ar-SA" sz="2400" dirty="0" smtClean="0"/>
              <a:t> کانال رادیویی با برنامه هایی همچون، سرگرمی، موسیقی، اخبار و وضعیت آب و هوا را دریافت کند</a:t>
            </a:r>
            <a:endParaRPr lang="fa-IR" sz="2400" dirty="0" smtClean="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r" rtl="1">
              <a:buNone/>
            </a:pPr>
            <a:r>
              <a:rPr lang="en-US" sz="2400" dirty="0" smtClean="0"/>
              <a:t> </a:t>
            </a:r>
            <a:endParaRPr lang="fa-IR" sz="2400" dirty="0" smtClean="0"/>
          </a:p>
          <a:p>
            <a:pPr algn="r" rtl="1">
              <a:buNone/>
            </a:pPr>
            <a:r>
              <a:rPr lang="ar-SA" sz="2400" dirty="0" smtClean="0"/>
              <a:t>رادیوی ماهواره ای</a:t>
            </a:r>
            <a:r>
              <a:rPr lang="en-US" sz="2400" dirty="0" smtClean="0"/>
              <a:t> </a:t>
            </a:r>
            <a:r>
              <a:rPr lang="en-US" sz="2400" dirty="0" err="1" smtClean="0"/>
              <a:t>sirius</a:t>
            </a:r>
            <a:r>
              <a:rPr lang="en-US" sz="2400" dirty="0" smtClean="0"/>
              <a:t/>
            </a:r>
            <a:br>
              <a:rPr lang="en-US" sz="2400" dirty="0" smtClean="0"/>
            </a:br>
            <a:r>
              <a:rPr lang="ar-SA" sz="2400" dirty="0" smtClean="0"/>
              <a:t>برخلاف</a:t>
            </a:r>
            <a:r>
              <a:rPr lang="en-US" sz="2400" dirty="0" smtClean="0"/>
              <a:t> </a:t>
            </a:r>
            <a:r>
              <a:rPr lang="en-US" sz="2400" dirty="0" err="1" smtClean="0"/>
              <a:t>mx</a:t>
            </a:r>
            <a:r>
              <a:rPr lang="ar-SA" sz="2400" dirty="0" smtClean="0"/>
              <a:t>، ماهواره های سریوس در مدارهایی دورتر از زمین حرکت می کنند، و مدارهای بیضوی شکلی را می پیمایند. همچنین این رادیو دارای سه ماهواره فعال در مدار فضا و یک ماهواره پشتیبان بر روی زمین است</a:t>
            </a:r>
            <a:r>
              <a:rPr lang="en-US" sz="2400" dirty="0" smtClean="0"/>
              <a:t>.</a:t>
            </a:r>
            <a:br>
              <a:rPr lang="en-US" sz="2400" dirty="0" smtClean="0"/>
            </a:br>
            <a:r>
              <a:rPr lang="ar-SA" sz="2400" dirty="0" smtClean="0"/>
              <a:t>سیستم ماهواره ای سریوس نیز همچون</a:t>
            </a:r>
            <a:r>
              <a:rPr lang="en-US" sz="2400" dirty="0" smtClean="0"/>
              <a:t> </a:t>
            </a:r>
            <a:r>
              <a:rPr lang="en-US" sz="2400" dirty="0" err="1" smtClean="0"/>
              <a:t>xm</a:t>
            </a:r>
            <a:r>
              <a:rPr lang="en-US" sz="2400" dirty="0" smtClean="0"/>
              <a:t> </a:t>
            </a:r>
            <a:r>
              <a:rPr lang="ar-SA" sz="2400" dirty="0" smtClean="0"/>
              <a:t>عمل می کند و دارای ایستگاه های تکرار کننده زمینی است که این قابلیت به کاربران کمک می کند تا در فضاهای شهری که به علت وجود ساختمان های متعدد و بلند مرتبه، سیگنال های ماهواره ای را دچار انحراف و گسیختگی می نمایند، بتوانند سیگنال ها را از ایستگاه های تکرار کننده زمینی به خوبی دریافت کنند</a:t>
            </a:r>
            <a:r>
              <a:rPr lang="en-US" sz="2400" dirty="0" smtClean="0"/>
              <a:t>. </a:t>
            </a:r>
            <a:br>
              <a:rPr lang="en-US" sz="2400" dirty="0" smtClean="0"/>
            </a:br>
            <a:r>
              <a:rPr lang="en-US" sz="2400" dirty="0" smtClean="0"/>
              <a:t>.</a:t>
            </a:r>
            <a:br>
              <a:rPr lang="en-US" sz="2400" dirty="0" smtClean="0"/>
            </a:br>
            <a:endParaRPr lang="en-US" sz="2400" b="1" dirty="0" smtClean="0"/>
          </a:p>
          <a:p>
            <a:pPr algn="r" rtl="1">
              <a:buNone/>
            </a:pPr>
            <a:endParaRPr lang="en-US" sz="2400" b="1" dirty="0" smtClean="0"/>
          </a:p>
          <a:p>
            <a:pPr algn="r" rtl="1">
              <a:buNone/>
            </a:pP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r" rtl="1">
              <a:buNone/>
            </a:pPr>
            <a:r>
              <a:rPr lang="en-US" sz="2400" dirty="0" smtClean="0"/>
              <a:t/>
            </a:r>
            <a:br>
              <a:rPr lang="en-US" sz="2400" dirty="0" smtClean="0"/>
            </a:br>
            <a:endParaRPr lang="en-US" sz="2400" b="1" dirty="0" smtClean="0"/>
          </a:p>
          <a:p>
            <a:pPr algn="r" rtl="1">
              <a:buNone/>
            </a:pPr>
            <a:endParaRPr lang="en-US" sz="2400" b="1" dirty="0" smtClean="0"/>
          </a:p>
          <a:p>
            <a:pPr algn="r" rtl="1">
              <a:buNone/>
            </a:pPr>
            <a:r>
              <a:rPr lang="ar-SA" sz="2400" dirty="0" smtClean="0"/>
              <a:t>گیرنده های رادیویی سریوس نیز از دو بخش اصلی تشکیل شده اند، یکی خود گیرنده و دیگری آنتن آن. وظیفه آنتن دستگاه، گرفتن سیگنال های رادیویی از تکرار کننده های زمینی و یا مستقیم از ماهواره به همراه تقویت و فیلتر کردن این سیگنال ها از امواج اضافی و مزاحم است. سپس این سیگنال ها از آنتن به گیرنده منتقل می شوند. درون قسمت گیرنده دستگاه یک تراشه متشکل از </a:t>
            </a:r>
            <a:r>
              <a:rPr lang="fa-IR" sz="2400" dirty="0" smtClean="0"/>
              <a:t>۸</a:t>
            </a:r>
            <a:r>
              <a:rPr lang="ar-SA" sz="2400" dirty="0" smtClean="0"/>
              <a:t> تراشه کوچک است که وظیفه آن تبدیل سیگنال های </a:t>
            </a:r>
            <a:r>
              <a:rPr lang="fa-IR" sz="2400" dirty="0" smtClean="0"/>
              <a:t>۲.۳</a:t>
            </a:r>
            <a:r>
              <a:rPr lang="ar-SA" sz="2400" dirty="0" smtClean="0"/>
              <a:t> گیگا هرتزی به فرکانس های پایین تر است</a:t>
            </a: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800" dirty="0" smtClean="0"/>
          </a:p>
          <a:p>
            <a:pPr algn="r" rtl="1">
              <a:buNone/>
            </a:pPr>
            <a:endParaRPr lang="fa-IR" sz="2800" dirty="0" smtClean="0"/>
          </a:p>
          <a:p>
            <a:pPr algn="r" rtl="1">
              <a:buNone/>
            </a:pPr>
            <a:r>
              <a:rPr lang="ar-SA" sz="2800" dirty="0" smtClean="0"/>
              <a:t>سریوس همچنین یک تطبیق دهنده مخصوص را نیز برای تبدیل رادیوهای گیرنده معمولی به گیرنده سیگنال های ماهواره ای ارایه می دهد</a:t>
            </a:r>
            <a:r>
              <a:rPr lang="en-US" sz="2800" dirty="0" smtClean="0"/>
              <a:t>.</a:t>
            </a:r>
            <a:br>
              <a:rPr lang="en-US" sz="2800" dirty="0" smtClean="0"/>
            </a:br>
            <a:r>
              <a:rPr lang="ar-SA" sz="2800" dirty="0" smtClean="0"/>
              <a:t>جالب آن که تا کنون شرکت های بسیار بزرگ و معروف همچون</a:t>
            </a:r>
            <a:r>
              <a:rPr lang="en-US" sz="2800" dirty="0" smtClean="0"/>
              <a:t> </a:t>
            </a:r>
            <a:r>
              <a:rPr lang="en-US" sz="2800" dirty="0" err="1" smtClean="0"/>
              <a:t>Sony,Clarion</a:t>
            </a:r>
            <a:r>
              <a:rPr lang="en-US" sz="2800" dirty="0" smtClean="0"/>
              <a:t>, Motorola </a:t>
            </a:r>
            <a:r>
              <a:rPr lang="ar-SA" sz="2800" dirty="0" smtClean="0"/>
              <a:t>و</a:t>
            </a:r>
            <a:r>
              <a:rPr lang="en-US" sz="2800" dirty="0" smtClean="0"/>
              <a:t> Pioneer </a:t>
            </a:r>
            <a:r>
              <a:rPr lang="ar-SA" sz="2800" dirty="0" smtClean="0"/>
              <a:t>برای ساخت گیرنده های رادیویی ماهواره ای با شرکت های مذکور قرار داد بسته اند. از طرفی شرکت هایی ماند جنرال موتورز و هوندا هر یک قراردادی به مبلغ یکصد میلیون دلار برای نصب گیرنده های رادیویی</a:t>
            </a:r>
            <a:r>
              <a:rPr lang="en-US" sz="2800" dirty="0" smtClean="0"/>
              <a:t> </a:t>
            </a:r>
            <a:r>
              <a:rPr lang="en-US" sz="2800" dirty="0" err="1" smtClean="0"/>
              <a:t>xm</a:t>
            </a:r>
            <a:r>
              <a:rPr lang="en-US" sz="2800" dirty="0" smtClean="0"/>
              <a:t> </a:t>
            </a:r>
            <a:r>
              <a:rPr lang="ar-SA" sz="2800" dirty="0" smtClean="0"/>
              <a:t>بر روی اتومبیل های تولیدی خود امضا نموده اند. برای کسب اطلاعات بیشتر می توانید به نشانی اینترنتی شرکت های مذکور مراجعه کنید</a:t>
            </a:r>
            <a:r>
              <a:rPr lang="en-US" sz="2800" dirty="0" smtClean="0"/>
              <a:t>. </a:t>
            </a:r>
            <a:endParaRPr lang="en-US" sz="28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510"/>
            <a:ext cx="9144000" cy="6858000"/>
          </a:xfrm>
          <a:solidFill>
            <a:schemeClr val="tx2">
              <a:lumMod val="60000"/>
              <a:lumOff val="40000"/>
            </a:schemeClr>
          </a:solidFill>
        </p:spPr>
        <p:txBody>
          <a:bodyPr>
            <a:noAutofit/>
          </a:bodyPr>
          <a:lstStyle/>
          <a:p>
            <a:r>
              <a:rPr lang="en-US" sz="9600" b="1" dirty="0" smtClean="0">
                <a:latin typeface="Arial" pitchFamily="34" charset="0"/>
              </a:rPr>
              <a:t>HD Radio</a:t>
            </a:r>
            <a:endParaRPr lang="en-US" sz="9600" b="1" dirty="0">
              <a:latin typeface="Arial" pitchFamily="34" charset="0"/>
            </a:endParaRPr>
          </a:p>
        </p:txBody>
      </p:sp>
    </p:spTree>
    <p:extLst>
      <p:ext uri="{BB962C8B-B14F-4D97-AF65-F5344CB8AC3E}">
        <p14:creationId xmlns:p14="http://schemas.microsoft.com/office/powerpoint/2010/main" val="1874701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marL="0" indent="0" algn="ctr" rtl="1">
              <a:lnSpc>
                <a:spcPct val="200000"/>
              </a:lnSpc>
              <a:buNone/>
            </a:pPr>
            <a:endParaRPr lang="en-US" sz="4000" b="1" dirty="0"/>
          </a:p>
          <a:p>
            <a:pPr marL="0" indent="0" algn="ctr" rtl="1">
              <a:lnSpc>
                <a:spcPct val="200000"/>
              </a:lnSpc>
              <a:buNone/>
            </a:pPr>
            <a:r>
              <a:rPr lang="fa-IR" sz="4000" b="1" dirty="0" smtClean="0"/>
              <a:t>رادیوها </a:t>
            </a:r>
            <a:r>
              <a:rPr lang="fa-IR" sz="4000" b="1" dirty="0"/>
              <a:t>در </a:t>
            </a:r>
            <a:r>
              <a:rPr lang="fa-IR" sz="4000" b="1" dirty="0" smtClean="0"/>
              <a:t>خلال</a:t>
            </a:r>
            <a:r>
              <a:rPr lang="en-US" sz="4000" b="1" dirty="0" smtClean="0"/>
              <a:t> 90 </a:t>
            </a:r>
            <a:r>
              <a:rPr lang="fa-IR" sz="4000" b="1" dirty="0" smtClean="0"/>
              <a:t>سال </a:t>
            </a:r>
            <a:r>
              <a:rPr lang="fa-IR" sz="4000" b="1" dirty="0"/>
              <a:t>گذشته تغییرات زیادی در مقابل دیگر لوازم الکترونیکی نداشته اند، چنانچه بزرگترین تغییر آنها که پیدایش </a:t>
            </a:r>
            <a:r>
              <a:rPr lang="fa-IR" sz="4000" b="1" dirty="0" smtClean="0"/>
              <a:t>مدلاسیون</a:t>
            </a:r>
            <a:r>
              <a:rPr lang="fa-IR" sz="4000" b="1" dirty="0"/>
              <a:t> </a:t>
            </a:r>
            <a:r>
              <a:rPr lang="en-US" sz="4000" b="1" dirty="0" smtClean="0"/>
              <a:t>FM</a:t>
            </a:r>
            <a:r>
              <a:rPr lang="en-US" sz="4000" b="1" dirty="0"/>
              <a:t> </a:t>
            </a:r>
            <a:r>
              <a:rPr lang="fa-IR" sz="4000" b="1" dirty="0" smtClean="0"/>
              <a:t>است</a:t>
            </a:r>
            <a:r>
              <a:rPr lang="fa-IR" sz="4000" b="1" dirty="0"/>
              <a:t>،</a:t>
            </a:r>
            <a:r>
              <a:rPr lang="fa-IR" sz="4000" b="1" dirty="0" smtClean="0"/>
              <a:t> </a:t>
            </a:r>
            <a:r>
              <a:rPr lang="fa-IR" sz="4000" b="1" dirty="0"/>
              <a:t>مربوط به دهه 1970 و 1960 میلادی است.</a:t>
            </a:r>
            <a:endParaRPr lang="en-US" sz="4000"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990600"/>
            <a:ext cx="6858000" cy="5217796"/>
          </a:xfrm>
        </p:spPr>
      </p:pic>
    </p:spTree>
    <p:extLst>
      <p:ext uri="{BB962C8B-B14F-4D97-AF65-F5344CB8AC3E}">
        <p14:creationId xmlns:p14="http://schemas.microsoft.com/office/powerpoint/2010/main" val="1121499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14800" y="457200"/>
            <a:ext cx="4340718" cy="5715000"/>
          </a:xfrm>
        </p:spPr>
      </p:pic>
      <p:sp>
        <p:nvSpPr>
          <p:cNvPr id="6" name="Rectangle 5"/>
          <p:cNvSpPr/>
          <p:nvPr/>
        </p:nvSpPr>
        <p:spPr>
          <a:xfrm>
            <a:off x="152400" y="838200"/>
            <a:ext cx="3733800" cy="5127045"/>
          </a:xfrm>
          <a:prstGeom prst="rect">
            <a:avLst/>
          </a:prstGeom>
          <a:gradFill flip="none" rotWithShape="1">
            <a:gsLst>
              <a:gs pos="0">
                <a:schemeClr val="tx2">
                  <a:lumMod val="60000"/>
                  <a:lumOff val="40000"/>
                  <a:tint val="66000"/>
                  <a:satMod val="160000"/>
                </a:schemeClr>
              </a:gs>
              <a:gs pos="50000">
                <a:schemeClr val="tx2">
                  <a:lumMod val="60000"/>
                  <a:lumOff val="40000"/>
                  <a:tint val="44500"/>
                  <a:satMod val="160000"/>
                </a:schemeClr>
              </a:gs>
              <a:gs pos="100000">
                <a:schemeClr val="tx2">
                  <a:lumMod val="60000"/>
                  <a:lumOff val="40000"/>
                  <a:tint val="23500"/>
                  <a:satMod val="160000"/>
                </a:schemeClr>
              </a:gs>
            </a:gsLst>
            <a:lin ang="18900000" scaled="1"/>
            <a:tileRect/>
          </a:gradFill>
        </p:spPr>
        <p:txBody>
          <a:bodyPr wrap="square">
            <a:spAutoFit/>
          </a:bodyPr>
          <a:lstStyle/>
          <a:p>
            <a:pPr algn="r" rtl="1">
              <a:lnSpc>
                <a:spcPct val="115000"/>
              </a:lnSpc>
              <a:spcAft>
                <a:spcPts val="1000"/>
              </a:spcAft>
            </a:pPr>
            <a:r>
              <a:rPr lang="fa-IR" b="1" dirty="0" smtClean="0">
                <a:solidFill>
                  <a:srgbClr val="000000"/>
                </a:solidFill>
                <a:effectLst/>
                <a:latin typeface="Times New Roman"/>
                <a:ea typeface="Times New Roman"/>
                <a:cs typeface="B Nazanin"/>
              </a:rPr>
              <a:t>سمت بالاي شکل (1) نشان دهنده سیگنال صوتی است که بر روی امواج حامل سوار شده وبه صورت</a:t>
            </a:r>
            <a:r>
              <a:rPr lang="en-US" b="1" dirty="0" smtClean="0">
                <a:solidFill>
                  <a:srgbClr val="000000"/>
                </a:solidFill>
                <a:effectLst/>
                <a:latin typeface="Times New Roman"/>
                <a:ea typeface="Times New Roman"/>
                <a:cs typeface="B Nazanin"/>
              </a:rPr>
              <a:t>AM</a:t>
            </a:r>
            <a:r>
              <a:rPr lang="fa-IR" b="1" dirty="0">
                <a:solidFill>
                  <a:srgbClr val="000000"/>
                </a:solidFill>
                <a:ea typeface="Times New Roman"/>
                <a:cs typeface="Times New Roman"/>
              </a:rPr>
              <a:t> </a:t>
            </a:r>
            <a:r>
              <a:rPr lang="fa-IR" b="1" dirty="0" smtClean="0">
                <a:solidFill>
                  <a:srgbClr val="000000"/>
                </a:solidFill>
                <a:effectLst/>
                <a:latin typeface="Times New Roman"/>
                <a:ea typeface="Times New Roman"/>
                <a:cs typeface="B Nazanin"/>
              </a:rPr>
              <a:t>تلفيق مي‌شوند.</a:t>
            </a:r>
            <a:r>
              <a:rPr lang="en-US" b="1" dirty="0" smtClean="0">
                <a:solidFill>
                  <a:srgbClr val="000000"/>
                </a:solidFill>
                <a:effectLst/>
                <a:latin typeface="Times New Roman"/>
                <a:ea typeface="Times New Roman"/>
                <a:cs typeface="B Nazanin"/>
              </a:rPr>
              <a:t> </a:t>
            </a:r>
            <a:r>
              <a:rPr lang="fa-IR" b="1" dirty="0" smtClean="0">
                <a:solidFill>
                  <a:srgbClr val="000000"/>
                </a:solidFill>
                <a:effectLst/>
                <a:latin typeface="Times New Roman"/>
                <a:ea typeface="Times New Roman"/>
                <a:cs typeface="B Nazanin"/>
              </a:rPr>
              <a:t>در قسمت پایین همین شکل نتیجه تلفیق دو موج یاد شده نشان داده شده است و در حقیقت موج خروجی از فرستنده</a:t>
            </a:r>
            <a:r>
              <a:rPr lang="fa-IR" b="1" dirty="0">
                <a:solidFill>
                  <a:srgbClr val="000000"/>
                </a:solidFill>
                <a:ea typeface="Times New Roman"/>
                <a:cs typeface="Times New Roman"/>
              </a:rPr>
              <a:t> </a:t>
            </a:r>
            <a:r>
              <a:rPr lang="en-US" b="1" dirty="0" smtClean="0">
                <a:solidFill>
                  <a:srgbClr val="000000"/>
                </a:solidFill>
                <a:effectLst/>
                <a:latin typeface="Times New Roman"/>
                <a:ea typeface="Times New Roman"/>
                <a:cs typeface="B Nazanin"/>
              </a:rPr>
              <a:t>AM</a:t>
            </a:r>
            <a:r>
              <a:rPr lang="ar-SA" b="1" dirty="0">
                <a:solidFill>
                  <a:srgbClr val="000000"/>
                </a:solidFill>
                <a:ea typeface="Times New Roman"/>
                <a:cs typeface="Times New Roman"/>
              </a:rPr>
              <a:t> </a:t>
            </a:r>
            <a:r>
              <a:rPr lang="fa-IR" b="1" dirty="0" smtClean="0">
                <a:solidFill>
                  <a:srgbClr val="000000"/>
                </a:solidFill>
                <a:effectLst/>
                <a:latin typeface="Times New Roman"/>
                <a:ea typeface="Times New Roman"/>
                <a:cs typeface="B Nazanin"/>
              </a:rPr>
              <a:t>به شکل نهایی فوق در خواهد آمد.</a:t>
            </a:r>
            <a:endParaRPr lang="en-US" sz="1400" dirty="0">
              <a:ea typeface="Calibri"/>
              <a:cs typeface="Arial"/>
            </a:endParaRPr>
          </a:p>
          <a:p>
            <a:pPr algn="r" rtl="1">
              <a:lnSpc>
                <a:spcPct val="115000"/>
              </a:lnSpc>
              <a:spcAft>
                <a:spcPts val="1000"/>
              </a:spcAft>
            </a:pPr>
            <a:r>
              <a:rPr lang="fa-IR" b="1" dirty="0">
                <a:solidFill>
                  <a:srgbClr val="000000"/>
                </a:solidFill>
                <a:ea typeface="Times New Roman"/>
                <a:cs typeface="Times New Roman"/>
              </a:rPr>
              <a:t> </a:t>
            </a:r>
            <a:r>
              <a:rPr lang="fa-IR" b="1" dirty="0" smtClean="0">
                <a:solidFill>
                  <a:srgbClr val="000000"/>
                </a:solidFill>
                <a:effectLst/>
                <a:latin typeface="Times New Roman"/>
                <a:ea typeface="Times New Roman"/>
                <a:cs typeface="B Nazanin"/>
              </a:rPr>
              <a:t>بنابر این یک فرستنده</a:t>
            </a:r>
            <a:r>
              <a:rPr lang="fa-IR" b="1" dirty="0">
                <a:solidFill>
                  <a:srgbClr val="000000"/>
                </a:solidFill>
                <a:ea typeface="Times New Roman"/>
                <a:cs typeface="Times New Roman"/>
              </a:rPr>
              <a:t> </a:t>
            </a:r>
            <a:r>
              <a:rPr lang="en-US" b="1" dirty="0" smtClean="0">
                <a:solidFill>
                  <a:srgbClr val="000000"/>
                </a:solidFill>
                <a:effectLst/>
                <a:latin typeface="Times New Roman"/>
                <a:ea typeface="Times New Roman"/>
                <a:cs typeface="B Nazanin"/>
              </a:rPr>
              <a:t>AM</a:t>
            </a:r>
            <a:r>
              <a:rPr lang="fa-IR" b="1" dirty="0">
                <a:solidFill>
                  <a:srgbClr val="000000"/>
                </a:solidFill>
                <a:ea typeface="Times New Roman"/>
                <a:cs typeface="Times New Roman"/>
              </a:rPr>
              <a:t> </a:t>
            </a:r>
            <a:r>
              <a:rPr lang="fa-IR" b="1" dirty="0" smtClean="0">
                <a:solidFill>
                  <a:srgbClr val="000000"/>
                </a:solidFill>
                <a:effectLst/>
                <a:latin typeface="Times New Roman"/>
                <a:ea typeface="Times New Roman"/>
                <a:cs typeface="B Nazanin"/>
              </a:rPr>
              <a:t>دستگاهي است كه با تلفيق و سوار كردن سيگنالهاي صوتي بر روي امواج حامل، يك موج</a:t>
            </a:r>
            <a:r>
              <a:rPr lang="fa-IR" b="1" dirty="0">
                <a:solidFill>
                  <a:srgbClr val="000000"/>
                </a:solidFill>
                <a:ea typeface="Times New Roman"/>
                <a:cs typeface="Times New Roman"/>
              </a:rPr>
              <a:t> </a:t>
            </a:r>
            <a:r>
              <a:rPr lang="en-US" b="1" dirty="0" smtClean="0">
                <a:solidFill>
                  <a:srgbClr val="000000"/>
                </a:solidFill>
                <a:effectLst/>
                <a:latin typeface="Times New Roman"/>
                <a:ea typeface="Times New Roman"/>
                <a:cs typeface="B Nazanin"/>
              </a:rPr>
              <a:t>AM</a:t>
            </a:r>
            <a:r>
              <a:rPr lang="ar-SA" b="1" dirty="0">
                <a:solidFill>
                  <a:srgbClr val="000000"/>
                </a:solidFill>
                <a:ea typeface="Times New Roman"/>
                <a:cs typeface="Times New Roman"/>
              </a:rPr>
              <a:t> </a:t>
            </a:r>
            <a:r>
              <a:rPr lang="fa-IR" b="1" dirty="0" smtClean="0">
                <a:solidFill>
                  <a:srgbClr val="000000"/>
                </a:solidFill>
                <a:effectLst/>
                <a:latin typeface="Times New Roman"/>
                <a:ea typeface="Times New Roman"/>
                <a:cs typeface="B Nazanin"/>
              </a:rPr>
              <a:t>را تشکیل داده و از طریق آنتن، آن را منتشر مي‌نمايد.</a:t>
            </a:r>
            <a:endParaRPr lang="en-US" sz="1400" dirty="0">
              <a:ea typeface="Calibri"/>
              <a:cs typeface="Arial"/>
            </a:endParaRPr>
          </a:p>
          <a:p>
            <a:pPr algn="r" rtl="1">
              <a:lnSpc>
                <a:spcPct val="115000"/>
              </a:lnSpc>
              <a:spcAft>
                <a:spcPts val="1000"/>
              </a:spcAft>
            </a:pPr>
            <a:r>
              <a:rPr lang="fa-IR" b="1" dirty="0" smtClean="0">
                <a:solidFill>
                  <a:srgbClr val="000000"/>
                </a:solidFill>
                <a:effectLst/>
                <a:latin typeface="Times New Roman"/>
                <a:ea typeface="Times New Roman"/>
                <a:cs typeface="B Nazanin"/>
              </a:rPr>
              <a:t>يك گيرنده‌</a:t>
            </a:r>
            <a:r>
              <a:rPr lang="fa-IR" b="1" dirty="0">
                <a:solidFill>
                  <a:srgbClr val="000000"/>
                </a:solidFill>
                <a:ea typeface="Times New Roman"/>
                <a:cs typeface="Times New Roman"/>
              </a:rPr>
              <a:t> </a:t>
            </a:r>
            <a:r>
              <a:rPr lang="en-US" b="1" dirty="0" smtClean="0">
                <a:solidFill>
                  <a:srgbClr val="000000"/>
                </a:solidFill>
                <a:effectLst/>
                <a:latin typeface="Times New Roman"/>
                <a:ea typeface="Times New Roman"/>
                <a:cs typeface="B Nazanin"/>
              </a:rPr>
              <a:t>AM</a:t>
            </a:r>
            <a:r>
              <a:rPr lang="fa-IR" b="1" dirty="0">
                <a:solidFill>
                  <a:srgbClr val="000000"/>
                </a:solidFill>
                <a:ea typeface="Times New Roman"/>
                <a:cs typeface="Times New Roman"/>
              </a:rPr>
              <a:t> </a:t>
            </a:r>
            <a:r>
              <a:rPr lang="fa-IR" b="1" dirty="0" smtClean="0">
                <a:solidFill>
                  <a:srgbClr val="000000"/>
                </a:solidFill>
                <a:effectLst/>
                <a:latin typeface="Times New Roman"/>
                <a:ea typeface="Times New Roman"/>
                <a:cs typeface="B Nazanin"/>
              </a:rPr>
              <a:t>نيز مجهز به يك قسمت فيلتر و يك قسمت آشكارساز مي‌باشد كه عمل جداسازي سيگنالهاي صوتي از امواج حامل و آشكار نمودن آنها را برعهده دارد.</a:t>
            </a:r>
            <a:endParaRPr lang="en-US" sz="1400" dirty="0">
              <a:ea typeface="Calibri"/>
              <a:cs typeface="Arial"/>
            </a:endParaRPr>
          </a:p>
        </p:txBody>
      </p:sp>
    </p:spTree>
    <p:extLst>
      <p:ext uri="{BB962C8B-B14F-4D97-AF65-F5344CB8AC3E}">
        <p14:creationId xmlns:p14="http://schemas.microsoft.com/office/powerpoint/2010/main" val="2653905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ctr" rtl="1">
              <a:buNone/>
            </a:pPr>
            <a:endParaRPr lang="fa-IR" sz="2400" b="1" dirty="0" smtClean="0"/>
          </a:p>
          <a:p>
            <a:pPr algn="ctr" rtl="1">
              <a:buNone/>
            </a:pPr>
            <a:endParaRPr lang="en-US" sz="2400" b="1" dirty="0" smtClean="0"/>
          </a:p>
          <a:p>
            <a:pPr algn="r" rtl="1">
              <a:buNone/>
            </a:pPr>
            <a:r>
              <a:rPr lang="fa-IR" sz="2400" dirty="0" smtClean="0"/>
              <a:t>در ابتدای قرن سوم، توسعه سیستم های دیجیتال و ارائه امکانات مختلف از طریق آن، این فناوری را به  حیطه مخابرات نیز کشانده و فرستنده های رادیویی و تلویزیونی نیز رفته رفته از سیستم های آنالوگ، به دیجیتال تغییر هویت می دهند.</a:t>
            </a:r>
            <a:endParaRPr lang="en-US" sz="2400" dirty="0" smtClean="0"/>
          </a:p>
          <a:p>
            <a:pPr algn="r" rtl="1">
              <a:buNone/>
            </a:pPr>
            <a:r>
              <a:rPr lang="fa-IR" sz="2400" dirty="0" smtClean="0"/>
              <a:t>در حقیقت مزایا و قابلیت های مختلف سیستم دیجیتال، باعث این تغییر شده است. از بین رفتن سیگنال و ضعیف شدن بخاطر وجود منابع مختلف نویز و موانع محیطی از یک سو و تک منظوره بودن این سیستم و عدم انعطاف پذیری آن از طرف دیگر، از جمله محدودیت های سیستم آنالوگ می باشد.</a:t>
            </a:r>
            <a:endParaRPr lang="en-US" sz="2400" dirty="0" smtClean="0"/>
          </a:p>
          <a:p>
            <a:pPr marL="0" indent="0" algn="r" rtl="1">
              <a:lnSpc>
                <a:spcPct val="200000"/>
              </a:lnSpc>
              <a:buNone/>
            </a:pP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a:ln>
            <a:solidFill>
              <a:srgbClr val="00B050"/>
            </a:solidFill>
          </a:ln>
        </p:spPr>
        <p:txBody>
          <a:bodyPr>
            <a:normAutofit/>
          </a:bodyPr>
          <a:lstStyle/>
          <a:p>
            <a:pPr marL="0" indent="0" algn="r" rtl="1">
              <a:lnSpc>
                <a:spcPct val="200000"/>
              </a:lnSpc>
              <a:buNone/>
            </a:pPr>
            <a:r>
              <a:rPr lang="fa-IR" b="1" dirty="0">
                <a:cs typeface="B Nazanin" pitchFamily="2" charset="-78"/>
              </a:rPr>
              <a:t>  </a:t>
            </a:r>
            <a:r>
              <a:rPr lang="fa-IR" b="1" dirty="0" smtClean="0">
                <a:cs typeface="B Nazanin" pitchFamily="2" charset="-78"/>
              </a:rPr>
              <a:t>          </a:t>
            </a:r>
            <a:r>
              <a:rPr lang="fa-IR" sz="4000" b="1" dirty="0" smtClean="0">
                <a:cs typeface="B Nazanin" pitchFamily="2" charset="-78"/>
              </a:rPr>
              <a:t>رادیو اچ دی:</a:t>
            </a:r>
            <a:endParaRPr lang="fa-IR" sz="4000" b="1" dirty="0">
              <a:cs typeface="B Nazanin" pitchFamily="2" charset="-78"/>
            </a:endParaRPr>
          </a:p>
          <a:p>
            <a:pPr marL="0" indent="0" algn="ctr" rtl="1">
              <a:lnSpc>
                <a:spcPct val="200000"/>
              </a:lnSpc>
              <a:buNone/>
            </a:pPr>
            <a:r>
              <a:rPr lang="fa-IR" sz="4200" b="1" dirty="0" smtClean="0">
                <a:cs typeface="B Nazanin" pitchFamily="2" charset="-78"/>
              </a:rPr>
              <a:t>    فناوری ای برای کیفیت صدای بهتر، امکان دریافت ایستگاههای بیشتر و اطلاعات جانبی مفید به کمک سیگنال های دیجیتالی</a:t>
            </a:r>
            <a:endParaRPr lang="en-US" sz="4200" dirty="0">
              <a:cs typeface="B Nazanin" pitchFamily="2" charset="-78"/>
            </a:endParaRPr>
          </a:p>
        </p:txBody>
      </p:sp>
    </p:spTree>
    <p:extLst>
      <p:ext uri="{BB962C8B-B14F-4D97-AF65-F5344CB8AC3E}">
        <p14:creationId xmlns:p14="http://schemas.microsoft.com/office/powerpoint/2010/main" val="13880251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a:ln>
            <a:solidFill>
              <a:srgbClr val="00B050"/>
            </a:solidFill>
          </a:ln>
        </p:spPr>
        <p:txBody>
          <a:bodyPr>
            <a:normAutofit/>
          </a:bodyPr>
          <a:lstStyle/>
          <a:p>
            <a:pPr marL="0" indent="0" algn="ctr">
              <a:lnSpc>
                <a:spcPct val="250000"/>
              </a:lnSpc>
              <a:buNone/>
            </a:pPr>
            <a:endParaRPr lang="fa-IR" b="1" dirty="0" smtClean="0"/>
          </a:p>
          <a:p>
            <a:pPr marL="0" indent="0" algn="ctr">
              <a:lnSpc>
                <a:spcPct val="250000"/>
              </a:lnSpc>
              <a:buNone/>
            </a:pPr>
            <a:r>
              <a:rPr lang="en-US" b="1" dirty="0" smtClean="0"/>
              <a:t>HDTV</a:t>
            </a:r>
            <a:r>
              <a:rPr lang="fa-IR" b="1" dirty="0" smtClean="0"/>
              <a:t> </a:t>
            </a:r>
            <a:r>
              <a:rPr lang="ar-SA" dirty="0" smtClean="0"/>
              <a:t>= </a:t>
            </a:r>
            <a:r>
              <a:rPr lang="en-US" b="1" dirty="0"/>
              <a:t>High </a:t>
            </a:r>
            <a:r>
              <a:rPr lang="en-US" b="1" dirty="0" smtClean="0"/>
              <a:t>Definition</a:t>
            </a:r>
            <a:endParaRPr lang="fa-IR" b="1" dirty="0" smtClean="0"/>
          </a:p>
          <a:p>
            <a:pPr marL="0" indent="0" algn="ctr" rtl="1">
              <a:lnSpc>
                <a:spcPct val="250000"/>
              </a:lnSpc>
              <a:buNone/>
            </a:pPr>
            <a:r>
              <a:rPr lang="en-US" b="1" dirty="0" smtClean="0"/>
              <a:t>= HD Radi</a:t>
            </a:r>
            <a:r>
              <a:rPr lang="en-US" b="1" dirty="0"/>
              <a:t>o</a:t>
            </a:r>
            <a:r>
              <a:rPr lang="en-US" b="1" dirty="0" smtClean="0"/>
              <a:t> </a:t>
            </a:r>
            <a:r>
              <a:rPr lang="fa-IR" b="1" dirty="0" smtClean="0"/>
              <a:t> نام یک </a:t>
            </a:r>
            <a:r>
              <a:rPr lang="fa-IR" b="1" dirty="0"/>
              <a:t>برند یا مارک تجاری است و در حقیقت هیچ معنای خاصی نمی دهد</a:t>
            </a:r>
            <a:r>
              <a:rPr lang="fa-IR" b="1" dirty="0" smtClean="0"/>
              <a:t>.</a:t>
            </a:r>
            <a:endParaRPr lang="fa-IR" dirty="0" smtClean="0">
              <a:effectLst/>
            </a:endParaRPr>
          </a:p>
        </p:txBody>
      </p:sp>
    </p:spTree>
    <p:extLst>
      <p:ext uri="{BB962C8B-B14F-4D97-AF65-F5344CB8AC3E}">
        <p14:creationId xmlns:p14="http://schemas.microsoft.com/office/powerpoint/2010/main" val="2393529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fontScale="25000" lnSpcReduction="20000"/>
          </a:bodyPr>
          <a:lstStyle/>
          <a:p>
            <a:pPr marL="0" indent="0" algn="ctr" rtl="1">
              <a:lnSpc>
                <a:spcPct val="210000"/>
              </a:lnSpc>
              <a:buNone/>
            </a:pPr>
            <a:r>
              <a:rPr lang="ar-SA" sz="8600" b="1" u="sng" dirty="0">
                <a:cs typeface="B Nazanin" pitchFamily="2" charset="-78"/>
              </a:rPr>
              <a:t>سال 1991: </a:t>
            </a:r>
            <a:endParaRPr lang="en-US" sz="8600" b="1" u="sng" dirty="0" smtClean="0">
              <a:cs typeface="B Nazanin" pitchFamily="2" charset="-78"/>
            </a:endParaRPr>
          </a:p>
          <a:p>
            <a:pPr marL="0" indent="0" algn="ctr" rtl="1">
              <a:lnSpc>
                <a:spcPct val="210000"/>
              </a:lnSpc>
              <a:buNone/>
            </a:pPr>
            <a:r>
              <a:rPr lang="ar-SA" sz="8000" b="1" dirty="0" smtClean="0">
                <a:cs typeface="B Nazanin" pitchFamily="2" charset="-78"/>
              </a:rPr>
              <a:t>سه </a:t>
            </a:r>
            <a:r>
              <a:rPr lang="ar-SA" sz="8000" b="1" dirty="0">
                <a:cs typeface="B Nazanin" pitchFamily="2" charset="-78"/>
              </a:rPr>
              <a:t>شرکت رسانه ای بزرگ آمریکا با هدف ایجاد یک استاندارد برای رادیو به هم پیوستند.</a:t>
            </a:r>
            <a:r>
              <a:rPr lang="ar-SA" sz="8000" dirty="0">
                <a:cs typeface="B Nazanin" pitchFamily="2" charset="-78"/>
              </a:rPr>
              <a:t/>
            </a:r>
            <a:br>
              <a:rPr lang="ar-SA" sz="8000" dirty="0">
                <a:cs typeface="B Nazanin" pitchFamily="2" charset="-78"/>
              </a:rPr>
            </a:br>
            <a:r>
              <a:rPr lang="ar-SA" sz="9600" b="1" u="sng" dirty="0" smtClean="0">
                <a:cs typeface="B Nazanin" pitchFamily="2" charset="-78"/>
              </a:rPr>
              <a:t>سال </a:t>
            </a:r>
            <a:r>
              <a:rPr lang="ar-SA" sz="9600" b="1" u="sng" dirty="0">
                <a:cs typeface="B Nazanin" pitchFamily="2" charset="-78"/>
              </a:rPr>
              <a:t>2000</a:t>
            </a:r>
            <a:r>
              <a:rPr lang="en-US" sz="9600" b="1" u="sng" dirty="0">
                <a:cs typeface="B Nazanin" pitchFamily="2" charset="-78"/>
              </a:rPr>
              <a:t>:</a:t>
            </a:r>
            <a:r>
              <a:rPr lang="ar-SA" sz="9600" u="sng" dirty="0">
                <a:cs typeface="B Nazanin" pitchFamily="2" charset="-78"/>
              </a:rPr>
              <a:t> </a:t>
            </a:r>
            <a:endParaRPr lang="en-US" sz="9600" u="sng" dirty="0" smtClean="0">
              <a:cs typeface="B Nazanin" pitchFamily="2" charset="-78"/>
            </a:endParaRPr>
          </a:p>
          <a:p>
            <a:pPr marL="0" indent="0" algn="ctr" rtl="1">
              <a:lnSpc>
                <a:spcPct val="210000"/>
              </a:lnSpc>
              <a:buNone/>
            </a:pPr>
            <a:r>
              <a:rPr lang="ar-SA" sz="8000" b="1" dirty="0" smtClean="0">
                <a:cs typeface="B Nazanin" pitchFamily="2" charset="-78"/>
              </a:rPr>
              <a:t>این </a:t>
            </a:r>
            <a:r>
              <a:rPr lang="ar-SA" sz="8000" b="1" dirty="0">
                <a:cs typeface="B Nazanin" pitchFamily="2" charset="-78"/>
              </a:rPr>
              <a:t>سه شرکت تلاشهایشان را به اشتراک گذاشتند و </a:t>
            </a:r>
            <a:r>
              <a:rPr lang="ar-SA" sz="8000" b="1" dirty="0" smtClean="0">
                <a:cs typeface="B Nazanin" pitchFamily="2" charset="-78"/>
              </a:rPr>
              <a:t>شرکت</a:t>
            </a:r>
            <a:r>
              <a:rPr lang="fa-IR" sz="8000" b="1" dirty="0" smtClean="0">
                <a:cs typeface="B Nazanin" pitchFamily="2" charset="-78"/>
              </a:rPr>
              <a:t>  </a:t>
            </a:r>
            <a:r>
              <a:rPr lang="en-US" sz="8000" b="1" dirty="0" err="1" smtClean="0">
                <a:cs typeface="B Nazanin" pitchFamily="2" charset="-78"/>
              </a:rPr>
              <a:t>iBiquity</a:t>
            </a:r>
            <a:r>
              <a:rPr lang="fa-IR" sz="8000" b="1" dirty="0" smtClean="0">
                <a:cs typeface="B Nazanin" pitchFamily="2" charset="-78"/>
              </a:rPr>
              <a:t> را تاسیس </a:t>
            </a:r>
            <a:r>
              <a:rPr lang="fa-IR" sz="8000" b="1" dirty="0">
                <a:cs typeface="B Nazanin" pitchFamily="2" charset="-78"/>
              </a:rPr>
              <a:t>کردند.</a:t>
            </a:r>
            <a:br>
              <a:rPr lang="fa-IR" sz="8000" b="1" dirty="0">
                <a:cs typeface="B Nazanin" pitchFamily="2" charset="-78"/>
              </a:rPr>
            </a:br>
            <a:r>
              <a:rPr lang="fa-IR" sz="9600" b="1" u="sng" dirty="0" smtClean="0">
                <a:cs typeface="B Nazanin" pitchFamily="2" charset="-78"/>
              </a:rPr>
              <a:t>سال </a:t>
            </a:r>
            <a:r>
              <a:rPr lang="fa-IR" sz="9600" b="1" u="sng" dirty="0">
                <a:cs typeface="B Nazanin" pitchFamily="2" charset="-78"/>
              </a:rPr>
              <a:t>2002</a:t>
            </a:r>
            <a:r>
              <a:rPr lang="en-US" sz="9600" b="1" u="sng" dirty="0" smtClean="0">
                <a:cs typeface="B Nazanin" pitchFamily="2" charset="-78"/>
              </a:rPr>
              <a:t>:</a:t>
            </a:r>
          </a:p>
          <a:p>
            <a:pPr marL="0" indent="0" algn="ctr" rtl="1">
              <a:lnSpc>
                <a:spcPct val="210000"/>
              </a:lnSpc>
              <a:buNone/>
            </a:pPr>
            <a:r>
              <a:rPr lang="fa-IR" sz="7200" b="1" dirty="0" smtClean="0">
                <a:cs typeface="B Nazanin" pitchFamily="2" charset="-78"/>
              </a:rPr>
              <a:t>           </a:t>
            </a:r>
            <a:r>
              <a:rPr lang="fa-IR" sz="8000" b="1" dirty="0" smtClean="0">
                <a:cs typeface="B Nazanin" pitchFamily="2" charset="-78"/>
              </a:rPr>
              <a:t>کمیسیون </a:t>
            </a:r>
            <a:r>
              <a:rPr lang="fa-IR" sz="8000" b="1" dirty="0">
                <a:cs typeface="B Nazanin" pitchFamily="2" charset="-78"/>
              </a:rPr>
              <a:t>ارتباطات فدرال امریکا، فناوری رادیو </a:t>
            </a:r>
            <a:r>
              <a:rPr lang="en-US" sz="8000" b="1" dirty="0" smtClean="0">
                <a:cs typeface="B Nazanin" pitchFamily="2" charset="-78"/>
              </a:rPr>
              <a:t>H</a:t>
            </a:r>
            <a:r>
              <a:rPr lang="en-US" sz="8000" b="1" dirty="0">
                <a:cs typeface="B Nazanin" pitchFamily="2" charset="-78"/>
              </a:rPr>
              <a:t>D</a:t>
            </a:r>
            <a:r>
              <a:rPr lang="en-US" sz="8000" b="1" dirty="0" smtClean="0">
                <a:cs typeface="B Nazanin" pitchFamily="2" charset="-78"/>
              </a:rPr>
              <a:t> </a:t>
            </a:r>
            <a:r>
              <a:rPr lang="fa-IR" sz="8000" b="1" dirty="0" smtClean="0">
                <a:cs typeface="B Nazanin" pitchFamily="2" charset="-78"/>
              </a:rPr>
              <a:t> </a:t>
            </a:r>
            <a:r>
              <a:rPr lang="fa-IR" sz="8000" b="1" dirty="0">
                <a:cs typeface="B Nazanin" pitchFamily="2" charset="-78"/>
              </a:rPr>
              <a:t>را به عنوان تنها استاندارد برای ارسال </a:t>
            </a:r>
            <a:r>
              <a:rPr lang="fa-IR" sz="8000" b="1" dirty="0" smtClean="0">
                <a:cs typeface="B Nazanin" pitchFamily="2" charset="-78"/>
              </a:rPr>
              <a:t>               اطلاعات </a:t>
            </a:r>
            <a:r>
              <a:rPr lang="fa-IR" sz="8000" b="1" dirty="0">
                <a:cs typeface="B Nazanin" pitchFamily="2" charset="-78"/>
              </a:rPr>
              <a:t>رادیو دیجیتال تایید کرد.</a:t>
            </a:r>
            <a:endParaRPr lang="en-US" sz="8000" b="1" dirty="0">
              <a:cs typeface="B Nazanin" pitchFamily="2" charset="-78"/>
            </a:endParaRPr>
          </a:p>
          <a:p>
            <a:pPr algn="ctr">
              <a:lnSpc>
                <a:spcPct val="210000"/>
              </a:lnSpc>
            </a:pPr>
            <a:endParaRPr lang="en-US" dirty="0">
              <a:cs typeface="B Nazanin" pitchFamily="2" charset="-78"/>
            </a:endParaRPr>
          </a:p>
        </p:txBody>
      </p:sp>
    </p:spTree>
    <p:extLst>
      <p:ext uri="{BB962C8B-B14F-4D97-AF65-F5344CB8AC3E}">
        <p14:creationId xmlns:p14="http://schemas.microsoft.com/office/powerpoint/2010/main" val="879236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a:bodyPr>
          <a:lstStyle/>
          <a:p>
            <a:pPr marL="0" indent="0" algn="ctr" rtl="1">
              <a:buNone/>
            </a:pPr>
            <a:endParaRPr lang="fa-IR" sz="4600" b="1" dirty="0" smtClean="0">
              <a:cs typeface="B Zar" pitchFamily="2" charset="-78"/>
            </a:endParaRPr>
          </a:p>
          <a:p>
            <a:pPr marL="0" indent="0" algn="ctr" rtl="1">
              <a:buNone/>
            </a:pPr>
            <a:r>
              <a:rPr lang="fa-IR" sz="4600" b="1" u="sng" dirty="0" smtClean="0">
                <a:cs typeface="B Zar" pitchFamily="2" charset="-78"/>
              </a:rPr>
              <a:t>مزایای </a:t>
            </a:r>
            <a:r>
              <a:rPr lang="fa-IR" sz="4600" b="1" u="sng" dirty="0">
                <a:cs typeface="B Zar" pitchFamily="2" charset="-78"/>
              </a:rPr>
              <a:t>رادیو </a:t>
            </a:r>
            <a:r>
              <a:rPr lang="en-US" sz="4600" b="1" u="sng" dirty="0">
                <a:cs typeface="B Zar" pitchFamily="2" charset="-78"/>
              </a:rPr>
              <a:t>HD</a:t>
            </a:r>
            <a:endParaRPr lang="en-US" sz="4600" u="sng" dirty="0">
              <a:cs typeface="B Zar" pitchFamily="2" charset="-78"/>
            </a:endParaRPr>
          </a:p>
          <a:p>
            <a:pPr algn="ctr" rtl="1">
              <a:lnSpc>
                <a:spcPct val="200000"/>
              </a:lnSpc>
            </a:pPr>
            <a:r>
              <a:rPr lang="fa-IR" sz="5400" dirty="0" smtClean="0">
                <a:cs typeface="B Nazanin" pitchFamily="2" charset="-78"/>
              </a:rPr>
              <a:t>ارسال سیگنال های آنالوگ و دیجیتال بر روی یک کانال</a:t>
            </a:r>
            <a:endParaRPr lang="en-US" dirty="0">
              <a:cs typeface="B Nazanin" pitchFamily="2" charset="-78"/>
            </a:endParaRPr>
          </a:p>
        </p:txBody>
      </p:sp>
    </p:spTree>
    <p:extLst>
      <p:ext uri="{BB962C8B-B14F-4D97-AF65-F5344CB8AC3E}">
        <p14:creationId xmlns:p14="http://schemas.microsoft.com/office/powerpoint/2010/main" val="5862618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a:bodyPr>
          <a:lstStyle/>
          <a:p>
            <a:pPr algn="ctr" rtl="1"/>
            <a:endParaRPr lang="fa-IR" sz="4800" dirty="0" smtClean="0"/>
          </a:p>
          <a:p>
            <a:pPr marL="0" indent="0" algn="ctr" rtl="1">
              <a:buNone/>
            </a:pPr>
            <a:endParaRPr lang="fa-IR" sz="4800" dirty="0" smtClean="0"/>
          </a:p>
          <a:p>
            <a:pPr algn="ctr" rtl="1">
              <a:lnSpc>
                <a:spcPct val="200000"/>
              </a:lnSpc>
            </a:pPr>
            <a:r>
              <a:rPr lang="fa-IR" sz="4000" dirty="0" smtClean="0"/>
              <a:t>استفاده </a:t>
            </a:r>
            <a:r>
              <a:rPr lang="fa-IR" sz="4000" dirty="0"/>
              <a:t>از فرستنده های کنونی و فرکانس های رایج حال حاضر</a:t>
            </a:r>
            <a:endParaRPr lang="en-US" sz="4000" dirty="0"/>
          </a:p>
        </p:txBody>
      </p:sp>
    </p:spTree>
    <p:extLst>
      <p:ext uri="{BB962C8B-B14F-4D97-AF65-F5344CB8AC3E}">
        <p14:creationId xmlns:p14="http://schemas.microsoft.com/office/powerpoint/2010/main" val="4392697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p:spPr>
        <p:txBody>
          <a:bodyPr/>
          <a:lstStyle/>
          <a:p>
            <a:pPr algn="ctr" rtl="1"/>
            <a:endParaRPr lang="fa-IR" sz="3600" b="1" dirty="0" smtClean="0"/>
          </a:p>
          <a:p>
            <a:pPr algn="ctr" rtl="1"/>
            <a:endParaRPr lang="fa-IR" sz="3600" b="1" dirty="0"/>
          </a:p>
          <a:p>
            <a:pPr algn="ctr" rtl="1"/>
            <a:endParaRPr lang="fa-IR" sz="3600" b="1" dirty="0" smtClean="0"/>
          </a:p>
          <a:p>
            <a:pPr marL="0" indent="0" algn="ctr" rtl="1">
              <a:buNone/>
            </a:pPr>
            <a:endParaRPr lang="fa-IR" sz="3600" b="1" dirty="0"/>
          </a:p>
          <a:p>
            <a:pPr algn="ctr" rtl="1">
              <a:lnSpc>
                <a:spcPct val="200000"/>
              </a:lnSpc>
            </a:pPr>
            <a:r>
              <a:rPr lang="fa-IR" sz="3600" b="1" dirty="0" smtClean="0">
                <a:cs typeface="B Nazanin" pitchFamily="2" charset="-78"/>
              </a:rPr>
              <a:t>موج </a:t>
            </a:r>
            <a:r>
              <a:rPr lang="en-US" sz="3600" b="1" dirty="0">
                <a:cs typeface="B Nazanin" pitchFamily="2" charset="-78"/>
              </a:rPr>
              <a:t>AM</a:t>
            </a:r>
            <a:r>
              <a:rPr lang="fa-IR" sz="3600" b="1" dirty="0">
                <a:cs typeface="B Nazanin" pitchFamily="2" charset="-78"/>
              </a:rPr>
              <a:t> رادیو </a:t>
            </a:r>
            <a:r>
              <a:rPr lang="en-US" sz="3600" b="1" dirty="0">
                <a:cs typeface="B Nazanin" pitchFamily="2" charset="-78"/>
              </a:rPr>
              <a:t>HD</a:t>
            </a:r>
            <a:r>
              <a:rPr lang="fa-IR" sz="3600" b="1" dirty="0">
                <a:cs typeface="B Nazanin" pitchFamily="2" charset="-78"/>
              </a:rPr>
              <a:t> دارای کیفیتی مشابه </a:t>
            </a:r>
            <a:r>
              <a:rPr lang="en-US" sz="3600" b="1" dirty="0">
                <a:cs typeface="B Nazanin" pitchFamily="2" charset="-78"/>
              </a:rPr>
              <a:t>FM</a:t>
            </a:r>
            <a:r>
              <a:rPr lang="fa-IR" sz="3600" b="1" dirty="0">
                <a:cs typeface="B Nazanin" pitchFamily="2" charset="-78"/>
              </a:rPr>
              <a:t> </a:t>
            </a:r>
            <a:endParaRPr lang="fa-IR" sz="3600" b="1" dirty="0" smtClean="0">
              <a:cs typeface="B Nazanin" pitchFamily="2" charset="-78"/>
            </a:endParaRPr>
          </a:p>
          <a:p>
            <a:pPr marL="0" indent="0" algn="ctr" rtl="1">
              <a:lnSpc>
                <a:spcPct val="200000"/>
              </a:lnSpc>
              <a:buNone/>
            </a:pPr>
            <a:r>
              <a:rPr lang="fa-IR" sz="3600" b="1" dirty="0" smtClean="0">
                <a:cs typeface="B Nazanin" pitchFamily="2" charset="-78"/>
              </a:rPr>
              <a:t>کنونی </a:t>
            </a:r>
            <a:r>
              <a:rPr lang="fa-IR" sz="3600" b="1" dirty="0">
                <a:cs typeface="B Nazanin" pitchFamily="2" charset="-78"/>
              </a:rPr>
              <a:t>است</a:t>
            </a:r>
            <a:r>
              <a:rPr lang="fa-IR" b="1" dirty="0" smtClean="0">
                <a:cs typeface="B Nazanin" pitchFamily="2" charset="-78"/>
              </a:rPr>
              <a:t>.</a:t>
            </a:r>
          </a:p>
          <a:p>
            <a:pPr algn="ctr" rtl="1"/>
            <a:endParaRPr lang="fa-IR" b="1" dirty="0"/>
          </a:p>
          <a:p>
            <a:pPr algn="ctr" rtl="1"/>
            <a:endParaRPr lang="en-US" dirty="0"/>
          </a:p>
        </p:txBody>
      </p:sp>
    </p:spTree>
    <p:extLst>
      <p:ext uri="{BB962C8B-B14F-4D97-AF65-F5344CB8AC3E}">
        <p14:creationId xmlns:p14="http://schemas.microsoft.com/office/powerpoint/2010/main" val="8248370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a:bodyPr>
          <a:lstStyle/>
          <a:p>
            <a:pPr algn="ctr" rtl="1"/>
            <a:endParaRPr lang="fa-IR" sz="3600" b="1" dirty="0" smtClean="0"/>
          </a:p>
          <a:p>
            <a:pPr algn="ctr" rtl="1"/>
            <a:endParaRPr lang="fa-IR" sz="3600" b="1" dirty="0"/>
          </a:p>
          <a:p>
            <a:pPr algn="ctr" rtl="1"/>
            <a:endParaRPr lang="fa-IR" sz="3600" b="1" dirty="0" smtClean="0"/>
          </a:p>
          <a:p>
            <a:pPr algn="ctr" rtl="1"/>
            <a:endParaRPr lang="fa-IR" sz="3600" b="1" dirty="0"/>
          </a:p>
          <a:p>
            <a:pPr algn="ctr" rtl="1"/>
            <a:r>
              <a:rPr lang="fa-IR" sz="3600" b="1" dirty="0" smtClean="0"/>
              <a:t>موج </a:t>
            </a:r>
            <a:r>
              <a:rPr lang="en-US" sz="3600" b="1" dirty="0"/>
              <a:t>FM </a:t>
            </a:r>
            <a:r>
              <a:rPr lang="fa-IR" sz="3600" b="1" dirty="0"/>
              <a:t> رادیو </a:t>
            </a:r>
            <a:r>
              <a:rPr lang="en-US" sz="3600" b="1" dirty="0"/>
              <a:t>HD</a:t>
            </a:r>
            <a:r>
              <a:rPr lang="fa-IR" sz="3600" b="1" dirty="0"/>
              <a:t> دارای کیفیتی مشابه </a:t>
            </a:r>
            <a:r>
              <a:rPr lang="en-US" sz="3600" b="1" dirty="0"/>
              <a:t>CD </a:t>
            </a:r>
            <a:r>
              <a:rPr lang="fa-IR" sz="3600" b="1" dirty="0"/>
              <a:t>است.</a:t>
            </a:r>
            <a:endParaRPr lang="en-US" sz="3600" dirty="0"/>
          </a:p>
        </p:txBody>
      </p:sp>
    </p:spTree>
    <p:extLst>
      <p:ext uri="{BB962C8B-B14F-4D97-AF65-F5344CB8AC3E}">
        <p14:creationId xmlns:p14="http://schemas.microsoft.com/office/powerpoint/2010/main" val="7252993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lstStyle/>
          <a:p>
            <a:pPr algn="ctr" rtl="1"/>
            <a:endParaRPr lang="fa-IR" b="1" dirty="0" smtClean="0"/>
          </a:p>
          <a:p>
            <a:pPr algn="ctr" rtl="1"/>
            <a:endParaRPr lang="fa-IR" b="1" dirty="0"/>
          </a:p>
          <a:p>
            <a:pPr algn="ctr" rtl="1">
              <a:lnSpc>
                <a:spcPct val="200000"/>
              </a:lnSpc>
            </a:pPr>
            <a:r>
              <a:rPr lang="fa-IR" b="1" dirty="0" smtClean="0"/>
              <a:t>اطلاعات </a:t>
            </a:r>
            <a:r>
              <a:rPr lang="fa-IR" b="1" dirty="0"/>
              <a:t>مربوط به شبکه و دیگر سرویس دهندگان (همراه با پخش موسیقی،در صورت تمایل می توان اطلاعات فایل نظیر نام خواننده،آهنگساز و شاعر را مشاهده کرد</a:t>
            </a:r>
            <a:r>
              <a:rPr lang="fa-IR" b="1" dirty="0" smtClean="0"/>
              <a:t>.)</a:t>
            </a:r>
            <a:endParaRPr lang="en-US" dirty="0"/>
          </a:p>
        </p:txBody>
      </p:sp>
    </p:spTree>
    <p:extLst>
      <p:ext uri="{BB962C8B-B14F-4D97-AF65-F5344CB8AC3E}">
        <p14:creationId xmlns:p14="http://schemas.microsoft.com/office/powerpoint/2010/main" val="6977363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a:bodyPr>
          <a:lstStyle/>
          <a:p>
            <a:pPr marL="0" indent="0" algn="ctr" rtl="1">
              <a:lnSpc>
                <a:spcPct val="200000"/>
              </a:lnSpc>
              <a:buNone/>
            </a:pPr>
            <a:endParaRPr lang="fa-IR" sz="4400" b="1" dirty="0"/>
          </a:p>
          <a:p>
            <a:pPr algn="ctr" rtl="1">
              <a:lnSpc>
                <a:spcPct val="200000"/>
              </a:lnSpc>
            </a:pPr>
            <a:r>
              <a:rPr lang="fa-IR" sz="4400" b="1" dirty="0" smtClean="0"/>
              <a:t>توانایی </a:t>
            </a:r>
            <a:r>
              <a:rPr lang="fa-IR" sz="4400" b="1" dirty="0"/>
              <a:t>ارسال و پخش چند کانال صوتی اضافی در یک فرکانس</a:t>
            </a:r>
            <a:endParaRPr lang="en-US" sz="4400" dirty="0"/>
          </a:p>
          <a:p>
            <a:pPr marL="0" indent="0" algn="ctr" rtl="1">
              <a:lnSpc>
                <a:spcPct val="200000"/>
              </a:lnSpc>
              <a:buNone/>
            </a:pPr>
            <a:endParaRPr lang="en-US" sz="4400" dirty="0"/>
          </a:p>
        </p:txBody>
      </p:sp>
    </p:spTree>
    <p:extLst>
      <p:ext uri="{BB962C8B-B14F-4D97-AF65-F5344CB8AC3E}">
        <p14:creationId xmlns:p14="http://schemas.microsoft.com/office/powerpoint/2010/main" val="887332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a:bodyPr>
          <a:lstStyle/>
          <a:p>
            <a:pPr algn="ctr" rtl="1">
              <a:lnSpc>
                <a:spcPct val="200000"/>
              </a:lnSpc>
            </a:pPr>
            <a:endParaRPr lang="fa-IR" sz="4000" b="1" dirty="0" smtClean="0"/>
          </a:p>
          <a:p>
            <a:pPr algn="ctr" rtl="1">
              <a:lnSpc>
                <a:spcPct val="200000"/>
              </a:lnSpc>
            </a:pPr>
            <a:r>
              <a:rPr lang="fa-IR" sz="4000" b="1" dirty="0" smtClean="0"/>
              <a:t>امکان </a:t>
            </a:r>
            <a:r>
              <a:rPr lang="fa-IR" sz="4000" b="1" dirty="0"/>
              <a:t>انتقال فایل ها و دانلود کردن فایل ها از </a:t>
            </a:r>
            <a:endParaRPr lang="fa-IR" sz="4000" b="1" dirty="0" smtClean="0"/>
          </a:p>
          <a:p>
            <a:pPr marL="0" indent="0" algn="ctr" rtl="1">
              <a:lnSpc>
                <a:spcPct val="200000"/>
              </a:lnSpc>
              <a:buNone/>
            </a:pPr>
            <a:r>
              <a:rPr lang="fa-IR" sz="4000" b="1" dirty="0" smtClean="0"/>
              <a:t>شبکه </a:t>
            </a:r>
            <a:r>
              <a:rPr lang="fa-IR" sz="4000" b="1" dirty="0"/>
              <a:t>های رسانه ای مختلف</a:t>
            </a:r>
            <a:endParaRPr lang="en-US" sz="4000" b="1" dirty="0"/>
          </a:p>
        </p:txBody>
      </p:sp>
    </p:spTree>
    <p:extLst>
      <p:ext uri="{BB962C8B-B14F-4D97-AF65-F5344CB8AC3E}">
        <p14:creationId xmlns:p14="http://schemas.microsoft.com/office/powerpoint/2010/main" val="2959939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marL="0" indent="0" algn="r" rtl="1">
              <a:lnSpc>
                <a:spcPct val="200000"/>
              </a:lnSpc>
              <a:buNone/>
            </a:pPr>
            <a:endParaRPr lang="en-US" sz="2400" b="1" dirty="0" smtClean="0"/>
          </a:p>
          <a:p>
            <a:pPr algn="r" rtl="1">
              <a:buNone/>
            </a:pPr>
            <a:r>
              <a:rPr lang="fa-IR" sz="2400" dirty="0" smtClean="0"/>
              <a:t>در سیستم دیجیتال به دلیل استفاده از منطق صفر و یک، امکان تغییر حالت بسیار کم بوده و با بکارگیری روش های تصحیح خطا (کدهای همینگ و </a:t>
            </a:r>
            <a:r>
              <a:rPr lang="en-US" sz="2400" dirty="0" smtClean="0"/>
              <a:t>CRC</a:t>
            </a:r>
            <a:r>
              <a:rPr lang="fa-IR" sz="2400" dirty="0" smtClean="0"/>
              <a:t>)، این غییرات احتمالی قابل بازگشت است.</a:t>
            </a:r>
            <a:endParaRPr lang="en-US" sz="2400" dirty="0" smtClean="0"/>
          </a:p>
          <a:p>
            <a:pPr algn="r" rtl="1">
              <a:buNone/>
            </a:pPr>
            <a:r>
              <a:rPr lang="fa-IR" sz="2400" dirty="0" smtClean="0"/>
              <a:t>از این رو سیگنال دریافت شده توسط گیرنده، از لحاظ ارزش گذاری و کیفیت، بسیار نزدیک به فرستنده بوده و از کیفیت بالایی برخوردار می باشد. این مسئله و قابلیت های بسیار دیگری که در ادامه به آن می پردازیم، باعث شده است که در بسیاری از </a:t>
            </a:r>
            <a:r>
              <a:rPr lang="en-US" sz="2400" dirty="0" smtClean="0"/>
              <a:t> </a:t>
            </a:r>
            <a:r>
              <a:rPr lang="fa-IR" sz="2400" dirty="0" smtClean="0"/>
              <a:t>کشورها، سیستم پخش فرستنده های رادیویی و تلویزیونی، از آنالوگ به دیجیتال تبدیل شود</a:t>
            </a:r>
          </a:p>
          <a:p>
            <a:pPr algn="r" rtl="1">
              <a:buNone/>
            </a:pPr>
            <a:endParaRPr lang="en-US" sz="2400" b="1" dirty="0"/>
          </a:p>
        </p:txBody>
      </p:sp>
      <p:pic>
        <p:nvPicPr>
          <p:cNvPr id="4" name="Picture 3" descr="نکاتی درباره توسعه سیستم های رادیو و تلویزیونی دیجیتال"/>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886200"/>
            <a:ext cx="3945255" cy="2590800"/>
          </a:xfrm>
          <a:prstGeom prst="rect">
            <a:avLst/>
          </a:prstGeom>
          <a:ln>
            <a:noFill/>
          </a:ln>
          <a:effectLst>
            <a:softEdge rad="112500"/>
          </a:effectLst>
        </p:spPr>
      </p:pic>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a:bodyPr>
          <a:lstStyle/>
          <a:p>
            <a:pPr algn="ctr" rtl="1">
              <a:lnSpc>
                <a:spcPct val="200000"/>
              </a:lnSpc>
            </a:pPr>
            <a:endParaRPr lang="fa-IR" sz="4800" b="1" dirty="0" smtClean="0">
              <a:solidFill>
                <a:srgbClr val="000000"/>
              </a:solidFill>
              <a:effectLst/>
              <a:ea typeface="Calibri"/>
              <a:cs typeface="B Nazanin" pitchFamily="2" charset="-78"/>
            </a:endParaRPr>
          </a:p>
          <a:p>
            <a:pPr algn="ctr" rtl="1">
              <a:lnSpc>
                <a:spcPct val="200000"/>
              </a:lnSpc>
            </a:pPr>
            <a:r>
              <a:rPr lang="fa-IR" sz="4800" b="1" dirty="0" smtClean="0">
                <a:solidFill>
                  <a:srgbClr val="000000"/>
                </a:solidFill>
                <a:effectLst/>
                <a:ea typeface="Calibri"/>
                <a:cs typeface="B Nazanin" pitchFamily="2" charset="-78"/>
              </a:rPr>
              <a:t>نویزها و صداهای اضافی به طرز چشمگیری کاهش می یابد.</a:t>
            </a:r>
            <a:endParaRPr lang="en-US" sz="4800" dirty="0">
              <a:cs typeface="B Nazanin" pitchFamily="2" charset="-78"/>
            </a:endParaRPr>
          </a:p>
        </p:txBody>
      </p:sp>
    </p:spTree>
    <p:extLst>
      <p:ext uri="{BB962C8B-B14F-4D97-AF65-F5344CB8AC3E}">
        <p14:creationId xmlns:p14="http://schemas.microsoft.com/office/powerpoint/2010/main" val="31584840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marL="0" indent="0" algn="ctr" rtl="1">
              <a:lnSpc>
                <a:spcPct val="200000"/>
              </a:lnSpc>
              <a:buNone/>
            </a:pPr>
            <a:endParaRPr lang="fa-IR" sz="4400" b="1" dirty="0"/>
          </a:p>
          <a:p>
            <a:pPr algn="ctr" rtl="1">
              <a:lnSpc>
                <a:spcPct val="200000"/>
              </a:lnSpc>
            </a:pPr>
            <a:r>
              <a:rPr lang="fa-IR" sz="4400" b="1" dirty="0" smtClean="0"/>
              <a:t>امکان </a:t>
            </a:r>
            <a:r>
              <a:rPr lang="fa-IR" sz="4400" b="1" dirty="0"/>
              <a:t>سوییچ خودکار از آنالوگ به دیجیتال و برعکس وجود دارد.مثل زمانی که در تونلی طولانی قرار دارید.</a:t>
            </a:r>
            <a:endParaRPr lang="en-US" sz="4400" dirty="0"/>
          </a:p>
          <a:p>
            <a:pPr algn="r"/>
            <a:endParaRPr lang="en-US" sz="4400" dirty="0"/>
          </a:p>
        </p:txBody>
      </p:sp>
    </p:spTree>
    <p:extLst>
      <p:ext uri="{BB962C8B-B14F-4D97-AF65-F5344CB8AC3E}">
        <p14:creationId xmlns:p14="http://schemas.microsoft.com/office/powerpoint/2010/main" val="14936388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rmAutofit/>
          </a:bodyPr>
          <a:lstStyle/>
          <a:p>
            <a:pPr algn="ctr" rtl="1"/>
            <a:endParaRPr lang="fa-IR" sz="3600" dirty="0" smtClean="0">
              <a:cs typeface="B Nazanin" pitchFamily="2" charset="-78"/>
            </a:endParaRPr>
          </a:p>
          <a:p>
            <a:pPr algn="ctr" rtl="1"/>
            <a:endParaRPr lang="fa-IR" sz="3600" dirty="0">
              <a:cs typeface="B Nazanin" pitchFamily="2" charset="-78"/>
            </a:endParaRPr>
          </a:p>
          <a:p>
            <a:pPr algn="ctr" rtl="1">
              <a:lnSpc>
                <a:spcPct val="200000"/>
              </a:lnSpc>
            </a:pPr>
            <a:r>
              <a:rPr lang="fa-IR" sz="3600" dirty="0">
                <a:cs typeface="B Nazanin" pitchFamily="2" charset="-78"/>
              </a:rPr>
              <a:t> </a:t>
            </a:r>
            <a:r>
              <a:rPr lang="fa-IR" sz="3600" b="1" dirty="0">
                <a:cs typeface="B Nazanin" pitchFamily="2" charset="-78"/>
              </a:rPr>
              <a:t>سیگنال های دیجیتالی از قدرت نفوذ بیشتری در میان موانع طبیعی و مصنوعی </a:t>
            </a:r>
            <a:r>
              <a:rPr lang="fa-IR" sz="3600" b="1" dirty="0" smtClean="0">
                <a:cs typeface="B Nazanin" pitchFamily="2" charset="-78"/>
              </a:rPr>
              <a:t>برخوردار هستند </a:t>
            </a:r>
            <a:r>
              <a:rPr lang="fa-IR" sz="3600" b="1" dirty="0">
                <a:cs typeface="B Nazanin" pitchFamily="2" charset="-78"/>
              </a:rPr>
              <a:t>و دچار تحریف و محو شدگی کمتری می شوند.</a:t>
            </a:r>
          </a:p>
          <a:p>
            <a:pPr algn="r" rtl="1"/>
            <a:endParaRPr lang="en-US" sz="3600" dirty="0">
              <a:cs typeface="B Nazanin" pitchFamily="2" charset="-78"/>
            </a:endParaRPr>
          </a:p>
        </p:txBody>
      </p:sp>
    </p:spTree>
    <p:extLst>
      <p:ext uri="{BB962C8B-B14F-4D97-AF65-F5344CB8AC3E}">
        <p14:creationId xmlns:p14="http://schemas.microsoft.com/office/powerpoint/2010/main" val="33433244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8"/>
            <a:ext cx="9144000" cy="6864927"/>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marL="0" indent="0" algn="ctr" rtl="1">
              <a:lnSpc>
                <a:spcPct val="200000"/>
              </a:lnSpc>
              <a:buNone/>
            </a:pPr>
            <a:endParaRPr lang="fa-IR" sz="3600" dirty="0" smtClean="0"/>
          </a:p>
          <a:p>
            <a:pPr algn="ctr" rtl="1">
              <a:lnSpc>
                <a:spcPct val="200000"/>
              </a:lnSpc>
            </a:pPr>
            <a:r>
              <a:rPr lang="fa-IR" sz="3600" b="1" dirty="0" smtClean="0"/>
              <a:t>برای </a:t>
            </a:r>
            <a:r>
              <a:rPr lang="fa-IR" sz="3600" b="1" dirty="0"/>
              <a:t>شنیدن سیگنال های این سیستم نیاز به تهیه یک گیرنده مخصوص رادیوی </a:t>
            </a:r>
            <a:r>
              <a:rPr lang="en-US" sz="3600" b="1" dirty="0"/>
              <a:t>HD</a:t>
            </a:r>
            <a:r>
              <a:rPr lang="fa-IR" sz="3600" b="1" dirty="0"/>
              <a:t>است و هیچ هزینه اشتراکی بابت شنیدن ایستگاه ها از کاربر دریافت نمی شود.</a:t>
            </a:r>
          </a:p>
          <a:p>
            <a:pPr marL="0" indent="0">
              <a:buNone/>
            </a:pPr>
            <a:r>
              <a:rPr lang="fa-IR" sz="3600" dirty="0" smtClean="0"/>
              <a:t/>
            </a:r>
            <a:br>
              <a:rPr lang="fa-IR" sz="3600" dirty="0" smtClean="0"/>
            </a:br>
            <a:endParaRPr lang="en-US" sz="3600" dirty="0"/>
          </a:p>
        </p:txBody>
      </p:sp>
    </p:spTree>
    <p:extLst>
      <p:ext uri="{BB962C8B-B14F-4D97-AF65-F5344CB8AC3E}">
        <p14:creationId xmlns:p14="http://schemas.microsoft.com/office/powerpoint/2010/main" val="64879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ctr" rtl="1">
              <a:buNone/>
            </a:pPr>
            <a:r>
              <a:rPr lang="ar-SA" sz="4000" dirty="0" smtClean="0"/>
              <a:t>تحول بزرگ رادیوهای ماهواره ای</a:t>
            </a:r>
            <a:r>
              <a:rPr lang="en-US" sz="4000" dirty="0" smtClean="0"/>
              <a:t/>
            </a:r>
            <a:br>
              <a:rPr lang="en-US" sz="4000" dirty="0" smtClean="0"/>
            </a:br>
            <a:r>
              <a:rPr lang="en-US" sz="3600" dirty="0" smtClean="0"/>
              <a:t/>
            </a:r>
            <a:br>
              <a:rPr lang="en-US" sz="3600" dirty="0" smtClean="0"/>
            </a:br>
            <a:r>
              <a:rPr lang="en-US" sz="3600" dirty="0" smtClean="0"/>
              <a:t/>
            </a:r>
            <a:br>
              <a:rPr lang="en-US" sz="3600" dirty="0" smtClean="0"/>
            </a:br>
            <a:endParaRPr lang="en-US" sz="36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r>
              <a:rPr lang="ar-SA" sz="2400" dirty="0" smtClean="0"/>
              <a:t>تحول بزرگ رادیوهای ماهواره ای</a:t>
            </a:r>
            <a:r>
              <a:rPr lang="en-US" sz="2400" dirty="0" smtClean="0"/>
              <a:t/>
            </a:r>
            <a:br>
              <a:rPr lang="en-US" sz="2400" dirty="0" smtClean="0"/>
            </a:br>
            <a:r>
              <a:rPr lang="ar-SA" sz="2400" dirty="0" smtClean="0"/>
              <a:t>همه ما دست کم هر روز به رادیو گوش می کنیم، چه در خانه، محل کار، داخل خودرو. سیگنال های فرستنده مرکزی ایستگاه های رادیویی قادرند تا مساحت های وسیعی در حد منطقه ای یا محلی (استان یا شهر) را تحت پوشش خود قرار دهند. چنین پوشش وسیعی ما را یاری می کند تا در حال سکون، یا حرکت (مسافرت درون شهری) همچنان بتوانیم امواج را دریافت نموده و به رادیوی خود گوش کنیم</a:t>
            </a:r>
            <a:r>
              <a:rPr lang="en-US" sz="2400" dirty="0" smtClean="0"/>
              <a:t>.</a:t>
            </a:r>
            <a:br>
              <a:rPr lang="en-US" sz="2400" dirty="0" smtClean="0"/>
            </a:br>
            <a:r>
              <a:rPr lang="ar-SA" sz="2400" dirty="0" smtClean="0"/>
              <a:t>اما حتماً تجربه کرده اید، هنگامی که مسافت های زیادی را طی می کنیم و در واقع از ایستگاه فرستنده فاصله زیادی می گیریم، دیگر قادر به دریافت و شنیدن سیگنال ها، نخواهیم بود</a:t>
            </a:r>
            <a:r>
              <a:rPr lang="en-US" sz="2400" dirty="0" smtClean="0"/>
              <a:t>.</a:t>
            </a:r>
            <a:br>
              <a:rPr lang="en-US" sz="2400" dirty="0" smtClean="0"/>
            </a:br>
            <a:r>
              <a:rPr lang="ar-SA" sz="2400" dirty="0" smtClean="0"/>
              <a:t>چرا که اغلب سیگنال های رادیویی بردی در حدود </a:t>
            </a:r>
            <a:r>
              <a:rPr lang="fa-IR" sz="2400" dirty="0" smtClean="0"/>
              <a:t>۵۰</a:t>
            </a:r>
            <a:r>
              <a:rPr lang="ar-SA" sz="2400" dirty="0" smtClean="0"/>
              <a:t> تا </a:t>
            </a:r>
            <a:r>
              <a:rPr lang="fa-IR" sz="2400" dirty="0" smtClean="0"/>
              <a:t>۷۰</a:t>
            </a:r>
            <a:r>
              <a:rPr lang="ar-SA" sz="2400" dirty="0" smtClean="0"/>
              <a:t> کیلومتر (شعاع از مبدأ) را در بر می گیرند</a:t>
            </a:r>
            <a:r>
              <a:rPr lang="en-US" sz="2400" dirty="0" smtClean="0"/>
              <a:t>.</a:t>
            </a:r>
            <a:br>
              <a:rPr lang="en-US" sz="2400" dirty="0" smtClean="0"/>
            </a:br>
            <a:r>
              <a:rPr lang="ar-SA" sz="2400" dirty="0" smtClean="0"/>
              <a:t>بنابراین در مسافت های طولانی که شما از چندین شهر مختلف عبور می کنید، ممکن است هر ساعت مجبور به تغییر موج رادیوی خود باشید، چرا که هر فرستنده رادیویی محلی، تنها محدوده اطراف خود را تحت پوشش قرار می دهد و شما که در حال عبور از آن مناطق هستید، سیگنال ها را با نزدیک شدن به فرستنده، رفته رفته دریافت و با دور شدن از آن به مرور از دست می دهید</a:t>
            </a:r>
            <a:r>
              <a:rPr lang="en-US" sz="2400" dirty="0" smtClean="0"/>
              <a:t>.</a:t>
            </a:r>
            <a:r>
              <a:rPr lang="en-US" sz="2000" dirty="0" smtClean="0"/>
              <a:t/>
            </a:r>
            <a:br>
              <a:rPr lang="en-US" sz="2000" dirty="0" smtClean="0"/>
            </a:br>
            <a:r>
              <a:rPr lang="en-US" sz="2000" dirty="0" smtClean="0"/>
              <a:t/>
            </a:r>
            <a:br>
              <a:rPr lang="en-US" sz="2000" dirty="0" smtClean="0"/>
            </a:br>
            <a:endParaRPr lang="en-US" sz="20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r" rtl="1">
              <a:buNone/>
            </a:pPr>
            <a:endParaRPr lang="fa-IR" sz="2400" dirty="0" smtClean="0"/>
          </a:p>
          <a:p>
            <a:pPr algn="r" rtl="1">
              <a:buNone/>
            </a:pPr>
            <a:r>
              <a:rPr lang="ar-SA" sz="2400" dirty="0" smtClean="0"/>
              <a:t>مسلم است که عمل جستجوی پی در پی برای یافتن ایستگاه هایی که مدام تغییر می کنند کار خوشایندی نخواهد بود. حال تصور کنید که ایستگاه رادیویی وجود د اشته باشد که بتواند سیگنال ها را تا مسافت </a:t>
            </a:r>
            <a:r>
              <a:rPr lang="fa-IR" sz="2400" dirty="0" smtClean="0"/>
              <a:t>۳۵۰۰۰</a:t>
            </a:r>
            <a:r>
              <a:rPr lang="ar-SA" sz="2400" dirty="0" smtClean="0"/>
              <a:t> کیلومتر دورتر از منبع (فرستنده) ارسال نماید و شما بتوانید آن را با گیرنده رادیویی اتومبیل خود و با وضوح کامل دریافت کنید. در این حالت می توانید از شهری به شهر دیگر سفر کنید، بدون اینکه نیاز به تغییر ایستگاه رادیویی خود داشته و یا اینکه از قطع شدن سیگنال ها نگرانی داشته باشد</a:t>
            </a:r>
            <a:r>
              <a:rPr lang="en-US" sz="2400" dirty="0" smtClean="0"/>
              <a:t>.</a:t>
            </a:r>
            <a:br>
              <a:rPr lang="en-US" sz="2400" dirty="0" smtClean="0"/>
            </a:br>
            <a:r>
              <a:rPr lang="ar-SA" sz="2400" dirty="0" smtClean="0"/>
              <a:t>دو ماهواره رادیویی</a:t>
            </a:r>
            <a:r>
              <a:rPr lang="en-US" sz="2400" dirty="0" smtClean="0"/>
              <a:t> </a:t>
            </a:r>
            <a:r>
              <a:rPr lang="en-US" sz="2400" dirty="0" err="1" smtClean="0"/>
              <a:t>xm</a:t>
            </a:r>
            <a:r>
              <a:rPr lang="en-US" sz="2400" dirty="0" smtClean="0"/>
              <a:t> </a:t>
            </a:r>
            <a:r>
              <a:rPr lang="ar-SA" sz="2400" dirty="0" smtClean="0"/>
              <a:t>و</a:t>
            </a:r>
            <a:r>
              <a:rPr lang="en-US" sz="2400" dirty="0" smtClean="0"/>
              <a:t> Sirius (</a:t>
            </a:r>
            <a:r>
              <a:rPr lang="ar-SA" sz="2400" dirty="0" smtClean="0"/>
              <a:t>سریوس)، خدمات رادیوی ماهواره ای را که به آن رادیوی دیجیتالی نیز می گویند ارایه می دهند</a:t>
            </a:r>
            <a:r>
              <a:rPr lang="en-US" sz="2400" dirty="0" smtClean="0"/>
              <a:t>.</a:t>
            </a:r>
            <a:endParaRPr lang="fa-IR" sz="2400" dirty="0" smtClean="0"/>
          </a:p>
          <a:p>
            <a:pPr algn="r" rtl="1">
              <a:buNone/>
            </a:pPr>
            <a:r>
              <a:rPr lang="en-US" sz="2400" dirty="0" smtClean="0"/>
              <a:t>.</a:t>
            </a:r>
            <a:br>
              <a:rPr lang="en-US" sz="2400" dirty="0" smtClean="0"/>
            </a:b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r>
              <a:rPr lang="en-US" sz="2400" dirty="0" smtClean="0"/>
              <a:t/>
            </a:r>
            <a:br>
              <a:rPr lang="en-US" sz="2400" dirty="0" smtClean="0"/>
            </a:br>
            <a:endParaRPr lang="fa-IR" sz="2400" dirty="0" smtClean="0"/>
          </a:p>
          <a:p>
            <a:pPr algn="r" rtl="1">
              <a:buNone/>
            </a:pPr>
            <a:endParaRPr lang="fa-IR" sz="2400" dirty="0" smtClean="0"/>
          </a:p>
          <a:p>
            <a:pPr algn="r" rtl="1">
              <a:buNone/>
            </a:pPr>
            <a:r>
              <a:rPr lang="ar-SA" sz="2400" dirty="0" smtClean="0"/>
              <a:t> در چند سال اخیر برخی از کارخانه های بزرگ تولید کننده خودرو، نوعی از این رادیوها را (در هنگام تولید) بر روی خودروی خود نصب و به مشتری ارایه می نمایند. همچنین چندین شرکت تولید کننده لوازم الکترونیکی قابل حمل نیز چند مدل از این رادیوها را به بازار عرضه کرده اند</a:t>
            </a:r>
            <a:r>
              <a:rPr lang="en-US" sz="2400" dirty="0" smtClean="0"/>
              <a:t>.</a:t>
            </a:r>
            <a:br>
              <a:rPr lang="en-US" sz="2400" dirty="0" smtClean="0"/>
            </a:br>
            <a:r>
              <a:rPr lang="ar-SA" sz="2400" dirty="0" smtClean="0"/>
              <a:t>در ادامه این مطلب تفاوت رادیوهای معمولی با ماهواره ای را برای شما بیان و آنچه را که برای شنیدن رادیوهای ماهواره ای به آن نیاز دارید، عنوان می کنیم</a:t>
            </a: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r>
              <a:rPr lang="en-US" sz="2400" dirty="0" smtClean="0"/>
              <a:t>●● </a:t>
            </a:r>
            <a:r>
              <a:rPr lang="ar-SA" sz="2400" dirty="0" smtClean="0"/>
              <a:t>شرکت های فعال</a:t>
            </a:r>
            <a:r>
              <a:rPr lang="en-US" sz="2400" dirty="0" smtClean="0"/>
              <a:t>:</a:t>
            </a:r>
            <a:br>
              <a:rPr lang="en-US" sz="2400" dirty="0" smtClean="0"/>
            </a:br>
            <a:r>
              <a:rPr lang="ar-SA" sz="2400" dirty="0" smtClean="0"/>
              <a:t>ایده رادیوهای ماهواره ای به بیش از یک دهه پیش باز می گردد. در سال </a:t>
            </a:r>
            <a:r>
              <a:rPr lang="fa-IR" sz="2400" dirty="0" smtClean="0"/>
              <a:t>۱۹۹۲</a:t>
            </a:r>
            <a:r>
              <a:rPr lang="ar-SA" sz="2400" dirty="0" smtClean="0"/>
              <a:t> کمیته ملی ارتباطات آمریکا</a:t>
            </a:r>
            <a:r>
              <a:rPr lang="en-US" sz="2400" dirty="0" smtClean="0"/>
              <a:t> (FCC) </a:t>
            </a:r>
            <a:r>
              <a:rPr lang="ar-SA" sz="2400" dirty="0" smtClean="0"/>
              <a:t>تکه باندی موسوم به</a:t>
            </a:r>
            <a:r>
              <a:rPr lang="en-US" sz="2400" dirty="0" smtClean="0"/>
              <a:t> «s » </a:t>
            </a:r>
            <a:r>
              <a:rPr lang="ar-SA" sz="2400" dirty="0" smtClean="0"/>
              <a:t>با بسامد</a:t>
            </a:r>
            <a:r>
              <a:rPr lang="en-US" sz="2400" dirty="0" smtClean="0"/>
              <a:t> GHz </a:t>
            </a:r>
            <a:r>
              <a:rPr lang="fa-IR" sz="2400" dirty="0" smtClean="0"/>
              <a:t>۲.۳</a:t>
            </a:r>
            <a:r>
              <a:rPr lang="en-US" sz="2400" dirty="0" smtClean="0"/>
              <a:t> (</a:t>
            </a:r>
            <a:r>
              <a:rPr lang="ar-SA" sz="2400" dirty="0" smtClean="0"/>
              <a:t>گیگاهرتز) را برای پخش همگانی سراسری ماهواره ای یا سرویس رادیویی دیجیتالی</a:t>
            </a:r>
            <a:r>
              <a:rPr lang="en-US" sz="2400" dirty="0" smtClean="0"/>
              <a:t> (DARS)(</a:t>
            </a:r>
            <a:r>
              <a:rPr lang="fa-IR" sz="2400" dirty="0" smtClean="0"/>
              <a:t>۱</a:t>
            </a:r>
            <a:r>
              <a:rPr lang="en-US" sz="2400" dirty="0" smtClean="0"/>
              <a:t>) </a:t>
            </a:r>
            <a:r>
              <a:rPr lang="ar-SA" sz="2400" dirty="0" smtClean="0"/>
              <a:t>اختصاص داد. پس از آن تنها چهار شرکت نسبت به دریافت مجوز پخش بر روی این باند اقدام کردند که از میان آنها دو شرکت موفق به دریافت پروانه در سال </a:t>
            </a:r>
            <a:r>
              <a:rPr lang="fa-IR" sz="2400" dirty="0" smtClean="0"/>
              <a:t>۱۹۹۷</a:t>
            </a:r>
            <a:r>
              <a:rPr lang="ar-SA" sz="2400" dirty="0" smtClean="0"/>
              <a:t> شدند</a:t>
            </a:r>
            <a:r>
              <a:rPr lang="en-US" sz="2400" dirty="0" smtClean="0"/>
              <a:t>.</a:t>
            </a:r>
            <a:br>
              <a:rPr lang="en-US" sz="2400" dirty="0" smtClean="0"/>
            </a:br>
            <a:r>
              <a:rPr lang="ar-SA" sz="2400" dirty="0" smtClean="0"/>
              <a:t>شرکت های</a:t>
            </a:r>
            <a:r>
              <a:rPr lang="en-US" sz="2400" dirty="0" smtClean="0"/>
              <a:t> CD Radio (</a:t>
            </a:r>
            <a:r>
              <a:rPr lang="ar-SA" sz="2400" dirty="0" smtClean="0"/>
              <a:t>هم اکنون به نام رادیوی ماهواره ای سریوس) و شرکت</a:t>
            </a:r>
            <a:r>
              <a:rPr lang="en-US" sz="2400" dirty="0" smtClean="0"/>
              <a:t> mobile Radio (</a:t>
            </a:r>
            <a:r>
              <a:rPr lang="ar-SA" sz="2400" dirty="0" smtClean="0"/>
              <a:t>هم اکنون به نام رادیوی ماهواره ای</a:t>
            </a:r>
            <a:r>
              <a:rPr lang="en-US" sz="2400" dirty="0" smtClean="0"/>
              <a:t> </a:t>
            </a:r>
            <a:r>
              <a:rPr lang="en-US" sz="2400" dirty="0" err="1" smtClean="0"/>
              <a:t>xm</a:t>
            </a:r>
            <a:r>
              <a:rPr lang="en-US" sz="2400" dirty="0" smtClean="0"/>
              <a:t>)</a:t>
            </a:r>
            <a:r>
              <a:rPr lang="ar-SA" sz="2400" dirty="0" smtClean="0"/>
              <a:t>، هر یک مبلغی در حدود هشتاد میلیون دلار برای کسب مجوز پخش ماهواره ای بر روی باند</a:t>
            </a:r>
            <a:r>
              <a:rPr lang="en-US" sz="2400" dirty="0" smtClean="0"/>
              <a:t> «s » </a:t>
            </a:r>
            <a:r>
              <a:rPr lang="ar-SA" sz="2400" dirty="0" smtClean="0"/>
              <a:t>پرداخت نمودند</a:t>
            </a:r>
            <a:r>
              <a:rPr lang="en-US" sz="2400" dirty="0" smtClean="0"/>
              <a:t>.</a:t>
            </a:r>
            <a:br>
              <a:rPr lang="en-US" sz="2400" dirty="0" smtClean="0"/>
            </a:br>
            <a:r>
              <a:rPr lang="en-US" sz="2400" dirty="0" smtClean="0"/>
              <a:t>▪ </a:t>
            </a:r>
            <a:r>
              <a:rPr lang="ar-SA" sz="2400" dirty="0" smtClean="0"/>
              <a:t>سیستم پخش رادیوی ماهواره ای از سه قسمت اصلی به شرح زیر تشکیل یافته است</a:t>
            </a:r>
            <a:r>
              <a:rPr lang="en-US" sz="2400" dirty="0" smtClean="0"/>
              <a:t>:</a:t>
            </a:r>
            <a:br>
              <a:rPr lang="en-US" sz="2400" dirty="0" smtClean="0"/>
            </a:br>
            <a:r>
              <a:rPr lang="en-US" sz="2400" dirty="0" smtClean="0"/>
              <a:t>- </a:t>
            </a:r>
            <a:r>
              <a:rPr lang="ar-SA" sz="2400" dirty="0" smtClean="0"/>
              <a:t>ماهواره ها</a:t>
            </a:r>
            <a:r>
              <a:rPr lang="en-US" sz="2400" dirty="0" smtClean="0"/>
              <a:t/>
            </a:r>
            <a:br>
              <a:rPr lang="en-US" sz="2400" dirty="0" smtClean="0"/>
            </a:br>
            <a:r>
              <a:rPr lang="en-US" sz="2400" dirty="0" smtClean="0"/>
              <a:t>- </a:t>
            </a:r>
            <a:r>
              <a:rPr lang="ar-SA" sz="2400" dirty="0" smtClean="0"/>
              <a:t>ایستگاه های تکرار کننده زمینی</a:t>
            </a:r>
            <a:r>
              <a:rPr lang="en-US" sz="2400" dirty="0" smtClean="0"/>
              <a:t/>
            </a:r>
            <a:br>
              <a:rPr lang="en-US" sz="2400" dirty="0" smtClean="0"/>
            </a:br>
            <a:r>
              <a:rPr lang="en-US" sz="2400" dirty="0" smtClean="0"/>
              <a:t>- </a:t>
            </a:r>
            <a:r>
              <a:rPr lang="ar-SA" sz="2400" dirty="0" smtClean="0"/>
              <a:t>گیرنده های رادیویی</a:t>
            </a:r>
            <a:r>
              <a:rPr lang="en-US" sz="2400" dirty="0" smtClean="0"/>
              <a:t/>
            </a:r>
            <a:br>
              <a:rPr lang="en-US" sz="2400" dirty="0" smtClean="0"/>
            </a:b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21254" cy="6836391"/>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txBody>
          <a:bodyPr>
            <a:noAutofit/>
          </a:bodyPr>
          <a:lstStyle/>
          <a:p>
            <a:pPr algn="r" rtl="1">
              <a:buNone/>
            </a:pPr>
            <a:endParaRPr lang="fa-IR" sz="2400" dirty="0" smtClean="0"/>
          </a:p>
          <a:p>
            <a:pPr algn="r" rtl="1">
              <a:buNone/>
            </a:pPr>
            <a:endParaRPr lang="fa-IR" sz="2400" dirty="0" smtClean="0"/>
          </a:p>
          <a:p>
            <a:pPr algn="r" rtl="1">
              <a:buNone/>
            </a:pPr>
            <a:r>
              <a:rPr lang="ar-SA" sz="2400" smtClean="0"/>
              <a:t>نکته </a:t>
            </a:r>
            <a:r>
              <a:rPr lang="ar-SA" sz="2400" dirty="0" smtClean="0"/>
              <a:t>جالب در مورد این رادیوها پس از فضای تحت پوشش وسیع آنها، کیفیت صدای بسیار بالای آنها است، به طوری که کیفیت صدای موسیقی دریافتی از آنها برابر با کیفیت صدای یک</a:t>
            </a:r>
            <a:r>
              <a:rPr lang="en-US" sz="2400" dirty="0" smtClean="0"/>
              <a:t> CD </a:t>
            </a:r>
            <a:r>
              <a:rPr lang="ar-SA" sz="2400" dirty="0" smtClean="0"/>
              <a:t>است</a:t>
            </a:r>
            <a:r>
              <a:rPr lang="en-US" sz="2400" dirty="0" smtClean="0"/>
              <a:t>.</a:t>
            </a:r>
            <a:br>
              <a:rPr lang="en-US" sz="2400" dirty="0" smtClean="0"/>
            </a:br>
            <a:r>
              <a:rPr lang="en-US" sz="2400" dirty="0" smtClean="0"/>
              <a:t>● </a:t>
            </a:r>
            <a:r>
              <a:rPr lang="ar-SA" sz="2400" dirty="0" smtClean="0"/>
              <a:t>رادیوی ماهواره ای</a:t>
            </a:r>
            <a:r>
              <a:rPr lang="en-US" sz="2400" dirty="0" smtClean="0"/>
              <a:t> </a:t>
            </a:r>
            <a:r>
              <a:rPr lang="en-US" sz="2400" dirty="0" err="1" smtClean="0"/>
              <a:t>xm</a:t>
            </a:r>
            <a:r>
              <a:rPr lang="en-US" sz="2400" dirty="0" smtClean="0"/>
              <a:t> </a:t>
            </a:r>
            <a:br>
              <a:rPr lang="en-US" sz="2400" dirty="0" smtClean="0"/>
            </a:br>
            <a:r>
              <a:rPr lang="en-US" sz="2400" dirty="0" err="1" smtClean="0"/>
              <a:t>xm</a:t>
            </a:r>
            <a:r>
              <a:rPr lang="en-US" sz="2400" dirty="0" smtClean="0"/>
              <a:t> </a:t>
            </a:r>
            <a:r>
              <a:rPr lang="ar-SA" sz="2400" dirty="0" smtClean="0"/>
              <a:t>از دو ماهواره مختلف بر روی دو مدار جداگانه جهت پخش استفاده می کند، یکی در طول جغرافیایی </a:t>
            </a:r>
            <a:r>
              <a:rPr lang="fa-IR" sz="2400" dirty="0" smtClean="0"/>
              <a:t>۸۵</a:t>
            </a:r>
            <a:r>
              <a:rPr lang="ar-SA" sz="2400" dirty="0" smtClean="0"/>
              <a:t> درجه غربی و دیگری در طول جغرافیایی </a:t>
            </a:r>
            <a:r>
              <a:rPr lang="fa-IR" sz="2400" dirty="0" smtClean="0"/>
              <a:t>۱۱۵</a:t>
            </a:r>
            <a:r>
              <a:rPr lang="ar-SA" sz="2400" dirty="0" smtClean="0"/>
              <a:t> درجه غربی، اولین ماهواره</a:t>
            </a:r>
            <a:r>
              <a:rPr lang="en-US" sz="2400" dirty="0" smtClean="0"/>
              <a:t> </a:t>
            </a:r>
            <a:r>
              <a:rPr lang="en-US" sz="2400" dirty="0" err="1" smtClean="0"/>
              <a:t>xm</a:t>
            </a:r>
            <a:r>
              <a:rPr lang="en-US" sz="2400" dirty="0" smtClean="0"/>
              <a:t> </a:t>
            </a:r>
            <a:r>
              <a:rPr lang="ar-SA" sz="2400" dirty="0" smtClean="0"/>
              <a:t>به نام </a:t>
            </a:r>
            <a:r>
              <a:rPr lang="en-US" sz="2400" dirty="0" smtClean="0"/>
              <a:t>«Rock» </a:t>
            </a:r>
            <a:r>
              <a:rPr lang="ar-SA" sz="2400" dirty="0" smtClean="0"/>
              <a:t>در تاریخ </a:t>
            </a:r>
            <a:r>
              <a:rPr lang="fa-IR" sz="2400" dirty="0" smtClean="0"/>
              <a:t>۱۸</a:t>
            </a:r>
            <a:r>
              <a:rPr lang="ar-SA" sz="2400" dirty="0" smtClean="0"/>
              <a:t> مارس </a:t>
            </a:r>
            <a:r>
              <a:rPr lang="fa-IR" sz="2400" dirty="0" smtClean="0"/>
              <a:t>۲۰۰۱</a:t>
            </a:r>
            <a:r>
              <a:rPr lang="ar-SA" sz="2400" dirty="0" smtClean="0"/>
              <a:t> به فضا پرتاب شد و ماهواره دیگر به نام</a:t>
            </a:r>
            <a:r>
              <a:rPr lang="en-US" sz="2400" dirty="0" smtClean="0"/>
              <a:t> «Roll » </a:t>
            </a:r>
            <a:r>
              <a:rPr lang="ar-SA" sz="2400" dirty="0" smtClean="0"/>
              <a:t>نیز به دنبال آن در </a:t>
            </a:r>
            <a:r>
              <a:rPr lang="fa-IR" sz="2400" dirty="0" smtClean="0"/>
              <a:t>۸</a:t>
            </a:r>
            <a:r>
              <a:rPr lang="ar-SA" sz="2400" dirty="0" smtClean="0"/>
              <a:t> می همان سال در مدار قرار گرفت</a:t>
            </a:r>
            <a:r>
              <a:rPr lang="en-US" sz="2400" dirty="0" smtClean="0"/>
              <a:t>.</a:t>
            </a:r>
            <a:br>
              <a:rPr lang="en-US" sz="2400" dirty="0" smtClean="0"/>
            </a:br>
            <a:r>
              <a:rPr lang="ar-SA" sz="2400" dirty="0" smtClean="0"/>
              <a:t>رادیوی ماهواره ای</a:t>
            </a:r>
            <a:r>
              <a:rPr lang="en-US" sz="2400" dirty="0" smtClean="0"/>
              <a:t> </a:t>
            </a:r>
            <a:r>
              <a:rPr lang="en-US" sz="2400" dirty="0" err="1" smtClean="0"/>
              <a:t>xm</a:t>
            </a:r>
            <a:r>
              <a:rPr lang="ar-SA" sz="2400" dirty="0" smtClean="0"/>
              <a:t>، همچنین ماهواره ای به نام</a:t>
            </a:r>
            <a:r>
              <a:rPr lang="en-US" sz="2400" dirty="0" smtClean="0"/>
              <a:t> Hs-</a:t>
            </a:r>
            <a:r>
              <a:rPr lang="fa-IR" sz="2400" dirty="0" smtClean="0"/>
              <a:t>۷۰۲ </a:t>
            </a:r>
            <a:r>
              <a:rPr lang="ar-SA" sz="2400" dirty="0" smtClean="0"/>
              <a:t>را به عنوان پشتیبان، بر روی زمین و آماده پرتاب دارد تا در هر صورت و به هر دلیلی اگر یکی از دو ماهواره فعال دچار مشکل شد، آن را جایگزین گرداند</a:t>
            </a:r>
            <a:r>
              <a:rPr lang="en-US" sz="2400" dirty="0" smtClean="0"/>
              <a:t>.</a:t>
            </a:r>
            <a:br>
              <a:rPr lang="en-US" sz="2400" dirty="0" smtClean="0"/>
            </a:br>
            <a:r>
              <a:rPr lang="en-US" sz="2400" dirty="0" smtClean="0"/>
              <a:t/>
            </a:r>
            <a:br>
              <a:rPr lang="en-US" sz="2400" dirty="0" smtClean="0"/>
            </a:br>
            <a:endParaRPr lang="en-US" sz="2400" b="1" dirty="0"/>
          </a:p>
        </p:txBody>
      </p:sp>
    </p:spTree>
    <p:extLst>
      <p:ext uri="{BB962C8B-B14F-4D97-AF65-F5344CB8AC3E}">
        <p14:creationId xmlns:p14="http://schemas.microsoft.com/office/powerpoint/2010/main" val="3555799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2219</TotalTime>
  <Words>600</Words>
  <Application>Microsoft Office PowerPoint</Application>
  <PresentationFormat>On-screen Show (4:3)</PresentationFormat>
  <Paragraphs>101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HD Radio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Win-Peyman</cp:lastModifiedBy>
  <cp:revision>34</cp:revision>
  <dcterms:created xsi:type="dcterms:W3CDTF">2014-11-07T18:34:39Z</dcterms:created>
  <dcterms:modified xsi:type="dcterms:W3CDTF">2016-11-15T03:57:27Z</dcterms:modified>
</cp:coreProperties>
</file>