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86" r:id="rId3"/>
    <p:sldId id="287" r:id="rId4"/>
    <p:sldId id="288" r:id="rId5"/>
    <p:sldId id="292" r:id="rId6"/>
    <p:sldId id="304" r:id="rId7"/>
    <p:sldId id="307" r:id="rId8"/>
    <p:sldId id="320" r:id="rId9"/>
    <p:sldId id="306" r:id="rId10"/>
    <p:sldId id="308" r:id="rId11"/>
    <p:sldId id="309" r:id="rId12"/>
    <p:sldId id="310" r:id="rId13"/>
    <p:sldId id="311" r:id="rId14"/>
    <p:sldId id="290" r:id="rId15"/>
    <p:sldId id="321" r:id="rId16"/>
    <p:sldId id="312" r:id="rId17"/>
    <p:sldId id="313" r:id="rId18"/>
    <p:sldId id="314" r:id="rId19"/>
    <p:sldId id="315"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BFA"/>
    <a:srgbClr val="FFD7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855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8031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281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0219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480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859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784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593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72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896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0760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7834017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7.jpe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0.jpg"/><Relationship Id="rId18" Type="http://schemas.openxmlformats.org/officeDocument/2006/relationships/image" Target="../media/image25.jpg"/><Relationship Id="rId3" Type="http://schemas.openxmlformats.org/officeDocument/2006/relationships/image" Target="../media/image11.jpg"/><Relationship Id="rId7" Type="http://schemas.openxmlformats.org/officeDocument/2006/relationships/image" Target="../media/image15.jpeg"/><Relationship Id="rId12" Type="http://schemas.openxmlformats.org/officeDocument/2006/relationships/image" Target="../media/image19.jpg"/><Relationship Id="rId17" Type="http://schemas.openxmlformats.org/officeDocument/2006/relationships/image" Target="../media/image24.jpg"/><Relationship Id="rId2" Type="http://schemas.openxmlformats.org/officeDocument/2006/relationships/image" Target="../media/image10.jpg"/><Relationship Id="rId16" Type="http://schemas.openxmlformats.org/officeDocument/2006/relationships/image" Target="../media/image23.jpg"/><Relationship Id="rId20"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14.jpg"/><Relationship Id="rId11" Type="http://schemas.openxmlformats.org/officeDocument/2006/relationships/image" Target="../media/image18.jpg"/><Relationship Id="rId5" Type="http://schemas.openxmlformats.org/officeDocument/2006/relationships/image" Target="../media/image13.jpg"/><Relationship Id="rId15" Type="http://schemas.openxmlformats.org/officeDocument/2006/relationships/image" Target="../media/image22.jpg"/><Relationship Id="rId10" Type="http://schemas.openxmlformats.org/officeDocument/2006/relationships/image" Target="../media/image17.jpg"/><Relationship Id="rId19" Type="http://schemas.openxmlformats.org/officeDocument/2006/relationships/image" Target="../media/image26.jpg"/><Relationship Id="rId4" Type="http://schemas.openxmlformats.org/officeDocument/2006/relationships/image" Target="../media/image12.jpeg"/><Relationship Id="rId9" Type="http://schemas.openxmlformats.org/officeDocument/2006/relationships/image" Target="../media/image1.jpg"/><Relationship Id="rId1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7772400" cy="3905250"/>
          </a:xfrm>
          <a:prstGeom prst="rect">
            <a:avLst/>
          </a:prstGeom>
        </p:spPr>
      </p:pic>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b="1" dirty="0" smtClean="0">
                <a:solidFill>
                  <a:srgbClr val="FFD765"/>
                </a:solidFill>
              </a:rPr>
              <a:t>تقدیم به پارسی زبانان  , ایرانیان  و مبتلایان به « سندرم اتیسم »</a:t>
            </a:r>
          </a:p>
          <a:p>
            <a:pPr algn="ctr"/>
            <a:r>
              <a:rPr lang="fa-IR" b="1" dirty="0" smtClean="0">
                <a:solidFill>
                  <a:srgbClr val="FFD765"/>
                </a:solidFill>
              </a:rPr>
              <a:t> زهرا اسماعیلی ؛ 13 فروردین سال 94 شمسی.</a:t>
            </a:r>
            <a:endParaRPr lang="en-US" b="1" dirty="0">
              <a:solidFill>
                <a:srgbClr val="FFD765"/>
              </a:solidFill>
            </a:endParaRP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4400" dirty="0">
                <a:solidFill>
                  <a:srgbClr val="FFD765"/>
                </a:solidFill>
              </a:rPr>
              <a:t>روز جهانی آگاهی افزایی « </a:t>
            </a:r>
            <a:r>
              <a:rPr lang="fa-IR" sz="4400" dirty="0" smtClean="0">
                <a:solidFill>
                  <a:srgbClr val="FFD765"/>
                </a:solidFill>
              </a:rPr>
              <a:t>اتیسم </a:t>
            </a:r>
            <a:r>
              <a:rPr lang="fa-IR" sz="4400" dirty="0">
                <a:solidFill>
                  <a:srgbClr val="FFD765"/>
                </a:solidFill>
              </a:rPr>
              <a:t>»</a:t>
            </a:r>
            <a:endParaRPr lang="en-US" sz="4400" dirty="0">
              <a:solidFill>
                <a:srgbClr val="FFD765"/>
              </a:solidFill>
            </a:endParaRPr>
          </a:p>
        </p:txBody>
      </p:sp>
    </p:spTree>
    <p:extLst>
      <p:ext uri="{BB962C8B-B14F-4D97-AF65-F5344CB8AC3E}">
        <p14:creationId xmlns:p14="http://schemas.microsoft.com/office/powerpoint/2010/main" val="2788071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b="1" dirty="0" smtClean="0">
                <a:solidFill>
                  <a:srgbClr val="FFD765"/>
                </a:solidFill>
              </a:rPr>
              <a:t>به محض اینکه کلید استارت اتیسم بخورد توقف رشد آغاز میگردد , مغز در کودکی با سرعت زیادی رشد میکند  در واقع بعد ها هیچ وقت این سرعت در رشد دوباره تجربه نمی شود ؛ اگر بموقع از توقف رشد سیستم عصبی انسان با خبر شویم با وجود از دست رفتن بهای سنگین  </a:t>
            </a:r>
            <a:r>
              <a:rPr lang="en-US" b="1" dirty="0" smtClean="0">
                <a:solidFill>
                  <a:srgbClr val="FFD765"/>
                </a:solidFill>
              </a:rPr>
              <a:t> </a:t>
            </a:r>
            <a:r>
              <a:rPr lang="fa-IR" b="1" dirty="0" smtClean="0">
                <a:solidFill>
                  <a:srgbClr val="FFD765"/>
                </a:solidFill>
              </a:rPr>
              <a:t>میتوان از از دست رفتن بهای چندین برابر سنگین تر جلو گیری کرد. </a:t>
            </a:r>
            <a:endParaRPr lang="en-US" b="1" dirty="0">
              <a:solidFill>
                <a:srgbClr val="FFD765"/>
              </a:solidFill>
            </a:endParaRP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dirty="0">
                <a:solidFill>
                  <a:srgbClr val="FFD765"/>
                </a:solidFill>
              </a:rPr>
              <a:t>آگاهی افزایی : </a:t>
            </a:r>
            <a:r>
              <a:rPr lang="fa-IR" b="1" i="1" dirty="0" smtClean="0">
                <a:solidFill>
                  <a:srgbClr val="FFD765"/>
                </a:solidFill>
              </a:rPr>
              <a:t>اتیسم</a:t>
            </a:r>
            <a:r>
              <a:rPr lang="fa-IR" dirty="0" smtClean="0">
                <a:solidFill>
                  <a:srgbClr val="FFD765"/>
                </a:solidFill>
              </a:rPr>
              <a:t> </a:t>
            </a:r>
            <a:r>
              <a:rPr lang="fa-IR" dirty="0">
                <a:solidFill>
                  <a:srgbClr val="FFD765"/>
                </a:solidFill>
              </a:rPr>
              <a:t>بطور کلی چیست ؟</a:t>
            </a:r>
            <a:endParaRPr lang="en-US" dirty="0">
              <a:solidFill>
                <a:srgbClr val="FFD765"/>
              </a:solidFill>
            </a:endParaRPr>
          </a:p>
        </p:txBody>
      </p:sp>
      <p:sp>
        <p:nvSpPr>
          <p:cNvPr id="7" name="Rounded Rectangular Callout 6"/>
          <p:cNvSpPr/>
          <p:nvPr/>
        </p:nvSpPr>
        <p:spPr>
          <a:xfrm>
            <a:off x="1600200" y="987136"/>
            <a:ext cx="7162800" cy="4270664"/>
          </a:xfrm>
          <a:prstGeom prst="wedgeRoundRectCallout">
            <a:avLst>
              <a:gd name="adj1" fmla="val -52277"/>
              <a:gd name="adj2" fmla="val 3249"/>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2">
                    <a:lumMod val="25000"/>
                  </a:schemeClr>
                </a:solidFill>
              </a:rPr>
              <a:t>طیف اتیسم میتواند زمین گیر کننده و شدید باشد در حدی که فرد قادر به مراقبت از خود نباشد , و در عین حال میتواند موجب پدیده عجیبی شود که از آن به عنوان نبوغ  در مسائلی خاص یاد کرد . مثلا ممکن است فردی اتیستیک بعد از شنیدن قطعه ای موسیقی بسیار دشوار و با وجود اینکه تا بحال آنرا نشنیده بود سریعا آنرا یاد بگرید و بدون اشکال همان قطعه را برای شما بنوازد . یا حافظه ای داشته باشد که به قول ما ایرانی ها ؛ از آدم بعید است . اتیسم در هر صورت درمان ندارد . اما اختلالی است که به سرعت و در سنین چند ماهگی قابل تشخیص است . تشخ</a:t>
            </a:r>
            <a:r>
              <a:rPr lang="fa-IR" dirty="0">
                <a:solidFill>
                  <a:schemeClr val="bg2">
                    <a:lumMod val="25000"/>
                  </a:schemeClr>
                </a:solidFill>
              </a:rPr>
              <a:t>ی</a:t>
            </a:r>
            <a:r>
              <a:rPr lang="fa-IR" dirty="0" smtClean="0">
                <a:solidFill>
                  <a:schemeClr val="bg2">
                    <a:lumMod val="25000"/>
                  </a:schemeClr>
                </a:solidFill>
              </a:rPr>
              <a:t>صی یک وضعیت در زمان مناسب بزرگترین شانس درمان یا کنترل یک موقعیت خاص ، اختلال یا بیماری است و میتوان از آن وجه بد اتیسم بازهم به خاطر این علایم سریع ممنون بود چون می توان تا حد خوبی آسیب ناشی از آن را به حد اقل رساند . اما مسلما تشخیص چنین وضعی مسئولیت متخصص است و مسئولیت ما رفتن و اهمیت دادن به مساله تشخیص است . همان گونه که برای زدن واکسن در زمانی خاص راهی میشویم چرا برای تشخیص و پیش بینی وضعیت روانی آینده دست به چنین کار مهمی نزنیم ؟!</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266700" y="4114800"/>
            <a:ext cx="1028700" cy="77943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 y="1295400"/>
            <a:ext cx="1028700" cy="878236"/>
          </a:xfrm>
          <a:prstGeom prst="rect">
            <a:avLst/>
          </a:prstGeom>
          <a:ln w="34925">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 y="2732751"/>
            <a:ext cx="1028700" cy="77943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3352671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b="1" dirty="0" smtClean="0">
                <a:solidFill>
                  <a:srgbClr val="FFD765"/>
                </a:solidFill>
              </a:rPr>
              <a:t>حتی </a:t>
            </a:r>
            <a:r>
              <a:rPr lang="fa-IR" b="1" dirty="0">
                <a:solidFill>
                  <a:srgbClr val="FFD765"/>
                </a:solidFill>
              </a:rPr>
              <a:t>چند ماه زودتر خبر دار شدن هزاران </a:t>
            </a:r>
            <a:r>
              <a:rPr lang="fa-IR" b="1" dirty="0" smtClean="0">
                <a:solidFill>
                  <a:srgbClr val="FFD765"/>
                </a:solidFill>
              </a:rPr>
              <a:t>هزار بار </a:t>
            </a:r>
            <a:r>
              <a:rPr lang="fa-IR" b="1" dirty="0">
                <a:solidFill>
                  <a:srgbClr val="FFD765"/>
                </a:solidFill>
              </a:rPr>
              <a:t>ارزشمند خواهد بود . </a:t>
            </a:r>
            <a:r>
              <a:rPr lang="fa-IR" b="1" dirty="0" smtClean="0">
                <a:solidFill>
                  <a:srgbClr val="FFD765"/>
                </a:solidFill>
              </a:rPr>
              <a:t>تفاوت در کیفیت احیاء یا توانبخشی در مورد افراد اتیستیک بسیار وابسته به زمان اقدام مداخله جویانه است . بدون شک این مداخله  به موقع بسیار امیدوار کننده است . </a:t>
            </a:r>
            <a:endParaRPr lang="en-US" b="1" dirty="0">
              <a:solidFill>
                <a:srgbClr val="FFD765"/>
              </a:solidFill>
            </a:endParaRP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dirty="0">
                <a:solidFill>
                  <a:srgbClr val="FFD765"/>
                </a:solidFill>
              </a:rPr>
              <a:t>آگاهی افزایی : </a:t>
            </a:r>
            <a:r>
              <a:rPr lang="fa-IR" b="1" i="1" dirty="0" smtClean="0">
                <a:solidFill>
                  <a:srgbClr val="FFD765"/>
                </a:solidFill>
              </a:rPr>
              <a:t>اتیسم</a:t>
            </a:r>
            <a:r>
              <a:rPr lang="fa-IR" dirty="0" smtClean="0">
                <a:solidFill>
                  <a:srgbClr val="FFD765"/>
                </a:solidFill>
              </a:rPr>
              <a:t> </a:t>
            </a:r>
            <a:r>
              <a:rPr lang="fa-IR" dirty="0">
                <a:solidFill>
                  <a:srgbClr val="FFD765"/>
                </a:solidFill>
              </a:rPr>
              <a:t>بطور کلی چیست ؟</a:t>
            </a:r>
            <a:endParaRPr lang="en-US" dirty="0">
              <a:solidFill>
                <a:srgbClr val="FFD765"/>
              </a:solidFill>
            </a:endParaRPr>
          </a:p>
        </p:txBody>
      </p:sp>
      <p:sp>
        <p:nvSpPr>
          <p:cNvPr id="7" name="Rounded Rectangular Callout 6"/>
          <p:cNvSpPr/>
          <p:nvPr/>
        </p:nvSpPr>
        <p:spPr>
          <a:xfrm>
            <a:off x="1524000" y="987136"/>
            <a:ext cx="7239000" cy="4270664"/>
          </a:xfrm>
          <a:prstGeom prst="wedgeRoundRectCallout">
            <a:avLst>
              <a:gd name="adj1" fmla="val -52277"/>
              <a:gd name="adj2" fmla="val 3249"/>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2">
                    <a:lumMod val="25000"/>
                  </a:schemeClr>
                </a:solidFill>
              </a:rPr>
              <a:t>یکی از علایم عدم وجود تماس های چشمی است و همچنین از مهمترین علایم  در  تشخیص اتیسم </a:t>
            </a:r>
            <a:r>
              <a:rPr lang="fa-IR" dirty="0">
                <a:solidFill>
                  <a:schemeClr val="bg2">
                    <a:lumMod val="25000"/>
                  </a:schemeClr>
                </a:solidFill>
              </a:rPr>
              <a:t>تاخیر در </a:t>
            </a:r>
            <a:r>
              <a:rPr lang="fa-IR" dirty="0" smtClean="0">
                <a:solidFill>
                  <a:schemeClr val="bg2">
                    <a:lumMod val="25000"/>
                  </a:schemeClr>
                </a:solidFill>
              </a:rPr>
              <a:t>«زبان گفتاری»است  ؛ آنها به یادگیری تکلم تمایلی نشان نمی دهند . ممکن است آنها در بین تمامی محرک های محیطی مثل اسباب بازی ها به یکی دو مورد توجه میکنند اما توجه ی بسیار اساسی و مستحکم</a:t>
            </a:r>
          </a:p>
          <a:p>
            <a:pPr algn="ctr"/>
            <a:r>
              <a:rPr lang="fa-IR" dirty="0" smtClean="0">
                <a:solidFill>
                  <a:schemeClr val="bg2">
                    <a:lumMod val="25000"/>
                  </a:schemeClr>
                </a:solidFill>
              </a:rPr>
              <a:t>آنها در کودکی به طورمعمول به طرز غیر عادی به اشیاء مکانیکی یا متحرک علاقه دارند و بیشتر در گیر قسمتی از کل یک شی هستند . برای مثال ممکن است ببینید کودکی اتستیک با ماشین اش بازی میکند . اما تنها با یکی از لاستیک های آن نه کل ماشین ! سن شروع این اختلال پیش از 35 ماهگی است و قبل از 5 سالگی در صورت وجود جلوه گر میشود . مشکلات ناشی از رشد نامناسب مغز هستند پس طبیعی است که اگر خیلی سریع از وجود چنین وضعی خبردار نشویم رشد و یادگیری شخص در همان سن متوقف می شود در صورتی که با تشخیصی به موقع می توان از ضرر و زیان بسیار بسیار سنگین تری جلوگیری کرد . چون این اختلال با وجود عدم درمان قطعی با دارو و برخی شرایط برنامه ریزی شده  و طراحی شده برای چنین وضعیت بحرانی  , به طور جدی قابلیت های خوبی برای کنترل دارد که نمیتوان از آن چشم پوشی کرد . </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266700" y="4114800"/>
            <a:ext cx="1028700" cy="77943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 y="1295400"/>
            <a:ext cx="1028700" cy="878236"/>
          </a:xfrm>
          <a:prstGeom prst="rect">
            <a:avLst/>
          </a:prstGeom>
          <a:ln w="34925">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 y="2732751"/>
            <a:ext cx="1028700" cy="77943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258486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b="1" dirty="0" smtClean="0">
                <a:solidFill>
                  <a:srgbClr val="FFD765"/>
                </a:solidFill>
              </a:rPr>
              <a:t>در اتیسم به دلیل دیرکرد در اقدام جدی تقریبا 75% با عقب ماندگی ذهنی مواجه میشویم , اما عقب ماندگی ذهنی از نوعی که امکان مهار دارد . این بدان معناست که اقدام فوری ،جدی و  پیشگیرانه  اگر صورت بگیرد ؛ امکان کم کردن  و مهار آسیب های آن وجود دارد </a:t>
            </a:r>
            <a:endParaRPr lang="en-US" b="1" dirty="0">
              <a:solidFill>
                <a:srgbClr val="FFD765"/>
              </a:solidFill>
            </a:endParaRP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dirty="0">
                <a:solidFill>
                  <a:srgbClr val="FFD765"/>
                </a:solidFill>
              </a:rPr>
              <a:t>آگاهی افزایی : </a:t>
            </a:r>
            <a:r>
              <a:rPr lang="fa-IR" b="1" i="1" dirty="0" smtClean="0">
                <a:solidFill>
                  <a:srgbClr val="FFD765"/>
                </a:solidFill>
              </a:rPr>
              <a:t>اتیسم</a:t>
            </a:r>
            <a:r>
              <a:rPr lang="fa-IR" dirty="0" smtClean="0">
                <a:solidFill>
                  <a:srgbClr val="FFD765"/>
                </a:solidFill>
              </a:rPr>
              <a:t> </a:t>
            </a:r>
            <a:r>
              <a:rPr lang="fa-IR" dirty="0">
                <a:solidFill>
                  <a:srgbClr val="FFD765"/>
                </a:solidFill>
              </a:rPr>
              <a:t>بطور کلی چیست ؟</a:t>
            </a:r>
            <a:endParaRPr lang="en-US" dirty="0">
              <a:solidFill>
                <a:srgbClr val="FFD765"/>
              </a:solidFill>
            </a:endParaRPr>
          </a:p>
        </p:txBody>
      </p:sp>
      <p:sp>
        <p:nvSpPr>
          <p:cNvPr id="7" name="Rounded Rectangular Callout 6"/>
          <p:cNvSpPr/>
          <p:nvPr/>
        </p:nvSpPr>
        <p:spPr>
          <a:xfrm>
            <a:off x="1524000" y="987136"/>
            <a:ext cx="7239000" cy="4270664"/>
          </a:xfrm>
          <a:prstGeom prst="wedgeRoundRectCallout">
            <a:avLst>
              <a:gd name="adj1" fmla="val -52277"/>
              <a:gd name="adj2" fmla="val 3249"/>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2">
                    <a:lumMod val="25000"/>
                  </a:schemeClr>
                </a:solidFill>
              </a:rPr>
              <a:t>طیف اتیسم میتواند زمین گیر کننده و شدید باشد در حدی که فرد قادر به مراقبت از خود نباشد و در عین حال میتواند موجب پدیده عجیبی شود که از آن به عنوان نبوغ  در مسائلی خاص یاد کرد . مثلا ممکن است فردی اتیستیک بعد از شنیدن قطعه ای موسیقی بسیار دشوار و با وجود اینکه تا به حال آن را نشنیده باشد به سرعت آن را یاد بگرید و بدون اشکال همان قطعه را برای شما بنوازد یا حافظه ای داشته باشد که به قول ما ایرانی ها ؛ از آدم بعید است . اتیسم در هر صورت درمان قطعی ندارد . اما اختلالی است که به سرعت و در سنین چند ماهگی قابل تشخیص است . تشخیصی یک وضعیت در زمان مناسب بزرگترین شانس درمان یا کنترل یک موقعیت خاص , اختلال یا بیماری است . و میتوان از آن روی بد اتیسم باز هم به خاطر این اعلام حضور سریع ممنون بود چون میتوان تا حد خوبی آسیب ناشی از آن را به حد اقل رساند . اما به طور حتم تشخیص چنین وضعی به عهده  متخصص است و وظیفه ما اهمیت دادن به تشخیص  اتیسم است . اینکه همان گونه که برای زدن واکسن در زمانی خاص راهی میشویم چرا برای تشخیص و پیش بینی وضعیت روانی آینده دست به چنین کار مهمی نزنیم ؟!</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266700" y="4114800"/>
            <a:ext cx="1028700" cy="77943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 y="1295400"/>
            <a:ext cx="1028700" cy="878236"/>
          </a:xfrm>
          <a:prstGeom prst="rect">
            <a:avLst/>
          </a:prstGeom>
          <a:ln w="34925">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 y="2732751"/>
            <a:ext cx="1028700" cy="77943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258486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b="1" dirty="0" smtClean="0">
                <a:solidFill>
                  <a:srgbClr val="FFD765"/>
                </a:solidFill>
              </a:rPr>
              <a:t>از سایر افراد مشهور مبتلا به اختلال  آسپرگر : استانلی کوبریک , بیل گیتس , وودی آلن .... در آسپرگر حتی شانس میتواند با شما یار باشد , اگر شما با آسپرگر یار باشید .</a:t>
            </a:r>
            <a:endParaRPr lang="en-US" b="1" dirty="0">
              <a:solidFill>
                <a:srgbClr val="FFD765"/>
              </a:solidFill>
            </a:endParaRP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dirty="0">
                <a:solidFill>
                  <a:srgbClr val="FFD765"/>
                </a:solidFill>
              </a:rPr>
              <a:t>آگاهی افزایی : </a:t>
            </a:r>
            <a:r>
              <a:rPr lang="fa-IR" b="1" i="1" dirty="0" smtClean="0">
                <a:solidFill>
                  <a:srgbClr val="FFD765"/>
                </a:solidFill>
              </a:rPr>
              <a:t>آسپرگر</a:t>
            </a:r>
            <a:r>
              <a:rPr lang="fa-IR" dirty="0" smtClean="0">
                <a:solidFill>
                  <a:srgbClr val="FFD765"/>
                </a:solidFill>
              </a:rPr>
              <a:t> چیست ؟</a:t>
            </a:r>
            <a:endParaRPr lang="en-US" dirty="0">
              <a:solidFill>
                <a:srgbClr val="FFD765"/>
              </a:solidFill>
            </a:endParaRPr>
          </a:p>
        </p:txBody>
      </p:sp>
      <p:sp>
        <p:nvSpPr>
          <p:cNvPr id="7" name="Rounded Rectangular Callout 6"/>
          <p:cNvSpPr/>
          <p:nvPr/>
        </p:nvSpPr>
        <p:spPr>
          <a:xfrm>
            <a:off x="1524000" y="987136"/>
            <a:ext cx="7239000" cy="4270664"/>
          </a:xfrm>
          <a:prstGeom prst="wedgeRoundRectCallout">
            <a:avLst>
              <a:gd name="adj1" fmla="val -52277"/>
              <a:gd name="adj2" fmla="val 3249"/>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2">
                    <a:lumMod val="25000"/>
                  </a:schemeClr>
                </a:solidFill>
              </a:rPr>
              <a:t>در افرادی که نوع خفیف تر اتیسم سن شروع دیرتری دارد ، به طور دقیق کمتر دچار اختلالات کمبود بهره هوشی می شوند و احتمال نبوغ غیر قابل وصف که گفته شد در این افراد وجود دارد . این اختلال که در طیف اتیسم است در سه سالگی به بعد و تا جایی که مغز نسبتا رشد خوبی داشته باشد، ناگهان فرد را اسیر میکند . مهمترین آنها رشد گفتار است که برعکس اتیسم بی تاخیر آغاز شده بود اما ناگهان  بی انگیزه و بی علاقه می نماید .</a:t>
            </a:r>
          </a:p>
          <a:p>
            <a:pPr algn="ctr"/>
            <a:r>
              <a:rPr lang="fa-IR" dirty="0" smtClean="0">
                <a:solidFill>
                  <a:schemeClr val="bg2">
                    <a:lumMod val="25000"/>
                  </a:schemeClr>
                </a:solidFill>
              </a:rPr>
              <a:t>به هر حال هر دوگروه ؛ چه مبتلایان به اتیسم و چه مبتلایان به آسپرگر نقطه ضعف اساسی مشترکی دارند ؛ ناتوانی در انطباق با محیط اجتماعی ....</a:t>
            </a:r>
          </a:p>
          <a:p>
            <a:pPr algn="ctr"/>
            <a:r>
              <a:rPr lang="fa-IR" dirty="0" smtClean="0">
                <a:solidFill>
                  <a:schemeClr val="bg2">
                    <a:lumMod val="25000"/>
                  </a:schemeClr>
                </a:solidFill>
              </a:rPr>
              <a:t>اتیسم پسران را 4 برابر بیشتر از دختران مورد هدف قرار میدهد و آسپرگر نیز کلا یک اختلال مردانه شناخته شده , به جز موارد بسیار نادر که بدلیل نمونه های بسیار کم قابل اعتماد و اتکا نیستند . انیشتین ، موزارت ، نیوتن ، داروین و میکلانژ همگی با توجه به مطالعات گذشته نگر آسپرگر تشخیص داده شده اند . از قرار معلوم این اختلال که جنبه های ژنتیکی بسیار قدرتمند و شایان توجه دارد میتواند هم نفرینی برای شخص باشد و هم نعمتی که همه از وجود آن سیراب شوند .</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266700" y="4114800"/>
            <a:ext cx="1028700" cy="77943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 y="1295400"/>
            <a:ext cx="1028700" cy="878236"/>
          </a:xfrm>
          <a:prstGeom prst="rect">
            <a:avLst/>
          </a:prstGeom>
          <a:ln w="34925">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 y="2732751"/>
            <a:ext cx="1028700" cy="77943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258486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b="1" dirty="0" smtClean="0">
                <a:solidFill>
                  <a:srgbClr val="FFD765"/>
                </a:solidFill>
              </a:rPr>
              <a:t>این افراد بسیار منزوی هستند , چون معمولا در برقراری روابط  مناسب مهارت ندارند . همینطور بد عنقی های ایشان در برابر تغییرات کوچکی که ممکن است در کارشان رخ دهد اطرافیان شان را ناراحت و دور میکند . آنها  در برخی کلیشه ها و وسواس هایشان بسیار انعطاف ناپذیرند  و تحمل کوچکترین بی نظمی </a:t>
            </a:r>
            <a:r>
              <a:rPr lang="fa-IR" b="1" dirty="0">
                <a:solidFill>
                  <a:srgbClr val="FFD765"/>
                </a:solidFill>
              </a:rPr>
              <a:t>وخارج شدن  </a:t>
            </a:r>
            <a:r>
              <a:rPr lang="fa-IR" b="1" dirty="0" smtClean="0">
                <a:solidFill>
                  <a:srgbClr val="FFD765"/>
                </a:solidFill>
              </a:rPr>
              <a:t>از روال  را ندارند . </a:t>
            </a:r>
            <a:endParaRPr lang="en-US" b="1" dirty="0">
              <a:solidFill>
                <a:srgbClr val="FFD765"/>
              </a:solidFill>
            </a:endParaRP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800" dirty="0" smtClean="0">
                <a:solidFill>
                  <a:srgbClr val="FFD765"/>
                </a:solidFill>
              </a:rPr>
              <a:t>برخی تجربیات از زبان افراد درگیر با آسپرگر </a:t>
            </a:r>
            <a:endParaRPr lang="en-US" sz="2800" dirty="0">
              <a:solidFill>
                <a:srgbClr val="FFD765"/>
              </a:solidFill>
            </a:endParaRPr>
          </a:p>
        </p:txBody>
      </p:sp>
      <p:sp>
        <p:nvSpPr>
          <p:cNvPr id="4" name="Rounded Rectangular Callout 3"/>
          <p:cNvSpPr/>
          <p:nvPr/>
        </p:nvSpPr>
        <p:spPr>
          <a:xfrm>
            <a:off x="1524000" y="987136"/>
            <a:ext cx="7239000" cy="3889664"/>
          </a:xfrm>
          <a:prstGeom prst="wedgeRoundRectCallout">
            <a:avLst>
              <a:gd name="adj1" fmla="val -52277"/>
              <a:gd name="adj2" fmla="val 3249"/>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2">
                    <a:lumMod val="25000"/>
                  </a:schemeClr>
                </a:solidFill>
              </a:rPr>
              <a:t>این افراد این طور گزارش میکنند که به طور کلی بقول ما ایرانی ها همه چیز رو بشدت سخت میگیرند مانند روابط ، حرف ها و حتی اشیاء  یا افکار .آنها به مسایل فرعی  و کم اهمیت بیشتر بهاء میدهند و این همان ظرافت این افراد است . وقتی در مورد روابط شان جویا می شویم با موضوعاتی از این قبیل که به شدت درگیر لغات و معانی تحت الفظی کلمات و عبارات و در نتیجه رفتارها و روابط شان هستند . از مهمترین شکایت های این افراد درگیر شدن با مسایل جانبی یک رویداد در حدی است که تصویر کلی مساله و رویداد را از دست میدهند . </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266700" y="4114800"/>
            <a:ext cx="1028700" cy="77943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 y="1295400"/>
            <a:ext cx="1028700" cy="878236"/>
          </a:xfrm>
          <a:prstGeom prst="rect">
            <a:avLst/>
          </a:prstGeom>
          <a:ln w="34925">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 y="2732751"/>
            <a:ext cx="1028700" cy="77943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3979583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1600" b="1" dirty="0" smtClean="0">
                <a:solidFill>
                  <a:srgbClr val="FFD765"/>
                </a:solidFill>
              </a:rPr>
              <a:t>سیزدهم فروردین ماه هرسال دنیا می تواند  با زنده نگه داشتن یاد و اندیشه  اتیسم و اتیستیک ها به اتیسم کمک کند همانگونه که اتیسم بارها به دنیا کمک کرده  است . آسپرگر که </a:t>
            </a:r>
            <a:r>
              <a:rPr lang="fa-IR" sz="1600" b="1" dirty="0">
                <a:solidFill>
                  <a:srgbClr val="FFD765"/>
                </a:solidFill>
              </a:rPr>
              <a:t>ازطیف  اختلالات </a:t>
            </a:r>
            <a:r>
              <a:rPr lang="fa-IR" sz="1600" b="1" dirty="0" smtClean="0">
                <a:solidFill>
                  <a:srgbClr val="FFD765"/>
                </a:solidFill>
              </a:rPr>
              <a:t>اتیسم است با نبوغ ارتباط دارد و نبوغ به کمک کردن به دنیا ارتباط دارد . </a:t>
            </a:r>
            <a:endParaRPr lang="en-US" sz="1600" b="1" dirty="0">
              <a:solidFill>
                <a:srgbClr val="FFD765"/>
              </a:solidFill>
            </a:endParaRP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4400" dirty="0" smtClean="0">
                <a:solidFill>
                  <a:srgbClr val="FFD765"/>
                </a:solidFill>
              </a:rPr>
              <a:t>دنیا آبی شد !</a:t>
            </a:r>
            <a:endParaRPr lang="en-US" sz="4400" dirty="0">
              <a:solidFill>
                <a:srgbClr val="FFD765"/>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314450" y="1066800"/>
            <a:ext cx="6667500" cy="4142613"/>
          </a:xfrm>
          <a:prstGeom prst="rect">
            <a:avLst/>
          </a:prstGeom>
        </p:spPr>
      </p:pic>
    </p:spTree>
    <p:extLst>
      <p:ext uri="{BB962C8B-B14F-4D97-AF65-F5344CB8AC3E}">
        <p14:creationId xmlns:p14="http://schemas.microsoft.com/office/powerpoint/2010/main" val="670802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1600" b="1" dirty="0" smtClean="0">
                <a:solidFill>
                  <a:srgbClr val="FFD765"/>
                </a:solidFill>
              </a:rPr>
              <a:t>دومین فرصت حساس زندگی یک فرد از طیف اتیسم بلوغ اوست </a:t>
            </a:r>
          </a:p>
          <a:p>
            <a:pPr algn="ctr"/>
            <a:r>
              <a:rPr lang="fa-IR" sz="1600" b="1" dirty="0" smtClean="0">
                <a:solidFill>
                  <a:srgbClr val="FFD765"/>
                </a:solidFill>
              </a:rPr>
              <a:t>بلوغ نقطه عطفی در زیست و زندگی همه موجودات زنده است.</a:t>
            </a: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800" dirty="0" smtClean="0">
                <a:solidFill>
                  <a:srgbClr val="FFD765"/>
                </a:solidFill>
              </a:rPr>
              <a:t>اتیسم و نوجوانی :</a:t>
            </a:r>
            <a:endParaRPr lang="en-US" sz="2800" dirty="0">
              <a:solidFill>
                <a:srgbClr val="FFD765"/>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90600"/>
            <a:ext cx="1828800" cy="1828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603" y="1140186"/>
            <a:ext cx="2243627" cy="14049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990600"/>
            <a:ext cx="2171700" cy="1752600"/>
          </a:xfrm>
          <a:prstGeom prst="rect">
            <a:avLst/>
          </a:prstGeom>
        </p:spPr>
      </p:pic>
      <p:sp>
        <p:nvSpPr>
          <p:cNvPr id="7" name="Rounded Rectangular Callout 6"/>
          <p:cNvSpPr/>
          <p:nvPr/>
        </p:nvSpPr>
        <p:spPr>
          <a:xfrm>
            <a:off x="838200" y="2819400"/>
            <a:ext cx="7620000" cy="2286000"/>
          </a:xfrm>
          <a:prstGeom prst="wedgeRoundRectCallout">
            <a:avLst>
              <a:gd name="adj1" fmla="val 17167"/>
              <a:gd name="adj2" fmla="val -60530"/>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2">
                    <a:lumMod val="25000"/>
                  </a:schemeClr>
                </a:solidFill>
              </a:rPr>
              <a:t>اکثر نوجوانان در این سنین به طور طبیعی دچار تنش های زیادی هستند . از دل مشغولی های مربوط به جوش های پوستی بلوغ گرفته تا اینکه آنها چه کسی هستند و برای چه به دنیا آمده اند ؟ بیشتر نوجوانان در این سنین علاقمند به برقراری رابطه های صمیمانه تر هستند در حالی که افراد اتیستیک در برقراری رابطه مشکل دارند چه برسد به نوع صمیمانه آن .  فرد اتیستیک مانند هر فرد دیگری میتواند دچار این تصور نه چندان صحیح ، اما شایع باشد که تفاوت داشتن با دیگران ناخوشایند است و یا اینکه او نسبت به همسالان خود کمتر است . تنش های نوجوانی افراد عادی را سمت اختلال های اضطرابی و افسردگی سوق میدهند اما در افراد اتیستیک بالا رفتن این تنش ها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5634037"/>
            <a:ext cx="895350" cy="619125"/>
          </a:xfrm>
          <a:prstGeom prst="rect">
            <a:avLst/>
          </a:prstGeom>
        </p:spPr>
      </p:pic>
    </p:spTree>
    <p:extLst>
      <p:ext uri="{BB962C8B-B14F-4D97-AF65-F5344CB8AC3E}">
        <p14:creationId xmlns:p14="http://schemas.microsoft.com/office/powerpoint/2010/main" val="2538899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1600" b="1" dirty="0" smtClean="0">
                <a:solidFill>
                  <a:srgbClr val="FFD765"/>
                </a:solidFill>
              </a:rPr>
              <a:t>نوجوانی سنی است که نیاز شدید به درک شدن احساس میشود</a:t>
            </a:r>
          </a:p>
          <a:p>
            <a:pPr algn="ctr"/>
            <a:r>
              <a:rPr lang="fa-IR" sz="1600" b="1" dirty="0" smtClean="0">
                <a:solidFill>
                  <a:srgbClr val="FFD765"/>
                </a:solidFill>
              </a:rPr>
              <a:t>نیاز به همدلی و فهمیدن دنیای درونی  نوجوان</a:t>
            </a:r>
            <a:endParaRPr lang="fa-IR" sz="1600" b="1" dirty="0">
              <a:solidFill>
                <a:srgbClr val="FFD765"/>
              </a:solidFill>
            </a:endParaRP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800" dirty="0" smtClean="0">
                <a:solidFill>
                  <a:srgbClr val="FFD765"/>
                </a:solidFill>
              </a:rPr>
              <a:t>اتیسم </a:t>
            </a:r>
            <a:r>
              <a:rPr lang="fa-IR" sz="2800" dirty="0">
                <a:solidFill>
                  <a:srgbClr val="FFD765"/>
                </a:solidFill>
              </a:rPr>
              <a:t>و نوجوانی :</a:t>
            </a:r>
            <a:endParaRPr lang="en-US" sz="2800" dirty="0">
              <a:solidFill>
                <a:srgbClr val="FFD765"/>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90600"/>
            <a:ext cx="1828800" cy="1828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603" y="1140186"/>
            <a:ext cx="2243627" cy="14049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990600"/>
            <a:ext cx="2171700" cy="1752600"/>
          </a:xfrm>
          <a:prstGeom prst="rect">
            <a:avLst/>
          </a:prstGeom>
        </p:spPr>
      </p:pic>
      <p:sp>
        <p:nvSpPr>
          <p:cNvPr id="7" name="Rounded Rectangular Callout 6"/>
          <p:cNvSpPr/>
          <p:nvPr/>
        </p:nvSpPr>
        <p:spPr>
          <a:xfrm>
            <a:off x="838200" y="2819400"/>
            <a:ext cx="7620000" cy="2286000"/>
          </a:xfrm>
          <a:prstGeom prst="wedgeRoundRectCallout">
            <a:avLst>
              <a:gd name="adj1" fmla="val 17167"/>
              <a:gd name="adj2" fmla="val -60530"/>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2">
                    <a:lumMod val="25000"/>
                  </a:schemeClr>
                </a:solidFill>
              </a:rPr>
              <a:t>موجب تکرار و یا عود رفتارهای وسواس گونه ، کلیشه ای یا مجموعه رفتار های اتیستیک میشود و از طرف دیگر فرد را به سمت پرخاشگری سوق میدهد . نوجوانان اتیستیک  و خانواده های ایشان باید چند موضوع را بدانند . اینکه هر نوجوانی در این سن به حمایت احتیاج دارد نه فقط فرد اتیستیک و این حمایت ها شامل صحبت کردن با افراد بزرگتر و با تجربه تر، دکترها و مشاورها میشوند , مهمترین مساله این است که به حرف آنان گوش داده شود و مشکلات شان درک گردد , پس از این بسیاری از نوجوانان قادرند خود از پس مسائل خود بر بیایند . در مورد افراد اتیستیک علاوه بر همه اینها باید برنامه ریزی جهت فراگیری مهارت های برقراری ارتباط اجتماعی انجام شود .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5634037"/>
            <a:ext cx="895350" cy="619125"/>
          </a:xfrm>
          <a:prstGeom prst="rect">
            <a:avLst/>
          </a:prstGeom>
        </p:spPr>
      </p:pic>
    </p:spTree>
    <p:extLst>
      <p:ext uri="{BB962C8B-B14F-4D97-AF65-F5344CB8AC3E}">
        <p14:creationId xmlns:p14="http://schemas.microsoft.com/office/powerpoint/2010/main" val="2538899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1600" b="1" dirty="0" smtClean="0">
                <a:solidFill>
                  <a:srgbClr val="FFD765"/>
                </a:solidFill>
              </a:rPr>
              <a:t>آسپرگر طیفی از وضعیت اتیسم است که در میان آن </a:t>
            </a:r>
          </a:p>
          <a:p>
            <a:pPr algn="ctr"/>
            <a:r>
              <a:rPr lang="fa-IR" sz="1600" b="1" dirty="0" smtClean="0">
                <a:solidFill>
                  <a:srgbClr val="FFD765"/>
                </a:solidFill>
              </a:rPr>
              <a:t>شاهد درصد قابل توجهی از افراد هستیم که به نوابغ تبدیل میشوند .</a:t>
            </a: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800" dirty="0" smtClean="0">
                <a:solidFill>
                  <a:srgbClr val="FFD765"/>
                </a:solidFill>
              </a:rPr>
              <a:t>اتیسم </a:t>
            </a:r>
            <a:r>
              <a:rPr lang="fa-IR" sz="2800" dirty="0">
                <a:solidFill>
                  <a:srgbClr val="FFD765"/>
                </a:solidFill>
              </a:rPr>
              <a:t>و نوجوانی :</a:t>
            </a:r>
            <a:endParaRPr lang="en-US" sz="2800" dirty="0">
              <a:solidFill>
                <a:srgbClr val="FFD765"/>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90600"/>
            <a:ext cx="1828800" cy="1828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603" y="1140186"/>
            <a:ext cx="2243627" cy="14049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990600"/>
            <a:ext cx="2171700" cy="1752600"/>
          </a:xfrm>
          <a:prstGeom prst="rect">
            <a:avLst/>
          </a:prstGeom>
        </p:spPr>
      </p:pic>
      <p:sp>
        <p:nvSpPr>
          <p:cNvPr id="7" name="Rounded Rectangular Callout 6"/>
          <p:cNvSpPr/>
          <p:nvPr/>
        </p:nvSpPr>
        <p:spPr>
          <a:xfrm>
            <a:off x="838200" y="2819400"/>
            <a:ext cx="7620000" cy="2286000"/>
          </a:xfrm>
          <a:prstGeom prst="wedgeRoundRectCallout">
            <a:avLst>
              <a:gd name="adj1" fmla="val 17167"/>
              <a:gd name="adj2" fmla="val -60530"/>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bg2">
                    <a:lumMod val="25000"/>
                  </a:schemeClr>
                </a:solidFill>
              </a:rPr>
              <a:t>افراد اتیستیک اگر به نیمه پر لیوان خود نگاه کنند متوجه خواهند شد</a:t>
            </a:r>
          </a:p>
          <a:p>
            <a:pPr algn="ctr"/>
            <a:r>
              <a:rPr lang="fa-IR" dirty="0" smtClean="0">
                <a:solidFill>
                  <a:schemeClr val="bg2">
                    <a:lumMod val="25000"/>
                  </a:schemeClr>
                </a:solidFill>
              </a:rPr>
              <a:t>که میتوانند آنچه ندارند را یادبگیرند و اینکه آنها در بسیاری از موارد اشخاصی هستند که یادگیرنده های فوق العاده ای هستند وهمانطور که در مورد سندرم آسپرگر پیش از این هم صحبت کردیم و با وجود دشواری های زیاد شانسی وجود دارد که این افراد در یکی از استعداد های خود به طرز حیرت انگیزی شکوفا شوند . حقیقت این است که هر انسانی میتواند در استعدادی شکوفایی خود را نشان دهد و تا زمانی که آن استعداد را نیافته نیز چندان خوشحال و موفق نخواهد بود , پس این شرایطی نیست که مخصوص این افراد باشد اما اگر یک آسپرگر با یک استعداد ویژه جلوه گر شود شاید صدها فرد عادی درکنار هم توانایی رقابت با ایشان را نداشته باشند و در چنین نقطه ایست که افرادعادی به حال آنان که مبتلا به آسپرگر هستند غبطه میخورند .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5634037"/>
            <a:ext cx="895350" cy="619125"/>
          </a:xfrm>
          <a:prstGeom prst="rect">
            <a:avLst/>
          </a:prstGeom>
        </p:spPr>
      </p:pic>
    </p:spTree>
    <p:extLst>
      <p:ext uri="{BB962C8B-B14F-4D97-AF65-F5344CB8AC3E}">
        <p14:creationId xmlns:p14="http://schemas.microsoft.com/office/powerpoint/2010/main" val="1107307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r>
              <a:rPr lang="fa-IR" sz="1600" b="1" dirty="0" smtClean="0">
                <a:solidFill>
                  <a:srgbClr val="FFD765"/>
                </a:solidFill>
              </a:rPr>
              <a:t>                همیشه روزنه امیدی هست ...</a:t>
            </a:r>
          </a:p>
          <a:p>
            <a:pPr algn="r"/>
            <a:r>
              <a:rPr lang="fa-IR" sz="1600" b="1" dirty="0" smtClean="0">
                <a:solidFill>
                  <a:srgbClr val="FFD765"/>
                </a:solidFill>
              </a:rPr>
              <a:t>           و معمولا هر وقت به سمت یک امید حرکت میکنیم متوجه میشویم که آن </a:t>
            </a:r>
          </a:p>
          <a:p>
            <a:pPr algn="r"/>
            <a:r>
              <a:rPr lang="fa-IR" sz="1600" b="1" dirty="0" smtClean="0">
                <a:solidFill>
                  <a:srgbClr val="FFD765"/>
                </a:solidFill>
              </a:rPr>
              <a:t>               فقط یک روزنه نبوده ... ما آنرا از دور نگاه میکردیم و بعید میدانستیم .</a:t>
            </a:r>
            <a:endParaRPr lang="en-US" sz="1600" b="1" dirty="0">
              <a:solidFill>
                <a:srgbClr val="FFD765"/>
              </a:solidFill>
            </a:endParaRP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800" dirty="0" smtClean="0">
                <a:solidFill>
                  <a:srgbClr val="FFD765"/>
                </a:solidFill>
              </a:rPr>
              <a:t>اختیارات ، امکانات و گزینه های پیش رو </a:t>
            </a:r>
            <a:endParaRPr lang="en-US" sz="2800" dirty="0">
              <a:solidFill>
                <a:srgbClr val="FFD765"/>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90600"/>
            <a:ext cx="1828800" cy="1828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603" y="1140186"/>
            <a:ext cx="2243627" cy="14049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990600"/>
            <a:ext cx="2171700" cy="1752600"/>
          </a:xfrm>
          <a:prstGeom prst="rect">
            <a:avLst/>
          </a:prstGeom>
        </p:spPr>
      </p:pic>
      <p:sp>
        <p:nvSpPr>
          <p:cNvPr id="7" name="Rounded Rectangular Callout 6"/>
          <p:cNvSpPr/>
          <p:nvPr/>
        </p:nvSpPr>
        <p:spPr>
          <a:xfrm>
            <a:off x="838200" y="2819400"/>
            <a:ext cx="7620000" cy="2286000"/>
          </a:xfrm>
          <a:prstGeom prst="wedgeRoundRectCallout">
            <a:avLst>
              <a:gd name="adj1" fmla="val 17167"/>
              <a:gd name="adj2" fmla="val -60530"/>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2">
                    <a:lumMod val="25000"/>
                  </a:schemeClr>
                </a:solidFill>
              </a:rPr>
              <a:t>طیف اوتیسم و خانواده های ایشان باید توجه داشته باشند :</a:t>
            </a:r>
          </a:p>
          <a:p>
            <a:pPr algn="ctr"/>
            <a:r>
              <a:rPr lang="fa-IR" dirty="0" smtClean="0">
                <a:solidFill>
                  <a:schemeClr val="bg2">
                    <a:lumMod val="25000"/>
                  </a:schemeClr>
                </a:solidFill>
              </a:rPr>
              <a:t>انتخاب ها و گزینه های مناسب موقعیت یا این بار به قول فرنگی ها , آپشن های زندگی ایشان بسیار زیاد است . در بیرون از درب منازل هرکدام از ما سازمان ها ، مراکز ، مددکاران ، روانشناسان ، مشاوران ، پزشکان ، حتی سرای محله و .... عده زیادی بسیج و آماده به کمک منتظر دیدن موقعیت های این چنینی هستند و اصلا برای چنین مسائلی زندگی خود را وقف کرده و تربیت دیده اند . محدودیت های این افراد و خانواده هایشان قابل درک و مستحق همدلی و توجه بیشتر است , اما اینکه راهی وجود ندارد و کاری جز نگاه کردن شرایط نمیتوان کرد یک جمله فریبنده و تحریک کننده برای شانه خالی کردن از بار مسئولیت و ندیدن امکانات و نعمات است.</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5634037"/>
            <a:ext cx="895350" cy="619125"/>
          </a:xfrm>
          <a:prstGeom prst="rect">
            <a:avLst/>
          </a:prstGeom>
        </p:spPr>
      </p:pic>
    </p:spTree>
    <p:extLst>
      <p:ext uri="{BB962C8B-B14F-4D97-AF65-F5344CB8AC3E}">
        <p14:creationId xmlns:p14="http://schemas.microsoft.com/office/powerpoint/2010/main" val="3111806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b="1" dirty="0" smtClean="0">
                <a:solidFill>
                  <a:srgbClr val="FFD765"/>
                </a:solidFill>
              </a:rPr>
              <a:t>اوتیسم</a:t>
            </a:r>
            <a:endParaRPr lang="en-US" b="1" dirty="0">
              <a:solidFill>
                <a:srgbClr val="FFD765"/>
              </a:solidFill>
            </a:endParaRP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800" dirty="0" smtClean="0">
                <a:solidFill>
                  <a:srgbClr val="FFD765"/>
                </a:solidFill>
              </a:rPr>
              <a:t>روز جهانی آگاهی افزایی درباره اتیسم</a:t>
            </a:r>
            <a:endParaRPr lang="en-US" sz="2800" dirty="0">
              <a:solidFill>
                <a:srgbClr val="FFD765"/>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90600"/>
            <a:ext cx="1828800" cy="1828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603" y="1140186"/>
            <a:ext cx="2243627" cy="14049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990600"/>
            <a:ext cx="2171700" cy="1752600"/>
          </a:xfrm>
          <a:prstGeom prst="rect">
            <a:avLst/>
          </a:prstGeom>
        </p:spPr>
      </p:pic>
      <p:sp>
        <p:nvSpPr>
          <p:cNvPr id="2" name="Rounded Rectangular Callout 1"/>
          <p:cNvSpPr/>
          <p:nvPr/>
        </p:nvSpPr>
        <p:spPr>
          <a:xfrm>
            <a:off x="838200" y="2819400"/>
            <a:ext cx="7620000" cy="2286000"/>
          </a:xfrm>
          <a:prstGeom prst="wedgeRoundRectCallout">
            <a:avLst>
              <a:gd name="adj1" fmla="val 17167"/>
              <a:gd name="adj2" fmla="val -60530"/>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2">
                    <a:lumMod val="25000"/>
                  </a:schemeClr>
                </a:solidFill>
              </a:rPr>
              <a:t>از سال 2008 میلادی , مجمع عمومی سازمان ملل به پیشنهاد فعالان قطری روزی رو به عنوان «روز جهانی آگاهی افزایی درباری اتیسم»  انتخاب میکنه ؛ شاید به هدف دلجویی و یا قدردانی از افراد اتیستیک .... چرا که ما از اتیسم به عنوان یک اختلال فراگیر رشدی یاد میکنیم  و هرچند گاهی ظواهر آنچه که ما عنوان اختلال رو روش میگذاریم ناخوشایند و ناامید کننده هستند اما باید بدونیم ما , و در واقع دنیا به این «اختلال» مدیون هستیم . دلیل این حرف رو در صفحه بعد به سادگی متوجه خواهید شد . قبل از اون باید بدونیم که این روز , 2 آوریل و یا 13 فروردین به تاریخ شمسی ما ایرانیان هست ....</a:t>
            </a:r>
            <a:endParaRPr lang="en-US" dirty="0">
              <a:solidFill>
                <a:schemeClr val="bg2">
                  <a:lumMod val="25000"/>
                </a:schemeClr>
              </a:solidFill>
            </a:endParaRPr>
          </a:p>
        </p:txBody>
      </p:sp>
    </p:spTree>
    <p:extLst>
      <p:ext uri="{BB962C8B-B14F-4D97-AF65-F5344CB8AC3E}">
        <p14:creationId xmlns:p14="http://schemas.microsoft.com/office/powerpoint/2010/main" val="3979583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752600"/>
            <a:ext cx="8452053" cy="3167856"/>
          </a:xfrm>
        </p:spPr>
      </p:pic>
      <p:sp>
        <p:nvSpPr>
          <p:cNvPr id="5" name="TextBox 4"/>
          <p:cNvSpPr txBox="1"/>
          <p:nvPr/>
        </p:nvSpPr>
        <p:spPr>
          <a:xfrm>
            <a:off x="4343400" y="2438400"/>
            <a:ext cx="4191000" cy="2308324"/>
          </a:xfrm>
          <a:prstGeom prst="rect">
            <a:avLst/>
          </a:prstGeom>
          <a:noFill/>
        </p:spPr>
        <p:txBody>
          <a:bodyPr wrap="square" rtlCol="0">
            <a:spAutoFit/>
          </a:bodyPr>
          <a:lstStyle/>
          <a:p>
            <a:pPr algn="ctr"/>
            <a:r>
              <a:rPr lang="fa-IR" b="1" dirty="0" smtClean="0">
                <a:solidFill>
                  <a:schemeClr val="tx2"/>
                </a:solidFill>
              </a:rPr>
              <a:t>تقدیم به حامیان اوتیسم و مبتلایان اوتیسم </a:t>
            </a:r>
          </a:p>
          <a:p>
            <a:pPr algn="ctr"/>
            <a:endParaRPr lang="fa-IR" b="1" dirty="0">
              <a:solidFill>
                <a:schemeClr val="tx2"/>
              </a:solidFill>
            </a:endParaRPr>
          </a:p>
          <a:p>
            <a:pPr algn="ctr"/>
            <a:r>
              <a:rPr lang="fa-IR" b="1" dirty="0" smtClean="0">
                <a:solidFill>
                  <a:schemeClr val="tx2"/>
                </a:solidFill>
              </a:rPr>
              <a:t>با تشکر </a:t>
            </a:r>
          </a:p>
          <a:p>
            <a:pPr algn="ctr"/>
            <a:endParaRPr lang="fa-IR" b="1" dirty="0" smtClean="0">
              <a:solidFill>
                <a:schemeClr val="tx2"/>
              </a:solidFill>
            </a:endParaRPr>
          </a:p>
          <a:p>
            <a:pPr algn="ctr"/>
            <a:r>
              <a:rPr lang="fa-IR" b="1" dirty="0" smtClean="0">
                <a:solidFill>
                  <a:schemeClr val="tx2"/>
                </a:solidFill>
              </a:rPr>
              <a:t>زهرا اسماعیلی</a:t>
            </a:r>
            <a:r>
              <a:rPr lang="en-US" b="1" dirty="0" smtClean="0">
                <a:solidFill>
                  <a:schemeClr val="tx2"/>
                </a:solidFill>
              </a:rPr>
              <a:t> </a:t>
            </a:r>
          </a:p>
          <a:p>
            <a:pPr algn="ctr"/>
            <a:r>
              <a:rPr lang="fa-IR" b="1" smtClean="0">
                <a:solidFill>
                  <a:schemeClr val="tx2"/>
                </a:solidFill>
              </a:rPr>
              <a:t>تماس با ما</a:t>
            </a:r>
            <a:endParaRPr lang="fa-IR" b="1" dirty="0" smtClean="0">
              <a:solidFill>
                <a:schemeClr val="tx2"/>
              </a:solidFill>
            </a:endParaRPr>
          </a:p>
          <a:p>
            <a:pPr algn="ctr"/>
            <a:r>
              <a:rPr lang="en-US" b="1" dirty="0" smtClean="0">
                <a:solidFill>
                  <a:schemeClr val="tx2"/>
                </a:solidFill>
              </a:rPr>
              <a:t>z</a:t>
            </a:r>
            <a:r>
              <a:rPr lang="fa-IR" b="1" dirty="0">
                <a:solidFill>
                  <a:schemeClr val="tx2"/>
                </a:solidFill>
              </a:rPr>
              <a:t>5959</a:t>
            </a:r>
            <a:r>
              <a:rPr lang="en-US" b="1" dirty="0">
                <a:solidFill>
                  <a:schemeClr val="tx2"/>
                </a:solidFill>
              </a:rPr>
              <a:t>_s@yahoo.com</a:t>
            </a:r>
          </a:p>
          <a:p>
            <a:pPr algn="ctr"/>
            <a:endParaRPr lang="en-US" b="1" dirty="0">
              <a:solidFill>
                <a:schemeClr val="tx2"/>
              </a:solidFill>
            </a:endParaRPr>
          </a:p>
        </p:txBody>
      </p:sp>
    </p:spTree>
    <p:extLst>
      <p:ext uri="{BB962C8B-B14F-4D97-AF65-F5344CB8AC3E}">
        <p14:creationId xmlns:p14="http://schemas.microsoft.com/office/powerpoint/2010/main" val="1308070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b="1" dirty="0" smtClean="0">
                <a:solidFill>
                  <a:srgbClr val="FFD765"/>
                </a:solidFill>
              </a:rPr>
              <a:t>چند تن از معروف ترین افراد اتیستیک </a:t>
            </a:r>
            <a:endParaRPr lang="en-US" b="1" dirty="0">
              <a:solidFill>
                <a:srgbClr val="FFD765"/>
              </a:solidFill>
            </a:endParaRP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800" dirty="0" smtClean="0">
                <a:solidFill>
                  <a:srgbClr val="FFD765"/>
                </a:solidFill>
              </a:rPr>
              <a:t>چرا دنیا مدیون اتیسم است ؟</a:t>
            </a:r>
            <a:endParaRPr lang="en-US" sz="2800" dirty="0">
              <a:solidFill>
                <a:srgbClr val="FFD765"/>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180723"/>
            <a:ext cx="1447800" cy="192039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827" y="1196121"/>
            <a:ext cx="1447800" cy="19050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5486400" y="1173796"/>
            <a:ext cx="1405551" cy="1927325"/>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tretch>
            <a:fillRect/>
          </a:stretch>
        </p:blipFill>
        <p:spPr>
          <a:xfrm>
            <a:off x="2085109" y="3207327"/>
            <a:ext cx="3141518" cy="1813402"/>
          </a:xfrm>
          <a:prstGeom prst="rect">
            <a:avLst/>
          </a:prstGeom>
        </p:spPr>
      </p:pic>
      <p:sp>
        <p:nvSpPr>
          <p:cNvPr id="12" name="TextBox 11"/>
          <p:cNvSpPr txBox="1"/>
          <p:nvPr/>
        </p:nvSpPr>
        <p:spPr>
          <a:xfrm>
            <a:off x="7696200" y="1905000"/>
            <a:ext cx="1219200" cy="381000"/>
          </a:xfrm>
          <a:prstGeom prst="rect">
            <a:avLst/>
          </a:prstGeom>
          <a:noFill/>
        </p:spPr>
        <p:txBody>
          <a:bodyPr wrap="square" rtlCol="0">
            <a:spAutoFit/>
          </a:bodyPr>
          <a:lstStyle/>
          <a:p>
            <a:endParaRPr lang="en-US" dirty="0"/>
          </a:p>
        </p:txBody>
      </p:sp>
      <p:sp>
        <p:nvSpPr>
          <p:cNvPr id="14" name="TextBox 13"/>
          <p:cNvSpPr txBox="1"/>
          <p:nvPr/>
        </p:nvSpPr>
        <p:spPr>
          <a:xfrm>
            <a:off x="8001000" y="2209800"/>
            <a:ext cx="1219200" cy="381000"/>
          </a:xfrm>
          <a:prstGeom prst="rect">
            <a:avLst/>
          </a:prstGeom>
          <a:noFill/>
        </p:spPr>
        <p:txBody>
          <a:bodyPr wrap="square" rtlCol="0">
            <a:spAutoFit/>
          </a:bodyPr>
          <a:lstStyle/>
          <a:p>
            <a:endParaRPr lang="en-US" dirty="0"/>
          </a:p>
        </p:txBody>
      </p:sp>
      <p:sp>
        <p:nvSpPr>
          <p:cNvPr id="3" name="Right Arrow 2"/>
          <p:cNvSpPr/>
          <p:nvPr/>
        </p:nvSpPr>
        <p:spPr>
          <a:xfrm>
            <a:off x="381000" y="1908464"/>
            <a:ext cx="1524000" cy="571500"/>
          </a:xfrm>
          <a:prstGeom prst="rightArrow">
            <a:avLst/>
          </a:prstGeom>
          <a:solidFill>
            <a:srgbClr val="002060"/>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i="1" dirty="0" smtClean="0">
                <a:solidFill>
                  <a:srgbClr val="FFD765"/>
                </a:solidFill>
              </a:rPr>
              <a:t>آلبرت انیشتین</a:t>
            </a:r>
            <a:endParaRPr lang="en-US" b="1" i="1" dirty="0">
              <a:solidFill>
                <a:srgbClr val="FFD765"/>
              </a:solidFill>
            </a:endParaRPr>
          </a:p>
        </p:txBody>
      </p:sp>
      <p:sp>
        <p:nvSpPr>
          <p:cNvPr id="8" name="Left Arrow 7"/>
          <p:cNvSpPr/>
          <p:nvPr/>
        </p:nvSpPr>
        <p:spPr>
          <a:xfrm>
            <a:off x="7010400" y="1847284"/>
            <a:ext cx="1524001" cy="587276"/>
          </a:xfrm>
          <a:prstGeom prst="leftArrow">
            <a:avLst/>
          </a:prstGeom>
          <a:solidFill>
            <a:srgbClr val="002060"/>
          </a:solidFill>
          <a:ln>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i="1" dirty="0" smtClean="0">
                <a:solidFill>
                  <a:srgbClr val="FFD765"/>
                </a:solidFill>
              </a:rPr>
              <a:t>مایکل آنجلو</a:t>
            </a:r>
            <a:endParaRPr lang="en-US" b="1" i="1" dirty="0">
              <a:solidFill>
                <a:srgbClr val="FFD765"/>
              </a:solidFill>
            </a:endParaRPr>
          </a:p>
        </p:txBody>
      </p:sp>
      <p:sp>
        <p:nvSpPr>
          <p:cNvPr id="18" name="Up Arrow Callout 17"/>
          <p:cNvSpPr/>
          <p:nvPr/>
        </p:nvSpPr>
        <p:spPr>
          <a:xfrm>
            <a:off x="3886200" y="2781300"/>
            <a:ext cx="1219200" cy="319821"/>
          </a:xfrm>
          <a:prstGeom prst="upArrow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i="1" dirty="0" smtClean="0">
                <a:solidFill>
                  <a:srgbClr val="FFD765"/>
                </a:solidFill>
              </a:rPr>
              <a:t>اسحاق نیوتن</a:t>
            </a:r>
            <a:endParaRPr lang="en-US" b="1" i="1" dirty="0">
              <a:solidFill>
                <a:srgbClr val="FFD765"/>
              </a:solidFill>
            </a:endParaRPr>
          </a:p>
        </p:txBody>
      </p:sp>
      <p:sp>
        <p:nvSpPr>
          <p:cNvPr id="19" name="Up Arrow Callout 18"/>
          <p:cNvSpPr/>
          <p:nvPr/>
        </p:nvSpPr>
        <p:spPr>
          <a:xfrm>
            <a:off x="3046268" y="5006292"/>
            <a:ext cx="1219200" cy="319821"/>
          </a:xfrm>
          <a:prstGeom prst="up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i="1" dirty="0" smtClean="0">
                <a:solidFill>
                  <a:srgbClr val="FFD765"/>
                </a:solidFill>
              </a:rPr>
              <a:t>چارلز داروین</a:t>
            </a:r>
            <a:endParaRPr lang="en-US" b="1" i="1" dirty="0">
              <a:solidFill>
                <a:srgbClr val="FFD765"/>
              </a:solidFill>
            </a:endParaRPr>
          </a:p>
        </p:txBody>
      </p:sp>
      <p:pic>
        <p:nvPicPr>
          <p:cNvPr id="20" name="Picture 19"/>
          <p:cNvPicPr>
            <a:picLocks noChangeAspect="1"/>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5486400" y="3207326"/>
            <a:ext cx="1405551" cy="1798965"/>
          </a:xfrm>
          <a:prstGeom prst="rect">
            <a:avLst/>
          </a:prstGeom>
        </p:spPr>
      </p:pic>
      <p:sp>
        <p:nvSpPr>
          <p:cNvPr id="21" name="Up Arrow Callout 20"/>
          <p:cNvSpPr/>
          <p:nvPr/>
        </p:nvSpPr>
        <p:spPr>
          <a:xfrm>
            <a:off x="5334000" y="4998781"/>
            <a:ext cx="1676399" cy="319821"/>
          </a:xfrm>
          <a:prstGeom prst="up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i="1" dirty="0" smtClean="0">
                <a:solidFill>
                  <a:srgbClr val="FFD765"/>
                </a:solidFill>
              </a:rPr>
              <a:t>آمادئوس موزارت</a:t>
            </a:r>
            <a:endParaRPr lang="en-US" b="1" i="1" dirty="0">
              <a:solidFill>
                <a:srgbClr val="FFD765"/>
              </a:solidFill>
            </a:endParaRPr>
          </a:p>
        </p:txBody>
      </p:sp>
    </p:spTree>
    <p:extLst>
      <p:ext uri="{BB962C8B-B14F-4D97-AF65-F5344CB8AC3E}">
        <p14:creationId xmlns:p14="http://schemas.microsoft.com/office/powerpoint/2010/main" val="397958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8" grpId="0" animBg="1"/>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b="1" dirty="0" smtClean="0">
                <a:solidFill>
                  <a:srgbClr val="FFD765"/>
                </a:solidFill>
              </a:rPr>
              <a:t>اتیسم</a:t>
            </a:r>
            <a:endParaRPr lang="en-US" b="1" dirty="0">
              <a:solidFill>
                <a:srgbClr val="FFD765"/>
              </a:solidFill>
            </a:endParaRP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4400" dirty="0" smtClean="0">
                <a:solidFill>
                  <a:srgbClr val="FFD765"/>
                </a:solidFill>
              </a:rPr>
              <a:t>« اتیسم </a:t>
            </a:r>
            <a:r>
              <a:rPr lang="fa-IR" sz="4400" dirty="0">
                <a:solidFill>
                  <a:srgbClr val="FFD765"/>
                </a:solidFill>
              </a:rPr>
              <a:t>»</a:t>
            </a:r>
            <a:endParaRPr lang="en-US" sz="4400" dirty="0">
              <a:solidFill>
                <a:srgbClr val="FFD765"/>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90600"/>
            <a:ext cx="1828800" cy="1828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603" y="1140186"/>
            <a:ext cx="2243627" cy="14049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990600"/>
            <a:ext cx="2171700" cy="1752600"/>
          </a:xfrm>
          <a:prstGeom prst="rect">
            <a:avLst/>
          </a:prstGeom>
        </p:spPr>
      </p:pic>
      <p:sp>
        <p:nvSpPr>
          <p:cNvPr id="7" name="Rounded Rectangular Callout 6"/>
          <p:cNvSpPr/>
          <p:nvPr/>
        </p:nvSpPr>
        <p:spPr>
          <a:xfrm>
            <a:off x="838200" y="2819400"/>
            <a:ext cx="7620000" cy="2286000"/>
          </a:xfrm>
          <a:prstGeom prst="wedgeRoundRectCallout">
            <a:avLst>
              <a:gd name="adj1" fmla="val 17167"/>
              <a:gd name="adj2" fmla="val -60530"/>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2">
                    <a:lumMod val="25000"/>
                  </a:schemeClr>
                </a:solidFill>
              </a:rPr>
              <a:t>قطعنامه جدید سازمال ملل متحد بر اهمیت چهارگانه ای تاکید داشت که مختصرا شرح داده میشود:</a:t>
            </a:r>
          </a:p>
          <a:p>
            <a:pPr algn="ctr"/>
            <a:r>
              <a:rPr lang="fa-IR" dirty="0" smtClean="0">
                <a:solidFill>
                  <a:schemeClr val="bg2">
                    <a:lumMod val="25000"/>
                  </a:schemeClr>
                </a:solidFill>
              </a:rPr>
              <a:t>اول تعلق دادن دوم آوریل هر سال به مساله اتیسم . </a:t>
            </a:r>
            <a:endParaRPr lang="fa-IR" dirty="0">
              <a:solidFill>
                <a:schemeClr val="bg2">
                  <a:lumMod val="25000"/>
                </a:schemeClr>
              </a:solidFill>
            </a:endParaRPr>
          </a:p>
          <a:p>
            <a:pPr algn="ctr"/>
            <a:r>
              <a:rPr lang="fa-IR" dirty="0" smtClean="0">
                <a:solidFill>
                  <a:schemeClr val="bg2">
                    <a:lumMod val="25000"/>
                  </a:schemeClr>
                </a:solidFill>
              </a:rPr>
              <a:t>دوم مداخله سازمان ملل , اعضای دولتها , ان جی او های مربوطه و تمامی نهادهای عمومی و خصوصی فعال در این زمینه . </a:t>
            </a:r>
          </a:p>
          <a:p>
            <a:pPr algn="ctr"/>
            <a:r>
              <a:rPr lang="fa-IR" dirty="0" smtClean="0">
                <a:solidFill>
                  <a:schemeClr val="bg2">
                    <a:lumMod val="25000"/>
                  </a:schemeClr>
                </a:solidFill>
              </a:rPr>
              <a:t>سوم بالا بردن پرچم آگاهی از اتیسم در تمامی سطوح جوامع </a:t>
            </a:r>
          </a:p>
          <a:p>
            <a:pPr algn="ctr"/>
            <a:r>
              <a:rPr lang="fa-IR" dirty="0" smtClean="0">
                <a:solidFill>
                  <a:schemeClr val="bg2">
                    <a:lumMod val="25000"/>
                  </a:schemeClr>
                </a:solidFill>
              </a:rPr>
              <a:t>چهارم  پاسخگویی دبیر کل مجمع در برابر رساندن خبر این جنبش جدید به تمامی دولت ها و نهاد های عضو سازمان و نظارت بر آنها . </a:t>
            </a:r>
            <a:endParaRPr lang="en-US" dirty="0">
              <a:solidFill>
                <a:schemeClr val="bg2">
                  <a:lumMod val="25000"/>
                </a:schemeClr>
              </a:solidFill>
            </a:endParaRPr>
          </a:p>
        </p:txBody>
      </p:sp>
    </p:spTree>
    <p:extLst>
      <p:ext uri="{BB962C8B-B14F-4D97-AF65-F5344CB8AC3E}">
        <p14:creationId xmlns:p14="http://schemas.microsoft.com/office/powerpoint/2010/main" val="3979583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b="1" dirty="0" smtClean="0">
                <a:solidFill>
                  <a:srgbClr val="FFD765"/>
                </a:solidFill>
              </a:rPr>
              <a:t>از سال 2008 به بعد هر سال در تمامی مناطق دنیا نور و رنگ آبی علامت و نشانه و «پرچمی» برای بالا بردن آگاهی عموم و جلب توجه آنها به اوتیسم شد ....</a:t>
            </a:r>
            <a:endParaRPr lang="en-US" b="1" dirty="0">
              <a:solidFill>
                <a:srgbClr val="FFD765"/>
              </a:solidFill>
            </a:endParaRP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800" dirty="0" smtClean="0">
                <a:solidFill>
                  <a:srgbClr val="FFD765"/>
                </a:solidFill>
              </a:rPr>
              <a:t>دنیا آبی شد !</a:t>
            </a:r>
            <a:endParaRPr lang="en-US" sz="2800" dirty="0">
              <a:solidFill>
                <a:srgbClr val="FFD765"/>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80704"/>
            <a:ext cx="2362200" cy="35433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143000"/>
            <a:ext cx="3733799" cy="4038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1470389"/>
            <a:ext cx="2362200" cy="356392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892" y="1143000"/>
            <a:ext cx="8943108" cy="40386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6555" y="990601"/>
            <a:ext cx="4062845" cy="42672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6562" y="1004455"/>
            <a:ext cx="2047875" cy="4239491"/>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1018309"/>
            <a:ext cx="2095500" cy="423949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990600"/>
            <a:ext cx="8648700" cy="4419599"/>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76945" y="1143000"/>
            <a:ext cx="3886200" cy="4038599"/>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0110" y="1470389"/>
            <a:ext cx="2254828" cy="3406411"/>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32863" y="1480704"/>
            <a:ext cx="2244437" cy="3396096"/>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8927" y="1118755"/>
            <a:ext cx="7658100" cy="4038600"/>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964" y="1118755"/>
            <a:ext cx="4372087" cy="2462645"/>
          </a:xfrm>
          <a:prstGeom prst="rect">
            <a:avLst/>
          </a:prstGeom>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57600" y="1685222"/>
            <a:ext cx="4953000" cy="3338782"/>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4800" y="1143000"/>
            <a:ext cx="3200400" cy="3848902"/>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6311" y="1186472"/>
            <a:ext cx="3013580" cy="2327209"/>
          </a:xfrm>
          <a:prstGeom prst="rect">
            <a:avLst/>
          </a:prstGeom>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05000" y="1186472"/>
            <a:ext cx="6705600" cy="3791576"/>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0111" y="1092776"/>
            <a:ext cx="8697190" cy="4139046"/>
          </a:xfrm>
          <a:prstGeom prst="rect">
            <a:avLst/>
          </a:prstGeom>
        </p:spPr>
      </p:pic>
      <p:pic>
        <p:nvPicPr>
          <p:cNvPr id="26" name="Picture 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3741" y="1025682"/>
            <a:ext cx="8818418" cy="4273233"/>
          </a:xfrm>
          <a:prstGeom prst="rect">
            <a:avLst/>
          </a:prstGeom>
        </p:spPr>
      </p:pic>
      <p:pic>
        <p:nvPicPr>
          <p:cNvPr id="27" name="Picture 2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958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par>
                                <p:cTn id="26" presetID="21" presetClass="entr" presetSubtype="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heel(1)">
                                      <p:cBhvr>
                                        <p:cTn id="43" dur="2000"/>
                                        <p:tgtEl>
                                          <p:spTgt spid="17"/>
                                        </p:tgtEl>
                                      </p:cBhvr>
                                    </p:animEffect>
                                  </p:childTnLst>
                                </p:cTn>
                              </p:par>
                              <p:par>
                                <p:cTn id="44" presetID="21" presetClass="entr" presetSubtype="1"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heel(1)">
                                      <p:cBhvr>
                                        <p:cTn id="46" dur="2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32"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circle(out)">
                                      <p:cBhvr>
                                        <p:cTn id="51" dur="2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37"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arn(outVertical)">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32" fill="hold"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circle(out)">
                                      <p:cBhvr>
                                        <p:cTn id="84" dur="20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32"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circle(out)">
                                      <p:cBhvr>
                                        <p:cTn id="89" dur="20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32" fill="hold"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circle(out)">
                                      <p:cBhvr>
                                        <p:cTn id="9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b="1" dirty="0" smtClean="0">
                <a:solidFill>
                  <a:srgbClr val="FFD765"/>
                </a:solidFill>
              </a:rPr>
              <a:t>بیست و سی دقیقه سیزدهم فروردین  ماه هر سال ؛  فرصتی  حداقل پانزده دقیقه ای برای توجه و همدلی و حتی قدردانی از اوتیسم و افراد اوتیستیک . </a:t>
            </a:r>
            <a:endParaRPr lang="en-US" b="1" dirty="0">
              <a:solidFill>
                <a:srgbClr val="FFD765"/>
              </a:solidFill>
            </a:endParaRP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4400" dirty="0" smtClean="0">
                <a:solidFill>
                  <a:srgbClr val="FFD765"/>
                </a:solidFill>
              </a:rPr>
              <a:t>دنیا آبی شد !</a:t>
            </a:r>
            <a:endParaRPr lang="en-US" sz="4400" dirty="0">
              <a:solidFill>
                <a:srgbClr val="FFD765"/>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90600"/>
            <a:ext cx="1828800" cy="1828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603" y="1140186"/>
            <a:ext cx="2243627" cy="14049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990600"/>
            <a:ext cx="2171700" cy="1752600"/>
          </a:xfrm>
          <a:prstGeom prst="rect">
            <a:avLst/>
          </a:prstGeom>
        </p:spPr>
      </p:pic>
      <p:sp>
        <p:nvSpPr>
          <p:cNvPr id="7" name="Rounded Rectangular Callout 6"/>
          <p:cNvSpPr/>
          <p:nvPr/>
        </p:nvSpPr>
        <p:spPr>
          <a:xfrm>
            <a:off x="838200" y="2819400"/>
            <a:ext cx="7620000" cy="2286000"/>
          </a:xfrm>
          <a:prstGeom prst="wedgeRoundRectCallout">
            <a:avLst>
              <a:gd name="adj1" fmla="val 17167"/>
              <a:gd name="adj2" fmla="val -60530"/>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2">
                    <a:lumMod val="25000"/>
                  </a:schemeClr>
                </a:solidFill>
              </a:rPr>
              <a:t>همانطور که مشاهده کردید دنیا در 2 آوریل هر سال و در 13 فروردین ماه به تقویم شمسی , آبی تر خواهد شد . این اتفاق بطور سمبلیک راس ساعت 8:30 شب به مدت 15 دقیقه با روشن کردن چراغ های آبی اتفاق می افتد تا تمام مردم دنیا بتوانند در آن سهیم شوند . اما در میادین و مراکز مهم این شهرها این نور پردازی سمبلیک آبی به عنوان همان </a:t>
            </a:r>
          </a:p>
          <a:p>
            <a:pPr algn="ctr"/>
            <a:r>
              <a:rPr lang="fa-IR" dirty="0" smtClean="0">
                <a:solidFill>
                  <a:schemeClr val="bg2">
                    <a:lumMod val="25000"/>
                  </a:schemeClr>
                </a:solidFill>
              </a:rPr>
              <a:t> پرچم یا نشان آگاهی از  وجود اتیسم همواره  و مدتها برگذار میشود . وزارت بهداشت جهانی این میزان توجه به موضوع اتیسم را با درجه ای بیشتر و مسئولانه تر معطوف میکند . نه 15 دقیقه بلکه 30 روز موضوع اتیسم موضوع روزمره این سازمان خواهد بود که شامل بررسی و ارائه آخرین یافته ها , کنفرانس ها , سخنرانی ها , تکنولوژی ها , درمان ها و .... خواهد بود . </a:t>
            </a:r>
          </a:p>
        </p:txBody>
      </p:sp>
    </p:spTree>
    <p:extLst>
      <p:ext uri="{BB962C8B-B14F-4D97-AF65-F5344CB8AC3E}">
        <p14:creationId xmlns:p14="http://schemas.microsoft.com/office/powerpoint/2010/main" val="3480071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1600" b="1" dirty="0" smtClean="0">
                <a:solidFill>
                  <a:srgbClr val="FFD765"/>
                </a:solidFill>
              </a:rPr>
              <a:t>در ادامه تنها برخی جنبه های کلی و برجسته «اوتیسم» بصورت غیر تخصصی ارائه خواهد شد , البته این بدین معنی نیست که این مطالب بی ارزش اند یا واقعیت ندارند , بلکه بدین معنی است که تخصص در شناسایی و برخورد با مسائل امری بسیار حائز اهمیت است و امریست که در مکانی خاص همچون کلینیک  , بیمارستان , مراکز مشاوره و .... قابل انجام است .</a:t>
            </a:r>
            <a:endParaRPr lang="en-US" sz="1600" b="1" dirty="0">
              <a:solidFill>
                <a:srgbClr val="FFD765"/>
              </a:solidFill>
            </a:endParaRP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4400" dirty="0" smtClean="0">
                <a:solidFill>
                  <a:srgbClr val="FFD765"/>
                </a:solidFill>
              </a:rPr>
              <a:t>دنیا آبی شد !</a:t>
            </a:r>
            <a:endParaRPr lang="en-US" sz="4400" dirty="0">
              <a:solidFill>
                <a:srgbClr val="FFD765"/>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90600"/>
            <a:ext cx="1828800" cy="1828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603" y="1140186"/>
            <a:ext cx="2243627" cy="14049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990600"/>
            <a:ext cx="2171700" cy="1752600"/>
          </a:xfrm>
          <a:prstGeom prst="rect">
            <a:avLst/>
          </a:prstGeom>
        </p:spPr>
      </p:pic>
      <p:sp>
        <p:nvSpPr>
          <p:cNvPr id="7" name="Rounded Rectangular Callout 6"/>
          <p:cNvSpPr/>
          <p:nvPr/>
        </p:nvSpPr>
        <p:spPr>
          <a:xfrm>
            <a:off x="838200" y="2819400"/>
            <a:ext cx="7620000" cy="2286000"/>
          </a:xfrm>
          <a:prstGeom prst="wedgeRoundRectCallout">
            <a:avLst>
              <a:gd name="adj1" fmla="val 17167"/>
              <a:gd name="adj2" fmla="val -60530"/>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2">
                    <a:lumMod val="25000"/>
                  </a:schemeClr>
                </a:solidFill>
              </a:rPr>
              <a:t>هدف از ارائه آنچه پیش رو دارید این است که ما ایرانیان مسلمان نیز در این آگاه سازی و بیدار  باش نسبت به مساله اوتیسم فعالیت و همدلی خود را نشان بدهیم  . همچنین مصادف شدن 2 آوریل با سیزدهم فروردین رخداد نیکیست و میتوان به سنت و رسوم کهن و باستانیمان  رنگ جلایی بکشیم و یاری گری , همدلی و خوشرویی خودمان را این بار نسبت به اوتیسم نشان داده و حفظ کنیم تا در سال های آتی بتوانیم در سبزی روز های بهاری  , رنگ آبی آسمانی را نیز به دیدگان بگیریم و به اوتیسم به شکل صحیحی نگاه کنیم . برای داشتن چنین نگاهی نیاز نیست همه چیز را درباره اوتیسم بدانیم اما خوب است چند نکته از مهمترین نکات اوتیسم را گذرا ولی مفید از دیدگان  بگذرانیم .</a:t>
            </a:r>
          </a:p>
        </p:txBody>
      </p:sp>
    </p:spTree>
    <p:extLst>
      <p:ext uri="{BB962C8B-B14F-4D97-AF65-F5344CB8AC3E}">
        <p14:creationId xmlns:p14="http://schemas.microsoft.com/office/powerpoint/2010/main" val="1420384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1600" b="1" dirty="0" smtClean="0">
                <a:solidFill>
                  <a:srgbClr val="FFD765"/>
                </a:solidFill>
              </a:rPr>
              <a:t>در ادامه تنها برخی جنبه های کلی و برجسته «اتیسم» بصورت غیر تخصصی ارائه خواهد شد , البته این بدین معنی نیست که این مطالب بی ارزش اند یا واقعیت ندارند , بلکه بدین معنی است که تخصص در شناسایی و برخورد با مسایل امری بسیار حایز اهمیت است و امریست که در مکانی خاص همچون کلینیک  , بیمارستان , مراکز مشاوره و .... قابل انجام است .</a:t>
            </a:r>
            <a:endParaRPr lang="en-US" sz="1600" b="1" dirty="0">
              <a:solidFill>
                <a:srgbClr val="FFD765"/>
              </a:solidFill>
            </a:endParaRP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4400" dirty="0" smtClean="0">
                <a:solidFill>
                  <a:srgbClr val="FFD765"/>
                </a:solidFill>
              </a:rPr>
              <a:t>دنیا آبی شد !</a:t>
            </a:r>
            <a:endParaRPr lang="en-US" sz="4400" dirty="0">
              <a:solidFill>
                <a:srgbClr val="FFD765"/>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54" y="1143000"/>
            <a:ext cx="8596745" cy="4114800"/>
          </a:xfrm>
          <a:prstGeom prst="rect">
            <a:avLst/>
          </a:prstGeom>
        </p:spPr>
      </p:pic>
    </p:spTree>
    <p:extLst>
      <p:ext uri="{BB962C8B-B14F-4D97-AF65-F5344CB8AC3E}">
        <p14:creationId xmlns:p14="http://schemas.microsoft.com/office/powerpoint/2010/main" val="2198095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990600" y="5410200"/>
            <a:ext cx="7315200" cy="1066800"/>
          </a:xfrm>
          <a:prstGeom prst="round2Diag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b="1" dirty="0" smtClean="0">
                <a:solidFill>
                  <a:srgbClr val="FFD765"/>
                </a:solidFill>
              </a:rPr>
              <a:t>آخرین یافته های تصویر برداری از مغز شواهد محکم دال بر نقشه ژنتیکی و مدارهای مغزی خاص و مشابه حیواناتی که رفتار اتیستیک دارند را گزارش میکنند . امروزه یافته های زیستی خبر از برتری نقش ژنتیک در رابطه با این حالت میدهند .</a:t>
            </a:r>
            <a:endParaRPr lang="en-US" b="1" dirty="0">
              <a:solidFill>
                <a:srgbClr val="FFD765"/>
              </a:solidFill>
            </a:endParaRPr>
          </a:p>
        </p:txBody>
      </p:sp>
      <p:sp>
        <p:nvSpPr>
          <p:cNvPr id="11" name="Rounded Rectangle 10"/>
          <p:cNvSpPr/>
          <p:nvPr/>
        </p:nvSpPr>
        <p:spPr>
          <a:xfrm>
            <a:off x="266700" y="152400"/>
            <a:ext cx="8610600" cy="762000"/>
          </a:xfrm>
          <a:prstGeom prst="roundRect">
            <a:avLst/>
          </a:prstGeom>
          <a:solidFill>
            <a:schemeClr val="tx2">
              <a:lumMod val="75000"/>
            </a:schemeClr>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dirty="0">
                <a:solidFill>
                  <a:srgbClr val="FFD765"/>
                </a:solidFill>
              </a:rPr>
              <a:t>آگاهی افزایی : </a:t>
            </a:r>
            <a:r>
              <a:rPr lang="fa-IR" b="1" i="1" dirty="0" smtClean="0">
                <a:solidFill>
                  <a:srgbClr val="FFD765"/>
                </a:solidFill>
              </a:rPr>
              <a:t>اتیسم</a:t>
            </a:r>
            <a:r>
              <a:rPr lang="fa-IR" dirty="0" smtClean="0">
                <a:solidFill>
                  <a:srgbClr val="FFD765"/>
                </a:solidFill>
              </a:rPr>
              <a:t> </a:t>
            </a:r>
            <a:r>
              <a:rPr lang="fa-IR" dirty="0">
                <a:solidFill>
                  <a:srgbClr val="FFD765"/>
                </a:solidFill>
              </a:rPr>
              <a:t>بطور کلی چیست ؟</a:t>
            </a:r>
            <a:endParaRPr lang="en-US" dirty="0">
              <a:solidFill>
                <a:srgbClr val="FFD765"/>
              </a:solidFill>
            </a:endParaRPr>
          </a:p>
        </p:txBody>
      </p:sp>
      <p:sp>
        <p:nvSpPr>
          <p:cNvPr id="7" name="Rounded Rectangular Callout 6"/>
          <p:cNvSpPr/>
          <p:nvPr/>
        </p:nvSpPr>
        <p:spPr>
          <a:xfrm>
            <a:off x="1676400" y="990600"/>
            <a:ext cx="7086600" cy="4343400"/>
          </a:xfrm>
          <a:prstGeom prst="wedgeRoundRectCallout">
            <a:avLst>
              <a:gd name="adj1" fmla="val -52277"/>
              <a:gd name="adj2" fmla="val 3249"/>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bg2">
                    <a:lumMod val="25000"/>
                  </a:schemeClr>
                </a:solidFill>
              </a:rPr>
              <a:t>اتیسم به طور خلاصه چیست ؟ </a:t>
            </a:r>
          </a:p>
          <a:p>
            <a:pPr algn="ctr"/>
            <a:r>
              <a:rPr lang="fa-IR" dirty="0" smtClean="0">
                <a:solidFill>
                  <a:schemeClr val="bg2">
                    <a:lumMod val="25000"/>
                  </a:schemeClr>
                </a:solidFill>
              </a:rPr>
              <a:t>تا امروز اتیسم را نوعی اختلال عصبی-رشدی شناخته اند . اتیسم از این جهت اختلال محسوب میشود که مشخصه اصلی آن عدم تعامل با دیگران , انزوای اجتماعی  , </a:t>
            </a:r>
            <a:r>
              <a:rPr lang="fa-IR" u="sng" dirty="0" smtClean="0">
                <a:solidFill>
                  <a:schemeClr val="bg2">
                    <a:lumMod val="25000"/>
                  </a:schemeClr>
                </a:solidFill>
              </a:rPr>
              <a:t>به دلیل نقص در ارتباطات و مهارت ها و توانایی های اجتماعی</a:t>
            </a:r>
            <a:r>
              <a:rPr lang="fa-IR" dirty="0" smtClean="0">
                <a:solidFill>
                  <a:schemeClr val="bg2">
                    <a:lumMod val="25000"/>
                  </a:schemeClr>
                </a:solidFill>
              </a:rPr>
              <a:t> است . همچنین ناتوانی در تحمل تغیرات کوچک و آزار دیدن شخص از این رویداد ها دلیل دیگریست که اتیسم  برچسب اختلال را یدک میکشد . این افراد مشکلات ارتباطی اجتماعی زیادی دارند و دل مشغول کلیشه ها و مسائل فرعی میشوند تا حدی که تصویر کلی پیش رویشان را از دست میدهند . بقول ایرانی ها مانند شخصی که در جنگل در ختی را نمیتواند ببیند . این افراد معمولا هوش طبیعی دارند اما دو حالت عقب ماندگی ذهنی و یا برعکس نبوغ غیر قابل کنترل دو لبه غلو شده این اختلال هستند. و در واقع اتیسم یک طیف از اختلال هایی مشابه با توان و جلوه های متفاوت است که همگی در ریشه , علل و نمود مشترکاتی دارند </a:t>
            </a: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266700" y="4114800"/>
            <a:ext cx="1028700" cy="77943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 y="1295400"/>
            <a:ext cx="1028700" cy="878236"/>
          </a:xfrm>
          <a:prstGeom prst="rect">
            <a:avLst/>
          </a:prstGeom>
          <a:ln w="34925">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 y="2732751"/>
            <a:ext cx="1028700" cy="77943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573638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1303</TotalTime>
  <Words>3007</Words>
  <Application>Microsoft Office PowerPoint</Application>
  <PresentationFormat>On-screen Show (4:3)</PresentationFormat>
  <Paragraphs>81</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dc:creator>
  <cp:lastModifiedBy>Mehrdad Kazemzadeh</cp:lastModifiedBy>
  <cp:revision>96</cp:revision>
  <dcterms:created xsi:type="dcterms:W3CDTF">2006-08-16T00:00:00Z</dcterms:created>
  <dcterms:modified xsi:type="dcterms:W3CDTF">2015-04-04T10:00:02Z</dcterms:modified>
</cp:coreProperties>
</file>