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DCF95-9F83-4BE7-8F29-030F58959268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6AD48-B055-4D99-BC8D-C3C0D8A6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08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3920462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871081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01742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7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5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3765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55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435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07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23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89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384" y="665163"/>
            <a:ext cx="10363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4917" y="1989138"/>
            <a:ext cx="5128683" cy="22606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46800" y="1989138"/>
            <a:ext cx="5130800" cy="2260600"/>
          </a:xfrm>
        </p:spPr>
        <p:txBody>
          <a:bodyPr/>
          <a:lstStyle/>
          <a:p>
            <a:pPr lvl="0"/>
            <a:endParaRPr lang="fa-IR" noProof="0" smtClean="0"/>
          </a:p>
        </p:txBody>
      </p:sp>
    </p:spTree>
    <p:extLst>
      <p:ext uri="{BB962C8B-B14F-4D97-AF65-F5344CB8AC3E}">
        <p14:creationId xmlns:p14="http://schemas.microsoft.com/office/powerpoint/2010/main" val="272305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2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7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9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1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8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1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2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7563A-3A63-4F47-AC05-6153DDF6E47D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2B032D-28DA-4EB7-AD3B-5EDDB6F7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424113" y="1989139"/>
            <a:ext cx="6400800" cy="3932237"/>
          </a:xfrm>
          <a:noFill/>
        </p:spPr>
        <p:txBody>
          <a:bodyPr/>
          <a:lstStyle/>
          <a:p>
            <a:pPr eaLnBrk="1" hangingPunct="1"/>
            <a:r>
              <a:rPr lang="fa-IR" altLang="fa-IR" sz="6000" i="1" dirty="0"/>
              <a:t>هدف :</a:t>
            </a:r>
          </a:p>
          <a:p>
            <a:pPr eaLnBrk="1" hangingPunct="1"/>
            <a:r>
              <a:rPr lang="fa-IR" altLang="fa-IR" sz="6000" i="1" dirty="0"/>
              <a:t> آشنايي با تاريخچه حسابداري، تعاريف و مفاهيم آن</a:t>
            </a:r>
            <a:endParaRPr lang="en-US" altLang="fa-IR" sz="6000" i="1" dirty="0"/>
          </a:p>
        </p:txBody>
      </p:sp>
      <p:pic>
        <p:nvPicPr>
          <p:cNvPr id="8195" name="Picture 4" descr="j015697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025" y="4292600"/>
            <a:ext cx="205740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WordArt 7" descr="Paper bag"/>
          <p:cNvSpPr>
            <a:spLocks noChangeArrowheads="1" noChangeShapeType="1" noTextEdit="1"/>
          </p:cNvSpPr>
          <p:nvPr/>
        </p:nvSpPr>
        <p:spPr bwMode="auto">
          <a:xfrm>
            <a:off x="5087939" y="404813"/>
            <a:ext cx="3240087" cy="79216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FF"/>
              </a:contourClr>
            </a:sp3d>
          </a:bodyPr>
          <a:lstStyle/>
          <a:p>
            <a:pPr algn="ctr" rtl="1"/>
            <a:r>
              <a:rPr lang="fa-IR" sz="3600" kern="10">
                <a:ln w="9525"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Titr"/>
              </a:rPr>
              <a:t>فصل اول</a:t>
            </a:r>
            <a:endParaRPr lang="en-US" sz="3600" kern="10">
              <a:ln w="9525">
                <a:round/>
                <a:headEnd/>
                <a:tailEnd/>
              </a:ln>
              <a:blipFill dpi="0" rotWithShape="0">
                <a:blip r:embed="rId4"/>
                <a:srcRect/>
                <a:tile tx="0" ty="0" sx="100000" sy="100000" flip="none" algn="tl"/>
              </a:blipFill>
              <a:latin typeface="Titr"/>
            </a:endParaRPr>
          </a:p>
        </p:txBody>
      </p:sp>
    </p:spTree>
    <p:extLst>
      <p:ext uri="{BB962C8B-B14F-4D97-AF65-F5344CB8AC3E}">
        <p14:creationId xmlns:p14="http://schemas.microsoft.com/office/powerpoint/2010/main" val="191138007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واحدهاي انتفاعي برحسب نوع فعاليت:</a:t>
            </a:r>
            <a:endParaRPr lang="en-US" altLang="fa-I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29162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واحدها تجاري: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- به كار تجاري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پردازند (خريد، فروش، توليد و ...)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واحدهاي غير تجاري: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- به كارهاي غير تجاري يا خدمات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پردازند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- (دفاتر حقوقي- تعميرگاه- موسسات حسابرسي و ...)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14650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مفروضات حسابداري</a:t>
            </a:r>
            <a:endParaRPr lang="en-US" altLang="fa-IR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23320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1- فرض شخصيت حقوقي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2- فرض تداوم فعاليت مالي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3- فرضي وجود واحد اندازه گيري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4- فرض دوره مالي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61521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اصول حسابداري</a:t>
            </a:r>
            <a:endParaRPr lang="en-US" altLang="fa-I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89139"/>
            <a:ext cx="8207375" cy="3038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400"/>
              <a:t>1- اصل قيمت تمام شده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2- اصل وضع هزينه هاي يك دوره از درآمدهای همان دوره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3- اصل افشاء حقايق</a:t>
            </a:r>
            <a:endParaRPr lang="en-US" altLang="fa-IR" sz="4400"/>
          </a:p>
        </p:txBody>
      </p:sp>
    </p:spTree>
    <p:extLst>
      <p:ext uri="{BB962C8B-B14F-4D97-AF65-F5344CB8AC3E}">
        <p14:creationId xmlns:p14="http://schemas.microsoft.com/office/powerpoint/2010/main" val="41942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fa-I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3038475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fa-IR" altLang="fa-IR" sz="4400"/>
              <a:t>4- اصل قابل اعتماد بودن ( صحيح- قابل تصويب و كامل بودن اطلاعات)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5- اصل قابليت مقايسه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6- اصل ثبات رويه</a:t>
            </a:r>
            <a:endParaRPr lang="en-US" altLang="fa-IR" sz="4400"/>
          </a:p>
        </p:txBody>
      </p:sp>
    </p:spTree>
    <p:extLst>
      <p:ext uri="{BB962C8B-B14F-4D97-AF65-F5344CB8AC3E}">
        <p14:creationId xmlns:p14="http://schemas.microsoft.com/office/powerpoint/2010/main" val="267960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رشته هاي حسابداري</a:t>
            </a:r>
            <a:endParaRPr lang="en-US" altLang="fa-IR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3171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400"/>
              <a:t>1- حسابداري مالي (عمومي)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2- حسابداري دولتي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3- حسابداري صنعتي</a:t>
            </a:r>
          </a:p>
          <a:p>
            <a:pPr eaLnBrk="1" hangingPunct="1">
              <a:buFontTx/>
              <a:buNone/>
            </a:pPr>
            <a:r>
              <a:rPr lang="fa-IR" altLang="fa-IR" sz="4400"/>
              <a:t>4- حسابداري مالياتي</a:t>
            </a:r>
            <a:endParaRPr lang="en-US" altLang="fa-IR" sz="4400"/>
          </a:p>
        </p:txBody>
      </p:sp>
    </p:spTree>
    <p:extLst>
      <p:ext uri="{BB962C8B-B14F-4D97-AF65-F5344CB8AC3E}">
        <p14:creationId xmlns:p14="http://schemas.microsoft.com/office/powerpoint/2010/main" val="1075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fa-I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3629025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fa-IR" altLang="fa-IR" sz="4000"/>
              <a:t>5- حسابداري بودجه اي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6- حسابرسي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7- حسابداري سيستمها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8- حسابداري موسسات غير انتفاعي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9- حسابداري اجتماعي</a:t>
            </a:r>
            <a:endParaRPr lang="en-US" altLang="fa-IR" sz="4000"/>
          </a:p>
        </p:txBody>
      </p:sp>
    </p:spTree>
    <p:extLst>
      <p:ext uri="{BB962C8B-B14F-4D97-AF65-F5344CB8AC3E}">
        <p14:creationId xmlns:p14="http://schemas.microsoft.com/office/powerpoint/2010/main" val="4669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9601" y="404813"/>
            <a:ext cx="3286125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fa-IR" sz="5400"/>
              <a:t>قرون وسطي</a:t>
            </a:r>
            <a:endParaRPr lang="en-US" altLang="fa-IR" sz="54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2722562"/>
          </a:xfrm>
        </p:spPr>
        <p:txBody>
          <a:bodyPr/>
          <a:lstStyle/>
          <a:p>
            <a:pPr eaLnBrk="1" hangingPunct="1"/>
            <a:r>
              <a:rPr lang="fa-IR" altLang="fa-IR" smtClean="0"/>
              <a:t>جمع آوري ماليات توسط فرمانروايان و انجام مخارج حکومت</a:t>
            </a:r>
            <a:endParaRPr lang="en-US" altLang="fa-IR" smtClean="0"/>
          </a:p>
          <a:p>
            <a:pPr eaLnBrk="1" hangingPunct="1"/>
            <a:r>
              <a:rPr lang="fa-IR" altLang="fa-IR" smtClean="0"/>
              <a:t>در ايران خزانه دار و مستوفي ها حسابهاي دخل و خرج شاهانه را نکه مي داشتند.</a:t>
            </a:r>
          </a:p>
          <a:p>
            <a:pPr eaLnBrk="1" hangingPunct="1">
              <a:buFontTx/>
              <a:buNone/>
            </a:pP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12085893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512763"/>
            <a:ext cx="7772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fa-IR" sz="5400"/>
              <a:t>اولين جرقه حسابداري دوطرفه</a:t>
            </a:r>
            <a:endParaRPr lang="en-US" altLang="fa-IR" sz="5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9138"/>
            <a:ext cx="9144000" cy="4405312"/>
          </a:xfrm>
        </p:spPr>
        <p:txBody>
          <a:bodyPr/>
          <a:lstStyle/>
          <a:p>
            <a:pPr eaLnBrk="1" hangingPunct="1"/>
            <a:r>
              <a:rPr lang="fa-IR" altLang="fa-IR" smtClean="0"/>
              <a:t>کتاب رياضيات نويسنده لوکا پاچيولي کشيش ايتاليائي</a:t>
            </a:r>
          </a:p>
          <a:p>
            <a:pPr eaLnBrk="1" hangingPunct="1"/>
            <a:r>
              <a:rPr lang="fa-IR" altLang="fa-IR" smtClean="0"/>
              <a:t>سال انتشار1494 </a:t>
            </a:r>
          </a:p>
          <a:p>
            <a:pPr eaLnBrk="1" hangingPunct="1"/>
            <a:r>
              <a:rPr lang="fa-IR" altLang="fa-IR" smtClean="0"/>
              <a:t>مشخصات :</a:t>
            </a:r>
          </a:p>
          <a:p>
            <a:pPr lvl="1" eaLnBrk="1" hangingPunct="1"/>
            <a:r>
              <a:rPr lang="fa-IR" altLang="fa-IR" sz="4000">
                <a:solidFill>
                  <a:schemeClr val="tx1"/>
                </a:solidFill>
              </a:rPr>
              <a:t>عدم تمايز بين اموال شخصي مالک و سازمان تجاري</a:t>
            </a:r>
          </a:p>
          <a:p>
            <a:pPr lvl="1" eaLnBrk="1" hangingPunct="1"/>
            <a:r>
              <a:rPr lang="fa-IR" altLang="fa-IR" sz="4000">
                <a:solidFill>
                  <a:schemeClr val="tx1"/>
                </a:solidFill>
              </a:rPr>
              <a:t>عدم توجه به صورتهاي مالي و نگهداري حساب دارائيهاي ثابت</a:t>
            </a:r>
            <a:endParaRPr lang="en-US" altLang="fa-IR" sz="400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39790440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512763"/>
            <a:ext cx="7772400" cy="914400"/>
          </a:xfrm>
        </p:spPr>
        <p:txBody>
          <a:bodyPr/>
          <a:lstStyle/>
          <a:p>
            <a:pPr eaLnBrk="1" hangingPunct="1"/>
            <a:r>
              <a:rPr lang="fa-IR" altLang="fa-IR" sz="5400"/>
              <a:t>ماهيت حسابداري</a:t>
            </a:r>
            <a:endParaRPr lang="en-US" altLang="fa-IR" sz="5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4363" y="1989139"/>
            <a:ext cx="8388350" cy="37496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fa-IR" altLang="fa-IR" sz="6000"/>
              <a:t>روشهاي قراردادي که توسط انجمنهاي حرفه اي يا اساتيد تدوين شده و مورد قبول همگان قرار گرفته است. </a:t>
            </a:r>
            <a:endParaRPr lang="en-US" altLang="fa-IR" sz="6000"/>
          </a:p>
        </p:txBody>
      </p:sp>
    </p:spTree>
    <p:extLst>
      <p:ext uri="{BB962C8B-B14F-4D97-AF65-F5344CB8AC3E}">
        <p14:creationId xmlns:p14="http://schemas.microsoft.com/office/powerpoint/2010/main" val="69968053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75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اطلاعات حسابداري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ماده اوليه حسابداري است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اطلاعات مالي مربوط به مبادلات يك واحد تجاري كه بر حسب پول بيان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مشخصه اطلاعات:</a:t>
            </a:r>
          </a:p>
          <a:p>
            <a:pPr eaLnBrk="1" hangingPunct="1">
              <a:buFontTx/>
              <a:buNone/>
            </a:pPr>
            <a:r>
              <a:rPr lang="fa-IR" altLang="fa-IR" sz="2800"/>
              <a:t>مربوط بودن – به موقع بودن- صحيح بودن- قابل مقايسه بودن</a:t>
            </a:r>
            <a:endParaRPr lang="en-US" altLang="fa-IR" sz="2800"/>
          </a:p>
        </p:txBody>
      </p:sp>
    </p:spTree>
    <p:extLst>
      <p:ext uri="{BB962C8B-B14F-4D97-AF65-F5344CB8AC3E}">
        <p14:creationId xmlns:p14="http://schemas.microsoft.com/office/powerpoint/2010/main" val="404667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35639" y="476250"/>
            <a:ext cx="4510087" cy="762000"/>
          </a:xfrm>
        </p:spPr>
        <p:txBody>
          <a:bodyPr/>
          <a:lstStyle/>
          <a:p>
            <a:pPr eaLnBrk="1" hangingPunct="1"/>
            <a:r>
              <a:rPr lang="fa-IR" altLang="fa-IR" smtClean="0"/>
              <a:t>تعاريف حسابداري :   </a:t>
            </a:r>
            <a:endParaRPr lang="en-US" altLang="fa-IR" smtClean="0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79650" y="1844675"/>
            <a:ext cx="7689850" cy="4192588"/>
          </a:xfrm>
        </p:spPr>
        <p:txBody>
          <a:bodyPr>
            <a:normAutofit fontScale="92500"/>
          </a:bodyPr>
          <a:lstStyle/>
          <a:p>
            <a:pPr marL="533400" indent="-533400">
              <a:buNone/>
            </a:pPr>
            <a:r>
              <a:rPr lang="fa-IR" altLang="fa-IR" sz="2800"/>
              <a:t>1 – فرايند تشخيص، اندازه گيري و گزارش اطلاعات اقتصادي كه براي استفاده كنندگان اطلاعات مزبور امكان قضاوت و تصميم گيري را فراهم سازد </a:t>
            </a:r>
          </a:p>
          <a:p>
            <a:pPr marL="533400" indent="-533400">
              <a:buNone/>
            </a:pPr>
            <a:r>
              <a:rPr lang="fa-IR" altLang="fa-IR" sz="2800"/>
              <a:t>2 – خدمتي كه با فراهم كردن اطلاعات مالي مورد نياز مديران، پرداخت كنندگان ماليات و سايرين جهت تصميم گيري آگاهانه انجام مي پذيرد</a:t>
            </a:r>
          </a:p>
          <a:p>
            <a:pPr marL="533400" indent="-533400">
              <a:buNone/>
            </a:pPr>
            <a:r>
              <a:rPr lang="fa-IR" altLang="fa-IR" sz="2800"/>
              <a:t>3- فن تفسير و اندازه گيري و توصيف فعاليتهاي اقتصادي</a:t>
            </a:r>
          </a:p>
          <a:p>
            <a:pPr marL="533400" indent="-533400">
              <a:buNone/>
            </a:pPr>
            <a:r>
              <a:rPr lang="fa-IR" altLang="fa-IR" sz="2800"/>
              <a:t>4- فن ثبت، طبقه بندي، تلخيص و تفسير اطلاعات مالي يك واحد تجاري </a:t>
            </a:r>
            <a:endParaRPr lang="en-US" altLang="fa-IR" sz="2800"/>
          </a:p>
        </p:txBody>
      </p:sp>
    </p:spTree>
    <p:extLst>
      <p:ext uri="{BB962C8B-B14F-4D97-AF65-F5344CB8AC3E}">
        <p14:creationId xmlns:p14="http://schemas.microsoft.com/office/powerpoint/2010/main" val="2769989606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0" y="404814"/>
            <a:ext cx="7340600" cy="701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fa-IR" sz="4000"/>
              <a:t>برمبناي تعريف آخر مراحل حسابداري</a:t>
            </a:r>
            <a:endParaRPr lang="en-US" altLang="fa-IR" sz="40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3385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fa-IR" altLang="fa-IR" sz="2800"/>
              <a:t>1- ثبت: كليه فعاليتهاي مالي در دفتر روزنامه برحسب واحد پول ثبت مي</a:t>
            </a:r>
            <a:r>
              <a:rPr lang="fa-IR" altLang="fa-IR" sz="2800">
                <a:cs typeface="Arial" panose="020B0604020202020204" pitchFamily="34" charset="0"/>
              </a:rPr>
              <a:t>‌</a:t>
            </a:r>
            <a:r>
              <a:rPr lang="fa-IR" altLang="fa-IR" sz="2800"/>
              <a:t>شود</a:t>
            </a:r>
          </a:p>
          <a:p>
            <a:pPr eaLnBrk="1" hangingPunct="1">
              <a:buFontTx/>
              <a:buNone/>
            </a:pPr>
            <a:r>
              <a:rPr lang="fa-IR" altLang="fa-IR" sz="2800"/>
              <a:t>2- طبقه بندي: اقلام ثبت شده در دفتر روزنامه به دفتر كل انتقال مي</a:t>
            </a:r>
            <a:r>
              <a:rPr lang="fa-IR" altLang="fa-IR" sz="2800">
                <a:cs typeface="Arial" panose="020B0604020202020204" pitchFamily="34" charset="0"/>
              </a:rPr>
              <a:t>‌</a:t>
            </a:r>
            <a:r>
              <a:rPr lang="fa-IR" altLang="fa-IR" sz="2800"/>
              <a:t>يابد</a:t>
            </a:r>
          </a:p>
          <a:p>
            <a:pPr eaLnBrk="1" hangingPunct="1">
              <a:buFontTx/>
              <a:buNone/>
            </a:pPr>
            <a:r>
              <a:rPr lang="fa-IR" altLang="fa-IR" sz="2800"/>
              <a:t>3- تلخيص: گزارشهاي مالي از جمله ترازنامه- صورت سود و زيان و صورت حقوق صاحبان سرمايه تشكيل مي</a:t>
            </a:r>
            <a:r>
              <a:rPr lang="fa-IR" altLang="fa-IR" sz="2800">
                <a:cs typeface="Arial" panose="020B0604020202020204" pitchFamily="34" charset="0"/>
              </a:rPr>
              <a:t>‌</a:t>
            </a:r>
            <a:r>
              <a:rPr lang="fa-IR" altLang="fa-IR" sz="2800"/>
              <a:t>شود</a:t>
            </a:r>
          </a:p>
          <a:p>
            <a:pPr eaLnBrk="1" hangingPunct="1">
              <a:buFontTx/>
              <a:buNone/>
            </a:pPr>
            <a:r>
              <a:rPr lang="fa-IR" altLang="fa-IR" sz="2800"/>
              <a:t>4- تفسير: اعداد صورتهاي مالي تجزيه و تحليل قرار مي</a:t>
            </a:r>
            <a:r>
              <a:rPr lang="fa-IR" altLang="fa-IR" sz="2800">
                <a:cs typeface="Arial" panose="020B0604020202020204" pitchFamily="34" charset="0"/>
              </a:rPr>
              <a:t>‌</a:t>
            </a:r>
            <a:r>
              <a:rPr lang="fa-IR" altLang="fa-IR" sz="2800"/>
              <a:t>گيرد</a:t>
            </a:r>
            <a:endParaRPr lang="en-US" altLang="fa-IR" sz="2800"/>
          </a:p>
        </p:txBody>
      </p:sp>
    </p:spTree>
    <p:extLst>
      <p:ext uri="{BB962C8B-B14F-4D97-AF65-F5344CB8AC3E}">
        <p14:creationId xmlns:p14="http://schemas.microsoft.com/office/powerpoint/2010/main" val="123379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115889"/>
            <a:ext cx="7772400" cy="1311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fa-IR" sz="4000"/>
              <a:t>چه كساني از نتايج حاصل از سيستم حسابداري استفاده مي</a:t>
            </a:r>
            <a:r>
              <a:rPr lang="fa-IR" altLang="fa-IR" sz="4000">
                <a:cs typeface="Times New Roman" panose="02020603050405020304" pitchFamily="18" charset="0"/>
              </a:rPr>
              <a:t>‌</a:t>
            </a:r>
            <a:r>
              <a:rPr lang="fa-IR" altLang="fa-IR" sz="4000"/>
              <a:t>كنند</a:t>
            </a:r>
            <a:endParaRPr lang="en-US" altLang="fa-IR" sz="40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628775"/>
            <a:ext cx="7847012" cy="46688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1- درون سازماني: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  عمدتاً مديران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  و بعضا کارکنان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2- برون سازماني: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اعتبار دهندگان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سرمايه گذاران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مراجع مالي و اقتصادي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سرمايه گذاران بالقوه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2506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انواع واحداي اقتصادي</a:t>
            </a:r>
            <a:endParaRPr lang="en-US" altLang="fa-I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238442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a-IR" altLang="fa-IR" sz="4000"/>
              <a:t>واحدهاي اقتصادي انتفاعي</a:t>
            </a:r>
          </a:p>
          <a:p>
            <a:pPr eaLnBrk="1" hangingPunct="1">
              <a:buFontTx/>
              <a:buNone/>
            </a:pPr>
            <a:r>
              <a:rPr lang="fa-IR" altLang="fa-IR" sz="2800"/>
              <a:t>هدف تحصيل سود است ( كليه شركتهاي تجاري)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واحدهاي اقتصادي غير انتفاعي</a:t>
            </a:r>
          </a:p>
          <a:p>
            <a:pPr eaLnBrk="1" hangingPunct="1">
              <a:buFontTx/>
              <a:buNone/>
            </a:pPr>
            <a:r>
              <a:rPr lang="fa-IR" altLang="fa-IR" sz="2400"/>
              <a:t>هدف تحصيل سود نيست ( موسسات خيريه و شهرداريها)</a:t>
            </a:r>
            <a:endParaRPr lang="en-US" altLang="fa-IR" sz="2400"/>
          </a:p>
        </p:txBody>
      </p:sp>
    </p:spTree>
    <p:extLst>
      <p:ext uri="{BB962C8B-B14F-4D97-AF65-F5344CB8AC3E}">
        <p14:creationId xmlns:p14="http://schemas.microsoft.com/office/powerpoint/2010/main" val="340200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459</Words>
  <Application>Microsoft Office PowerPoint</Application>
  <PresentationFormat>Widescreen</PresentationFormat>
  <Paragraphs>71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Titr</vt:lpstr>
      <vt:lpstr>Trebuchet MS</vt:lpstr>
      <vt:lpstr>Wingdings 3</vt:lpstr>
      <vt:lpstr>Facet</vt:lpstr>
      <vt:lpstr>PowerPoint Presentation</vt:lpstr>
      <vt:lpstr>قرون وسطي</vt:lpstr>
      <vt:lpstr>اولين جرقه حسابداري دوطرفه</vt:lpstr>
      <vt:lpstr>ماهيت حسابداري</vt:lpstr>
      <vt:lpstr>PowerPoint Presentation</vt:lpstr>
      <vt:lpstr>تعاريف حسابداري :   </vt:lpstr>
      <vt:lpstr>برمبناي تعريف آخر مراحل حسابداري</vt:lpstr>
      <vt:lpstr>چه كساني از نتايج حاصل از سيستم حسابداري استفاده مي‌كنند</vt:lpstr>
      <vt:lpstr>انواع واحداي اقتصادي</vt:lpstr>
      <vt:lpstr>واحدهاي انتفاعي برحسب نوع فعاليت:</vt:lpstr>
      <vt:lpstr>مفروضات حسابداري</vt:lpstr>
      <vt:lpstr>اصول حسابداري</vt:lpstr>
      <vt:lpstr>PowerPoint Presentation</vt:lpstr>
      <vt:lpstr>رشته هاي حسابداري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2022-01-19T18:32:33Z</dcterms:created>
  <dcterms:modified xsi:type="dcterms:W3CDTF">2022-01-19T18:32:51Z</dcterms:modified>
</cp:coreProperties>
</file>