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87" r:id="rId2"/>
    <p:sldId id="256" r:id="rId3"/>
    <p:sldId id="257" r:id="rId4"/>
    <p:sldId id="258" r:id="rId5"/>
    <p:sldId id="259" r:id="rId6"/>
    <p:sldId id="261" r:id="rId7"/>
    <p:sldId id="279" r:id="rId8"/>
    <p:sldId id="281" r:id="rId9"/>
    <p:sldId id="260" r:id="rId10"/>
    <p:sldId id="282" r:id="rId11"/>
    <p:sldId id="280" r:id="rId12"/>
    <p:sldId id="262" r:id="rId13"/>
    <p:sldId id="263" r:id="rId14"/>
    <p:sldId id="264" r:id="rId15"/>
    <p:sldId id="265" r:id="rId16"/>
    <p:sldId id="266" r:id="rId17"/>
    <p:sldId id="268" r:id="rId18"/>
    <p:sldId id="269" r:id="rId19"/>
    <p:sldId id="270" r:id="rId20"/>
    <p:sldId id="271" r:id="rId21"/>
    <p:sldId id="283" r:id="rId22"/>
    <p:sldId id="284" r:id="rId23"/>
    <p:sldId id="285" r:id="rId24"/>
    <p:sldId id="286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67" r:id="rId3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6D20-9C36-49FB-854A-AE4E589DA53B}" type="datetimeFigureOut">
              <a:rPr lang="fa-IR" smtClean="0"/>
              <a:pPr/>
              <a:t>07/09/1435</a:t>
            </a:fld>
            <a:endParaRPr lang="fa-I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521E45-4D47-4BCF-A53C-54BA3EA10F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6D20-9C36-49FB-854A-AE4E589DA53B}" type="datetimeFigureOut">
              <a:rPr lang="fa-IR" smtClean="0"/>
              <a:pPr/>
              <a:t>07/09/1435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1E45-4D47-4BCF-A53C-54BA3EA10F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6D20-9C36-49FB-854A-AE4E589DA53B}" type="datetimeFigureOut">
              <a:rPr lang="fa-IR" smtClean="0"/>
              <a:pPr/>
              <a:t>07/09/1435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1E45-4D47-4BCF-A53C-54BA3EA10F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6D20-9C36-49FB-854A-AE4E589DA53B}" type="datetimeFigureOut">
              <a:rPr lang="fa-IR" smtClean="0"/>
              <a:pPr/>
              <a:t>07/09/1435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521E45-4D47-4BCF-A53C-54BA3EA10F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6D20-9C36-49FB-854A-AE4E589DA53B}" type="datetimeFigureOut">
              <a:rPr lang="fa-IR" smtClean="0"/>
              <a:pPr/>
              <a:t>07/09/1435</a:t>
            </a:fld>
            <a:endParaRPr lang="fa-I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1E45-4D47-4BCF-A53C-54BA3EA10F9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6D20-9C36-49FB-854A-AE4E589DA53B}" type="datetimeFigureOut">
              <a:rPr lang="fa-IR" smtClean="0"/>
              <a:pPr/>
              <a:t>07/09/1435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1E45-4D47-4BCF-A53C-54BA3EA10F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6D20-9C36-49FB-854A-AE4E589DA53B}" type="datetimeFigureOut">
              <a:rPr lang="fa-IR" smtClean="0"/>
              <a:pPr/>
              <a:t>07/09/1435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8521E45-4D47-4BCF-A53C-54BA3EA10F9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6D20-9C36-49FB-854A-AE4E589DA53B}" type="datetimeFigureOut">
              <a:rPr lang="fa-IR" smtClean="0"/>
              <a:pPr/>
              <a:t>07/09/1435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1E45-4D47-4BCF-A53C-54BA3EA10F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6D20-9C36-49FB-854A-AE4E589DA53B}" type="datetimeFigureOut">
              <a:rPr lang="fa-IR" smtClean="0"/>
              <a:pPr/>
              <a:t>07/09/1435</a:t>
            </a:fld>
            <a:endParaRPr lang="fa-I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1E45-4D47-4BCF-A53C-54BA3EA10F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6D20-9C36-49FB-854A-AE4E589DA53B}" type="datetimeFigureOut">
              <a:rPr lang="fa-IR" smtClean="0"/>
              <a:pPr/>
              <a:t>07/09/1435</a:t>
            </a:fld>
            <a:endParaRPr lang="fa-I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1E45-4D47-4BCF-A53C-54BA3EA10F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6D20-9C36-49FB-854A-AE4E589DA53B}" type="datetimeFigureOut">
              <a:rPr lang="fa-IR" smtClean="0"/>
              <a:pPr/>
              <a:t>07/09/1435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1E45-4D47-4BCF-A53C-54BA3EA10F9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566D20-9C36-49FB-854A-AE4E589DA53B}" type="datetimeFigureOut">
              <a:rPr lang="fa-IR" smtClean="0"/>
              <a:pPr/>
              <a:t>07/09/1435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521E45-4D47-4BCF-A53C-54BA3EA10F9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4" descr="C:\Users\Gitinama Rayaneh\Pictures\Ros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fa-IR" b="1" dirty="0" smtClean="0"/>
          </a:p>
          <a:p>
            <a:pPr algn="ctr">
              <a:buNone/>
            </a:pPr>
            <a:endParaRPr lang="fa-IR" b="1" dirty="0" smtClean="0"/>
          </a:p>
          <a:p>
            <a:pPr algn="ctr"/>
            <a:r>
              <a:rPr lang="fa-IR" b="1" dirty="0" smtClean="0"/>
              <a:t>توجه داشته باشید که هیچ گاه نمی توان گفت وجود افسردگی اساسی </a:t>
            </a:r>
            <a:r>
              <a:rPr lang="fa-IR" b="1" dirty="0" smtClean="0">
                <a:solidFill>
                  <a:srgbClr val="FF0000"/>
                </a:solidFill>
              </a:rPr>
              <a:t>طبیعی</a:t>
            </a:r>
            <a:r>
              <a:rPr lang="fa-IR" b="1" dirty="0" smtClean="0"/>
              <a:t> است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 smtClean="0"/>
              <a:t>حالتهایی که به طور شایعی با افسردگی اشتباه می شوند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/>
              <a:t>دلیریوم </a:t>
            </a:r>
            <a:r>
              <a:rPr lang="fa-IR" b="1" dirty="0" smtClean="0"/>
              <a:t>هیپواکتیو</a:t>
            </a:r>
          </a:p>
          <a:p>
            <a:r>
              <a:rPr lang="fa-IR" b="1" dirty="0" smtClean="0"/>
              <a:t>دمانس</a:t>
            </a:r>
          </a:p>
          <a:p>
            <a:r>
              <a:rPr lang="fa-IR" b="1" dirty="0" smtClean="0"/>
              <a:t>سندروم لوب فرونتال</a:t>
            </a:r>
          </a:p>
          <a:p>
            <a:r>
              <a:rPr lang="fa-IR" b="1" dirty="0" smtClean="0"/>
              <a:t>عقب افتادگی ذهنی</a:t>
            </a:r>
          </a:p>
          <a:p>
            <a:r>
              <a:rPr lang="fa-IR" b="1" dirty="0" smtClean="0"/>
              <a:t>خشم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افسردگی و اختلال عروق قلبی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b="1" dirty="0" smtClean="0"/>
              <a:t>بالاتر بودن میزان افسردگی در بیماران دچار </a:t>
            </a:r>
            <a:r>
              <a:rPr lang="en-US" b="1" dirty="0" smtClean="0"/>
              <a:t>CAD</a:t>
            </a:r>
            <a:r>
              <a:rPr lang="fa-IR" b="1" dirty="0" smtClean="0"/>
              <a:t> ،و افرادی که تحت جراحی قلب یا انژیوپلاستی یا انژیوگرافی قرار می گیرند</a:t>
            </a:r>
          </a:p>
          <a:p>
            <a:r>
              <a:rPr lang="fa-IR" b="1" dirty="0" smtClean="0"/>
              <a:t>افزایش خطر مرگ و میر بعد از </a:t>
            </a:r>
            <a:r>
              <a:rPr lang="en-US" b="1" dirty="0" smtClean="0"/>
              <a:t>MI</a:t>
            </a:r>
            <a:r>
              <a:rPr lang="fa-IR" b="1" dirty="0" smtClean="0"/>
              <a:t> در بیماران افسرده</a:t>
            </a:r>
          </a:p>
          <a:p>
            <a:r>
              <a:rPr lang="fa-IR" b="1" dirty="0" smtClean="0"/>
              <a:t>بالاتر بودن فعالیت سمپاتیکی در بیماران قلبی افسرده</a:t>
            </a:r>
          </a:p>
          <a:p>
            <a:r>
              <a:rPr lang="fa-IR" b="1" dirty="0" smtClean="0"/>
              <a:t>متاسفانه حتی درمان افسردگی با دارو یا رواندرمانی علی رغم بهبود کیفیت زندگی و برطرف شدن علایم نتوانست از میزان مرگ و میر یا </a:t>
            </a:r>
            <a:r>
              <a:rPr lang="en-US" b="1" dirty="0" smtClean="0"/>
              <a:t>MI</a:t>
            </a:r>
            <a:r>
              <a:rPr lang="fa-IR" b="1" dirty="0" smtClean="0"/>
              <a:t> مجدد بکاهد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افسردگی و سرطان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/>
              <a:t>رابطه برخی سرطانها با </a:t>
            </a:r>
            <a:r>
              <a:rPr lang="fa-IR" b="1" dirty="0" smtClean="0"/>
              <a:t>افسردگی(ریه،پانکراس،مغز، و اروفارنکس)</a:t>
            </a:r>
            <a:endParaRPr lang="fa-IR" b="1" dirty="0" smtClean="0"/>
          </a:p>
          <a:p>
            <a:r>
              <a:rPr lang="fa-IR" b="1" dirty="0" smtClean="0"/>
              <a:t>داروهای ضد سرطان و </a:t>
            </a:r>
            <a:r>
              <a:rPr lang="fa-IR" b="1" dirty="0" smtClean="0"/>
              <a:t>افسردگی(سیتوکین ها،استروییدها، و آلکیلوییدهای وینیل)</a:t>
            </a:r>
            <a:endParaRPr lang="fa-IR" b="1" dirty="0" smtClean="0"/>
          </a:p>
          <a:p>
            <a:r>
              <a:rPr lang="fa-IR" b="1" dirty="0" smtClean="0"/>
              <a:t>رابطه افسردگی با قطع درمان</a:t>
            </a:r>
          </a:p>
          <a:p>
            <a:r>
              <a:rPr lang="fa-IR" b="1" dirty="0" smtClean="0"/>
              <a:t>رابطه افسردگی با کیفیت زندگی و کنترل درد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بیماری پارکینسون و افسردگی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b="1" dirty="0" smtClean="0"/>
              <a:t>تا 50 درصد این بیماران افسردگی دارند</a:t>
            </a:r>
          </a:p>
          <a:p>
            <a:r>
              <a:rPr lang="fa-IR" b="1" dirty="0" smtClean="0"/>
              <a:t>مکانیسمهای نورو بیولوژیک در این همراهی موثرند</a:t>
            </a:r>
          </a:p>
          <a:p>
            <a:r>
              <a:rPr lang="fa-IR" b="1" dirty="0" smtClean="0"/>
              <a:t>مشکل بودن افتراق علائم پارکینسون و دمانس همراه ان از افسردگی</a:t>
            </a:r>
          </a:p>
          <a:p>
            <a:r>
              <a:rPr lang="fa-IR" b="1" dirty="0" smtClean="0"/>
              <a:t>با درمان افسردگی بخصوص با </a:t>
            </a:r>
            <a:r>
              <a:rPr lang="en-US" b="1" dirty="0" smtClean="0"/>
              <a:t>ECT</a:t>
            </a:r>
            <a:r>
              <a:rPr lang="fa-IR" b="1" dirty="0" smtClean="0"/>
              <a:t> علایم پارکینسون حتی قبل از افسردگی بهبود می یابند</a:t>
            </a:r>
          </a:p>
          <a:p>
            <a:r>
              <a:rPr lang="fa-IR" b="1" dirty="0" smtClean="0"/>
              <a:t>وجود یا عدم افسردگی مهمترین عامل تعیین کننده کیفیت زندگی در این افراد است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سکته مغزی و افسردگی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b="1" dirty="0" smtClean="0"/>
              <a:t>حدود 20 درصد مبتلا به افسردگی می شوند</a:t>
            </a:r>
          </a:p>
          <a:p>
            <a:r>
              <a:rPr lang="fa-IR" b="1" dirty="0" smtClean="0"/>
              <a:t>رابطه با ضایعات سمت چپ مغز و بخصوص لوب فرونتال و هسته های قاعده ای مطرح شده است</a:t>
            </a:r>
          </a:p>
          <a:p>
            <a:r>
              <a:rPr lang="fa-IR" b="1" dirty="0" smtClean="0"/>
              <a:t>اگر سکته در ناحیه </a:t>
            </a:r>
            <a:r>
              <a:rPr lang="en-US" b="1" dirty="0" smtClean="0"/>
              <a:t>posterior cerebral artery</a:t>
            </a:r>
            <a:r>
              <a:rPr lang="fa-IR" b="1" dirty="0" smtClean="0"/>
              <a:t> باشد هم شدت افسردگی کمتر است و هم طول مدت آن</a:t>
            </a:r>
          </a:p>
          <a:p>
            <a:r>
              <a:rPr lang="fa-IR" b="1" dirty="0" smtClean="0"/>
              <a:t>وجود افسردگی بهبود ناتوانی های عملکردی بعد از سکته را به تاخیر می اندازد</a:t>
            </a:r>
          </a:p>
          <a:p>
            <a:r>
              <a:rPr lang="fa-IR" b="1" dirty="0" smtClean="0"/>
              <a:t>درمان با نورتریپ تیلین و سیتالوپرام در بهبود افسردگی موثر بوده است</a:t>
            </a:r>
          </a:p>
          <a:p>
            <a:r>
              <a:rPr lang="fa-IR" b="1" dirty="0" smtClean="0"/>
              <a:t>خطر بروز حوادث قلبی عروقی نیز در افرادی که انتی دپرسانت می گیرند کمتر می شود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دمانس و افسردگی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b="1" dirty="0" smtClean="0"/>
              <a:t>افسردگی و بخصوص عدم کنترل هیجانی یکی از علایم دمانس است</a:t>
            </a:r>
          </a:p>
          <a:p>
            <a:r>
              <a:rPr lang="fa-IR" b="1" dirty="0" smtClean="0"/>
              <a:t>آپاتی دمانس هم با افسردگی قابل اشتباه است</a:t>
            </a:r>
          </a:p>
          <a:p>
            <a:r>
              <a:rPr lang="fa-IR" b="1" dirty="0" smtClean="0"/>
              <a:t>دمانس کاذب در سالمندان(افسردگی) نیز در بسیاری از موارد نهایتا به تشخیص دمانس می رسد</a:t>
            </a:r>
          </a:p>
          <a:p>
            <a:r>
              <a:rPr lang="fa-IR" b="1" dirty="0" smtClean="0"/>
              <a:t>در دمانس عروقی میکروانفارکتها مسئول بروز افسردگی اند و میزان افسردگی در دمانس عروقی بیش از الزایمر می باشد </a:t>
            </a:r>
          </a:p>
          <a:p>
            <a:r>
              <a:rPr lang="fa-IR" b="1" dirty="0" smtClean="0"/>
              <a:t>وجود افسردگی سرعت پیشرفت بیماری را افزایش می دهد</a:t>
            </a:r>
          </a:p>
          <a:p>
            <a:r>
              <a:rPr lang="fa-IR" b="1" dirty="0" smtClean="0"/>
              <a:t>در مورد درمان افسردگی در دمانس اتفاق نظر وجود ندارد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صرع و افسردگی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b="1" dirty="0" smtClean="0"/>
              <a:t>افسردگی در صرع بسیار شایع است</a:t>
            </a:r>
          </a:p>
          <a:p>
            <a:r>
              <a:rPr lang="fa-IR" b="1" dirty="0" smtClean="0"/>
              <a:t>با میزان کنترل صرع ارتباط دارد(با عدم کنترل میزان افسردگی حدودا 7 برابر می شود)</a:t>
            </a:r>
          </a:p>
          <a:p>
            <a:r>
              <a:rPr lang="fa-IR" b="1" dirty="0" smtClean="0"/>
              <a:t>در صرع پارشیال لوب تمپورال میزان افسردگی 17 برابر می شود</a:t>
            </a:r>
          </a:p>
          <a:p>
            <a:r>
              <a:rPr lang="fa-IR" b="1" dirty="0" smtClean="0"/>
              <a:t>افسردگی می تواند عارضه داروهای ضدصرع باشد</a:t>
            </a:r>
          </a:p>
          <a:p>
            <a:r>
              <a:rPr lang="fa-IR" b="1" dirty="0" smtClean="0"/>
              <a:t>داروهای ضدافسردگی سه حلقه ای و بوپروپیون می توانند آستانه تشنج را پایین بیاورند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دیابت و افسردگی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b="1" dirty="0" smtClean="0"/>
              <a:t>میزان افسردگی در بیماران دیابتی تیپ 1 و 2 حدود 2 برابر افراد عادی است</a:t>
            </a:r>
          </a:p>
          <a:p>
            <a:r>
              <a:rPr lang="fa-IR" b="1" dirty="0" smtClean="0"/>
              <a:t>افسردگی باعث افزایش میزان بروز عوارض دیررس دیابت می شود</a:t>
            </a:r>
          </a:p>
          <a:p>
            <a:r>
              <a:rPr lang="fa-IR" b="1" dirty="0" smtClean="0"/>
              <a:t>افسردگی در بیماران دیابتی طولانی تر،شدیدتر، و مقاومتر از افراد عادی است</a:t>
            </a:r>
          </a:p>
          <a:p>
            <a:r>
              <a:rPr lang="fa-IR" b="1" dirty="0" smtClean="0"/>
              <a:t>وجود افسردگی کمپلیانس درمانی بیماران را کم می کند</a:t>
            </a:r>
          </a:p>
          <a:p>
            <a:r>
              <a:rPr lang="fa-IR" b="1" dirty="0" smtClean="0"/>
              <a:t>فلوکستین می تواند قند خون را پایین اورد ولی نورتربپ تیلین برعکس کنتترل دیابت را مختل می کند.از طرفی داروهای </a:t>
            </a:r>
            <a:r>
              <a:rPr lang="en-US" b="1" dirty="0" smtClean="0"/>
              <a:t>TCA </a:t>
            </a:r>
            <a:r>
              <a:rPr lang="fa-IR" b="1" dirty="0" smtClean="0"/>
              <a:t>در کاهش درد نوروپاتی دیابتی موثرترند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/>
          <a:lstStyle/>
          <a:p>
            <a:pPr algn="ctr"/>
            <a:r>
              <a:rPr lang="fa-IR" b="1" dirty="0" smtClean="0"/>
              <a:t>داروها و افسردگی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a-IR" b="1" dirty="0" smtClean="0"/>
              <a:t>داروهای مهارکننده </a:t>
            </a:r>
            <a:r>
              <a:rPr lang="en-US" b="1" dirty="0" smtClean="0"/>
              <a:t>ACE</a:t>
            </a:r>
          </a:p>
          <a:p>
            <a:r>
              <a:rPr lang="fa-IR" b="1" dirty="0" smtClean="0"/>
              <a:t>داروهای ضدصرع</a:t>
            </a:r>
          </a:p>
          <a:p>
            <a:r>
              <a:rPr lang="fa-IR" b="1" dirty="0" smtClean="0"/>
              <a:t>داروهای ضد فشارخون(بخصوص متیل دوپا،کلونیدین،رزرپین)</a:t>
            </a:r>
          </a:p>
          <a:p>
            <a:r>
              <a:rPr lang="fa-IR" b="1" dirty="0" smtClean="0"/>
              <a:t>انتی بیوتیکها(امفوتریسین،اتیونامید،مترونیدازول)</a:t>
            </a:r>
          </a:p>
          <a:p>
            <a:r>
              <a:rPr lang="fa-IR" b="1" dirty="0" smtClean="0"/>
              <a:t>ضدسرطان(وین کریستین،وین بلاستین،پروکاربازین)</a:t>
            </a:r>
          </a:p>
          <a:p>
            <a:r>
              <a:rPr lang="fa-IR" b="1" dirty="0" smtClean="0"/>
              <a:t>بتا بلوکرها</a:t>
            </a:r>
          </a:p>
          <a:p>
            <a:r>
              <a:rPr lang="fa-IR" b="1" dirty="0" smtClean="0"/>
              <a:t>مهارکننده های کانال کلسیمی</a:t>
            </a:r>
          </a:p>
          <a:p>
            <a:r>
              <a:rPr lang="fa-IR" b="1" dirty="0" smtClean="0"/>
              <a:t>کورتیکواستروییدها</a:t>
            </a:r>
          </a:p>
          <a:p>
            <a:r>
              <a:rPr lang="fa-IR" b="1" dirty="0" smtClean="0"/>
              <a:t>استروژن ها</a:t>
            </a:r>
          </a:p>
          <a:p>
            <a:r>
              <a:rPr lang="fa-IR" b="1" dirty="0" smtClean="0"/>
              <a:t>اینترفرون</a:t>
            </a:r>
          </a:p>
          <a:p>
            <a:r>
              <a:rPr lang="fa-IR" b="1" dirty="0" smtClean="0"/>
              <a:t>ایزوترتینوئین</a:t>
            </a:r>
          </a:p>
          <a:p>
            <a:r>
              <a:rPr lang="fa-IR" b="1" dirty="0" smtClean="0"/>
              <a:t>متوکلوپراید</a:t>
            </a:r>
          </a:p>
          <a:p>
            <a:r>
              <a:rPr lang="fa-IR" b="1" dirty="0" smtClean="0"/>
              <a:t>داروهای </a:t>
            </a:r>
            <a:r>
              <a:rPr lang="en-US" b="1" dirty="0" smtClean="0"/>
              <a:t>NSAIDs</a:t>
            </a:r>
            <a:r>
              <a:rPr lang="fa-IR" b="1" dirty="0" smtClean="0"/>
              <a:t> (بخصوص ایندومتاسین)</a:t>
            </a:r>
          </a:p>
          <a:p>
            <a:r>
              <a:rPr lang="fa-IR" b="1" dirty="0" smtClean="0"/>
              <a:t>داروهای خواب اور</a:t>
            </a:r>
          </a:p>
          <a:p>
            <a:r>
              <a:rPr lang="fa-IR" b="1" dirty="0" smtClean="0"/>
              <a:t>استاتین ها</a:t>
            </a:r>
            <a:endParaRPr lang="en-US" b="1" dirty="0" smtClean="0"/>
          </a:p>
          <a:p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571744"/>
            <a:ext cx="8458200" cy="1222375"/>
          </a:xfrm>
        </p:spPr>
        <p:txBody>
          <a:bodyPr/>
          <a:lstStyle/>
          <a:p>
            <a:r>
              <a:rPr lang="fa-IR" b="1" dirty="0" smtClean="0"/>
              <a:t>افسردگی و اختلالات جسمی</a:t>
            </a:r>
            <a:endParaRPr lang="fa-I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714752"/>
            <a:ext cx="8458200" cy="914400"/>
          </a:xfrm>
        </p:spPr>
        <p:txBody>
          <a:bodyPr>
            <a:normAutofit fontScale="77500" lnSpcReduction="20000"/>
          </a:bodyPr>
          <a:lstStyle/>
          <a:p>
            <a:r>
              <a:rPr lang="fa-IR" b="1" dirty="0" smtClean="0"/>
              <a:t>دکتر محسن حافظی</a:t>
            </a:r>
          </a:p>
          <a:p>
            <a:r>
              <a:rPr lang="fa-IR" b="1" dirty="0" smtClean="0"/>
              <a:t>روانپزشک</a:t>
            </a:r>
          </a:p>
          <a:p>
            <a:r>
              <a:rPr lang="fa-IR" b="1" dirty="0" smtClean="0"/>
              <a:t>فلوشیپ اختلالات روان تنی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928934"/>
            <a:ext cx="8686800" cy="841248"/>
          </a:xfrm>
        </p:spPr>
        <p:txBody>
          <a:bodyPr/>
          <a:lstStyle/>
          <a:p>
            <a:pPr algn="ctr"/>
            <a:r>
              <a:rPr lang="fa-IR" b="1" dirty="0" smtClean="0"/>
              <a:t>درمان افسردگی در اختلالات جسمی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عوارض دارویی مهم در بیماران جسمی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/>
              <a:t>افت فشار خون وضعیتی(</a:t>
            </a:r>
            <a:r>
              <a:rPr lang="en-US" b="1" dirty="0" smtClean="0"/>
              <a:t>OH</a:t>
            </a:r>
            <a:r>
              <a:rPr lang="fa-IR" b="1" dirty="0" smtClean="0"/>
              <a:t>)</a:t>
            </a:r>
          </a:p>
          <a:p>
            <a:r>
              <a:rPr lang="fa-IR" b="1" dirty="0" smtClean="0"/>
              <a:t>عوارض آنتی کلی نرژیک</a:t>
            </a:r>
          </a:p>
          <a:p>
            <a:r>
              <a:rPr lang="fa-IR" b="1" dirty="0" smtClean="0"/>
              <a:t>اختلال هدایتی قلب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افت فشار خون وضعیتی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b="1" dirty="0" smtClean="0"/>
              <a:t>باعث افتادن و شکستگی در بیمار می شود</a:t>
            </a:r>
          </a:p>
          <a:p>
            <a:r>
              <a:rPr lang="fa-IR" b="1" dirty="0" smtClean="0"/>
              <a:t>با داروهای</a:t>
            </a:r>
            <a:r>
              <a:rPr lang="en-US" b="1" dirty="0" smtClean="0"/>
              <a:t>TCA </a:t>
            </a:r>
            <a:r>
              <a:rPr lang="fa-IR" b="1" dirty="0" smtClean="0"/>
              <a:t> بیش از همه ضدافسردگیها است</a:t>
            </a:r>
          </a:p>
          <a:p>
            <a:r>
              <a:rPr lang="fa-IR" b="1" dirty="0" smtClean="0"/>
              <a:t>در داروهای </a:t>
            </a:r>
            <a:r>
              <a:rPr lang="en-US" b="1" dirty="0" smtClean="0"/>
              <a:t>TCA</a:t>
            </a:r>
            <a:r>
              <a:rPr lang="fa-IR" b="1" dirty="0" smtClean="0"/>
              <a:t> قبل از رسیدن به سطح درمانی بروز می کند ولی با داروهای </a:t>
            </a:r>
            <a:r>
              <a:rPr lang="en-US" b="1" dirty="0" smtClean="0"/>
              <a:t>MAOI</a:t>
            </a:r>
            <a:r>
              <a:rPr lang="fa-IR" b="1" dirty="0" smtClean="0"/>
              <a:t> هفته سوم به بعد رخ می دهد</a:t>
            </a:r>
          </a:p>
          <a:p>
            <a:r>
              <a:rPr lang="fa-IR" b="1" dirty="0" smtClean="0"/>
              <a:t>در صورت وجود اختلال هدایتی قلبی یا نارسایی قلبی خطر </a:t>
            </a:r>
            <a:r>
              <a:rPr lang="en-US" b="1" dirty="0" smtClean="0"/>
              <a:t>OH </a:t>
            </a:r>
            <a:r>
              <a:rPr lang="fa-IR" b="1" dirty="0" smtClean="0"/>
              <a:t>به میزان چشمگیری افزایش می یابد</a:t>
            </a:r>
          </a:p>
          <a:p>
            <a:r>
              <a:rPr lang="fa-IR" b="1" dirty="0" smtClean="0"/>
              <a:t>ترازودون و میزتازاپین هم خطر </a:t>
            </a:r>
            <a:r>
              <a:rPr lang="en-US" b="1" dirty="0" smtClean="0"/>
              <a:t>OH </a:t>
            </a:r>
            <a:r>
              <a:rPr lang="fa-IR" b="1" dirty="0" smtClean="0"/>
              <a:t>دارند</a:t>
            </a:r>
          </a:p>
          <a:p>
            <a:r>
              <a:rPr lang="fa-IR" b="1" dirty="0" smtClean="0"/>
              <a:t>داروهای </a:t>
            </a:r>
            <a:r>
              <a:rPr lang="en-US" b="1" dirty="0" smtClean="0"/>
              <a:t>SSRI</a:t>
            </a:r>
            <a:r>
              <a:rPr lang="fa-IR" b="1" dirty="0" smtClean="0"/>
              <a:t>،بوپروپیون، و استیمولانت ها منجر به </a:t>
            </a:r>
            <a:r>
              <a:rPr lang="en-US" b="1" dirty="0" smtClean="0"/>
              <a:t>OH </a:t>
            </a:r>
            <a:r>
              <a:rPr lang="fa-IR" b="1" dirty="0" smtClean="0"/>
              <a:t>نمی شوند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عوارض آنتی کلی نرژیک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b="1" dirty="0" smtClean="0"/>
              <a:t>یبوست،خشکی دهان،احتباس ادراری،گیجی، وتاکی کاردی از علائم انتی کلی نرژیک هستند</a:t>
            </a:r>
          </a:p>
          <a:p>
            <a:r>
              <a:rPr lang="fa-IR" b="1" dirty="0" smtClean="0"/>
              <a:t>تمام داروهای سه حلقه ای خاصیت انتی کلینرژیکی دارند</a:t>
            </a:r>
          </a:p>
          <a:p>
            <a:r>
              <a:rPr lang="fa-IR" b="1" dirty="0" smtClean="0"/>
              <a:t>ترازودون اصلا این خاصیت را ندارد</a:t>
            </a:r>
          </a:p>
          <a:p>
            <a:r>
              <a:rPr lang="fa-IR" b="1" dirty="0" smtClean="0"/>
              <a:t>فلوکستین،بوپروپیون، ونلافاکسین انتی کلی نرژیک نیستند </a:t>
            </a:r>
          </a:p>
          <a:p>
            <a:r>
              <a:rPr lang="fa-IR" b="1" dirty="0" smtClean="0"/>
              <a:t>بقیه داروهای </a:t>
            </a:r>
            <a:r>
              <a:rPr lang="en-US" b="1" dirty="0" smtClean="0"/>
              <a:t>SSRI</a:t>
            </a:r>
            <a:r>
              <a:rPr lang="fa-IR" b="1" dirty="0" smtClean="0"/>
              <a:t> تا حدی انتی کلی نرژیک هستند که در پاروکستین از همه بیشتر است</a:t>
            </a:r>
          </a:p>
          <a:p>
            <a:r>
              <a:rPr lang="fa-IR" b="1" dirty="0" smtClean="0"/>
              <a:t>اگر فقط تاکی کاردی مشکل ساز است می توان با ایندرال کنترل کرد</a:t>
            </a:r>
          </a:p>
          <a:p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اختلال هدایت قلبی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b="1" dirty="0" smtClean="0"/>
              <a:t>ذاروهای </a:t>
            </a:r>
            <a:r>
              <a:rPr lang="en-US" b="1" dirty="0" smtClean="0"/>
              <a:t>TCA</a:t>
            </a:r>
            <a:r>
              <a:rPr lang="fa-IR" b="1" dirty="0" smtClean="0"/>
              <a:t> خاصیت ضد اریتمی دارند و در بیمارانی که اختلال هدایتی قلب دارند می توانند مشکل ساز شوند</a:t>
            </a:r>
          </a:p>
          <a:p>
            <a:r>
              <a:rPr lang="fa-IR" b="1" dirty="0" smtClean="0"/>
              <a:t>ترازودون می تواند تحریک پذیری قلب را افزایش دهد</a:t>
            </a:r>
          </a:p>
          <a:p>
            <a:r>
              <a:rPr lang="fa-IR" b="1" dirty="0" smtClean="0"/>
              <a:t>ذاروهای </a:t>
            </a:r>
            <a:r>
              <a:rPr lang="en-US" b="1" dirty="0" smtClean="0"/>
              <a:t>MAOI</a:t>
            </a:r>
            <a:r>
              <a:rPr lang="fa-IR" b="1" dirty="0" smtClean="0"/>
              <a:t> تاثیر اریتمی زایی ندارند ولی به دلیل تداخل دارویی محدودیت مصرف دارند</a:t>
            </a:r>
          </a:p>
          <a:p>
            <a:r>
              <a:rPr lang="fa-IR" b="1" dirty="0" smtClean="0"/>
              <a:t>در بیماران با اختلال هدایتی قلبی درمان افسردگی با </a:t>
            </a:r>
            <a:r>
              <a:rPr lang="en-US" b="1" dirty="0" smtClean="0"/>
              <a:t>SSRI</a:t>
            </a:r>
            <a:r>
              <a:rPr lang="fa-IR" b="1" dirty="0" smtClean="0"/>
              <a:t> ،بوپروپیون،ونلافاکسین،یا میرتازاپین شروع شده و در صورت عدم پاسخ داروهای سایکواستیمولانت اضافه می شوند.در مرحله بعد داروهای </a:t>
            </a:r>
            <a:r>
              <a:rPr lang="en-US" b="1" dirty="0" smtClean="0"/>
              <a:t>MAOI</a:t>
            </a:r>
            <a:r>
              <a:rPr lang="fa-IR" b="1" dirty="0" smtClean="0"/>
              <a:t> و در صورت عدم پاسخ </a:t>
            </a:r>
            <a:r>
              <a:rPr lang="en-US" b="1" dirty="0" smtClean="0"/>
              <a:t>ECT </a:t>
            </a:r>
            <a:r>
              <a:rPr lang="fa-IR" b="1" dirty="0" smtClean="0"/>
              <a:t>توصیه می شود</a:t>
            </a:r>
          </a:p>
          <a:p>
            <a:r>
              <a:rPr lang="fa-IR" b="1" dirty="0" smtClean="0"/>
              <a:t>داروهای ضدافسردگی تاثیری بر عملکرد بطن چپ نداشته و باعث ایجاد یا تشدید </a:t>
            </a:r>
            <a:r>
              <a:rPr lang="en-US" b="1" dirty="0" smtClean="0"/>
              <a:t>CHF</a:t>
            </a:r>
            <a:r>
              <a:rPr lang="fa-IR" b="1" dirty="0" smtClean="0"/>
              <a:t> نمی شوند</a:t>
            </a:r>
          </a:p>
          <a:p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SSRIs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b="1" dirty="0" smtClean="0"/>
              <a:t>بی خطر ترین دسته دارویی در بیماران جسمی</a:t>
            </a:r>
          </a:p>
          <a:p>
            <a:r>
              <a:rPr lang="fa-IR" b="1" dirty="0" smtClean="0"/>
              <a:t>تاثیر پاروکستین در پروفیلاکسی از افسردگی ناشی از اینترفرون</a:t>
            </a:r>
          </a:p>
          <a:p>
            <a:r>
              <a:rPr lang="fa-IR" b="1" dirty="0" smtClean="0"/>
              <a:t>تاثیر فلوکستین در بهبود عملکرد حرکتی و شناختی در بیماران سکته مغزی و کنترل قند خون در بیماران دیابتی</a:t>
            </a:r>
          </a:p>
          <a:p>
            <a:r>
              <a:rPr lang="fa-IR" b="1" dirty="0" smtClean="0"/>
              <a:t>تاثیر پاروکستین،سیتالوپرام و فلوکستین درکنترل دردهای نوروپاتیک</a:t>
            </a:r>
          </a:p>
          <a:p>
            <a:r>
              <a:rPr lang="fa-IR" b="1" dirty="0" smtClean="0"/>
              <a:t>تاثیر سرترالین در کاهش گرگرفتگی ناشی از درمان کانسر پروستات در مردان یا ناشی از تاموکسیفن در خانمها</a:t>
            </a:r>
          </a:p>
          <a:p>
            <a:r>
              <a:rPr lang="fa-IR" b="1" dirty="0" smtClean="0"/>
              <a:t> این دسته دارویی می تواند عوارض شایع و یا مهمی نیز داشته باشد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عوارض داروهای </a:t>
            </a:r>
            <a:r>
              <a:rPr lang="en-US" b="1" dirty="0" smtClean="0"/>
              <a:t>SSRIs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/>
              <a:t>عوارض شایع:تهوع،لرزش،سردرد،اختلالات جنسی،عصبی شدن،اختلال خواب،اسهال و یبوست،خشکی دهان</a:t>
            </a:r>
          </a:p>
          <a:p>
            <a:r>
              <a:rPr lang="fa-IR" b="1" dirty="0" smtClean="0"/>
              <a:t>عوارض نادر ولی مهم:دیابت بی مزه،اختلال پلاکتی</a:t>
            </a:r>
          </a:p>
          <a:p>
            <a:r>
              <a:rPr lang="fa-IR" b="1" dirty="0" smtClean="0"/>
              <a:t>تداخلات دارویی</a:t>
            </a:r>
          </a:p>
          <a:p>
            <a:r>
              <a:rPr lang="fa-IR" b="1" dirty="0" smtClean="0"/>
              <a:t>اختلال کبدی</a:t>
            </a:r>
          </a:p>
          <a:p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داروهای ضدافسردگی جدیدتر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/>
              <a:t>ونلافاکسین</a:t>
            </a:r>
          </a:p>
          <a:p>
            <a:r>
              <a:rPr lang="fa-IR" b="1" dirty="0" smtClean="0"/>
              <a:t>بوپروپیون</a:t>
            </a:r>
          </a:p>
          <a:p>
            <a:r>
              <a:rPr lang="fa-IR" b="1" dirty="0" smtClean="0"/>
              <a:t>میرتازاپین</a:t>
            </a:r>
          </a:p>
          <a:p>
            <a:r>
              <a:rPr lang="fa-IR" b="1" dirty="0" smtClean="0"/>
              <a:t>موکلوبماید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داروهای ضدافسردگی سه حلقه ای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/>
              <a:t>اثر ضدافسردگی در اکثر بیماریهای جسمی ثابت شده است</a:t>
            </a:r>
          </a:p>
          <a:p>
            <a:r>
              <a:rPr lang="fa-IR" b="1" dirty="0" smtClean="0"/>
              <a:t>اثر ضددرد و خواب آوری</a:t>
            </a:r>
          </a:p>
          <a:p>
            <a:r>
              <a:rPr lang="fa-IR" b="1" dirty="0" smtClean="0"/>
              <a:t>انتخاب بر اساس عوارض آنتی کلی نرژیک،آنتی هیستامینرژیک،قلبی عروقی، تشنج زایی</a:t>
            </a:r>
          </a:p>
          <a:p>
            <a:r>
              <a:rPr lang="fa-IR" b="1" dirty="0" smtClean="0"/>
              <a:t>ترجیح نورتریپ تیلین و دزیپرامین در بیماریهای جسمی</a:t>
            </a:r>
          </a:p>
          <a:p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سایکواستیمولانت ها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/>
              <a:t>تاثیر ریتالین بر افسردگی در سکته مغزی،سرطان، و ایدز</a:t>
            </a:r>
          </a:p>
          <a:p>
            <a:r>
              <a:rPr lang="fa-IR" b="1" dirty="0" smtClean="0"/>
              <a:t>تاثیر دوز پایین بر خلق،خستگی،اشتها،درد،تمرکز، و خواب الودگی</a:t>
            </a:r>
          </a:p>
          <a:p>
            <a:r>
              <a:rPr lang="fa-IR" b="1" dirty="0" smtClean="0"/>
              <a:t>ضدافسردگی انتخابی در بیماران تحت مراقبت </a:t>
            </a:r>
            <a:r>
              <a:rPr lang="en-US" b="1" dirty="0" smtClean="0"/>
              <a:t>PALLIATIVE</a:t>
            </a:r>
            <a:endParaRPr lang="fa-IR" b="1" dirty="0" smtClean="0"/>
          </a:p>
          <a:p>
            <a:r>
              <a:rPr lang="fa-IR" b="1" dirty="0" smtClean="0"/>
              <a:t>عوارض خفیف و بسته به دوز</a:t>
            </a:r>
          </a:p>
          <a:p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رابطه افسردگی با اختلالات جسمی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/>
              <a:t>نقش بیماریهای جسمی در بروز افسردگی</a:t>
            </a:r>
          </a:p>
          <a:p>
            <a:r>
              <a:rPr lang="fa-IR" b="1" dirty="0" smtClean="0"/>
              <a:t>نقش افسردگی در بروز بیماریهای جسمی</a:t>
            </a:r>
          </a:p>
          <a:p>
            <a:r>
              <a:rPr lang="fa-IR" b="1" dirty="0" smtClean="0"/>
              <a:t>مسائل مربوط به درمان افسردگی در حضور بیماری جسمی</a:t>
            </a:r>
          </a:p>
          <a:p>
            <a:r>
              <a:rPr lang="fa-IR" b="1" dirty="0" smtClean="0"/>
              <a:t>تداخلات داروهای روانپزشکی با داروهای بیماری جسمی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ECT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/>
              <a:t>در درمان افسردگی همراه با بیماری پارکینسون،سکته مغزی،</a:t>
            </a:r>
            <a:r>
              <a:rPr lang="en-US" b="1" dirty="0" smtClean="0"/>
              <a:t>MS</a:t>
            </a:r>
            <a:r>
              <a:rPr lang="fa-IR" b="1" dirty="0" smtClean="0"/>
              <a:t> ،نارسایی کلیه،اختلالات غددی،دمانس و صرع موثر بوده است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درمانهای روانشناختی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/>
              <a:t>رابطه با پزشک معالج</a:t>
            </a:r>
          </a:p>
          <a:p>
            <a:r>
              <a:rPr lang="fa-IR" b="1" dirty="0" smtClean="0"/>
              <a:t>عضویت در گروههای حمایتی بیماران خاص</a:t>
            </a:r>
          </a:p>
          <a:p>
            <a:r>
              <a:rPr lang="fa-IR" b="1" dirty="0" smtClean="0"/>
              <a:t>درمان شناختی رفتاری</a:t>
            </a:r>
          </a:p>
          <a:p>
            <a:r>
              <a:rPr lang="fa-IR" b="1" dirty="0" smtClean="0"/>
              <a:t>اموزش مهارتهای حل مساله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8" name="Picture 4" descr="C:\Users\Mohsen\Desktop\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2850" y="2324894"/>
            <a:ext cx="4330700" cy="298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احساس غمگینی در بیماری جسمی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/>
              <a:t>تغییر شکل ظاهری و عملکرد اعضای بدن</a:t>
            </a:r>
          </a:p>
          <a:p>
            <a:r>
              <a:rPr lang="fa-IR" b="1" dirty="0" smtClean="0"/>
              <a:t>درد و ناراحتی جسمی</a:t>
            </a:r>
          </a:p>
          <a:p>
            <a:r>
              <a:rPr lang="fa-IR" b="1" dirty="0" smtClean="0"/>
              <a:t>کاهش امکان فعالیت های فیزیکی و تفریحی</a:t>
            </a:r>
          </a:p>
          <a:p>
            <a:r>
              <a:rPr lang="fa-IR" b="1" dirty="0" smtClean="0"/>
              <a:t>ترس از ناتوانی و وابستگی</a:t>
            </a:r>
          </a:p>
          <a:p>
            <a:r>
              <a:rPr lang="fa-IR" b="1" dirty="0" smtClean="0"/>
              <a:t>تغییر در روابط بین فردی</a:t>
            </a:r>
          </a:p>
          <a:p>
            <a:r>
              <a:rPr lang="fa-IR" b="1" dirty="0" smtClean="0"/>
              <a:t>تغییرات هورمونی و بیوشیمیایی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 smtClean="0"/>
              <a:t>عوامل افزایش دهنده خطر بروز افسردگی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/>
              <a:t>سابقه شخصی یا خانوادگی اختلال خلقی</a:t>
            </a:r>
          </a:p>
          <a:p>
            <a:r>
              <a:rPr lang="fa-IR" b="1" dirty="0" smtClean="0"/>
              <a:t>جوانتر بودن</a:t>
            </a:r>
          </a:p>
          <a:p>
            <a:r>
              <a:rPr lang="fa-IR" b="1" dirty="0" smtClean="0"/>
              <a:t>حمایت اجتماعی پایین</a:t>
            </a:r>
          </a:p>
          <a:p>
            <a:r>
              <a:rPr lang="fa-IR" b="1" dirty="0" smtClean="0"/>
              <a:t>میزان استیگمای بیماری جسمی</a:t>
            </a:r>
          </a:p>
          <a:p>
            <a:r>
              <a:rPr lang="fa-IR" b="1" dirty="0" smtClean="0"/>
              <a:t>ناکافی بودن مکانیسمهای تطابقی فرد در گذشته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علایم اختلال افسردگی اساسی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b="1" dirty="0" smtClean="0"/>
              <a:t>وجود خلق افسرده(بر اساس احساس خود بیمار یا مشاهده اطرافیان)در طول روز و اکثر روزها</a:t>
            </a:r>
          </a:p>
          <a:p>
            <a:r>
              <a:rPr lang="fa-IR" b="1" dirty="0" smtClean="0"/>
              <a:t>کاهش چشمگیر علاقه یا لذت بردن از اکثر فعالیتها </a:t>
            </a:r>
          </a:p>
          <a:p>
            <a:r>
              <a:rPr lang="fa-IR" b="1" dirty="0" smtClean="0"/>
              <a:t>کاهش یا افزایش قابل توجه وزن</a:t>
            </a:r>
          </a:p>
          <a:p>
            <a:r>
              <a:rPr lang="fa-IR" b="1" dirty="0" smtClean="0"/>
              <a:t>کم خوابی یا پرخوابی هر روزه</a:t>
            </a:r>
          </a:p>
          <a:p>
            <a:r>
              <a:rPr lang="fa-IR" b="1" dirty="0" smtClean="0"/>
              <a:t>کندی یا آژیتاسیون سایکوموتور (فابل مشاهده توسط دیگران)</a:t>
            </a:r>
          </a:p>
          <a:p>
            <a:r>
              <a:rPr lang="fa-IR" b="1" dirty="0" smtClean="0"/>
              <a:t>احساس خستگی یا از دست دادن انرژی</a:t>
            </a:r>
          </a:p>
          <a:p>
            <a:r>
              <a:rPr lang="fa-IR" b="1" dirty="0" smtClean="0"/>
              <a:t>احساس بی ارزشی یا احساس گناه نامتناسب و شدید</a:t>
            </a:r>
          </a:p>
          <a:p>
            <a:r>
              <a:rPr lang="fa-IR" b="1" dirty="0" smtClean="0"/>
              <a:t>کاهش توانایی تفکر،تمرکز، یا تصمیم گیری</a:t>
            </a:r>
          </a:p>
          <a:p>
            <a:r>
              <a:rPr lang="fa-IR" b="1" dirty="0" smtClean="0"/>
              <a:t>افکار راجعه در مورد مرگ و خودکشی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b="1" dirty="0" smtClean="0"/>
              <a:t> دوعامل اول یعنی خلق افسرده و کاهش علایق و لذت حساسیت بالایی در تشخیص افسردگی دارند(95%) ولی میزان اختصاصی بودن آنخا پایین است(57%) و لذا حتما باید با پرسیدن سوالات بعدی پیگیری تشخیص را دقیقتر کرد</a:t>
            </a:r>
          </a:p>
          <a:p>
            <a:r>
              <a:rPr lang="fa-IR" b="1" dirty="0" smtClean="0"/>
              <a:t>در صورت شک در وجود افسردگی باید به علایم شناختی افسردگی نظیرناامیدی،فکر مرگ و خودکشی،احساس گناه،زودرنجی، اضطراب،احساس بی ارزشی،وکاهش اعتماد به نفس توجه کرد.</a:t>
            </a:r>
          </a:p>
          <a:p>
            <a:r>
              <a:rPr lang="fa-IR" b="1" dirty="0" smtClean="0"/>
              <a:t>بعد از اثبات وجود اختلال افسردگی اساسی باید علل مدیکال افسردگی را ارزیابی کرد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علل مدیکال افسردگی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/>
              <a:t>اختلال آب و الکترولیت</a:t>
            </a:r>
          </a:p>
          <a:p>
            <a:r>
              <a:rPr lang="fa-IR" b="1" dirty="0" smtClean="0"/>
              <a:t>اختلالات غددی</a:t>
            </a:r>
          </a:p>
          <a:p>
            <a:r>
              <a:rPr lang="fa-IR" b="1" dirty="0" smtClean="0"/>
              <a:t>اختلال ارگانیک مغزی</a:t>
            </a:r>
          </a:p>
          <a:p>
            <a:r>
              <a:rPr lang="fa-IR" b="1" dirty="0" smtClean="0"/>
              <a:t>داروها</a:t>
            </a:r>
          </a:p>
          <a:p>
            <a:r>
              <a:rPr lang="fa-IR" b="1" dirty="0" smtClean="0"/>
              <a:t>سندومهای پارانئوپلاستیک</a:t>
            </a:r>
          </a:p>
          <a:p>
            <a:endParaRPr lang="fa-IR" b="1" dirty="0" smtClean="0"/>
          </a:p>
          <a:p>
            <a:pPr>
              <a:buNone/>
            </a:pP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 smtClean="0"/>
              <a:t>مشکلات تشخیص افسردگی در حضور بیماری جسمی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/>
              <a:t>همپوشانی برخی علایم افسردگی با علایم بیماری جسمی</a:t>
            </a:r>
          </a:p>
          <a:p>
            <a:r>
              <a:rPr lang="fa-IR" b="1" dirty="0" smtClean="0"/>
              <a:t>وجود افکار خودکشی بدون وجود افسردگی</a:t>
            </a:r>
          </a:p>
          <a:p>
            <a:r>
              <a:rPr lang="fa-IR" b="1" dirty="0" smtClean="0"/>
              <a:t>کاهش لذت بردن از فعالیتها به واسطه محدودیتهای بیماری</a:t>
            </a:r>
          </a:p>
          <a:p>
            <a:r>
              <a:rPr lang="fa-IR" b="1" dirty="0" smtClean="0"/>
              <a:t>تغییر پاترن علایم افسردگی در بیماری جسمی</a:t>
            </a:r>
          </a:p>
          <a:p>
            <a:r>
              <a:rPr lang="fa-IR" b="1" dirty="0" smtClean="0"/>
              <a:t>مشکل بودن افتراق سوگ از افسردگی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4882</TotalTime>
  <Words>1357</Words>
  <Application>Microsoft Office PowerPoint</Application>
  <PresentationFormat>On-screen Show (4:3)</PresentationFormat>
  <Paragraphs>173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Trek</vt:lpstr>
      <vt:lpstr>Slide 1</vt:lpstr>
      <vt:lpstr>افسردگی و اختلالات جسمی</vt:lpstr>
      <vt:lpstr>رابطه افسردگی با اختلالات جسمی</vt:lpstr>
      <vt:lpstr>احساس غمگینی در بیماری جسمی</vt:lpstr>
      <vt:lpstr>عوامل افزایش دهنده خطر بروز افسردگی</vt:lpstr>
      <vt:lpstr>علایم اختلال افسردگی اساسی</vt:lpstr>
      <vt:lpstr>Slide 7</vt:lpstr>
      <vt:lpstr>علل مدیکال افسردگی</vt:lpstr>
      <vt:lpstr>مشکلات تشخیص افسردگی در حضور بیماری جسمی</vt:lpstr>
      <vt:lpstr>Slide 10</vt:lpstr>
      <vt:lpstr>حالتهایی که به طور شایعی با افسردگی اشتباه می شوند</vt:lpstr>
      <vt:lpstr>افسردگی و اختلال عروق قلبی</vt:lpstr>
      <vt:lpstr>افسردگی و سرطان</vt:lpstr>
      <vt:lpstr>بیماری پارکینسون و افسردگی</vt:lpstr>
      <vt:lpstr>سکته مغزی و افسردگی</vt:lpstr>
      <vt:lpstr>دمانس و افسردگی</vt:lpstr>
      <vt:lpstr>صرع و افسردگی</vt:lpstr>
      <vt:lpstr>دیابت و افسردگی</vt:lpstr>
      <vt:lpstr>داروها و افسردگی</vt:lpstr>
      <vt:lpstr>درمان افسردگی در اختلالات جسمی</vt:lpstr>
      <vt:lpstr>عوارض دارویی مهم در بیماران جسمی</vt:lpstr>
      <vt:lpstr>افت فشار خون وضعیتی</vt:lpstr>
      <vt:lpstr>عوارض آنتی کلی نرژیک</vt:lpstr>
      <vt:lpstr>اختلال هدایت قلبی</vt:lpstr>
      <vt:lpstr>SSRIs</vt:lpstr>
      <vt:lpstr>عوارض داروهای SSRIs</vt:lpstr>
      <vt:lpstr>داروهای ضدافسردگی جدیدتر</vt:lpstr>
      <vt:lpstr>داروهای ضدافسردگی سه حلقه ای</vt:lpstr>
      <vt:lpstr>سایکواستیمولانت ها</vt:lpstr>
      <vt:lpstr>ECT</vt:lpstr>
      <vt:lpstr>درمانهای روانشناختی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افسردگی و اختلالات طبی</dc:title>
  <dc:creator>Mohsen</dc:creator>
  <cp:lastModifiedBy>Mohsen</cp:lastModifiedBy>
  <cp:revision>82</cp:revision>
  <dcterms:created xsi:type="dcterms:W3CDTF">2014-05-01T13:42:15Z</dcterms:created>
  <dcterms:modified xsi:type="dcterms:W3CDTF">2014-05-08T02:58:35Z</dcterms:modified>
</cp:coreProperties>
</file>