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notesMasterIdLst>
    <p:notesMasterId r:id="rId19"/>
  </p:notesMasterIdLst>
  <p:sldIdLst>
    <p:sldId id="274" r:id="rId2"/>
    <p:sldId id="275" r:id="rId3"/>
    <p:sldId id="277" r:id="rId4"/>
    <p:sldId id="276" r:id="rId5"/>
    <p:sldId id="267" r:id="rId6"/>
    <p:sldId id="268" r:id="rId7"/>
    <p:sldId id="261" r:id="rId8"/>
    <p:sldId id="262" r:id="rId9"/>
    <p:sldId id="263" r:id="rId10"/>
    <p:sldId id="278" r:id="rId11"/>
    <p:sldId id="264" r:id="rId12"/>
    <p:sldId id="257" r:id="rId13"/>
    <p:sldId id="258" r:id="rId14"/>
    <p:sldId id="259" r:id="rId15"/>
    <p:sldId id="279" r:id="rId16"/>
    <p:sldId id="272" r:id="rId17"/>
    <p:sldId id="271" r:id="rId1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1CA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4D9FF52-D74D-41A5-911A-BF0F970D5A4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D4BC5B-3E2A-471A-BBD0-19E2C46274F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47545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4BC5B-3E2A-471A-BBD0-19E2C46274F6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612507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88A20A-3630-4593-B686-6D20556DBC12}" type="datetimeFigureOut">
              <a:rPr lang="fa-IR" smtClean="0"/>
              <a:pPr/>
              <a:t>1438/01/24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41AA72E-CB5F-4364-918A-9E9A2F4C062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descr="Khoda-1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9092" y="0"/>
            <a:ext cx="9183092" cy="6858000"/>
          </a:xfrm>
        </p:spPr>
      </p:pic>
    </p:spTree>
    <p:extLst>
      <p:ext uri="{BB962C8B-B14F-4D97-AF65-F5344CB8AC3E}">
        <p14:creationId xmlns:p14="http://schemas.microsoft.com/office/powerpoint/2010/main" xmlns="" val="387162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771800" y="404664"/>
            <a:ext cx="59401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a-IR" sz="3600" dirty="0" smtClean="0">
                <a:solidFill>
                  <a:prstClr val="black"/>
                </a:solidFill>
                <a:latin typeface="Calibri" pitchFamily="34" charset="0"/>
              </a:rPr>
              <a:t>مفروضه های مرکزی </a:t>
            </a:r>
            <a:r>
              <a:rPr lang="en-US" sz="3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:ACT</a:t>
            </a:r>
            <a:endParaRPr lang="en-US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1196752"/>
            <a:ext cx="77403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prstClr val="black"/>
                </a:solidFill>
              </a:rPr>
              <a:t>پذیرش</a:t>
            </a:r>
            <a:r>
              <a:rPr lang="fa-IR" sz="2800" dirty="0" smtClean="0">
                <a:solidFill>
                  <a:prstClr val="black"/>
                </a:solidFill>
              </a:rPr>
              <a:t> </a:t>
            </a:r>
          </a:p>
          <a:p>
            <a:endParaRPr lang="fa-IR" sz="2800" b="1" dirty="0" smtClean="0">
              <a:solidFill>
                <a:prstClr val="black"/>
              </a:solidFill>
            </a:endParaRPr>
          </a:p>
          <a:p>
            <a:r>
              <a:rPr lang="fa-IR" sz="2800" b="1" dirty="0" smtClean="0">
                <a:solidFill>
                  <a:prstClr val="black"/>
                </a:solidFill>
              </a:rPr>
              <a:t>گسلش یا نا آمیختگی</a:t>
            </a:r>
          </a:p>
          <a:p>
            <a:endParaRPr lang="fa-IR" sz="2800" b="1" dirty="0" smtClean="0">
              <a:solidFill>
                <a:prstClr val="black"/>
              </a:solidFill>
            </a:endParaRPr>
          </a:p>
          <a:p>
            <a:r>
              <a:rPr lang="fa-IR" sz="2800" b="1" dirty="0" smtClean="0">
                <a:solidFill>
                  <a:prstClr val="black"/>
                </a:solidFill>
              </a:rPr>
              <a:t>داستان شخصی</a:t>
            </a:r>
          </a:p>
          <a:p>
            <a:endParaRPr lang="fa-IR" sz="2800" b="1" dirty="0" smtClean="0">
              <a:solidFill>
                <a:prstClr val="black"/>
              </a:solidFill>
            </a:endParaRPr>
          </a:p>
          <a:p>
            <a:r>
              <a:rPr lang="fa-IR" sz="2800" b="1" dirty="0" smtClean="0">
                <a:solidFill>
                  <a:prstClr val="black"/>
                </a:solidFill>
              </a:rPr>
              <a:t>بودن در زمان حال </a:t>
            </a:r>
          </a:p>
          <a:p>
            <a:endParaRPr lang="fa-IR" sz="2800" b="1" dirty="0" smtClean="0">
              <a:solidFill>
                <a:prstClr val="black"/>
              </a:solidFill>
            </a:endParaRPr>
          </a:p>
          <a:p>
            <a:r>
              <a:rPr lang="fa-IR" sz="2800" b="1" dirty="0" smtClean="0">
                <a:solidFill>
                  <a:prstClr val="black"/>
                </a:solidFill>
              </a:rPr>
              <a:t>ارزش ها</a:t>
            </a:r>
            <a:r>
              <a:rPr lang="fa-IR" sz="2800" dirty="0" smtClean="0">
                <a:solidFill>
                  <a:prstClr val="black"/>
                </a:solidFill>
              </a:rPr>
              <a:t> </a:t>
            </a:r>
          </a:p>
          <a:p>
            <a:endParaRPr lang="fa-IR" sz="2800" b="1" dirty="0" smtClean="0">
              <a:solidFill>
                <a:prstClr val="black"/>
              </a:solidFill>
            </a:endParaRPr>
          </a:p>
          <a:p>
            <a:r>
              <a:rPr lang="fa-IR" sz="2800" b="1" dirty="0" smtClean="0">
                <a:solidFill>
                  <a:prstClr val="black"/>
                </a:solidFill>
              </a:rPr>
              <a:t>عمل متعهدانه</a:t>
            </a:r>
            <a:endParaRPr lang="fa-IR" sz="2800" dirty="0">
              <a:solidFill>
                <a:prstClr val="black"/>
              </a:solidFill>
            </a:endParaRPr>
          </a:p>
        </p:txBody>
      </p:sp>
      <p:pic>
        <p:nvPicPr>
          <p:cNvPr id="8" name="Picture 7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41910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0052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47864" y="548680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a-IR" sz="4000" dirty="0" smtClean="0">
                <a:latin typeface="Arial" pitchFamily="34" charset="0"/>
                <a:cs typeface="Arial" pitchFamily="34" charset="0"/>
              </a:rPr>
              <a:t>اهداف درمانی: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522507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a-IR" sz="2800" b="1" dirty="0">
                <a:solidFill>
                  <a:prstClr val="black"/>
                </a:solidFill>
              </a:rPr>
              <a:t>انعطاف پذیری روانی 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a-IR" sz="2400" b="1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a-IR" sz="2400" b="1" dirty="0" smtClean="0">
                <a:solidFill>
                  <a:prstClr val="black"/>
                </a:solidFill>
              </a:rPr>
              <a:t>افزایش </a:t>
            </a:r>
            <a:r>
              <a:rPr lang="fa-IR" sz="2400" b="1" dirty="0">
                <a:solidFill>
                  <a:prstClr val="black"/>
                </a:solidFill>
              </a:rPr>
              <a:t>ارتباط روان شناختی  فرد با افکار </a:t>
            </a:r>
            <a:r>
              <a:rPr lang="fa-IR" sz="2400" b="1" dirty="0" smtClean="0">
                <a:solidFill>
                  <a:prstClr val="black"/>
                </a:solidFill>
              </a:rPr>
              <a:t>واحساساتش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a-IR" sz="2400" b="1" dirty="0" smtClean="0">
                <a:solidFill>
                  <a:prstClr val="black"/>
                </a:solidFill>
              </a:rPr>
              <a:t> </a:t>
            </a:r>
            <a:endParaRPr lang="fa-IR" sz="2400" b="1" dirty="0">
              <a:solidFill>
                <a:prstClr val="black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2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تغییر </a:t>
            </a:r>
            <a:r>
              <a:rPr lang="fa-IR" sz="24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روابط افراد با تجارب درونی شان </a:t>
            </a:r>
            <a:endParaRPr lang="en-US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a-IR" sz="24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2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کاهش </a:t>
            </a:r>
            <a:r>
              <a:rPr lang="fa-IR" sz="24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اجتناب تجربی و افزایش </a:t>
            </a:r>
            <a:r>
              <a:rPr lang="fa-IR" sz="2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انعطاف </a:t>
            </a:r>
            <a:r>
              <a:rPr lang="fa-IR" sz="24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پذیری</a:t>
            </a:r>
            <a:endParaRPr lang="en-US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a-IR" sz="24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2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افزایش </a:t>
            </a:r>
            <a:r>
              <a:rPr lang="fa-IR" sz="24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عمل در </a:t>
            </a:r>
            <a:r>
              <a:rPr lang="fa-IR" sz="2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مسیرهای ارزشمند</a:t>
            </a:r>
            <a:endParaRPr lang="fa-IR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a-I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332656"/>
            <a:ext cx="8229600" cy="452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800" dirty="0" smtClean="0"/>
              <a:t> </a:t>
            </a:r>
            <a:r>
              <a:rPr lang="fa-IR" sz="2800" b="1" dirty="0" smtClean="0"/>
              <a:t>مفاهیمی که  باعث انعطاف ناپذیری روان شناختی  می شود:</a:t>
            </a:r>
            <a:endParaRPr lang="en-US" sz="2800" b="1" dirty="0" smtClean="0"/>
          </a:p>
          <a:p>
            <a:pPr marL="0" indent="0">
              <a:buNone/>
            </a:pPr>
            <a:endParaRPr lang="fa-IR" sz="2800" dirty="0" smtClean="0"/>
          </a:p>
          <a:p>
            <a:pPr marL="0" indent="0">
              <a:buNone/>
            </a:pPr>
            <a:endParaRPr lang="fa-IR" sz="2800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95936" y="1300118"/>
            <a:ext cx="46085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اجتناب تجربی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در آمیختگی  با فکر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تسلط گذشته یا آینده بر ذهن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عدم شفاف بودن ارزشها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عمل ناموثر </a:t>
            </a:r>
            <a:endParaRPr kumimoji="0" lang="fa-I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psychoanalysis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5699" y="2708920"/>
            <a:ext cx="599982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989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2000"/>
                                        <p:tgtEl>
                                          <p:spTgt spid="5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5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5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283968" y="476250"/>
            <a:ext cx="4860032" cy="648494"/>
          </a:xfrm>
        </p:spPr>
        <p:txBody>
          <a:bodyPr/>
          <a:lstStyle/>
          <a:p>
            <a:pPr marL="0" indent="0">
              <a:buNone/>
            </a:pPr>
            <a:r>
              <a:rPr lang="fa-IR" sz="3600" dirty="0" smtClean="0"/>
              <a:t>ساختار جلسات درمان:</a:t>
            </a:r>
            <a:endParaRPr lang="en-US" sz="3600" dirty="0" smtClean="0"/>
          </a:p>
          <a:p>
            <a:pPr marL="0" lvl="0" indent="0">
              <a:buNone/>
            </a:pPr>
            <a:endParaRPr lang="fa-IR" sz="2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1630" y="1772816"/>
            <a:ext cx="5543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/>
              <a:t>ساختار</a:t>
            </a:r>
            <a:r>
              <a:rPr lang="en-US" sz="2400" dirty="0" smtClean="0"/>
              <a:t>ACT </a:t>
            </a:r>
            <a:r>
              <a:rPr lang="fa-IR" sz="2400" dirty="0" smtClean="0"/>
              <a:t> </a:t>
            </a:r>
            <a:r>
              <a:rPr lang="fa-IR" sz="2400" dirty="0" smtClean="0">
                <a:solidFill>
                  <a:prstClr val="black"/>
                </a:solidFill>
              </a:rPr>
              <a:t>دقیقاً </a:t>
            </a:r>
            <a:r>
              <a:rPr lang="fa-IR" sz="2400" dirty="0" smtClean="0"/>
              <a:t>شبیه درمان شناختی رفتاری است.</a:t>
            </a:r>
            <a:endParaRPr lang="fa-IR" sz="2400" dirty="0"/>
          </a:p>
        </p:txBody>
      </p:sp>
      <p:pic>
        <p:nvPicPr>
          <p:cNvPr id="5" name="Picture 2" descr="E:\روان شناسی دین\یونگ\d47580d5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2234480"/>
            <a:ext cx="9577064" cy="4866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381231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355976" y="123893"/>
            <a:ext cx="421196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فرایند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ACT</a:t>
            </a:r>
            <a:r>
              <a:rPr kumimoji="0" lang="fa-I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347864" y="1085255"/>
            <a:ext cx="539958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سنجش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آموزش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32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تکنیک های درمانی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pic>
        <p:nvPicPr>
          <p:cNvPr id="4" name="Picture 3" descr="601988_PeqeuTT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2107" y="908720"/>
            <a:ext cx="5292080" cy="5517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524275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0">
              <a:spcBef>
                <a:spcPts val="0"/>
              </a:spcBef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تماشای افکار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تجسم ساحل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تجسم اتوبان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گفتن افکار با صدای بلند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گزارشگر تلوزیونی </a:t>
            </a:r>
            <a:endParaRPr lang="fa-IR" sz="2400" dirty="0" smtClean="0">
              <a:solidFill>
                <a:prstClr val="black"/>
              </a:solidFill>
            </a:endParaRPr>
          </a:p>
          <a:p>
            <a:pPr lvl="0"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تماس با زمان حال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توجه آگاهانه به کارهای روزمره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توجه آگاهانه به فعالیت های لذت بخش</a:t>
            </a:r>
          </a:p>
          <a:p>
            <a:pPr lvl="0"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شفاف سازی ارزش ها</a:t>
            </a:r>
          </a:p>
          <a:p>
            <a:pPr lvl="0">
              <a:buClr>
                <a:srgbClr val="4F81BD"/>
              </a:buClr>
            </a:pPr>
            <a:r>
              <a:rPr lang="fa-IR" sz="2400" dirty="0">
                <a:solidFill>
                  <a:prstClr val="black"/>
                </a:solidFill>
              </a:rPr>
              <a:t>جشن تولد</a:t>
            </a:r>
            <a:endParaRPr lang="en-US" sz="2400" dirty="0">
              <a:solidFill>
                <a:prstClr val="black"/>
              </a:solidFill>
            </a:endParaRPr>
          </a:p>
          <a:p>
            <a:endParaRPr lang="fa-I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algn="r"/>
            <a:r>
              <a:rPr lang="fa-IR" dirty="0">
                <a:solidFill>
                  <a:srgbClr val="1F497D"/>
                </a:solidFill>
              </a:rPr>
              <a:t>تکنیک های درمانی </a:t>
            </a:r>
            <a:r>
              <a:rPr lang="en-US" dirty="0" smtClean="0">
                <a:solidFill>
                  <a:srgbClr val="1F497D"/>
                </a:solidFill>
              </a:rPr>
              <a:t>ACT</a:t>
            </a:r>
            <a:r>
              <a:rPr lang="fa-IR" dirty="0" smtClean="0">
                <a:solidFill>
                  <a:srgbClr val="1F497D"/>
                </a:solidFill>
              </a:rPr>
              <a:t>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634620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4F81BD"/>
              </a:buClr>
            </a:pPr>
            <a:r>
              <a:rPr lang="fa-IR" dirty="0" smtClean="0"/>
              <a:t> </a:t>
            </a:r>
            <a:r>
              <a:rPr lang="fa-IR" dirty="0">
                <a:solidFill>
                  <a:prstClr val="black"/>
                </a:solidFill>
              </a:rPr>
              <a:t>اختلال سردرد </a:t>
            </a:r>
            <a:r>
              <a:rPr lang="fa-IR" dirty="0" smtClean="0">
                <a:solidFill>
                  <a:prstClr val="black"/>
                </a:solidFill>
              </a:rPr>
              <a:t>مزمن</a:t>
            </a:r>
          </a:p>
          <a:p>
            <a:pPr marL="109728" lvl="0" indent="0">
              <a:buClr>
                <a:srgbClr val="4F81BD"/>
              </a:buClr>
              <a:buNone/>
            </a:pPr>
            <a:endParaRPr lang="fa-IR" dirty="0">
              <a:solidFill>
                <a:prstClr val="black"/>
              </a:solidFill>
            </a:endParaRPr>
          </a:p>
          <a:p>
            <a:pPr lvl="0">
              <a:buClr>
                <a:srgbClr val="4F81BD"/>
              </a:buClr>
            </a:pPr>
            <a:r>
              <a:rPr lang="fa-IR" dirty="0">
                <a:solidFill>
                  <a:prstClr val="black"/>
                </a:solidFill>
              </a:rPr>
              <a:t>اختلال وسواسی </a:t>
            </a:r>
            <a:r>
              <a:rPr lang="fa-IR" dirty="0" smtClean="0">
                <a:solidFill>
                  <a:prstClr val="black"/>
                </a:solidFill>
              </a:rPr>
              <a:t>جبری</a:t>
            </a:r>
          </a:p>
          <a:p>
            <a:pPr marL="109728" lvl="0" indent="0">
              <a:buClr>
                <a:srgbClr val="4F81BD"/>
              </a:buClr>
              <a:buNone/>
            </a:pPr>
            <a:endParaRPr lang="fa-IR" dirty="0" smtClean="0">
              <a:solidFill>
                <a:prstClr val="black"/>
              </a:solidFill>
            </a:endParaRPr>
          </a:p>
          <a:p>
            <a:pPr lvl="0">
              <a:buClr>
                <a:srgbClr val="4F81BD"/>
              </a:buClr>
            </a:pPr>
            <a:r>
              <a:rPr lang="fa-IR" dirty="0" smtClean="0">
                <a:solidFill>
                  <a:prstClr val="black"/>
                </a:solidFill>
              </a:rPr>
              <a:t>اختلال هراس اجتماعی</a:t>
            </a:r>
          </a:p>
          <a:p>
            <a:pPr marL="109728" lvl="0" indent="0">
              <a:buClr>
                <a:srgbClr val="4F81BD"/>
              </a:buClr>
              <a:buNone/>
            </a:pPr>
            <a:endParaRPr lang="fa-IR" dirty="0" smtClean="0"/>
          </a:p>
          <a:p>
            <a:r>
              <a:rPr lang="fa-IR" dirty="0" smtClean="0"/>
              <a:t>اختلال اضطراب فراگیر</a:t>
            </a:r>
          </a:p>
          <a:p>
            <a:endParaRPr lang="fa-I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 smtClean="0"/>
              <a:t>اختلالاتی که  درمان </a:t>
            </a:r>
            <a:r>
              <a:rPr lang="en-US" sz="2800" dirty="0" smtClean="0"/>
              <a:t>ACT</a:t>
            </a:r>
            <a:r>
              <a:rPr lang="en-US" sz="2800" dirty="0"/>
              <a:t> </a:t>
            </a:r>
            <a:r>
              <a:rPr lang="fa-IR" sz="2800" dirty="0" smtClean="0"/>
              <a:t>در آنها موثر بوده است:</a:t>
            </a:r>
            <a:endParaRPr lang="fa-IR" sz="2800" dirty="0"/>
          </a:p>
        </p:txBody>
      </p:sp>
      <p:pic>
        <p:nvPicPr>
          <p:cNvPr id="4" name="Picture 3" descr="4bdd8d03c86e32d794a72870b8eff777-lit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81532">
            <a:off x="33261" y="955541"/>
            <a:ext cx="5246024" cy="494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49005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380639_337411046315812_329359137121003_969417_1515861246_n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</p:spPr>
      </p:pic>
    </p:spTree>
    <p:extLst>
      <p:ext uri="{BB962C8B-B14F-4D97-AF65-F5344CB8AC3E}">
        <p14:creationId xmlns:p14="http://schemas.microsoft.com/office/powerpoint/2010/main" xmlns="" val="3799389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0" y="549275"/>
            <a:ext cx="8676456" cy="5472013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                                 </a:t>
            </a:r>
            <a:br>
              <a:rPr lang="fa-IR" dirty="0" smtClean="0"/>
            </a:br>
            <a:r>
              <a:rPr lang="fa-IR" dirty="0" smtClean="0"/>
              <a:t> 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6" name="Rectangle 5"/>
          <p:cNvSpPr/>
          <p:nvPr/>
        </p:nvSpPr>
        <p:spPr>
          <a:xfrm>
            <a:off x="251520" y="260648"/>
            <a:ext cx="828092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32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a-IR" sz="32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a-IR" sz="32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مبتنی بر تعهد و پذیرش</a:t>
            </a:r>
            <a:r>
              <a:rPr lang="en-U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2400" dirty="0" smtClean="0">
              <a:solidFill>
                <a:prstClr val="black"/>
              </a:solidFill>
            </a:endParaRPr>
          </a:p>
          <a:p>
            <a:r>
              <a:rPr 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Acceptance and commitment </a:t>
            </a:r>
            <a:r>
              <a:rPr lang="en-US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therapy</a:t>
            </a:r>
          </a:p>
          <a:p>
            <a:endParaRPr lang="en-US" sz="2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a-IR" sz="2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دومین جلسه ی ژورنال کلاب</a:t>
            </a:r>
          </a:p>
          <a:p>
            <a:endParaRPr 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sz="2400" b="1" dirty="0" smtClean="0">
                <a:solidFill>
                  <a:prstClr val="black"/>
                </a:solidFill>
              </a:rPr>
              <a:t>                                                                         ارائه دهنده: دهقانی</a:t>
            </a:r>
          </a:p>
          <a:p>
            <a:endParaRPr lang="fa-IR" sz="2400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fa-IR" dirty="0" smtClean="0">
                <a:solidFill>
                  <a:prstClr val="black"/>
                </a:solidFill>
              </a:rPr>
              <a:t>                                        </a:t>
            </a:r>
            <a:r>
              <a:rPr lang="fa-IR" b="1" dirty="0" smtClean="0">
                <a:solidFill>
                  <a:prstClr val="black"/>
                </a:solidFill>
              </a:rPr>
              <a:t>اردیبهشت 1392</a:t>
            </a:r>
          </a:p>
        </p:txBody>
      </p:sp>
      <p:pic>
        <p:nvPicPr>
          <p:cNvPr id="1026" name="Picture 2" descr="C:\Users\Zinab-PC\Desktop\thCAR2QHW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-1"/>
            <a:ext cx="2592288" cy="1323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433506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828800"/>
            <a:ext cx="8599713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800" dirty="0" smtClean="0">
                <a:solidFill>
                  <a:prstClr val="black"/>
                </a:solidFill>
                <a:latin typeface="IranNastaliq" pitchFamily="18" charset="0"/>
                <a:cs typeface="B Nazanin" pitchFamily="2" charset="-78"/>
              </a:rPr>
              <a:t> </a:t>
            </a:r>
            <a:endParaRPr lang="fa-IR" sz="2800" dirty="0">
              <a:solidFill>
                <a:prstClr val="black"/>
              </a:solidFill>
              <a:latin typeface="IranNastaliq" pitchFamily="18" charset="0"/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fa-IR" sz="2800" dirty="0">
              <a:solidFill>
                <a:prstClr val="black"/>
              </a:solidFill>
              <a:latin typeface="IranNastaliq" pitchFamily="18" charset="0"/>
              <a:cs typeface="B Nazanin" pitchFamily="2" charset="-78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fa-IR" sz="2800" dirty="0">
              <a:solidFill>
                <a:prstClr val="black"/>
              </a:solidFill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1560" y="1052736"/>
            <a:ext cx="4070931" cy="15240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سیر</a:t>
            </a:r>
          </a:p>
          <a:p>
            <a:pPr algn="ctr"/>
            <a:r>
              <a:rPr lang="fa-IR" sz="4000" b="1" dirty="0" smtClean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رفتار درمانی</a:t>
            </a:r>
            <a:endParaRPr lang="fa-IR" sz="40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prstClr val="black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Vertical Scroll 10"/>
          <p:cNvSpPr/>
          <p:nvPr/>
        </p:nvSpPr>
        <p:spPr>
          <a:xfrm>
            <a:off x="6660232" y="620688"/>
            <a:ext cx="2160240" cy="18002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a-IR" sz="24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</a:rPr>
              <a:t>موج اول :رفتار درمانی کلاسیک </a:t>
            </a:r>
            <a:endParaRPr lang="fa-IR" sz="48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4572000" y="2708920"/>
            <a:ext cx="2160240" cy="18722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dirty="0" smtClean="0">
                <a:solidFill>
                  <a:srgbClr val="8064A2">
                    <a:lumMod val="50000"/>
                  </a:srgbClr>
                </a:solidFill>
                <a:latin typeface="Calibri" pitchFamily="34" charset="0"/>
                <a:ea typeface="Calibri" pitchFamily="34" charset="0"/>
              </a:rPr>
              <a:t>موج دوم :درمان شناختی و تلفیق آن با درمان رفتاری</a:t>
            </a:r>
            <a:endParaRPr lang="en-US" dirty="0" smtClean="0">
              <a:solidFill>
                <a:srgbClr val="8064A2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Vertical Scroll 13"/>
          <p:cNvSpPr/>
          <p:nvPr/>
        </p:nvSpPr>
        <p:spPr>
          <a:xfrm>
            <a:off x="1979712" y="4149080"/>
            <a:ext cx="2232248" cy="201622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dirty="0" smtClean="0">
                <a:solidFill>
                  <a:srgbClr val="8064A2">
                    <a:lumMod val="50000"/>
                  </a:srgbClr>
                </a:solidFill>
                <a:latin typeface="Calibri" pitchFamily="34" charset="0"/>
                <a:ea typeface="Calibri" pitchFamily="34" charset="0"/>
              </a:rPr>
              <a:t>موج سوم:درمان مبتنی بر تعهد و پذیرش ،ذهن آگاهی با تاکید بر هیجان ها</a:t>
            </a:r>
            <a:endParaRPr lang="fa-IR" sz="4000" dirty="0" smtClean="0">
              <a:solidFill>
                <a:srgbClr val="8064A2">
                  <a:lumMod val="50000"/>
                </a:srgbClr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245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6672"/>
            <a:ext cx="8892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800" b="1" dirty="0">
              <a:solidFill>
                <a:prstClr val="black"/>
              </a:solidFill>
            </a:endParaRPr>
          </a:p>
          <a:p>
            <a:r>
              <a:rPr lang="fa-IR" sz="2800" b="1" dirty="0">
                <a:solidFill>
                  <a:prstClr val="black"/>
                </a:solidFill>
              </a:rPr>
              <a:t>درمان­های موج سوم شناختی – رفتاری</a:t>
            </a:r>
          </a:p>
          <a:p>
            <a:endParaRPr lang="fa-IR" sz="2800" b="1" dirty="0" smtClean="0">
              <a:solidFill>
                <a:prstClr val="black"/>
              </a:solidFill>
            </a:endParaRPr>
          </a:p>
          <a:p>
            <a:r>
              <a:rPr lang="fa-IR" sz="2800" b="1" dirty="0" smtClean="0">
                <a:solidFill>
                  <a:prstClr val="black"/>
                </a:solidFill>
              </a:rPr>
              <a:t>درمان­های مبتنی بر ذهن­آگاهی و پذیرش </a:t>
            </a:r>
          </a:p>
          <a:p>
            <a:endParaRPr lang="en-US" sz="2800" b="1" dirty="0">
              <a:solidFill>
                <a:prstClr val="black"/>
              </a:solidFill>
            </a:endParaRPr>
          </a:p>
          <a:p>
            <a:r>
              <a:rPr lang="en-US" sz="2800" b="1" dirty="0">
                <a:solidFill>
                  <a:prstClr val="black"/>
                </a:solidFill>
              </a:rPr>
              <a:t>             treatments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b="1" dirty="0">
                <a:solidFill>
                  <a:prstClr val="black"/>
                </a:solidFill>
              </a:rPr>
              <a:t>mindfulness- and </a:t>
            </a:r>
            <a:r>
              <a:rPr lang="en-US" sz="2800" b="1" dirty="0" smtClean="0">
                <a:solidFill>
                  <a:prstClr val="black"/>
                </a:solidFill>
              </a:rPr>
              <a:t>acceptance          </a:t>
            </a:r>
            <a:endParaRPr lang="en-US" sz="2800" dirty="0">
              <a:solidFill>
                <a:prstClr val="black"/>
              </a:solidFill>
            </a:endParaRPr>
          </a:p>
          <a:p>
            <a:endParaRPr lang="fa-IR" sz="2800" b="1" dirty="0" smtClean="0">
              <a:solidFill>
                <a:prstClr val="black"/>
              </a:solidFill>
            </a:endParaRPr>
          </a:p>
        </p:txBody>
      </p:sp>
      <p:pic>
        <p:nvPicPr>
          <p:cNvPr id="3" name="Picture 2" descr="Head-and-he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68960"/>
            <a:ext cx="9131446" cy="378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561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89644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400" b="1" dirty="0" smtClean="0">
                <a:solidFill>
                  <a:prstClr val="black"/>
                </a:solidFill>
              </a:rPr>
              <a:t>مداخلات مبتنی بر ذهن­آگاهی و پذیرش دارای پشتوانه­ی تجربی : </a:t>
            </a:r>
          </a:p>
          <a:p>
            <a:pPr lvl="0"/>
            <a:endParaRPr lang="fa-IR" sz="2400" b="1" dirty="0" smtClean="0">
              <a:solidFill>
                <a:prstClr val="black"/>
              </a:solidFill>
            </a:endParaRPr>
          </a:p>
          <a:p>
            <a:r>
              <a:rPr lang="fa-IR" sz="2400" b="1" dirty="0" smtClean="0">
                <a:solidFill>
                  <a:prstClr val="black"/>
                </a:solidFill>
              </a:rPr>
              <a:t>درمان مبتنی بر پذیرش و تعهد </a:t>
            </a:r>
          </a:p>
          <a:p>
            <a:pPr lvl="0"/>
            <a:r>
              <a:rPr lang="fa-IR" sz="2400" b="1" dirty="0" smtClean="0">
                <a:solidFill>
                  <a:prstClr val="black"/>
                </a:solidFill>
              </a:rPr>
              <a:t>(</a:t>
            </a:r>
            <a:r>
              <a:rPr lang="en-US" sz="2400" b="1" dirty="0" smtClean="0">
                <a:solidFill>
                  <a:prstClr val="black"/>
                </a:solidFill>
              </a:rPr>
              <a:t>Acceptance and Commitment Therapy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fa-IR" sz="2400" b="1" dirty="0" smtClean="0">
                <a:solidFill>
                  <a:prstClr val="black"/>
                </a:solidFill>
              </a:rPr>
              <a:t>) </a:t>
            </a:r>
          </a:p>
          <a:p>
            <a:endParaRPr lang="fa-IR" sz="2400" b="1" dirty="0" smtClean="0">
              <a:solidFill>
                <a:prstClr val="black"/>
              </a:solidFill>
            </a:endParaRPr>
          </a:p>
          <a:p>
            <a:r>
              <a:rPr lang="fa-IR" sz="2400" b="1" dirty="0" smtClean="0">
                <a:solidFill>
                  <a:prstClr val="black"/>
                </a:solidFill>
              </a:rPr>
              <a:t>رفتار درمانی دیالکتیکی </a:t>
            </a:r>
          </a:p>
          <a:p>
            <a:pPr lvl="0"/>
            <a:r>
              <a:rPr lang="fa-IR" sz="2400" b="1" dirty="0" smtClean="0">
                <a:solidFill>
                  <a:prstClr val="black"/>
                </a:solidFill>
              </a:rPr>
              <a:t>(</a:t>
            </a:r>
            <a:r>
              <a:rPr lang="en-US" sz="2400" b="1" dirty="0" smtClean="0">
                <a:solidFill>
                  <a:prstClr val="black"/>
                </a:solidFill>
              </a:rPr>
              <a:t>Dialectical Behavior Therapy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fa-IR" sz="2400" b="1" dirty="0" smtClean="0">
                <a:solidFill>
                  <a:prstClr val="black"/>
                </a:solidFill>
              </a:rPr>
              <a:t>) </a:t>
            </a:r>
          </a:p>
          <a:p>
            <a:pPr lvl="0"/>
            <a:r>
              <a:rPr lang="fa-IR" sz="2400" b="1" dirty="0" smtClean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fa-IR" sz="2400" b="1" dirty="0" smtClean="0">
                <a:solidFill>
                  <a:prstClr val="black"/>
                </a:solidFill>
              </a:rPr>
              <a:t>شناخت درمانی مبتنی بر ذهن­آگاهی </a:t>
            </a:r>
          </a:p>
          <a:p>
            <a:pPr lvl="0"/>
            <a:r>
              <a:rPr lang="fa-IR" sz="2400" b="1" dirty="0" smtClean="0">
                <a:solidFill>
                  <a:prstClr val="black"/>
                </a:solidFill>
              </a:rPr>
              <a:t>(</a:t>
            </a:r>
            <a:r>
              <a:rPr lang="en-US" sz="2400" b="1" dirty="0" smtClean="0">
                <a:solidFill>
                  <a:prstClr val="black"/>
                </a:solidFill>
              </a:rPr>
              <a:t>Mindfulness-Based Cognitive Therapy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fa-IR" sz="2400" b="1" dirty="0" smtClean="0">
                <a:solidFill>
                  <a:prstClr val="black"/>
                </a:solidFill>
              </a:rPr>
              <a:t>) </a:t>
            </a:r>
          </a:p>
          <a:p>
            <a:pPr lvl="0"/>
            <a:endParaRPr lang="fa-IR" sz="2400" b="1" dirty="0" smtClean="0">
              <a:solidFill>
                <a:prstClr val="black"/>
              </a:solidFill>
            </a:endParaRPr>
          </a:p>
          <a:p>
            <a:pPr lvl="0"/>
            <a:r>
              <a:rPr lang="fa-IR" sz="2400" b="1" dirty="0" smtClean="0">
                <a:solidFill>
                  <a:prstClr val="black"/>
                </a:solidFill>
              </a:rPr>
              <a:t>کاهش </a:t>
            </a:r>
            <a:r>
              <a:rPr lang="fa-IR" sz="2400" b="1" dirty="0" smtClean="0"/>
              <a:t>استرس مبتنی بر ذهن­آگاهی</a:t>
            </a:r>
          </a:p>
          <a:p>
            <a:pPr lvl="0"/>
            <a:r>
              <a:rPr lang="en-US" sz="2400" b="1" dirty="0" smtClean="0"/>
              <a:t>Mindfulness-Based Stress Reduction)</a:t>
            </a:r>
            <a:r>
              <a:rPr lang="fa-IR" sz="2400" b="1" dirty="0" smtClean="0"/>
              <a:t>)</a:t>
            </a:r>
            <a:endParaRPr lang="fa-IR" sz="2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88640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ACT</a:t>
            </a:r>
            <a:r>
              <a:rPr lang="fa-IR" sz="3200" dirty="0" smtClean="0">
                <a:solidFill>
                  <a:schemeClr val="tx2">
                    <a:lumMod val="50000"/>
                  </a:schemeClr>
                </a:solidFill>
              </a:rPr>
              <a:t> ریشه در در یک نظریه فلسفی به نام "زمینه گرایی عملکردی" دارد </a:t>
            </a:r>
          </a:p>
          <a:p>
            <a:endParaRPr lang="fa-IR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a-IR" sz="3200" dirty="0" smtClean="0">
                <a:solidFill>
                  <a:schemeClr val="tx2">
                    <a:lumMod val="50000"/>
                  </a:schemeClr>
                </a:solidFill>
              </a:rPr>
              <a:t>مبتنی بر یک برنامه  تحقیقاتی در مورد زبان و شناخت است که نظریه ی "چهارچوب­ رابطه های ذهنی" خوانده می شود.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215444"/>
            <a:ext cx="87484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انواع درمان های موج سوم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1- براساس آموزش ذهن آگاهی</a:t>
            </a:r>
            <a:endParaRPr lang="fa-IR" sz="3600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(کاهش استرس مبتنی بر ذهن آگاهی و شناخت درمانی مبتنی بر ذهن آگاهی)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3600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36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-ذهن آگاهی به عنوان  مولفه کلیدی (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ACT</a:t>
            </a: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DBT</a:t>
            </a:r>
            <a:r>
              <a:rPr kumimoji="0" lang="fa-I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endParaRPr kumimoji="0" lang="fa-IR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3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رفتار </a:t>
            </a:r>
            <a:r>
              <a:rPr lang="fa-IR" sz="3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درمانی های مبتنی بر پذیرش،شاخه ای از درمان های </a:t>
            </a:r>
            <a:endParaRPr lang="fa-IR" sz="32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a-IR" sz="32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3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جدید </a:t>
            </a:r>
            <a:r>
              <a:rPr lang="fa-IR" sz="3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روان شناختی می باشد که از اصول و تکنیک های </a:t>
            </a:r>
            <a:endParaRPr lang="fa-IR" sz="32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a-IR" sz="3200" b="1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32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درمان </a:t>
            </a:r>
            <a:r>
              <a:rPr lang="fa-IR" sz="32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های مبتنی بر ذهن آگاهی استفاده می کند.</a:t>
            </a:r>
            <a:endParaRPr lang="en-US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fa-I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r">
              <a:spcBef>
                <a:spcPts val="0"/>
              </a:spcBef>
            </a:pPr>
            <a:r>
              <a:rPr lang="fa-IR" sz="3600" dirty="0" smtClean="0">
                <a:solidFill>
                  <a:schemeClr val="tx1"/>
                </a:solidFill>
                <a:effectLst/>
                <a:ea typeface="+mn-ea"/>
              </a:rPr>
              <a:t>انتقاد بر </a:t>
            </a:r>
            <a:r>
              <a:rPr lang="fa-IR" sz="3600" dirty="0">
                <a:solidFill>
                  <a:schemeClr val="tx1"/>
                </a:solidFill>
                <a:effectLst/>
                <a:ea typeface="+mn-ea"/>
              </a:rPr>
              <a:t>آسیب شناسی </a:t>
            </a:r>
            <a:r>
              <a:rPr lang="fa-IR" sz="3600" dirty="0" smtClean="0">
                <a:solidFill>
                  <a:schemeClr val="tx1"/>
                </a:solidFill>
                <a:effectLst/>
                <a:ea typeface="+mn-ea"/>
              </a:rPr>
              <a:t>روانی:</a:t>
            </a:r>
            <a:r>
              <a:rPr lang="fa-IR" sz="3600" b="0" dirty="0">
                <a:solidFill>
                  <a:srgbClr val="C00000"/>
                </a:solidFill>
                <a:effectLst/>
                <a:ea typeface="+mn-ea"/>
              </a:rPr>
              <a:t/>
            </a:r>
            <a:br>
              <a:rPr lang="fa-IR" sz="3600" b="0" dirty="0">
                <a:solidFill>
                  <a:srgbClr val="C00000"/>
                </a:solidFill>
                <a:effectLst/>
                <a:ea typeface="+mn-ea"/>
              </a:rPr>
            </a:br>
            <a:endParaRPr lang="fa-I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592288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a-IR" sz="3600" dirty="0">
                <a:latin typeface="Calibri" pitchFamily="34" charset="0"/>
                <a:ea typeface="Calibri" pitchFamily="34" charset="0"/>
                <a:cs typeface="Arial" pitchFamily="34" charset="0"/>
              </a:rPr>
              <a:t>درمان های مبتنی بر پذیرش </a:t>
            </a:r>
            <a:r>
              <a:rPr lang="fa-IR" sz="4400" dirty="0">
                <a:latin typeface="Calibri" pitchFamily="34" charset="0"/>
                <a:ea typeface="Calibri" pitchFamily="34" charset="0"/>
                <a:cs typeface="Arial" pitchFamily="34" charset="0"/>
              </a:rPr>
              <a:t>با</a:t>
            </a:r>
            <a:r>
              <a:rPr lang="fa-IR" sz="3600" dirty="0">
                <a:latin typeface="Calibri" pitchFamily="34" charset="0"/>
                <a:ea typeface="Calibri" pitchFamily="34" charset="0"/>
                <a:cs typeface="Arial" pitchFamily="34" charset="0"/>
              </a:rPr>
              <a:t> این فرض  روی کار آمدند که آسیب شناسی روانی </a:t>
            </a:r>
            <a:r>
              <a:rPr lang="fa-IR" sz="36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برای </a:t>
            </a:r>
            <a:r>
              <a:rPr lang="fa-IR" sz="3600" dirty="0">
                <a:latin typeface="Calibri" pitchFamily="34" charset="0"/>
                <a:ea typeface="Calibri" pitchFamily="34" charset="0"/>
                <a:cs typeface="Arial" pitchFamily="34" charset="0"/>
              </a:rPr>
              <a:t>کنترل یا اجتناب از افکار و هیجانات منفی </a:t>
            </a:r>
            <a:r>
              <a:rPr lang="fa-IR" sz="36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تلاش می کند</a:t>
            </a:r>
            <a:r>
              <a:rPr lang="fa-IR" sz="1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fa-IR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Content Placeholder 3" descr="iStock_000001647693X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68960"/>
            <a:ext cx="9144000" cy="3789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590</TotalTime>
  <Words>436</Words>
  <Application>Microsoft Office PowerPoint</Application>
  <PresentationFormat>On-screen Show (4:3)</PresentationFormat>
  <Paragraphs>119</Paragraphs>
  <Slides>17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Slide 1</vt:lpstr>
      <vt:lpstr>                                                  </vt:lpstr>
      <vt:lpstr>Slide 3</vt:lpstr>
      <vt:lpstr>Slide 4</vt:lpstr>
      <vt:lpstr>Slide 5</vt:lpstr>
      <vt:lpstr>Slide 6</vt:lpstr>
      <vt:lpstr>Slide 7</vt:lpstr>
      <vt:lpstr>Slide 8</vt:lpstr>
      <vt:lpstr>انتقاد بر آسیب شناسی روانی: </vt:lpstr>
      <vt:lpstr>Slide 10</vt:lpstr>
      <vt:lpstr>Slide 11</vt:lpstr>
      <vt:lpstr>Slide 12</vt:lpstr>
      <vt:lpstr>Slide 13</vt:lpstr>
      <vt:lpstr>Slide 14</vt:lpstr>
      <vt:lpstr>تکنیک های درمانی ACT:</vt:lpstr>
      <vt:lpstr>اختلالاتی که  درمان ACT در آنها موثر بوده است: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Zinab-PC</dc:creator>
  <cp:lastModifiedBy>ici</cp:lastModifiedBy>
  <cp:revision>60</cp:revision>
  <dcterms:created xsi:type="dcterms:W3CDTF">2013-04-26T04:20:11Z</dcterms:created>
  <dcterms:modified xsi:type="dcterms:W3CDTF">2016-10-26T06:58:58Z</dcterms:modified>
</cp:coreProperties>
</file>