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Default Extension="mp4" ContentType="video/mp4"/>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8" r:id="rId2"/>
    <p:sldId id="273" r:id="rId3"/>
    <p:sldId id="259" r:id="rId4"/>
    <p:sldId id="261" r:id="rId5"/>
    <p:sldId id="274" r:id="rId6"/>
    <p:sldId id="256" r:id="rId7"/>
    <p:sldId id="264" r:id="rId8"/>
    <p:sldId id="276" r:id="rId9"/>
    <p:sldId id="260" r:id="rId10"/>
    <p:sldId id="263" r:id="rId11"/>
    <p:sldId id="262" r:id="rId12"/>
    <p:sldId id="265" r:id="rId13"/>
    <p:sldId id="266" r:id="rId14"/>
    <p:sldId id="277" r:id="rId15"/>
    <p:sldId id="267" r:id="rId16"/>
    <p:sldId id="278" r:id="rId17"/>
    <p:sldId id="270" r:id="rId18"/>
    <p:sldId id="279" r:id="rId19"/>
    <p:sldId id="280" r:id="rId20"/>
    <p:sldId id="272" r:id="rId21"/>
    <p:sldId id="281" r:id="rId22"/>
    <p:sldId id="269" r:id="rId23"/>
    <p:sldId id="268" r:id="rId24"/>
    <p:sldId id="282" r:id="rId25"/>
    <p:sldId id="27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Mordi" initials="A" lastIdx="1" clrIdx="0">
    <p:extLst>
      <p:ext uri="{19B8F6BF-5375-455C-9EA6-DF929625EA0E}">
        <p15:presenceInfo xmlns:p15="http://schemas.microsoft.com/office/powerpoint/2012/main" xmlns="" userId="Ali-Mord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64" d="100"/>
          <a:sy n="64" d="100"/>
        </p:scale>
        <p:origin x="-91" y="-32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12-02T12:15:21.730" idx="1">
    <p:pos x="10" y="10"/>
    <p:text/>
    <p:extLst>
      <p:ext uri="{C676402C-5697-4E1C-873F-D02D1690AC5C}">
        <p15:threadingInfo xmlns:p15="http://schemas.microsoft.com/office/powerpoint/2012/main" xmlns="" timeZoneBias="-21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0A5F4-A02D-4298-8E19-EA17241EA551}" type="datetimeFigureOut">
              <a:rPr lang="en-US" smtClean="0"/>
              <a:pPr/>
              <a:t>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46F53A-B77F-4762-A86F-35CC08251D16}" type="slidenum">
              <a:rPr lang="en-US" smtClean="0"/>
              <a:pPr/>
              <a:t>‹#›</a:t>
            </a:fld>
            <a:endParaRPr lang="en-US"/>
          </a:p>
        </p:txBody>
      </p:sp>
    </p:spTree>
    <p:extLst>
      <p:ext uri="{BB962C8B-B14F-4D97-AF65-F5344CB8AC3E}">
        <p14:creationId xmlns:p14="http://schemas.microsoft.com/office/powerpoint/2010/main" xmlns="" val="1873163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46F53A-B77F-4762-A86F-35CC08251D16}" type="slidenum">
              <a:rPr lang="en-US" smtClean="0"/>
              <a:pPr/>
              <a:t>1</a:t>
            </a:fld>
            <a:endParaRPr lang="en-US"/>
          </a:p>
        </p:txBody>
      </p:sp>
    </p:spTree>
    <p:extLst>
      <p:ext uri="{BB962C8B-B14F-4D97-AF65-F5344CB8AC3E}">
        <p14:creationId xmlns:p14="http://schemas.microsoft.com/office/powerpoint/2010/main" xmlns="" val="1010076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46F53A-B77F-4762-A86F-35CC08251D16}" type="slidenum">
              <a:rPr lang="en-US" smtClean="0"/>
              <a:pPr/>
              <a:t>13</a:t>
            </a:fld>
            <a:endParaRPr lang="en-US"/>
          </a:p>
        </p:txBody>
      </p:sp>
    </p:spTree>
    <p:extLst>
      <p:ext uri="{BB962C8B-B14F-4D97-AF65-F5344CB8AC3E}">
        <p14:creationId xmlns:p14="http://schemas.microsoft.com/office/powerpoint/2010/main" xmlns="" val="1690676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46F53A-B77F-4762-A86F-35CC08251D16}" type="slidenum">
              <a:rPr lang="en-US" smtClean="0"/>
              <a:pPr/>
              <a:t>15</a:t>
            </a:fld>
            <a:endParaRPr lang="en-US"/>
          </a:p>
        </p:txBody>
      </p:sp>
    </p:spTree>
    <p:extLst>
      <p:ext uri="{BB962C8B-B14F-4D97-AF65-F5344CB8AC3E}">
        <p14:creationId xmlns:p14="http://schemas.microsoft.com/office/powerpoint/2010/main" xmlns="" val="3797812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46F53A-B77F-4762-A86F-35CC08251D16}" type="slidenum">
              <a:rPr lang="en-US" smtClean="0"/>
              <a:pPr/>
              <a:t>17</a:t>
            </a:fld>
            <a:endParaRPr lang="en-US"/>
          </a:p>
        </p:txBody>
      </p:sp>
    </p:spTree>
    <p:extLst>
      <p:ext uri="{BB962C8B-B14F-4D97-AF65-F5344CB8AC3E}">
        <p14:creationId xmlns:p14="http://schemas.microsoft.com/office/powerpoint/2010/main" xmlns="" val="3741413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46F53A-B77F-4762-A86F-35CC08251D16}" type="slidenum">
              <a:rPr lang="en-US" smtClean="0"/>
              <a:pPr/>
              <a:t>22</a:t>
            </a:fld>
            <a:endParaRPr lang="en-US"/>
          </a:p>
        </p:txBody>
      </p:sp>
    </p:spTree>
    <p:extLst>
      <p:ext uri="{BB962C8B-B14F-4D97-AF65-F5344CB8AC3E}">
        <p14:creationId xmlns:p14="http://schemas.microsoft.com/office/powerpoint/2010/main" xmlns="" val="2024584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46F53A-B77F-4762-A86F-35CC08251D16}" type="slidenum">
              <a:rPr lang="en-US" smtClean="0"/>
              <a:pPr/>
              <a:t>23</a:t>
            </a:fld>
            <a:endParaRPr lang="en-US"/>
          </a:p>
        </p:txBody>
      </p:sp>
    </p:spTree>
    <p:extLst>
      <p:ext uri="{BB962C8B-B14F-4D97-AF65-F5344CB8AC3E}">
        <p14:creationId xmlns:p14="http://schemas.microsoft.com/office/powerpoint/2010/main" xmlns="" val="30634245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46F53A-B77F-4762-A86F-35CC08251D16}" type="slidenum">
              <a:rPr lang="en-US" smtClean="0"/>
              <a:pPr/>
              <a:t>25</a:t>
            </a:fld>
            <a:endParaRPr lang="en-US"/>
          </a:p>
        </p:txBody>
      </p:sp>
    </p:spTree>
    <p:extLst>
      <p:ext uri="{BB962C8B-B14F-4D97-AF65-F5344CB8AC3E}">
        <p14:creationId xmlns:p14="http://schemas.microsoft.com/office/powerpoint/2010/main" xmlns="" val="3827196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46F53A-B77F-4762-A86F-35CC08251D16}" type="slidenum">
              <a:rPr lang="en-US" smtClean="0"/>
              <a:pPr/>
              <a:t>3</a:t>
            </a:fld>
            <a:endParaRPr lang="en-US"/>
          </a:p>
        </p:txBody>
      </p:sp>
    </p:spTree>
    <p:extLst>
      <p:ext uri="{BB962C8B-B14F-4D97-AF65-F5344CB8AC3E}">
        <p14:creationId xmlns:p14="http://schemas.microsoft.com/office/powerpoint/2010/main" xmlns="" val="530120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46F53A-B77F-4762-A86F-35CC08251D16}" type="slidenum">
              <a:rPr lang="en-US" smtClean="0"/>
              <a:pPr/>
              <a:t>4</a:t>
            </a:fld>
            <a:endParaRPr lang="en-US"/>
          </a:p>
        </p:txBody>
      </p:sp>
    </p:spTree>
    <p:extLst>
      <p:ext uri="{BB962C8B-B14F-4D97-AF65-F5344CB8AC3E}">
        <p14:creationId xmlns:p14="http://schemas.microsoft.com/office/powerpoint/2010/main" xmlns="" val="1125979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46F53A-B77F-4762-A86F-35CC08251D16}" type="slidenum">
              <a:rPr lang="en-US" smtClean="0"/>
              <a:pPr/>
              <a:t>6</a:t>
            </a:fld>
            <a:endParaRPr lang="en-US"/>
          </a:p>
        </p:txBody>
      </p:sp>
    </p:spTree>
    <p:extLst>
      <p:ext uri="{BB962C8B-B14F-4D97-AF65-F5344CB8AC3E}">
        <p14:creationId xmlns:p14="http://schemas.microsoft.com/office/powerpoint/2010/main" xmlns="" val="2754743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46F53A-B77F-4762-A86F-35CC08251D16}" type="slidenum">
              <a:rPr lang="en-US" smtClean="0"/>
              <a:pPr/>
              <a:t>7</a:t>
            </a:fld>
            <a:endParaRPr lang="en-US"/>
          </a:p>
        </p:txBody>
      </p:sp>
    </p:spTree>
    <p:extLst>
      <p:ext uri="{BB962C8B-B14F-4D97-AF65-F5344CB8AC3E}">
        <p14:creationId xmlns:p14="http://schemas.microsoft.com/office/powerpoint/2010/main" xmlns="" val="17572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46F53A-B77F-4762-A86F-35CC08251D16}" type="slidenum">
              <a:rPr lang="en-US" smtClean="0"/>
              <a:pPr/>
              <a:t>9</a:t>
            </a:fld>
            <a:endParaRPr lang="en-US"/>
          </a:p>
        </p:txBody>
      </p:sp>
    </p:spTree>
    <p:extLst>
      <p:ext uri="{BB962C8B-B14F-4D97-AF65-F5344CB8AC3E}">
        <p14:creationId xmlns:p14="http://schemas.microsoft.com/office/powerpoint/2010/main" xmlns="" val="1469143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46F53A-B77F-4762-A86F-35CC08251D16}" type="slidenum">
              <a:rPr lang="en-US" smtClean="0"/>
              <a:pPr/>
              <a:t>10</a:t>
            </a:fld>
            <a:endParaRPr lang="en-US"/>
          </a:p>
        </p:txBody>
      </p:sp>
    </p:spTree>
    <p:extLst>
      <p:ext uri="{BB962C8B-B14F-4D97-AF65-F5344CB8AC3E}">
        <p14:creationId xmlns:p14="http://schemas.microsoft.com/office/powerpoint/2010/main" xmlns="" val="1241357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46F53A-B77F-4762-A86F-35CC08251D16}" type="slidenum">
              <a:rPr lang="en-US" smtClean="0"/>
              <a:pPr/>
              <a:t>11</a:t>
            </a:fld>
            <a:endParaRPr lang="en-US"/>
          </a:p>
        </p:txBody>
      </p:sp>
    </p:spTree>
    <p:extLst>
      <p:ext uri="{BB962C8B-B14F-4D97-AF65-F5344CB8AC3E}">
        <p14:creationId xmlns:p14="http://schemas.microsoft.com/office/powerpoint/2010/main" xmlns="" val="1378521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46F53A-B77F-4762-A86F-35CC08251D16}" type="slidenum">
              <a:rPr lang="en-US" smtClean="0"/>
              <a:pPr/>
              <a:t>12</a:t>
            </a:fld>
            <a:endParaRPr lang="en-US"/>
          </a:p>
        </p:txBody>
      </p:sp>
    </p:spTree>
    <p:extLst>
      <p:ext uri="{BB962C8B-B14F-4D97-AF65-F5344CB8AC3E}">
        <p14:creationId xmlns:p14="http://schemas.microsoft.com/office/powerpoint/2010/main" xmlns="" val="3244177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3A05711-F698-4EEE-9C8C-9273811F7A1B}" type="datetime1">
              <a:rPr lang="en-US" smtClean="0"/>
              <a:t>1/4/2018</a:t>
            </a:fld>
            <a:endParaRPr lang="en-US"/>
          </a:p>
        </p:txBody>
      </p:sp>
      <p:sp>
        <p:nvSpPr>
          <p:cNvPr id="5" name="Footer Placeholder 4"/>
          <p:cNvSpPr>
            <a:spLocks noGrp="1"/>
          </p:cNvSpPr>
          <p:nvPr>
            <p:ph type="ftr" sz="quarter" idx="11"/>
          </p:nvPr>
        </p:nvSpPr>
        <p:spPr/>
        <p:txBody>
          <a:bodyPr/>
          <a:lstStyle/>
          <a:p>
            <a:r>
              <a:rPr lang="en-US" smtClean="0"/>
              <a:t>Telegram: @Computer_IT_Engineering</a:t>
            </a:r>
            <a:endParaRPr lang="en-US"/>
          </a:p>
        </p:txBody>
      </p:sp>
      <p:sp>
        <p:nvSpPr>
          <p:cNvPr id="6" name="Slide Number Placeholder 5"/>
          <p:cNvSpPr>
            <a:spLocks noGrp="1"/>
          </p:cNvSpPr>
          <p:nvPr>
            <p:ph type="sldNum" sz="quarter" idx="12"/>
          </p:nvPr>
        </p:nvSpPr>
        <p:spPr/>
        <p:txBody>
          <a:bodyPr/>
          <a:lstStyle/>
          <a:p>
            <a:fld id="{51FB71EE-74AD-40FA-80B3-970E5C4ADCBA}" type="slidenum">
              <a:rPr lang="en-US" smtClean="0"/>
              <a:pPr/>
              <a:t>‹#›</a:t>
            </a:fld>
            <a:endParaRPr lang="en-US"/>
          </a:p>
        </p:txBody>
      </p:sp>
    </p:spTree>
    <p:extLst>
      <p:ext uri="{BB962C8B-B14F-4D97-AF65-F5344CB8AC3E}">
        <p14:creationId xmlns:p14="http://schemas.microsoft.com/office/powerpoint/2010/main" xmlns="" val="3543119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DF5AF1-0480-4C37-935B-C6A5B142138C}" type="datetime1">
              <a:rPr lang="en-US" smtClean="0"/>
              <a:t>1/4/2018</a:t>
            </a:fld>
            <a:endParaRPr lang="en-US"/>
          </a:p>
        </p:txBody>
      </p:sp>
      <p:sp>
        <p:nvSpPr>
          <p:cNvPr id="5" name="Footer Placeholder 4"/>
          <p:cNvSpPr>
            <a:spLocks noGrp="1"/>
          </p:cNvSpPr>
          <p:nvPr>
            <p:ph type="ftr" sz="quarter" idx="11"/>
          </p:nvPr>
        </p:nvSpPr>
        <p:spPr/>
        <p:txBody>
          <a:bodyPr/>
          <a:lstStyle/>
          <a:p>
            <a:r>
              <a:rPr lang="en-US" smtClean="0"/>
              <a:t>Telegram: @Computer_IT_Engineering</a:t>
            </a:r>
            <a:endParaRPr lang="en-US"/>
          </a:p>
        </p:txBody>
      </p:sp>
      <p:sp>
        <p:nvSpPr>
          <p:cNvPr id="6" name="Slide Number Placeholder 5"/>
          <p:cNvSpPr>
            <a:spLocks noGrp="1"/>
          </p:cNvSpPr>
          <p:nvPr>
            <p:ph type="sldNum" sz="quarter" idx="12"/>
          </p:nvPr>
        </p:nvSpPr>
        <p:spPr/>
        <p:txBody>
          <a:bodyPr/>
          <a:lstStyle/>
          <a:p>
            <a:fld id="{51FB71EE-74AD-40FA-80B3-970E5C4ADCBA}" type="slidenum">
              <a:rPr lang="en-US" smtClean="0"/>
              <a:pPr/>
              <a:t>‹#›</a:t>
            </a:fld>
            <a:endParaRPr lang="en-US"/>
          </a:p>
        </p:txBody>
      </p:sp>
    </p:spTree>
    <p:extLst>
      <p:ext uri="{BB962C8B-B14F-4D97-AF65-F5344CB8AC3E}">
        <p14:creationId xmlns:p14="http://schemas.microsoft.com/office/powerpoint/2010/main" xmlns="" val="12803641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DC2072-77E3-4F77-8811-F865B0A57752}" type="datetime1">
              <a:rPr lang="en-US" smtClean="0"/>
              <a:t>1/4/2018</a:t>
            </a:fld>
            <a:endParaRPr lang="en-US"/>
          </a:p>
        </p:txBody>
      </p:sp>
      <p:sp>
        <p:nvSpPr>
          <p:cNvPr id="5" name="Footer Placeholder 4"/>
          <p:cNvSpPr>
            <a:spLocks noGrp="1"/>
          </p:cNvSpPr>
          <p:nvPr>
            <p:ph type="ftr" sz="quarter" idx="11"/>
          </p:nvPr>
        </p:nvSpPr>
        <p:spPr/>
        <p:txBody>
          <a:bodyPr/>
          <a:lstStyle/>
          <a:p>
            <a:r>
              <a:rPr lang="en-US" smtClean="0"/>
              <a:t>Telegram: @Computer_IT_Engineering</a:t>
            </a:r>
            <a:endParaRPr lang="en-US"/>
          </a:p>
        </p:txBody>
      </p:sp>
      <p:sp>
        <p:nvSpPr>
          <p:cNvPr id="6" name="Slide Number Placeholder 5"/>
          <p:cNvSpPr>
            <a:spLocks noGrp="1"/>
          </p:cNvSpPr>
          <p:nvPr>
            <p:ph type="sldNum" sz="quarter" idx="12"/>
          </p:nvPr>
        </p:nvSpPr>
        <p:spPr/>
        <p:txBody>
          <a:bodyPr/>
          <a:lstStyle/>
          <a:p>
            <a:fld id="{51FB71EE-74AD-40FA-80B3-970E5C4ADCBA}" type="slidenum">
              <a:rPr lang="en-US" smtClean="0"/>
              <a:pPr/>
              <a:t>‹#›</a:t>
            </a:fld>
            <a:endParaRPr lang="en-US"/>
          </a:p>
        </p:txBody>
      </p:sp>
    </p:spTree>
    <p:extLst>
      <p:ext uri="{BB962C8B-B14F-4D97-AF65-F5344CB8AC3E}">
        <p14:creationId xmlns:p14="http://schemas.microsoft.com/office/powerpoint/2010/main" xmlns="" val="13792931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300D85-F01D-4644-B3DF-1769D8555871}" type="datetime1">
              <a:rPr lang="en-US" smtClean="0"/>
              <a:t>1/4/2018</a:t>
            </a:fld>
            <a:endParaRPr lang="en-US"/>
          </a:p>
        </p:txBody>
      </p:sp>
      <p:sp>
        <p:nvSpPr>
          <p:cNvPr id="5" name="Footer Placeholder 4"/>
          <p:cNvSpPr>
            <a:spLocks noGrp="1"/>
          </p:cNvSpPr>
          <p:nvPr>
            <p:ph type="ftr" sz="quarter" idx="11"/>
          </p:nvPr>
        </p:nvSpPr>
        <p:spPr/>
        <p:txBody>
          <a:bodyPr/>
          <a:lstStyle/>
          <a:p>
            <a:r>
              <a:rPr lang="en-US" smtClean="0"/>
              <a:t>Telegram: @Computer_IT_Engineering</a:t>
            </a:r>
            <a:endParaRPr lang="en-US"/>
          </a:p>
        </p:txBody>
      </p:sp>
      <p:sp>
        <p:nvSpPr>
          <p:cNvPr id="6" name="Slide Number Placeholder 5"/>
          <p:cNvSpPr>
            <a:spLocks noGrp="1"/>
          </p:cNvSpPr>
          <p:nvPr>
            <p:ph type="sldNum" sz="quarter" idx="12"/>
          </p:nvPr>
        </p:nvSpPr>
        <p:spPr/>
        <p:txBody>
          <a:bodyPr/>
          <a:lstStyle/>
          <a:p>
            <a:fld id="{51FB71EE-74AD-40FA-80B3-970E5C4ADCBA}" type="slidenum">
              <a:rPr lang="en-US" smtClean="0"/>
              <a:pPr/>
              <a:t>‹#›</a:t>
            </a:fld>
            <a:endParaRPr lang="en-US"/>
          </a:p>
        </p:txBody>
      </p:sp>
    </p:spTree>
    <p:extLst>
      <p:ext uri="{BB962C8B-B14F-4D97-AF65-F5344CB8AC3E}">
        <p14:creationId xmlns:p14="http://schemas.microsoft.com/office/powerpoint/2010/main" xmlns="" val="9778703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85B830-1587-4108-BB92-4CC21E7B8E99}" type="datetime1">
              <a:rPr lang="en-US" smtClean="0"/>
              <a:t>1/4/2018</a:t>
            </a:fld>
            <a:endParaRPr lang="en-US"/>
          </a:p>
        </p:txBody>
      </p:sp>
      <p:sp>
        <p:nvSpPr>
          <p:cNvPr id="5" name="Footer Placeholder 4"/>
          <p:cNvSpPr>
            <a:spLocks noGrp="1"/>
          </p:cNvSpPr>
          <p:nvPr>
            <p:ph type="ftr" sz="quarter" idx="11"/>
          </p:nvPr>
        </p:nvSpPr>
        <p:spPr/>
        <p:txBody>
          <a:bodyPr/>
          <a:lstStyle/>
          <a:p>
            <a:r>
              <a:rPr lang="en-US" smtClean="0"/>
              <a:t>Telegram: @Computer_IT_Engineering</a:t>
            </a:r>
            <a:endParaRPr lang="en-US"/>
          </a:p>
        </p:txBody>
      </p:sp>
      <p:sp>
        <p:nvSpPr>
          <p:cNvPr id="6" name="Slide Number Placeholder 5"/>
          <p:cNvSpPr>
            <a:spLocks noGrp="1"/>
          </p:cNvSpPr>
          <p:nvPr>
            <p:ph type="sldNum" sz="quarter" idx="12"/>
          </p:nvPr>
        </p:nvSpPr>
        <p:spPr/>
        <p:txBody>
          <a:bodyPr/>
          <a:lstStyle/>
          <a:p>
            <a:fld id="{51FB71EE-74AD-40FA-80B3-970E5C4ADCBA}" type="slidenum">
              <a:rPr lang="en-US" smtClean="0"/>
              <a:pPr/>
              <a:t>‹#›</a:t>
            </a:fld>
            <a:endParaRPr lang="en-US"/>
          </a:p>
        </p:txBody>
      </p:sp>
    </p:spTree>
    <p:extLst>
      <p:ext uri="{BB962C8B-B14F-4D97-AF65-F5344CB8AC3E}">
        <p14:creationId xmlns:p14="http://schemas.microsoft.com/office/powerpoint/2010/main" xmlns="" val="21375617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BD498C-1F37-4E6C-B539-E1BBB75F1396}" type="datetime1">
              <a:rPr lang="en-US" smtClean="0"/>
              <a:t>1/4/2018</a:t>
            </a:fld>
            <a:endParaRPr lang="en-US"/>
          </a:p>
        </p:txBody>
      </p:sp>
      <p:sp>
        <p:nvSpPr>
          <p:cNvPr id="6" name="Footer Placeholder 5"/>
          <p:cNvSpPr>
            <a:spLocks noGrp="1"/>
          </p:cNvSpPr>
          <p:nvPr>
            <p:ph type="ftr" sz="quarter" idx="11"/>
          </p:nvPr>
        </p:nvSpPr>
        <p:spPr/>
        <p:txBody>
          <a:bodyPr/>
          <a:lstStyle/>
          <a:p>
            <a:r>
              <a:rPr lang="en-US" smtClean="0"/>
              <a:t>Telegram: @Computer_IT_Engineering</a:t>
            </a:r>
            <a:endParaRPr lang="en-US"/>
          </a:p>
        </p:txBody>
      </p:sp>
      <p:sp>
        <p:nvSpPr>
          <p:cNvPr id="7" name="Slide Number Placeholder 6"/>
          <p:cNvSpPr>
            <a:spLocks noGrp="1"/>
          </p:cNvSpPr>
          <p:nvPr>
            <p:ph type="sldNum" sz="quarter" idx="12"/>
          </p:nvPr>
        </p:nvSpPr>
        <p:spPr/>
        <p:txBody>
          <a:bodyPr/>
          <a:lstStyle/>
          <a:p>
            <a:fld id="{51FB71EE-74AD-40FA-80B3-970E5C4ADCBA}" type="slidenum">
              <a:rPr lang="en-US" smtClean="0"/>
              <a:pPr/>
              <a:t>‹#›</a:t>
            </a:fld>
            <a:endParaRPr lang="en-US"/>
          </a:p>
        </p:txBody>
      </p:sp>
    </p:spTree>
    <p:extLst>
      <p:ext uri="{BB962C8B-B14F-4D97-AF65-F5344CB8AC3E}">
        <p14:creationId xmlns:p14="http://schemas.microsoft.com/office/powerpoint/2010/main" xmlns="" val="32654962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75B008-2118-42D0-861B-4287D3D59521}" type="datetime1">
              <a:rPr lang="en-US" smtClean="0"/>
              <a:t>1/4/2018</a:t>
            </a:fld>
            <a:endParaRPr lang="en-US"/>
          </a:p>
        </p:txBody>
      </p:sp>
      <p:sp>
        <p:nvSpPr>
          <p:cNvPr id="8" name="Footer Placeholder 7"/>
          <p:cNvSpPr>
            <a:spLocks noGrp="1"/>
          </p:cNvSpPr>
          <p:nvPr>
            <p:ph type="ftr" sz="quarter" idx="11"/>
          </p:nvPr>
        </p:nvSpPr>
        <p:spPr/>
        <p:txBody>
          <a:bodyPr/>
          <a:lstStyle/>
          <a:p>
            <a:r>
              <a:rPr lang="en-US" smtClean="0"/>
              <a:t>Telegram: @Computer_IT_Engineering</a:t>
            </a:r>
            <a:endParaRPr lang="en-US"/>
          </a:p>
        </p:txBody>
      </p:sp>
      <p:sp>
        <p:nvSpPr>
          <p:cNvPr id="9" name="Slide Number Placeholder 8"/>
          <p:cNvSpPr>
            <a:spLocks noGrp="1"/>
          </p:cNvSpPr>
          <p:nvPr>
            <p:ph type="sldNum" sz="quarter" idx="12"/>
          </p:nvPr>
        </p:nvSpPr>
        <p:spPr/>
        <p:txBody>
          <a:bodyPr/>
          <a:lstStyle/>
          <a:p>
            <a:fld id="{51FB71EE-74AD-40FA-80B3-970E5C4ADCBA}" type="slidenum">
              <a:rPr lang="en-US" smtClean="0"/>
              <a:pPr/>
              <a:t>‹#›</a:t>
            </a:fld>
            <a:endParaRPr lang="en-US"/>
          </a:p>
        </p:txBody>
      </p:sp>
    </p:spTree>
    <p:extLst>
      <p:ext uri="{BB962C8B-B14F-4D97-AF65-F5344CB8AC3E}">
        <p14:creationId xmlns:p14="http://schemas.microsoft.com/office/powerpoint/2010/main" xmlns="" val="8250578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4BB6E6-27E7-4888-95C5-87F87E0AB01D}" type="datetime1">
              <a:rPr lang="en-US" smtClean="0"/>
              <a:t>1/4/2018</a:t>
            </a:fld>
            <a:endParaRPr lang="en-US"/>
          </a:p>
        </p:txBody>
      </p:sp>
      <p:sp>
        <p:nvSpPr>
          <p:cNvPr id="4" name="Footer Placeholder 3"/>
          <p:cNvSpPr>
            <a:spLocks noGrp="1"/>
          </p:cNvSpPr>
          <p:nvPr>
            <p:ph type="ftr" sz="quarter" idx="11"/>
          </p:nvPr>
        </p:nvSpPr>
        <p:spPr/>
        <p:txBody>
          <a:bodyPr/>
          <a:lstStyle/>
          <a:p>
            <a:r>
              <a:rPr lang="en-US" smtClean="0"/>
              <a:t>Telegram: @Computer_IT_Engineering</a:t>
            </a:r>
            <a:endParaRPr lang="en-US"/>
          </a:p>
        </p:txBody>
      </p:sp>
      <p:sp>
        <p:nvSpPr>
          <p:cNvPr id="5" name="Slide Number Placeholder 4"/>
          <p:cNvSpPr>
            <a:spLocks noGrp="1"/>
          </p:cNvSpPr>
          <p:nvPr>
            <p:ph type="sldNum" sz="quarter" idx="12"/>
          </p:nvPr>
        </p:nvSpPr>
        <p:spPr/>
        <p:txBody>
          <a:bodyPr/>
          <a:lstStyle/>
          <a:p>
            <a:fld id="{51FB71EE-74AD-40FA-80B3-970E5C4ADCBA}" type="slidenum">
              <a:rPr lang="en-US" smtClean="0"/>
              <a:pPr/>
              <a:t>‹#›</a:t>
            </a:fld>
            <a:endParaRPr lang="en-US"/>
          </a:p>
        </p:txBody>
      </p:sp>
    </p:spTree>
    <p:extLst>
      <p:ext uri="{BB962C8B-B14F-4D97-AF65-F5344CB8AC3E}">
        <p14:creationId xmlns:p14="http://schemas.microsoft.com/office/powerpoint/2010/main" xmlns="" val="35318828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7109F2-26A1-45A2-8BC8-2C604CA69D27}" type="datetime1">
              <a:rPr lang="en-US" smtClean="0"/>
              <a:t>1/4/2018</a:t>
            </a:fld>
            <a:endParaRPr lang="en-US"/>
          </a:p>
        </p:txBody>
      </p:sp>
      <p:sp>
        <p:nvSpPr>
          <p:cNvPr id="3" name="Footer Placeholder 2"/>
          <p:cNvSpPr>
            <a:spLocks noGrp="1"/>
          </p:cNvSpPr>
          <p:nvPr>
            <p:ph type="ftr" sz="quarter" idx="11"/>
          </p:nvPr>
        </p:nvSpPr>
        <p:spPr/>
        <p:txBody>
          <a:bodyPr/>
          <a:lstStyle/>
          <a:p>
            <a:r>
              <a:rPr lang="en-US" smtClean="0"/>
              <a:t>Telegram: @Computer_IT_Engineering</a:t>
            </a:r>
            <a:endParaRPr lang="en-US"/>
          </a:p>
        </p:txBody>
      </p:sp>
      <p:sp>
        <p:nvSpPr>
          <p:cNvPr id="4" name="Slide Number Placeholder 3"/>
          <p:cNvSpPr>
            <a:spLocks noGrp="1"/>
          </p:cNvSpPr>
          <p:nvPr>
            <p:ph type="sldNum" sz="quarter" idx="12"/>
          </p:nvPr>
        </p:nvSpPr>
        <p:spPr/>
        <p:txBody>
          <a:bodyPr/>
          <a:lstStyle/>
          <a:p>
            <a:fld id="{51FB71EE-74AD-40FA-80B3-970E5C4ADCBA}" type="slidenum">
              <a:rPr lang="en-US" smtClean="0"/>
              <a:pPr/>
              <a:t>‹#›</a:t>
            </a:fld>
            <a:endParaRPr lang="en-US"/>
          </a:p>
        </p:txBody>
      </p:sp>
    </p:spTree>
    <p:extLst>
      <p:ext uri="{BB962C8B-B14F-4D97-AF65-F5344CB8AC3E}">
        <p14:creationId xmlns:p14="http://schemas.microsoft.com/office/powerpoint/2010/main" xmlns="" val="14717092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325DBE-31DA-4E78-9C1E-6128CF973F58}" type="datetime1">
              <a:rPr lang="en-US" smtClean="0"/>
              <a:t>1/4/2018</a:t>
            </a:fld>
            <a:endParaRPr lang="en-US"/>
          </a:p>
        </p:txBody>
      </p:sp>
      <p:sp>
        <p:nvSpPr>
          <p:cNvPr id="6" name="Footer Placeholder 5"/>
          <p:cNvSpPr>
            <a:spLocks noGrp="1"/>
          </p:cNvSpPr>
          <p:nvPr>
            <p:ph type="ftr" sz="quarter" idx="11"/>
          </p:nvPr>
        </p:nvSpPr>
        <p:spPr/>
        <p:txBody>
          <a:bodyPr/>
          <a:lstStyle/>
          <a:p>
            <a:r>
              <a:rPr lang="en-US" smtClean="0"/>
              <a:t>Telegram: @Computer_IT_Engineering</a:t>
            </a:r>
            <a:endParaRPr lang="en-US"/>
          </a:p>
        </p:txBody>
      </p:sp>
      <p:sp>
        <p:nvSpPr>
          <p:cNvPr id="7" name="Slide Number Placeholder 6"/>
          <p:cNvSpPr>
            <a:spLocks noGrp="1"/>
          </p:cNvSpPr>
          <p:nvPr>
            <p:ph type="sldNum" sz="quarter" idx="12"/>
          </p:nvPr>
        </p:nvSpPr>
        <p:spPr/>
        <p:txBody>
          <a:bodyPr/>
          <a:lstStyle/>
          <a:p>
            <a:fld id="{51FB71EE-74AD-40FA-80B3-970E5C4ADCBA}" type="slidenum">
              <a:rPr lang="en-US" smtClean="0"/>
              <a:pPr/>
              <a:t>‹#›</a:t>
            </a:fld>
            <a:endParaRPr lang="en-US"/>
          </a:p>
        </p:txBody>
      </p:sp>
    </p:spTree>
    <p:extLst>
      <p:ext uri="{BB962C8B-B14F-4D97-AF65-F5344CB8AC3E}">
        <p14:creationId xmlns:p14="http://schemas.microsoft.com/office/powerpoint/2010/main" xmlns="" val="14861366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7BA95A-02C5-4FE9-B0CE-9735E0BA66AB}" type="datetime1">
              <a:rPr lang="en-US" smtClean="0"/>
              <a:t>1/4/2018</a:t>
            </a:fld>
            <a:endParaRPr lang="en-US"/>
          </a:p>
        </p:txBody>
      </p:sp>
      <p:sp>
        <p:nvSpPr>
          <p:cNvPr id="6" name="Footer Placeholder 5"/>
          <p:cNvSpPr>
            <a:spLocks noGrp="1"/>
          </p:cNvSpPr>
          <p:nvPr>
            <p:ph type="ftr" sz="quarter" idx="11"/>
          </p:nvPr>
        </p:nvSpPr>
        <p:spPr/>
        <p:txBody>
          <a:bodyPr/>
          <a:lstStyle/>
          <a:p>
            <a:r>
              <a:rPr lang="en-US" smtClean="0"/>
              <a:t>Telegram: @Computer_IT_Engineering</a:t>
            </a:r>
            <a:endParaRPr lang="en-US"/>
          </a:p>
        </p:txBody>
      </p:sp>
      <p:sp>
        <p:nvSpPr>
          <p:cNvPr id="7" name="Slide Number Placeholder 6"/>
          <p:cNvSpPr>
            <a:spLocks noGrp="1"/>
          </p:cNvSpPr>
          <p:nvPr>
            <p:ph type="sldNum" sz="quarter" idx="12"/>
          </p:nvPr>
        </p:nvSpPr>
        <p:spPr/>
        <p:txBody>
          <a:bodyPr/>
          <a:lstStyle/>
          <a:p>
            <a:fld id="{51FB71EE-74AD-40FA-80B3-970E5C4ADCBA}" type="slidenum">
              <a:rPr lang="en-US" smtClean="0"/>
              <a:pPr/>
              <a:t>‹#›</a:t>
            </a:fld>
            <a:endParaRPr lang="en-US"/>
          </a:p>
        </p:txBody>
      </p:sp>
    </p:spTree>
    <p:extLst>
      <p:ext uri="{BB962C8B-B14F-4D97-AF65-F5344CB8AC3E}">
        <p14:creationId xmlns:p14="http://schemas.microsoft.com/office/powerpoint/2010/main" xmlns="" val="41176818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94048C-5742-493D-A649-BF2DFB4BE585}" type="datetime1">
              <a:rPr lang="en-US" smtClean="0"/>
              <a:t>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Telegram: @Computer_IT_Engineering</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FB71EE-74AD-40FA-80B3-970E5C4ADCBA}" type="slidenum">
              <a:rPr lang="en-US" smtClean="0"/>
              <a:pPr/>
              <a:t>‹#›</a:t>
            </a:fld>
            <a:endParaRPr lang="en-US"/>
          </a:p>
        </p:txBody>
      </p:sp>
    </p:spTree>
    <p:extLst>
      <p:ext uri="{BB962C8B-B14F-4D97-AF65-F5344CB8AC3E}">
        <p14:creationId xmlns:p14="http://schemas.microsoft.com/office/powerpoint/2010/main" xmlns="" val="5576699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0.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1.jpe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4.jpeg"/><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ideo" Target="NULL" TargetMode="External"/><Relationship Id="rId6" Type="http://schemas.microsoft.com/office/2007/relationships/media" Target="../media/media2.MP4"/><Relationship Id="rId5" Type="http://schemas.openxmlformats.org/officeDocument/2006/relationships/image" Target="../media/image3.png"/><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2.xml"/><Relationship Id="rId7" Type="http://schemas.microsoft.com/office/2007/relationships/media" Target="../media/media1.mp4"/><Relationship Id="rId2" Type="http://schemas.openxmlformats.org/officeDocument/2006/relationships/slideLayout" Target="../slideLayouts/slideLayout2.xml"/><Relationship Id="rId1" Type="http://schemas.openxmlformats.org/officeDocument/2006/relationships/video" Target="NULL" TargetMode="Externa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5.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jpeg"/><Relationship Id="rId7"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605468" y="-526781"/>
            <a:ext cx="6030463" cy="2494237"/>
          </a:xfrm>
          <a:prstGeom prst="rect">
            <a:avLst/>
          </a:prstGeom>
        </p:spPr>
        <p:txBody>
          <a:bodyPr vert="horz" lIns="91440" tIns="45720" rIns="91440" bIns="45720" rtlCol="0" anchor="b">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12000" dirty="0" smtClean="0">
                <a:solidFill>
                  <a:schemeClr val="bg1"/>
                </a:solidFill>
                <a:latin typeface="Elephant" panose="02020904090505020303" pitchFamily="18" charset="0"/>
                <a:ea typeface="+mj-ea"/>
                <a:cs typeface="B Titr" pitchFamily="2" charset="-78"/>
              </a:rPr>
              <a:t>IOT -</a:t>
            </a:r>
            <a:endParaRPr kumimoji="0" lang="en-US" sz="12000" b="0" i="0" u="none" strike="noStrike" kern="1200" cap="none" spc="0" normalizeH="0" baseline="0" noProof="0" dirty="0">
              <a:ln>
                <a:noFill/>
              </a:ln>
              <a:solidFill>
                <a:schemeClr val="bg1"/>
              </a:solidFill>
              <a:effectLst/>
              <a:uLnTx/>
              <a:uFillTx/>
              <a:latin typeface="Elephant" panose="02020904090505020303" pitchFamily="18" charset="0"/>
              <a:ea typeface="+mj-ea"/>
              <a:cs typeface="B Titr" pitchFamily="2" charset="-78"/>
            </a:endParaRPr>
          </a:p>
        </p:txBody>
      </p:sp>
      <p:sp>
        <p:nvSpPr>
          <p:cNvPr id="5" name="Title 1"/>
          <p:cNvSpPr txBox="1">
            <a:spLocks/>
          </p:cNvSpPr>
          <p:nvPr/>
        </p:nvSpPr>
        <p:spPr>
          <a:xfrm>
            <a:off x="605468" y="929714"/>
            <a:ext cx="5441679" cy="1241281"/>
          </a:xfrm>
          <a:prstGeom prst="rect">
            <a:avLst/>
          </a:prstGeom>
        </p:spPr>
        <p:txBody>
          <a:bodyPr vert="horz" lIns="91440" tIns="45720" rIns="91440" bIns="45720" rtlCol="0" anchor="b">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3200" dirty="0" smtClean="0">
                <a:solidFill>
                  <a:srgbClr val="FFFF00"/>
                </a:solidFill>
                <a:latin typeface="Elephant" panose="02020904090505020303" pitchFamily="18" charset="0"/>
                <a:ea typeface="+mj-ea"/>
                <a:cs typeface="B Titr" pitchFamily="2" charset="-78"/>
              </a:rPr>
              <a:t>Internet </a:t>
            </a:r>
            <a:r>
              <a:rPr lang="en-US" sz="3200" dirty="0" smtClean="0">
                <a:solidFill>
                  <a:srgbClr val="C00000"/>
                </a:solidFill>
                <a:latin typeface="Elephant" panose="02020904090505020303" pitchFamily="18" charset="0"/>
                <a:ea typeface="+mj-ea"/>
                <a:cs typeface="B Titr" pitchFamily="2" charset="-78"/>
              </a:rPr>
              <a:t>of</a:t>
            </a:r>
            <a:r>
              <a:rPr lang="en-US" sz="3200" dirty="0" smtClean="0">
                <a:solidFill>
                  <a:srgbClr val="FFFF00"/>
                </a:solidFill>
                <a:latin typeface="Elephant" panose="02020904090505020303" pitchFamily="18" charset="0"/>
                <a:ea typeface="+mj-ea"/>
                <a:cs typeface="B Titr" pitchFamily="2" charset="-78"/>
              </a:rPr>
              <a:t> things</a:t>
            </a:r>
            <a:endParaRPr kumimoji="0" lang="en-US" sz="3200" b="0" i="0" u="none" strike="noStrike" kern="1200" cap="none" spc="0" normalizeH="0" baseline="0" noProof="0" dirty="0">
              <a:ln>
                <a:noFill/>
              </a:ln>
              <a:solidFill>
                <a:srgbClr val="FFFF00"/>
              </a:solidFill>
              <a:effectLst/>
              <a:uLnTx/>
              <a:uFillTx/>
              <a:latin typeface="Elephant" panose="02020904090505020303" pitchFamily="18" charset="0"/>
              <a:ea typeface="+mj-ea"/>
              <a:cs typeface="B Titr" pitchFamily="2" charset="-78"/>
            </a:endParaRPr>
          </a:p>
        </p:txBody>
      </p:sp>
      <p:sp>
        <p:nvSpPr>
          <p:cNvPr id="8" name="TextBox 7"/>
          <p:cNvSpPr txBox="1"/>
          <p:nvPr/>
        </p:nvSpPr>
        <p:spPr>
          <a:xfrm>
            <a:off x="605468" y="2589748"/>
            <a:ext cx="7367451" cy="2492990"/>
          </a:xfrm>
          <a:prstGeom prst="rect">
            <a:avLst/>
          </a:prstGeom>
          <a:noFill/>
        </p:spPr>
        <p:txBody>
          <a:bodyPr wrap="square" rtlCol="0">
            <a:spAutoFit/>
          </a:bodyPr>
          <a:lstStyle/>
          <a:p>
            <a:pPr rtl="1"/>
            <a:r>
              <a:rPr lang="en-US" sz="4000" dirty="0" smtClean="0">
                <a:solidFill>
                  <a:schemeClr val="bg1"/>
                </a:solidFill>
                <a:latin typeface="Elephant" panose="02020904090505020303" pitchFamily="18" charset="0"/>
                <a:cs typeface="B Nazanin" panose="00000400000000000000" pitchFamily="2" charset="-78"/>
              </a:rPr>
              <a:t>Student : Ali </a:t>
            </a:r>
            <a:r>
              <a:rPr lang="en-US" sz="4000" dirty="0" err="1" smtClean="0">
                <a:solidFill>
                  <a:schemeClr val="bg1"/>
                </a:solidFill>
                <a:latin typeface="Elephant" panose="02020904090505020303" pitchFamily="18" charset="0"/>
                <a:cs typeface="B Nazanin" panose="00000400000000000000" pitchFamily="2" charset="-78"/>
              </a:rPr>
              <a:t>Moradi</a:t>
            </a:r>
            <a:endParaRPr lang="fa-IR" sz="4000" dirty="0" smtClean="0">
              <a:solidFill>
                <a:schemeClr val="bg1"/>
              </a:solidFill>
              <a:latin typeface="Elephant" panose="02020904090505020303" pitchFamily="18" charset="0"/>
              <a:cs typeface="B Nazanin" panose="00000400000000000000" pitchFamily="2" charset="-78"/>
            </a:endParaRPr>
          </a:p>
          <a:p>
            <a:pPr rtl="1"/>
            <a:r>
              <a:rPr lang="en-US" sz="4000" dirty="0" smtClean="0">
                <a:solidFill>
                  <a:schemeClr val="bg1"/>
                </a:solidFill>
                <a:latin typeface="Elephant" panose="02020904090505020303" pitchFamily="18" charset="0"/>
                <a:cs typeface="B Nazanin" panose="00000400000000000000" pitchFamily="2" charset="-78"/>
              </a:rPr>
              <a:t>Advisor: Dr</a:t>
            </a:r>
            <a:r>
              <a:rPr lang="en-US" sz="4000" dirty="0">
                <a:solidFill>
                  <a:schemeClr val="bg1"/>
                </a:solidFill>
                <a:latin typeface="Elephant" panose="02020904090505020303" pitchFamily="18" charset="0"/>
                <a:cs typeface="B Nazanin" panose="00000400000000000000" pitchFamily="2" charset="-78"/>
              </a:rPr>
              <a:t>. </a:t>
            </a:r>
            <a:r>
              <a:rPr lang="en-US" sz="4000" dirty="0" err="1" smtClean="0">
                <a:solidFill>
                  <a:schemeClr val="bg1"/>
                </a:solidFill>
                <a:latin typeface="Elephant" panose="02020904090505020303" pitchFamily="18" charset="0"/>
                <a:cs typeface="B Nazanin" panose="00000400000000000000" pitchFamily="2" charset="-78"/>
              </a:rPr>
              <a:t>Yakhchi</a:t>
            </a:r>
            <a:endParaRPr lang="en-US" sz="4000" dirty="0" smtClean="0">
              <a:solidFill>
                <a:schemeClr val="bg1"/>
              </a:solidFill>
              <a:latin typeface="Elephant" panose="02020904090505020303" pitchFamily="18" charset="0"/>
              <a:cs typeface="B Nazanin" panose="00000400000000000000" pitchFamily="2" charset="-78"/>
            </a:endParaRPr>
          </a:p>
          <a:p>
            <a:pPr rtl="1"/>
            <a:endParaRPr lang="en-US" sz="4000" dirty="0" smtClean="0">
              <a:solidFill>
                <a:schemeClr val="bg1"/>
              </a:solidFill>
              <a:latin typeface="Elephant" panose="02020904090505020303" pitchFamily="18" charset="0"/>
              <a:cs typeface="B Nazanin" panose="00000400000000000000" pitchFamily="2" charset="-78"/>
            </a:endParaRPr>
          </a:p>
          <a:p>
            <a:pPr rtl="1"/>
            <a:r>
              <a:rPr lang="en-US" dirty="0" smtClean="0">
                <a:solidFill>
                  <a:schemeClr val="bg1"/>
                </a:solidFill>
                <a:latin typeface="Elephant" panose="02020904090505020303" pitchFamily="18" charset="0"/>
                <a:cs typeface="B Nazanin" panose="00000400000000000000" pitchFamily="2" charset="-78"/>
              </a:rPr>
              <a:t>November 2017</a:t>
            </a:r>
          </a:p>
          <a:p>
            <a:pPr rtl="1"/>
            <a:endParaRPr lang="en-US" dirty="0">
              <a:solidFill>
                <a:schemeClr val="bg1"/>
              </a:solidFill>
              <a:latin typeface="Elephant" panose="02020904090505020303" pitchFamily="18" charset="0"/>
              <a:cs typeface="B Nazanin" panose="00000400000000000000" pitchFamily="2" charset="-78"/>
            </a:endParaRPr>
          </a:p>
        </p:txBody>
      </p:sp>
      <p:sp>
        <p:nvSpPr>
          <p:cNvPr id="2" name="TextBox 1"/>
          <p:cNvSpPr txBox="1"/>
          <p:nvPr/>
        </p:nvSpPr>
        <p:spPr>
          <a:xfrm>
            <a:off x="5366658" y="243907"/>
            <a:ext cx="5050971" cy="1723549"/>
          </a:xfrm>
          <a:prstGeom prst="rect">
            <a:avLst/>
          </a:prstGeom>
          <a:noFill/>
        </p:spPr>
        <p:txBody>
          <a:bodyPr wrap="square" rtlCol="0">
            <a:spAutoFit/>
          </a:bodyPr>
          <a:lstStyle/>
          <a:p>
            <a:r>
              <a:rPr lang="en-US" sz="6600" dirty="0" smtClean="0">
                <a:solidFill>
                  <a:schemeClr val="bg1"/>
                </a:solidFill>
                <a:latin typeface="Elephant" panose="02020904090505020303" pitchFamily="18" charset="0"/>
              </a:rPr>
              <a:t>RFID  </a:t>
            </a:r>
            <a:r>
              <a:rPr lang="en-US" sz="4000" dirty="0" smtClean="0">
                <a:solidFill>
                  <a:schemeClr val="bg1"/>
                </a:solidFill>
                <a:latin typeface="Elephant" panose="02020904090505020303" pitchFamily="18" charset="0"/>
              </a:rPr>
              <a:t>Technology</a:t>
            </a:r>
            <a:endParaRPr lang="en-US" sz="4000" dirty="0">
              <a:solidFill>
                <a:schemeClr val="bg1"/>
              </a:solidFill>
              <a:latin typeface="Elephant" panose="02020904090505020303" pitchFamily="18" charset="0"/>
            </a:endParaRPr>
          </a:p>
        </p:txBody>
      </p:sp>
      <p:sp>
        <p:nvSpPr>
          <p:cNvPr id="6" name="Footer Placeholder 5"/>
          <p:cNvSpPr>
            <a:spLocks noGrp="1"/>
          </p:cNvSpPr>
          <p:nvPr>
            <p:ph type="ftr" sz="quarter" idx="11"/>
          </p:nvPr>
        </p:nvSpPr>
        <p:spPr/>
        <p:txBody>
          <a:bodyPr/>
          <a:lstStyle/>
          <a:p>
            <a:r>
              <a:rPr lang="en-US" smtClean="0"/>
              <a:t>Telegram: @Computer_IT_Engineering</a:t>
            </a:r>
            <a:endParaRPr lang="en-US"/>
          </a:p>
        </p:txBody>
      </p:sp>
    </p:spTree>
    <p:extLst>
      <p:ext uri="{BB962C8B-B14F-4D97-AF65-F5344CB8AC3E}">
        <p14:creationId xmlns:p14="http://schemas.microsoft.com/office/powerpoint/2010/main" xmlns="" val="12496157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flipH="1">
            <a:off x="11385394" y="6333892"/>
            <a:ext cx="806605" cy="403043"/>
          </a:xfrm>
          <a:prstGeom prst="rect">
            <a:avLst/>
          </a:prstGeom>
        </p:spPr>
      </p:pic>
      <p:sp>
        <p:nvSpPr>
          <p:cNvPr id="7" name="TextBox 6"/>
          <p:cNvSpPr txBox="1"/>
          <p:nvPr/>
        </p:nvSpPr>
        <p:spPr>
          <a:xfrm>
            <a:off x="11551920" y="6367603"/>
            <a:ext cx="1280160"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6/15</a:t>
            </a:r>
            <a:endParaRPr lang="en-US" dirty="0">
              <a:latin typeface="Times New Roman" panose="02020603050405020304" pitchFamily="18" charset="0"/>
              <a:cs typeface="Times New Roman" panose="02020603050405020304" pitchFamily="18" charset="0"/>
            </a:endParaRPr>
          </a:p>
        </p:txBody>
      </p:sp>
      <p:sp>
        <p:nvSpPr>
          <p:cNvPr id="4" name="Line 96"/>
          <p:cNvSpPr>
            <a:spLocks noChangeShapeType="1"/>
          </p:cNvSpPr>
          <p:nvPr/>
        </p:nvSpPr>
        <p:spPr bwMode="auto">
          <a:xfrm>
            <a:off x="2399427" y="2907006"/>
            <a:ext cx="4800600" cy="0"/>
          </a:xfrm>
          <a:prstGeom prst="line">
            <a:avLst/>
          </a:prstGeom>
          <a:noFill/>
          <a:ln w="25400">
            <a:solidFill>
              <a:srgbClr val="C0C0C0"/>
            </a:solidFill>
            <a:prstDash val="sysDot"/>
            <a:round/>
            <a:headEnd/>
            <a:tailEnd type="oval"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5" name="Text Box 97"/>
          <p:cNvSpPr txBox="1">
            <a:spLocks noChangeArrowheads="1"/>
          </p:cNvSpPr>
          <p:nvPr/>
        </p:nvSpPr>
        <p:spPr bwMode="auto">
          <a:xfrm>
            <a:off x="2813911" y="2445341"/>
            <a:ext cx="227459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r>
              <a:rPr lang="en-US" sz="2400" b="1" dirty="0" smtClean="0">
                <a:solidFill>
                  <a:schemeClr val="bg1"/>
                </a:solidFill>
              </a:rPr>
              <a:t>Passive Tags</a:t>
            </a:r>
            <a:endParaRPr lang="en-US" sz="2400" dirty="0">
              <a:solidFill>
                <a:schemeClr val="bg1"/>
              </a:solidFill>
            </a:endParaRPr>
          </a:p>
        </p:txBody>
      </p:sp>
      <p:grpSp>
        <p:nvGrpSpPr>
          <p:cNvPr id="8" name="Group 88"/>
          <p:cNvGrpSpPr>
            <a:grpSpLocks/>
          </p:cNvGrpSpPr>
          <p:nvPr/>
        </p:nvGrpSpPr>
        <p:grpSpPr bwMode="auto">
          <a:xfrm>
            <a:off x="1691539" y="2394715"/>
            <a:ext cx="762000" cy="665163"/>
            <a:chOff x="1110" y="2656"/>
            <a:chExt cx="1549" cy="1351"/>
          </a:xfrm>
        </p:grpSpPr>
        <p:sp>
          <p:nvSpPr>
            <p:cNvPr id="9" name="AutoShape 89"/>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rtl="1" eaLnBrk="1" hangingPunct="1">
                <a:spcBef>
                  <a:spcPct val="0"/>
                </a:spcBef>
                <a:buClrTx/>
                <a:buSzTx/>
                <a:buFontTx/>
                <a:buNone/>
              </a:pPr>
              <a:endParaRPr lang="zh-CN" altLang="en-US" sz="1800">
                <a:ea typeface="SimSun" panose="02010600030101010101" pitchFamily="2" charset="-122"/>
              </a:endParaRPr>
            </a:p>
          </p:txBody>
        </p:sp>
        <p:sp>
          <p:nvSpPr>
            <p:cNvPr id="10" name="AutoShape 90"/>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rtl="1" eaLnBrk="1" hangingPunct="1">
                <a:spcBef>
                  <a:spcPct val="0"/>
                </a:spcBef>
                <a:buClrTx/>
                <a:buSzTx/>
                <a:buFontTx/>
                <a:buNone/>
              </a:pPr>
              <a:endParaRPr lang="zh-CN" altLang="en-US" sz="1800">
                <a:ea typeface="SimSun" panose="02010600030101010101" pitchFamily="2" charset="-122"/>
              </a:endParaRPr>
            </a:p>
          </p:txBody>
        </p:sp>
        <p:sp>
          <p:nvSpPr>
            <p:cNvPr id="11" name="AutoShape 91"/>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pPr algn="r" rtl="1" eaLnBrk="1" hangingPunct="1">
                <a:defRPr/>
              </a:pPr>
              <a:endParaRPr lang="zh-CN" altLang="en-US">
                <a:latin typeface="Arial" charset="0"/>
                <a:ea typeface="宋体" pitchFamily="2" charset="-122"/>
              </a:endParaRPr>
            </a:p>
          </p:txBody>
        </p:sp>
      </p:grpSp>
      <p:sp>
        <p:nvSpPr>
          <p:cNvPr id="12" name="Text Box 98"/>
          <p:cNvSpPr txBox="1">
            <a:spLocks noChangeArrowheads="1"/>
          </p:cNvSpPr>
          <p:nvPr/>
        </p:nvSpPr>
        <p:spPr bwMode="gray">
          <a:xfrm>
            <a:off x="1895985" y="2506160"/>
            <a:ext cx="357187"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rtl="1">
              <a:spcBef>
                <a:spcPct val="0"/>
              </a:spcBef>
              <a:buClrTx/>
              <a:buSzTx/>
              <a:buFontTx/>
              <a:buNone/>
            </a:pPr>
            <a:r>
              <a:rPr lang="fa-IR" altLang="zh-CN" sz="2400" b="1" dirty="0">
                <a:ea typeface="SimSun" panose="02010600030101010101" pitchFamily="2" charset="-122"/>
              </a:rPr>
              <a:t>1</a:t>
            </a:r>
            <a:endParaRPr lang="en-US" altLang="zh-CN" sz="2400" b="1" dirty="0">
              <a:ea typeface="SimSun" panose="02010600030101010101" pitchFamily="2" charset="-122"/>
            </a:endParaRPr>
          </a:p>
        </p:txBody>
      </p:sp>
      <p:sp>
        <p:nvSpPr>
          <p:cNvPr id="14" name="TextBox 13"/>
          <p:cNvSpPr txBox="1"/>
          <p:nvPr/>
        </p:nvSpPr>
        <p:spPr>
          <a:xfrm>
            <a:off x="2110474" y="968013"/>
            <a:ext cx="5691017" cy="830997"/>
          </a:xfrm>
          <a:prstGeom prst="rect">
            <a:avLst/>
          </a:prstGeom>
          <a:noFill/>
        </p:spPr>
        <p:txBody>
          <a:bodyPr wrap="square" rtlCol="0">
            <a:spAutoFit/>
          </a:bodyPr>
          <a:lstStyle/>
          <a:p>
            <a:r>
              <a:rPr lang="en-US" sz="4800" dirty="0" smtClean="0">
                <a:solidFill>
                  <a:schemeClr val="accent4"/>
                </a:solidFill>
                <a:latin typeface="Elephant" panose="02020904090505020303" pitchFamily="18" charset="0"/>
              </a:rPr>
              <a:t>RFID </a:t>
            </a:r>
            <a:r>
              <a:rPr lang="en-US" sz="4800" dirty="0" smtClean="0">
                <a:solidFill>
                  <a:schemeClr val="bg1"/>
                </a:solidFill>
                <a:latin typeface="Elephant" panose="02020904090505020303" pitchFamily="18" charset="0"/>
              </a:rPr>
              <a:t>tags</a:t>
            </a:r>
            <a:r>
              <a:rPr lang="en-US" sz="4800" dirty="0" smtClean="0">
                <a:solidFill>
                  <a:schemeClr val="accent4"/>
                </a:solidFill>
                <a:latin typeface="Elephant" panose="02020904090505020303" pitchFamily="18" charset="0"/>
              </a:rPr>
              <a:t> </a:t>
            </a:r>
            <a:r>
              <a:rPr lang="en-US" sz="4800" dirty="0" smtClean="0">
                <a:solidFill>
                  <a:schemeClr val="bg1"/>
                </a:solidFill>
              </a:rPr>
              <a:t>:</a:t>
            </a:r>
            <a:endParaRPr lang="en-US" sz="4800" dirty="0">
              <a:solidFill>
                <a:schemeClr val="bg1"/>
              </a:solidFill>
              <a:latin typeface="Elephant" panose="02020904090505020303" pitchFamily="18" charset="0"/>
            </a:endParaRPr>
          </a:p>
        </p:txBody>
      </p:sp>
      <p:pic>
        <p:nvPicPr>
          <p:cNvPr id="16" name="Picture 15"/>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8402955" y="1633885"/>
            <a:ext cx="3385741" cy="3424583"/>
          </a:xfrm>
          <a:prstGeom prst="rect">
            <a:avLst/>
          </a:prstGeom>
          <a:solidFill>
            <a:schemeClr val="accent1">
              <a:alpha val="95000"/>
            </a:schemeClr>
          </a:solidFill>
          <a:ln w="73025">
            <a:solidFill>
              <a:srgbClr val="C8C6BD"/>
            </a:solidFill>
          </a:ln>
          <a:effectLst>
            <a:glow rad="304800">
              <a:schemeClr val="bg2">
                <a:alpha val="40000"/>
              </a:schemeClr>
            </a:glow>
          </a:effectLst>
        </p:spPr>
      </p:pic>
      <p:pic>
        <p:nvPicPr>
          <p:cNvPr id="37" name="Picture 36"/>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079866" y="937384"/>
            <a:ext cx="803909" cy="800718"/>
          </a:xfrm>
          <a:prstGeom prst="rect">
            <a:avLst/>
          </a:prstGeom>
        </p:spPr>
      </p:pic>
      <p:sp>
        <p:nvSpPr>
          <p:cNvPr id="2" name="Rectangle 1"/>
          <p:cNvSpPr/>
          <p:nvPr/>
        </p:nvSpPr>
        <p:spPr>
          <a:xfrm>
            <a:off x="1907982" y="3694885"/>
            <a:ext cx="6096000" cy="1477328"/>
          </a:xfrm>
          <a:prstGeom prst="rect">
            <a:avLst/>
          </a:prstGeom>
        </p:spPr>
        <p:txBody>
          <a:bodyPr>
            <a:spAutoFit/>
          </a:bodyPr>
          <a:lstStyle/>
          <a:p>
            <a:pPr marL="742950" lvl="1" indent="-285750">
              <a:buFont typeface="Wingdings" panose="05000000000000000000" pitchFamily="2" charset="2"/>
              <a:buChar char="ü"/>
            </a:pPr>
            <a:r>
              <a:rPr lang="en-US" dirty="0">
                <a:solidFill>
                  <a:schemeClr val="bg1"/>
                </a:solidFill>
                <a:latin typeface="Elephant" panose="02020904090505020303" pitchFamily="18" charset="0"/>
              </a:rPr>
              <a:t>No </a:t>
            </a:r>
            <a:r>
              <a:rPr lang="en-US" dirty="0" smtClean="0">
                <a:solidFill>
                  <a:schemeClr val="bg1"/>
                </a:solidFill>
                <a:latin typeface="Elephant" panose="02020904090505020303" pitchFamily="18" charset="0"/>
              </a:rPr>
              <a:t>battery</a:t>
            </a:r>
          </a:p>
          <a:p>
            <a:pPr marL="742950" lvl="1" indent="-285750">
              <a:buFont typeface="Wingdings" panose="05000000000000000000" pitchFamily="2" charset="2"/>
              <a:buChar char="ü"/>
            </a:pPr>
            <a:endParaRPr lang="en-US" dirty="0" smtClean="0">
              <a:solidFill>
                <a:schemeClr val="bg1"/>
              </a:solidFill>
              <a:latin typeface="Elephant" panose="02020904090505020303" pitchFamily="18" charset="0"/>
            </a:endParaRPr>
          </a:p>
          <a:p>
            <a:pPr marL="742950" lvl="1" indent="-285750">
              <a:buFont typeface="Wingdings" panose="05000000000000000000" pitchFamily="2" charset="2"/>
              <a:buChar char="ü"/>
            </a:pPr>
            <a:r>
              <a:rPr lang="en-US" dirty="0" smtClean="0">
                <a:solidFill>
                  <a:schemeClr val="bg1"/>
                </a:solidFill>
                <a:latin typeface="Elephant" panose="02020904090505020303" pitchFamily="18" charset="0"/>
              </a:rPr>
              <a:t>Low cost</a:t>
            </a:r>
          </a:p>
          <a:p>
            <a:pPr marL="742950" lvl="1" indent="-285750">
              <a:buFont typeface="Wingdings" panose="05000000000000000000" pitchFamily="2" charset="2"/>
              <a:buChar char="ü"/>
            </a:pPr>
            <a:endParaRPr lang="en-US" dirty="0" smtClean="0">
              <a:solidFill>
                <a:schemeClr val="bg1"/>
              </a:solidFill>
              <a:latin typeface="Elephant" panose="02020904090505020303" pitchFamily="18" charset="0"/>
            </a:endParaRPr>
          </a:p>
          <a:p>
            <a:pPr marL="742950" lvl="1" indent="-285750">
              <a:buFont typeface="Wingdings" panose="05000000000000000000" pitchFamily="2" charset="2"/>
              <a:buChar char="ü"/>
            </a:pPr>
            <a:r>
              <a:rPr lang="en-US" dirty="0">
                <a:solidFill>
                  <a:schemeClr val="bg1"/>
                </a:solidFill>
                <a:latin typeface="Elephant" panose="02020904090505020303" pitchFamily="18" charset="0"/>
              </a:rPr>
              <a:t>Shorter range</a:t>
            </a:r>
          </a:p>
        </p:txBody>
      </p:sp>
      <p:sp>
        <p:nvSpPr>
          <p:cNvPr id="15" name="Footer Placeholder 14"/>
          <p:cNvSpPr>
            <a:spLocks noGrp="1"/>
          </p:cNvSpPr>
          <p:nvPr>
            <p:ph type="ftr" sz="quarter" idx="11"/>
          </p:nvPr>
        </p:nvSpPr>
        <p:spPr/>
        <p:txBody>
          <a:bodyPr/>
          <a:lstStyle/>
          <a:p>
            <a:r>
              <a:rPr lang="en-US" smtClean="0"/>
              <a:t>Telegram: @Computer_IT_Engineering</a:t>
            </a:r>
            <a:endParaRPr lang="en-US"/>
          </a:p>
        </p:txBody>
      </p:sp>
    </p:spTree>
    <p:extLst>
      <p:ext uri="{BB962C8B-B14F-4D97-AF65-F5344CB8AC3E}">
        <p14:creationId xmlns:p14="http://schemas.microsoft.com/office/powerpoint/2010/main" xmlns="" val="187206062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2"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flipH="1">
            <a:off x="11385394" y="6333892"/>
            <a:ext cx="806605" cy="403043"/>
          </a:xfrm>
          <a:prstGeom prst="rect">
            <a:avLst/>
          </a:prstGeom>
        </p:spPr>
      </p:pic>
      <p:sp>
        <p:nvSpPr>
          <p:cNvPr id="7" name="TextBox 6"/>
          <p:cNvSpPr txBox="1"/>
          <p:nvPr/>
        </p:nvSpPr>
        <p:spPr>
          <a:xfrm>
            <a:off x="11551920" y="6367603"/>
            <a:ext cx="1280160"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7/15</a:t>
            </a:r>
            <a:endParaRPr lang="en-US"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2134782" y="907105"/>
            <a:ext cx="5691017" cy="830997"/>
          </a:xfrm>
          <a:prstGeom prst="rect">
            <a:avLst/>
          </a:prstGeom>
          <a:noFill/>
        </p:spPr>
        <p:txBody>
          <a:bodyPr wrap="square" rtlCol="0">
            <a:spAutoFit/>
          </a:bodyPr>
          <a:lstStyle/>
          <a:p>
            <a:r>
              <a:rPr lang="en-US" sz="4800" dirty="0" smtClean="0">
                <a:solidFill>
                  <a:schemeClr val="accent4"/>
                </a:solidFill>
                <a:latin typeface="Elephant" panose="02020904090505020303" pitchFamily="18" charset="0"/>
              </a:rPr>
              <a:t>RFID </a:t>
            </a:r>
            <a:r>
              <a:rPr lang="en-US" sz="4800" dirty="0" smtClean="0">
                <a:solidFill>
                  <a:schemeClr val="bg1"/>
                </a:solidFill>
                <a:latin typeface="Elephant" panose="02020904090505020303" pitchFamily="18" charset="0"/>
              </a:rPr>
              <a:t>tags</a:t>
            </a:r>
            <a:r>
              <a:rPr lang="en-US" sz="4800" dirty="0" smtClean="0">
                <a:solidFill>
                  <a:schemeClr val="accent4"/>
                </a:solidFill>
                <a:latin typeface="Elephant" panose="02020904090505020303" pitchFamily="18" charset="0"/>
              </a:rPr>
              <a:t> </a:t>
            </a:r>
            <a:r>
              <a:rPr lang="en-US" sz="4800" dirty="0" smtClean="0">
                <a:solidFill>
                  <a:schemeClr val="bg1"/>
                </a:solidFill>
              </a:rPr>
              <a:t>:</a:t>
            </a:r>
            <a:endParaRPr lang="en-US" sz="4800" dirty="0">
              <a:solidFill>
                <a:schemeClr val="bg1"/>
              </a:solidFill>
              <a:latin typeface="Elephant" panose="02020904090505020303" pitchFamily="18" charset="0"/>
            </a:endParaRPr>
          </a:p>
        </p:txBody>
      </p:sp>
      <p:sp>
        <p:nvSpPr>
          <p:cNvPr id="17" name="Line 99"/>
          <p:cNvSpPr>
            <a:spLocks noChangeShapeType="1"/>
          </p:cNvSpPr>
          <p:nvPr/>
        </p:nvSpPr>
        <p:spPr bwMode="auto">
          <a:xfrm>
            <a:off x="2453539" y="2999666"/>
            <a:ext cx="4800600" cy="0"/>
          </a:xfrm>
          <a:prstGeom prst="line">
            <a:avLst/>
          </a:prstGeom>
          <a:noFill/>
          <a:ln w="25400">
            <a:solidFill>
              <a:srgbClr val="C0C0C0"/>
            </a:solidFill>
            <a:prstDash val="sysDot"/>
            <a:round/>
            <a:headEnd/>
            <a:tailEnd type="oval"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8" name="Text Box 100"/>
          <p:cNvSpPr txBox="1">
            <a:spLocks noChangeArrowheads="1"/>
          </p:cNvSpPr>
          <p:nvPr/>
        </p:nvSpPr>
        <p:spPr bwMode="auto">
          <a:xfrm>
            <a:off x="2652534" y="2480632"/>
            <a:ext cx="191469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sz="2400" dirty="0" smtClean="0">
                <a:solidFill>
                  <a:schemeClr val="bg1"/>
                </a:solidFill>
              </a:rPr>
              <a:t>Active Tags</a:t>
            </a:r>
            <a:endParaRPr lang="en-US" sz="2400" dirty="0">
              <a:solidFill>
                <a:schemeClr val="bg1"/>
              </a:solidFill>
            </a:endParaRPr>
          </a:p>
        </p:txBody>
      </p:sp>
      <p:grpSp>
        <p:nvGrpSpPr>
          <p:cNvPr id="19" name="Group 92"/>
          <p:cNvGrpSpPr>
            <a:grpSpLocks/>
          </p:cNvGrpSpPr>
          <p:nvPr/>
        </p:nvGrpSpPr>
        <p:grpSpPr bwMode="auto">
          <a:xfrm>
            <a:off x="1691539" y="2453799"/>
            <a:ext cx="762000" cy="665163"/>
            <a:chOff x="3174" y="2656"/>
            <a:chExt cx="1549" cy="1351"/>
          </a:xfrm>
        </p:grpSpPr>
        <p:sp>
          <p:nvSpPr>
            <p:cNvPr id="20" name="AutoShape 93"/>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rtl="1" eaLnBrk="1" hangingPunct="1">
                <a:spcBef>
                  <a:spcPct val="0"/>
                </a:spcBef>
                <a:buClrTx/>
                <a:buSzTx/>
                <a:buFontTx/>
                <a:buNone/>
              </a:pPr>
              <a:endParaRPr lang="zh-CN" altLang="en-US" sz="1800">
                <a:ea typeface="SimSun" panose="02010600030101010101" pitchFamily="2" charset="-122"/>
              </a:endParaRPr>
            </a:p>
          </p:txBody>
        </p:sp>
        <p:sp>
          <p:nvSpPr>
            <p:cNvPr id="21" name="AutoShape 94"/>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rtl="1" eaLnBrk="1" hangingPunct="1">
                <a:spcBef>
                  <a:spcPct val="0"/>
                </a:spcBef>
                <a:buClrTx/>
                <a:buSzTx/>
                <a:buFontTx/>
                <a:buNone/>
              </a:pPr>
              <a:endParaRPr lang="zh-CN" altLang="en-US" sz="1800">
                <a:ea typeface="SimSun" panose="02010600030101010101" pitchFamily="2" charset="-122"/>
              </a:endParaRPr>
            </a:p>
          </p:txBody>
        </p:sp>
        <p:sp>
          <p:nvSpPr>
            <p:cNvPr id="22" name="AutoShape 95"/>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p:spPr>
          <p:txBody>
            <a:bodyPr wrap="none" anchor="ctr"/>
            <a:lstStyle/>
            <a:p>
              <a:pPr algn="r" rtl="1" eaLnBrk="1" hangingPunct="1">
                <a:defRPr/>
              </a:pPr>
              <a:endParaRPr lang="zh-CN" altLang="en-US">
                <a:latin typeface="Arial" charset="0"/>
                <a:ea typeface="宋体" pitchFamily="2" charset="-122"/>
              </a:endParaRPr>
            </a:p>
          </p:txBody>
        </p:sp>
      </p:grpSp>
      <p:sp>
        <p:nvSpPr>
          <p:cNvPr id="23" name="Text Box 101"/>
          <p:cNvSpPr txBox="1">
            <a:spLocks noChangeArrowheads="1"/>
          </p:cNvSpPr>
          <p:nvPr/>
        </p:nvSpPr>
        <p:spPr bwMode="gray">
          <a:xfrm>
            <a:off x="1860404" y="2542466"/>
            <a:ext cx="3540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rtl="1">
              <a:spcBef>
                <a:spcPct val="0"/>
              </a:spcBef>
              <a:buClrTx/>
              <a:buSzTx/>
              <a:buFontTx/>
              <a:buNone/>
            </a:pPr>
            <a:r>
              <a:rPr lang="en-US" altLang="zh-CN" sz="2400" b="1">
                <a:ea typeface="SimSun" panose="02010600030101010101" pitchFamily="2" charset="-122"/>
              </a:rPr>
              <a:t>2</a:t>
            </a:r>
          </a:p>
        </p:txBody>
      </p:sp>
      <p:pic>
        <p:nvPicPr>
          <p:cNvPr id="3" name="Picture 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893978" y="1465206"/>
            <a:ext cx="4079141" cy="3206087"/>
          </a:xfrm>
          <a:prstGeom prst="rect">
            <a:avLst/>
          </a:prstGeom>
          <a:solidFill>
            <a:schemeClr val="bg2">
              <a:alpha val="95000"/>
            </a:schemeClr>
          </a:solidFill>
          <a:ln w="73025">
            <a:solidFill>
              <a:schemeClr val="bg2"/>
            </a:solidFill>
          </a:ln>
          <a:effectLst>
            <a:glow rad="304800">
              <a:schemeClr val="bg2">
                <a:alpha val="40000"/>
              </a:schemeClr>
            </a:glow>
          </a:effectLst>
        </p:spPr>
      </p:pic>
      <p:pic>
        <p:nvPicPr>
          <p:cNvPr id="14" name="Picture 13"/>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079866" y="937384"/>
            <a:ext cx="803909" cy="800718"/>
          </a:xfrm>
          <a:prstGeom prst="rect">
            <a:avLst/>
          </a:prstGeom>
        </p:spPr>
      </p:pic>
      <p:sp>
        <p:nvSpPr>
          <p:cNvPr id="2" name="Rectangle 1"/>
          <p:cNvSpPr/>
          <p:nvPr/>
        </p:nvSpPr>
        <p:spPr>
          <a:xfrm>
            <a:off x="1805839" y="3471267"/>
            <a:ext cx="6096000" cy="2031325"/>
          </a:xfrm>
          <a:prstGeom prst="rect">
            <a:avLst/>
          </a:prstGeom>
        </p:spPr>
        <p:txBody>
          <a:bodyPr>
            <a:spAutoFit/>
          </a:bodyPr>
          <a:lstStyle/>
          <a:p>
            <a:pPr marL="742950" lvl="1" indent="-285750">
              <a:buFont typeface="Wingdings" panose="05000000000000000000" pitchFamily="2" charset="2"/>
              <a:buChar char="ü"/>
            </a:pPr>
            <a:r>
              <a:rPr lang="en-US" dirty="0">
                <a:solidFill>
                  <a:schemeClr val="bg1"/>
                </a:solidFill>
                <a:latin typeface="Elephant" panose="02020904090505020303" pitchFamily="18" charset="0"/>
              </a:rPr>
              <a:t>On-board </a:t>
            </a:r>
            <a:r>
              <a:rPr lang="en-US" dirty="0" smtClean="0">
                <a:solidFill>
                  <a:schemeClr val="bg1"/>
                </a:solidFill>
                <a:latin typeface="Elephant" panose="02020904090505020303" pitchFamily="18" charset="0"/>
              </a:rPr>
              <a:t>transceiver</a:t>
            </a:r>
          </a:p>
          <a:p>
            <a:pPr marL="742950" lvl="1" indent="-285750">
              <a:buFont typeface="Wingdings" panose="05000000000000000000" pitchFamily="2" charset="2"/>
              <a:buChar char="ü"/>
            </a:pPr>
            <a:endParaRPr lang="en-US" dirty="0">
              <a:solidFill>
                <a:schemeClr val="bg1"/>
              </a:solidFill>
              <a:latin typeface="Elephant" panose="02020904090505020303" pitchFamily="18" charset="0"/>
            </a:endParaRPr>
          </a:p>
          <a:p>
            <a:pPr marL="742950" lvl="1" indent="-285750">
              <a:buFont typeface="Wingdings" panose="05000000000000000000" pitchFamily="2" charset="2"/>
              <a:buChar char="ü"/>
            </a:pPr>
            <a:r>
              <a:rPr lang="en-US" dirty="0">
                <a:solidFill>
                  <a:schemeClr val="bg1"/>
                </a:solidFill>
                <a:latin typeface="Elephant" panose="02020904090505020303" pitchFamily="18" charset="0"/>
              </a:rPr>
              <a:t>Battery – must be </a:t>
            </a:r>
            <a:r>
              <a:rPr lang="en-US" dirty="0" smtClean="0">
                <a:solidFill>
                  <a:schemeClr val="bg1"/>
                </a:solidFill>
                <a:latin typeface="Elephant" panose="02020904090505020303" pitchFamily="18" charset="0"/>
              </a:rPr>
              <a:t>replaced</a:t>
            </a:r>
          </a:p>
          <a:p>
            <a:pPr marL="742950" lvl="1" indent="-285750">
              <a:buFont typeface="Wingdings" panose="05000000000000000000" pitchFamily="2" charset="2"/>
              <a:buChar char="ü"/>
            </a:pPr>
            <a:endParaRPr lang="en-US" dirty="0">
              <a:solidFill>
                <a:schemeClr val="bg1"/>
              </a:solidFill>
              <a:latin typeface="Elephant" panose="02020904090505020303" pitchFamily="18" charset="0"/>
            </a:endParaRPr>
          </a:p>
          <a:p>
            <a:pPr marL="742950" lvl="1" indent="-285750">
              <a:buFont typeface="Wingdings" panose="05000000000000000000" pitchFamily="2" charset="2"/>
              <a:buChar char="ü"/>
            </a:pPr>
            <a:r>
              <a:rPr lang="en-US" dirty="0">
                <a:solidFill>
                  <a:schemeClr val="bg1"/>
                </a:solidFill>
                <a:latin typeface="Elephant" panose="02020904090505020303" pitchFamily="18" charset="0"/>
              </a:rPr>
              <a:t>Longer </a:t>
            </a:r>
            <a:r>
              <a:rPr lang="en-US" dirty="0" smtClean="0">
                <a:solidFill>
                  <a:schemeClr val="bg1"/>
                </a:solidFill>
                <a:latin typeface="Elephant" panose="02020904090505020303" pitchFamily="18" charset="0"/>
              </a:rPr>
              <a:t>range</a:t>
            </a:r>
          </a:p>
          <a:p>
            <a:pPr marL="742950" lvl="1" indent="-285750">
              <a:buFont typeface="Wingdings" panose="05000000000000000000" pitchFamily="2" charset="2"/>
              <a:buChar char="ü"/>
            </a:pPr>
            <a:endParaRPr lang="en-US" dirty="0">
              <a:solidFill>
                <a:schemeClr val="bg1"/>
              </a:solidFill>
              <a:latin typeface="Elephant" panose="02020904090505020303" pitchFamily="18" charset="0"/>
            </a:endParaRPr>
          </a:p>
          <a:p>
            <a:pPr marL="742950" lvl="1" indent="-285750">
              <a:buFont typeface="Wingdings" panose="05000000000000000000" pitchFamily="2" charset="2"/>
              <a:buChar char="ü"/>
            </a:pPr>
            <a:r>
              <a:rPr lang="en-US" dirty="0">
                <a:solidFill>
                  <a:schemeClr val="bg1"/>
                </a:solidFill>
                <a:latin typeface="Elephant" panose="02020904090505020303" pitchFamily="18" charset="0"/>
              </a:rPr>
              <a:t>High cost</a:t>
            </a:r>
          </a:p>
        </p:txBody>
      </p:sp>
      <p:sp>
        <p:nvSpPr>
          <p:cNvPr id="15" name="Footer Placeholder 14"/>
          <p:cNvSpPr>
            <a:spLocks noGrp="1"/>
          </p:cNvSpPr>
          <p:nvPr>
            <p:ph type="ftr" sz="quarter" idx="11"/>
          </p:nvPr>
        </p:nvSpPr>
        <p:spPr/>
        <p:txBody>
          <a:bodyPr/>
          <a:lstStyle/>
          <a:p>
            <a:r>
              <a:rPr lang="en-US" smtClean="0"/>
              <a:t>Telegram: @Computer_IT_Engineering</a:t>
            </a:r>
            <a:endParaRPr lang="en-US"/>
          </a:p>
        </p:txBody>
      </p:sp>
    </p:spTree>
    <p:extLst>
      <p:ext uri="{BB962C8B-B14F-4D97-AF65-F5344CB8AC3E}">
        <p14:creationId xmlns:p14="http://schemas.microsoft.com/office/powerpoint/2010/main" xmlns="" val="24554537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23"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flipH="1">
            <a:off x="11385394" y="6333892"/>
            <a:ext cx="806605" cy="403043"/>
          </a:xfrm>
          <a:prstGeom prst="rect">
            <a:avLst/>
          </a:prstGeom>
        </p:spPr>
      </p:pic>
      <p:sp>
        <p:nvSpPr>
          <p:cNvPr id="7" name="TextBox 6"/>
          <p:cNvSpPr txBox="1"/>
          <p:nvPr/>
        </p:nvSpPr>
        <p:spPr>
          <a:xfrm>
            <a:off x="11551920" y="6367603"/>
            <a:ext cx="1280160"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8/15</a:t>
            </a:r>
            <a:endParaRPr lang="en-US" dirty="0">
              <a:latin typeface="Times New Roman" panose="02020603050405020304" pitchFamily="18" charset="0"/>
              <a:cs typeface="Times New Roman" panose="02020603050405020304" pitchFamily="18" charset="0"/>
            </a:endParaRPr>
          </a:p>
        </p:txBody>
      </p:sp>
      <p:sp>
        <p:nvSpPr>
          <p:cNvPr id="10" name="Line 110"/>
          <p:cNvSpPr>
            <a:spLocks noChangeShapeType="1"/>
          </p:cNvSpPr>
          <p:nvPr/>
        </p:nvSpPr>
        <p:spPr bwMode="auto">
          <a:xfrm>
            <a:off x="2421198" y="2935203"/>
            <a:ext cx="4800600" cy="0"/>
          </a:xfrm>
          <a:prstGeom prst="line">
            <a:avLst/>
          </a:prstGeom>
          <a:noFill/>
          <a:ln w="25400">
            <a:solidFill>
              <a:srgbClr val="C0C0C0"/>
            </a:solidFill>
            <a:prstDash val="sysDot"/>
            <a:round/>
            <a:headEnd/>
            <a:tailEnd type="oval"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1" name="Text Box 111"/>
          <p:cNvSpPr txBox="1">
            <a:spLocks noChangeArrowheads="1"/>
          </p:cNvSpPr>
          <p:nvPr/>
        </p:nvSpPr>
        <p:spPr bwMode="auto">
          <a:xfrm>
            <a:off x="2802686" y="2477992"/>
            <a:ext cx="202491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sz="2400" b="1" dirty="0">
                <a:solidFill>
                  <a:schemeClr val="bg1"/>
                </a:solidFill>
              </a:rPr>
              <a:t>semi-active</a:t>
            </a:r>
            <a:endParaRPr lang="fa-IR" sz="2400" b="1" dirty="0">
              <a:solidFill>
                <a:schemeClr val="bg1"/>
              </a:solidFill>
            </a:endParaRPr>
          </a:p>
        </p:txBody>
      </p:sp>
      <p:grpSp>
        <p:nvGrpSpPr>
          <p:cNvPr id="22" name="Group 102"/>
          <p:cNvGrpSpPr>
            <a:grpSpLocks/>
          </p:cNvGrpSpPr>
          <p:nvPr/>
        </p:nvGrpSpPr>
        <p:grpSpPr bwMode="auto">
          <a:xfrm>
            <a:off x="1713310" y="2390460"/>
            <a:ext cx="762000" cy="665163"/>
            <a:chOff x="1110" y="2656"/>
            <a:chExt cx="1549" cy="1351"/>
          </a:xfrm>
        </p:grpSpPr>
        <p:sp>
          <p:nvSpPr>
            <p:cNvPr id="23" name="AutoShape 103"/>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rtl="1" eaLnBrk="1" hangingPunct="1">
                <a:spcBef>
                  <a:spcPct val="0"/>
                </a:spcBef>
                <a:buClrTx/>
                <a:buSzTx/>
                <a:buFontTx/>
                <a:buNone/>
              </a:pPr>
              <a:endParaRPr lang="zh-CN" altLang="en-US" sz="1800">
                <a:ea typeface="SimSun" panose="02010600030101010101" pitchFamily="2" charset="-122"/>
              </a:endParaRPr>
            </a:p>
          </p:txBody>
        </p:sp>
        <p:sp>
          <p:nvSpPr>
            <p:cNvPr id="24" name="AutoShape 104"/>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rtl="1" eaLnBrk="1" hangingPunct="1">
                <a:spcBef>
                  <a:spcPct val="0"/>
                </a:spcBef>
                <a:buClrTx/>
                <a:buSzTx/>
                <a:buFontTx/>
                <a:buNone/>
              </a:pPr>
              <a:endParaRPr lang="zh-CN" altLang="en-US" sz="1800">
                <a:ea typeface="SimSun" panose="02010600030101010101" pitchFamily="2" charset="-122"/>
              </a:endParaRPr>
            </a:p>
          </p:txBody>
        </p:sp>
        <p:sp>
          <p:nvSpPr>
            <p:cNvPr id="25" name="AutoShape 105"/>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pPr algn="r" rtl="1" eaLnBrk="1" hangingPunct="1">
                <a:defRPr/>
              </a:pPr>
              <a:endParaRPr lang="zh-CN" altLang="en-US">
                <a:latin typeface="Arial" charset="0"/>
                <a:ea typeface="宋体" pitchFamily="2" charset="-122"/>
              </a:endParaRPr>
            </a:p>
          </p:txBody>
        </p:sp>
      </p:grpSp>
      <p:sp>
        <p:nvSpPr>
          <p:cNvPr id="26" name="Text Box 112"/>
          <p:cNvSpPr txBox="1">
            <a:spLocks noChangeArrowheads="1"/>
          </p:cNvSpPr>
          <p:nvPr/>
        </p:nvSpPr>
        <p:spPr bwMode="gray">
          <a:xfrm>
            <a:off x="1956080" y="2478003"/>
            <a:ext cx="3540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rtl="1">
              <a:spcBef>
                <a:spcPct val="0"/>
              </a:spcBef>
              <a:buClrTx/>
              <a:buSzTx/>
              <a:buFontTx/>
              <a:buNone/>
            </a:pPr>
            <a:r>
              <a:rPr lang="en-US" altLang="zh-CN" sz="2400" b="1">
                <a:ea typeface="SimSun" panose="02010600030101010101" pitchFamily="2" charset="-122"/>
              </a:rPr>
              <a:t>3</a:t>
            </a:r>
          </a:p>
        </p:txBody>
      </p:sp>
      <p:sp>
        <p:nvSpPr>
          <p:cNvPr id="28" name="TextBox 27"/>
          <p:cNvSpPr txBox="1"/>
          <p:nvPr/>
        </p:nvSpPr>
        <p:spPr>
          <a:xfrm>
            <a:off x="2133086" y="979065"/>
            <a:ext cx="5691017" cy="830997"/>
          </a:xfrm>
          <a:prstGeom prst="rect">
            <a:avLst/>
          </a:prstGeom>
          <a:noFill/>
        </p:spPr>
        <p:txBody>
          <a:bodyPr wrap="square" rtlCol="0">
            <a:spAutoFit/>
          </a:bodyPr>
          <a:lstStyle/>
          <a:p>
            <a:r>
              <a:rPr lang="en-US" sz="4800" dirty="0" smtClean="0">
                <a:solidFill>
                  <a:schemeClr val="accent4"/>
                </a:solidFill>
                <a:latin typeface="Elephant" panose="02020904090505020303" pitchFamily="18" charset="0"/>
              </a:rPr>
              <a:t>RFID </a:t>
            </a:r>
            <a:r>
              <a:rPr lang="en-US" sz="4800" dirty="0" smtClean="0">
                <a:solidFill>
                  <a:schemeClr val="bg1"/>
                </a:solidFill>
                <a:latin typeface="Elephant" panose="02020904090505020303" pitchFamily="18" charset="0"/>
              </a:rPr>
              <a:t>tags</a:t>
            </a:r>
            <a:r>
              <a:rPr lang="en-US" sz="4800" dirty="0" smtClean="0">
                <a:solidFill>
                  <a:schemeClr val="accent4"/>
                </a:solidFill>
                <a:latin typeface="Elephant" panose="02020904090505020303" pitchFamily="18" charset="0"/>
              </a:rPr>
              <a:t> </a:t>
            </a:r>
            <a:r>
              <a:rPr lang="en-US" sz="4800" dirty="0" smtClean="0">
                <a:solidFill>
                  <a:schemeClr val="bg1"/>
                </a:solidFill>
              </a:rPr>
              <a:t>:</a:t>
            </a:r>
            <a:endParaRPr lang="en-US" sz="4800" dirty="0">
              <a:solidFill>
                <a:schemeClr val="bg1"/>
              </a:solidFill>
              <a:latin typeface="Elephant" panose="02020904090505020303" pitchFamily="18" charset="0"/>
            </a:endParaRPr>
          </a:p>
        </p:txBody>
      </p:sp>
      <p:pic>
        <p:nvPicPr>
          <p:cNvPr id="13" name="Picture 1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79866" y="937384"/>
            <a:ext cx="803909" cy="800718"/>
          </a:xfrm>
          <a:prstGeom prst="rect">
            <a:avLst/>
          </a:prstGeom>
        </p:spPr>
      </p:pic>
      <p:sp>
        <p:nvSpPr>
          <p:cNvPr id="14" name="Footer Placeholder 13"/>
          <p:cNvSpPr>
            <a:spLocks noGrp="1"/>
          </p:cNvSpPr>
          <p:nvPr>
            <p:ph type="ftr" sz="quarter" idx="11"/>
          </p:nvPr>
        </p:nvSpPr>
        <p:spPr/>
        <p:txBody>
          <a:bodyPr/>
          <a:lstStyle/>
          <a:p>
            <a:r>
              <a:rPr lang="en-US" smtClean="0"/>
              <a:t>Telegram: @Computer_IT_Engineering</a:t>
            </a:r>
            <a:endParaRPr lang="en-US"/>
          </a:p>
        </p:txBody>
      </p:sp>
    </p:spTree>
    <p:extLst>
      <p:ext uri="{BB962C8B-B14F-4D97-AF65-F5344CB8AC3E}">
        <p14:creationId xmlns:p14="http://schemas.microsoft.com/office/powerpoint/2010/main" xmlns="" val="27156283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flipH="1">
            <a:off x="11385394" y="6333892"/>
            <a:ext cx="806605" cy="403043"/>
          </a:xfrm>
          <a:prstGeom prst="rect">
            <a:avLst/>
          </a:prstGeom>
        </p:spPr>
      </p:pic>
      <p:sp>
        <p:nvSpPr>
          <p:cNvPr id="7" name="TextBox 6"/>
          <p:cNvSpPr txBox="1"/>
          <p:nvPr/>
        </p:nvSpPr>
        <p:spPr>
          <a:xfrm>
            <a:off x="11551920" y="6367603"/>
            <a:ext cx="1280160"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9/15</a:t>
            </a:r>
            <a:endParaRPr lang="en-US" dirty="0">
              <a:latin typeface="Times New Roman" panose="02020603050405020304" pitchFamily="18" charset="0"/>
              <a:cs typeface="Times New Roman" panose="02020603050405020304" pitchFamily="18" charset="0"/>
            </a:endParaRPr>
          </a:p>
        </p:txBody>
      </p:sp>
      <p:sp>
        <p:nvSpPr>
          <p:cNvPr id="4" name="Line 110"/>
          <p:cNvSpPr>
            <a:spLocks noChangeShapeType="1"/>
          </p:cNvSpPr>
          <p:nvPr/>
        </p:nvSpPr>
        <p:spPr bwMode="auto">
          <a:xfrm>
            <a:off x="2399427" y="3214689"/>
            <a:ext cx="4800600" cy="0"/>
          </a:xfrm>
          <a:prstGeom prst="line">
            <a:avLst/>
          </a:prstGeom>
          <a:noFill/>
          <a:ln w="25400">
            <a:solidFill>
              <a:srgbClr val="C0C0C0"/>
            </a:solidFill>
            <a:prstDash val="sysDot"/>
            <a:round/>
            <a:headEnd/>
            <a:tailEnd type="oval"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5" name="Text Box 111"/>
          <p:cNvSpPr txBox="1">
            <a:spLocks noChangeArrowheads="1"/>
          </p:cNvSpPr>
          <p:nvPr/>
        </p:nvSpPr>
        <p:spPr bwMode="auto">
          <a:xfrm>
            <a:off x="2673987" y="2674137"/>
            <a:ext cx="164442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sz="2400" b="1" dirty="0" smtClean="0">
                <a:solidFill>
                  <a:schemeClr val="bg1"/>
                </a:solidFill>
              </a:rPr>
              <a:t>Two Way</a:t>
            </a:r>
            <a:endParaRPr lang="fa-IR" sz="2400" b="1" dirty="0">
              <a:solidFill>
                <a:schemeClr val="bg1"/>
              </a:solidFill>
            </a:endParaRPr>
          </a:p>
        </p:txBody>
      </p:sp>
      <p:grpSp>
        <p:nvGrpSpPr>
          <p:cNvPr id="8" name="Group 102"/>
          <p:cNvGrpSpPr>
            <a:grpSpLocks/>
          </p:cNvGrpSpPr>
          <p:nvPr/>
        </p:nvGrpSpPr>
        <p:grpSpPr bwMode="auto">
          <a:xfrm>
            <a:off x="1691539" y="2676371"/>
            <a:ext cx="762000" cy="665163"/>
            <a:chOff x="1110" y="2656"/>
            <a:chExt cx="1549" cy="1351"/>
          </a:xfrm>
        </p:grpSpPr>
        <p:sp>
          <p:nvSpPr>
            <p:cNvPr id="9" name="AutoShape 103"/>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rtl="1" eaLnBrk="1" hangingPunct="1">
                <a:spcBef>
                  <a:spcPct val="0"/>
                </a:spcBef>
                <a:buClrTx/>
                <a:buSzTx/>
                <a:buFontTx/>
                <a:buNone/>
              </a:pPr>
              <a:endParaRPr lang="zh-CN" altLang="en-US" sz="1800">
                <a:ea typeface="SimSun" panose="02010600030101010101" pitchFamily="2" charset="-122"/>
              </a:endParaRPr>
            </a:p>
          </p:txBody>
        </p:sp>
        <p:sp>
          <p:nvSpPr>
            <p:cNvPr id="10" name="AutoShape 104"/>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rtl="1" eaLnBrk="1" hangingPunct="1">
                <a:spcBef>
                  <a:spcPct val="0"/>
                </a:spcBef>
                <a:buClrTx/>
                <a:buSzTx/>
                <a:buFontTx/>
                <a:buNone/>
              </a:pPr>
              <a:endParaRPr lang="zh-CN" altLang="en-US" sz="1800">
                <a:ea typeface="SimSun" panose="02010600030101010101" pitchFamily="2" charset="-122"/>
              </a:endParaRPr>
            </a:p>
          </p:txBody>
        </p:sp>
        <p:sp>
          <p:nvSpPr>
            <p:cNvPr id="11" name="AutoShape 105"/>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pPr algn="r" rtl="1" eaLnBrk="1" hangingPunct="1">
                <a:defRPr/>
              </a:pPr>
              <a:endParaRPr lang="zh-CN" altLang="en-US">
                <a:latin typeface="Arial" charset="0"/>
                <a:ea typeface="宋体" pitchFamily="2" charset="-122"/>
              </a:endParaRPr>
            </a:p>
          </p:txBody>
        </p:sp>
      </p:grpSp>
      <p:sp>
        <p:nvSpPr>
          <p:cNvPr id="12" name="Text Box 112"/>
          <p:cNvSpPr txBox="1">
            <a:spLocks noChangeArrowheads="1"/>
          </p:cNvSpPr>
          <p:nvPr/>
        </p:nvSpPr>
        <p:spPr bwMode="gray">
          <a:xfrm>
            <a:off x="1860404" y="2765038"/>
            <a:ext cx="3540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rtl="1">
              <a:spcBef>
                <a:spcPct val="0"/>
              </a:spcBef>
              <a:buClrTx/>
              <a:buSzTx/>
              <a:buFontTx/>
              <a:buNone/>
            </a:pPr>
            <a:r>
              <a:rPr lang="en-US" altLang="zh-CN" sz="2400" b="1" dirty="0" smtClean="0">
                <a:ea typeface="SimSun" panose="02010600030101010101" pitchFamily="2" charset="-122"/>
              </a:rPr>
              <a:t>4</a:t>
            </a:r>
            <a:endParaRPr lang="en-US" altLang="zh-CN" sz="2400" b="1" dirty="0">
              <a:ea typeface="SimSun" panose="02010600030101010101" pitchFamily="2" charset="-122"/>
            </a:endParaRPr>
          </a:p>
        </p:txBody>
      </p:sp>
      <p:sp>
        <p:nvSpPr>
          <p:cNvPr id="14" name="TextBox 13"/>
          <p:cNvSpPr txBox="1"/>
          <p:nvPr/>
        </p:nvSpPr>
        <p:spPr>
          <a:xfrm>
            <a:off x="2148985" y="958507"/>
            <a:ext cx="5691017" cy="830997"/>
          </a:xfrm>
          <a:prstGeom prst="rect">
            <a:avLst/>
          </a:prstGeom>
          <a:noFill/>
        </p:spPr>
        <p:txBody>
          <a:bodyPr wrap="square" rtlCol="0">
            <a:spAutoFit/>
          </a:bodyPr>
          <a:lstStyle/>
          <a:p>
            <a:r>
              <a:rPr lang="en-US" sz="4800" dirty="0" smtClean="0">
                <a:solidFill>
                  <a:schemeClr val="accent4"/>
                </a:solidFill>
                <a:latin typeface="Elephant" panose="02020904090505020303" pitchFamily="18" charset="0"/>
              </a:rPr>
              <a:t>RFID </a:t>
            </a:r>
            <a:r>
              <a:rPr lang="en-US" sz="4800" dirty="0" smtClean="0">
                <a:solidFill>
                  <a:schemeClr val="bg1"/>
                </a:solidFill>
                <a:latin typeface="Elephant" panose="02020904090505020303" pitchFamily="18" charset="0"/>
              </a:rPr>
              <a:t>tags</a:t>
            </a:r>
            <a:r>
              <a:rPr lang="en-US" sz="4800" dirty="0" smtClean="0">
                <a:solidFill>
                  <a:schemeClr val="accent4"/>
                </a:solidFill>
                <a:latin typeface="Elephant" panose="02020904090505020303" pitchFamily="18" charset="0"/>
              </a:rPr>
              <a:t> </a:t>
            </a:r>
            <a:r>
              <a:rPr lang="en-US" sz="4800" dirty="0" smtClean="0">
                <a:solidFill>
                  <a:schemeClr val="bg1"/>
                </a:solidFill>
              </a:rPr>
              <a:t>:</a:t>
            </a:r>
            <a:endParaRPr lang="en-US" sz="4800" dirty="0">
              <a:solidFill>
                <a:schemeClr val="bg1"/>
              </a:solidFill>
              <a:latin typeface="Elephant" panose="02020904090505020303" pitchFamily="18" charset="0"/>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79866" y="937384"/>
            <a:ext cx="803909" cy="800718"/>
          </a:xfrm>
          <a:prstGeom prst="rect">
            <a:avLst/>
          </a:prstGeom>
        </p:spPr>
      </p:pic>
      <p:sp>
        <p:nvSpPr>
          <p:cNvPr id="13" name="Footer Placeholder 12"/>
          <p:cNvSpPr>
            <a:spLocks noGrp="1"/>
          </p:cNvSpPr>
          <p:nvPr>
            <p:ph type="ftr" sz="quarter" idx="11"/>
          </p:nvPr>
        </p:nvSpPr>
        <p:spPr/>
        <p:txBody>
          <a:bodyPr/>
          <a:lstStyle/>
          <a:p>
            <a:r>
              <a:rPr lang="en-US" smtClean="0"/>
              <a:t>Telegram: @Computer_IT_Engineering</a:t>
            </a:r>
            <a:endParaRPr lang="en-US"/>
          </a:p>
        </p:txBody>
      </p:sp>
    </p:spTree>
    <p:extLst>
      <p:ext uri="{BB962C8B-B14F-4D97-AF65-F5344CB8AC3E}">
        <p14:creationId xmlns:p14="http://schemas.microsoft.com/office/powerpoint/2010/main" xmlns="" val="1012520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r>
              <a:rPr lang="fa-IR" dirty="0" smtClean="0"/>
              <a:t>تگها حافظه خیلی کوچیکی هم دارن که در حد چند کیلوبایت هست</a:t>
            </a:r>
          </a:p>
          <a:p>
            <a:pPr marL="0" indent="0" algn="r" rtl="1">
              <a:buNone/>
            </a:pPr>
            <a:r>
              <a:rPr lang="fa-IR" dirty="0" smtClean="0"/>
              <a:t>انواع حافظه تگ:</a:t>
            </a:r>
          </a:p>
          <a:p>
            <a:pPr marL="0" indent="0" algn="r" rtl="1">
              <a:buNone/>
            </a:pPr>
            <a:r>
              <a:rPr lang="fa-IR" dirty="0" smtClean="0"/>
              <a:t>فقط خواندنی:در شرکت تولید کننده برنامه ریزی میشن</a:t>
            </a:r>
          </a:p>
          <a:p>
            <a:pPr marL="0" indent="0" algn="r" rtl="1">
              <a:buNone/>
            </a:pPr>
            <a:r>
              <a:rPr lang="fa-IR" dirty="0" smtClean="0"/>
              <a:t>خواندنی-نوشتنی:به این تگ ها تگ هوشمند هم میگن یعنی کاربر خودش میتونه چندین مرتبه اطلاعات تگ رو پاک و دوباره برنامه ریزی بکنه</a:t>
            </a:r>
          </a:p>
          <a:p>
            <a:pPr marL="0" indent="0" algn="r" rtl="1">
              <a:buNone/>
            </a:pPr>
            <a:r>
              <a:rPr lang="fa-IR" dirty="0" smtClean="0"/>
              <a:t>یکبار نوشتنی و چند بار خواندنی:این حق انتخاب رو به کاربر میده که خودش یکبار بتونه اطلاعات رو بنویسه و بعدش دیگه تبدیل میشه به تگ فقط خواندنی.</a:t>
            </a:r>
            <a:endParaRPr lang="en-US" dirty="0"/>
          </a:p>
        </p:txBody>
      </p:sp>
      <p:sp>
        <p:nvSpPr>
          <p:cNvPr id="4" name="TextBox 3"/>
          <p:cNvSpPr txBox="1"/>
          <p:nvPr/>
        </p:nvSpPr>
        <p:spPr>
          <a:xfrm>
            <a:off x="3135085" y="5133703"/>
            <a:ext cx="7249887" cy="646331"/>
          </a:xfrm>
          <a:prstGeom prst="rect">
            <a:avLst/>
          </a:prstGeom>
          <a:noFill/>
        </p:spPr>
        <p:txBody>
          <a:bodyPr wrap="square" rtlCol="0">
            <a:spAutoFit/>
          </a:bodyPr>
          <a:lstStyle/>
          <a:p>
            <a:r>
              <a:rPr lang="fa-IR" dirty="0">
                <a:solidFill>
                  <a:srgbClr val="FF0000"/>
                </a:solidFill>
              </a:rPr>
              <a:t>این اسلاید مخفی هستش،یعنی در اجرای پاورپویینت نمایش داده نمیشه</a:t>
            </a:r>
          </a:p>
          <a:p>
            <a:endParaRPr lang="en-US" dirty="0"/>
          </a:p>
        </p:txBody>
      </p:sp>
      <p:sp>
        <p:nvSpPr>
          <p:cNvPr id="5" name="Footer Placeholder 4"/>
          <p:cNvSpPr>
            <a:spLocks noGrp="1"/>
          </p:cNvSpPr>
          <p:nvPr>
            <p:ph type="ftr" sz="quarter" idx="11"/>
          </p:nvPr>
        </p:nvSpPr>
        <p:spPr/>
        <p:txBody>
          <a:bodyPr/>
          <a:lstStyle/>
          <a:p>
            <a:r>
              <a:rPr lang="en-US" smtClean="0"/>
              <a:t>Telegram: @Computer_IT_Engineering</a:t>
            </a:r>
            <a:endParaRPr lang="en-US"/>
          </a:p>
        </p:txBody>
      </p:sp>
    </p:spTree>
    <p:extLst>
      <p:ext uri="{BB962C8B-B14F-4D97-AF65-F5344CB8AC3E}">
        <p14:creationId xmlns:p14="http://schemas.microsoft.com/office/powerpoint/2010/main" xmlns="" val="21448229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flipH="1">
            <a:off x="11385394" y="6333892"/>
            <a:ext cx="806605" cy="403043"/>
          </a:xfrm>
          <a:prstGeom prst="rect">
            <a:avLst/>
          </a:prstGeom>
        </p:spPr>
      </p:pic>
      <p:sp>
        <p:nvSpPr>
          <p:cNvPr id="5" name="TextBox 4"/>
          <p:cNvSpPr txBox="1"/>
          <p:nvPr/>
        </p:nvSpPr>
        <p:spPr>
          <a:xfrm>
            <a:off x="11551920" y="6367603"/>
            <a:ext cx="1280160"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10/15</a:t>
            </a:r>
            <a:endParaRPr lang="en-US" dirty="0">
              <a:latin typeface="Times New Roman" panose="02020603050405020304" pitchFamily="18" charset="0"/>
              <a:cs typeface="Times New Roman" panose="02020603050405020304" pitchFamily="18" charset="0"/>
            </a:endParaRPr>
          </a:p>
        </p:txBody>
      </p:sp>
      <p:sp>
        <p:nvSpPr>
          <p:cNvPr id="7" name="TextBox 6"/>
          <p:cNvSpPr txBox="1"/>
          <p:nvPr/>
        </p:nvSpPr>
        <p:spPr>
          <a:xfrm>
            <a:off x="2090058" y="937384"/>
            <a:ext cx="7837714" cy="1015663"/>
          </a:xfrm>
          <a:prstGeom prst="rect">
            <a:avLst/>
          </a:prstGeom>
          <a:noFill/>
        </p:spPr>
        <p:txBody>
          <a:bodyPr wrap="square" rtlCol="0">
            <a:spAutoFit/>
          </a:bodyPr>
          <a:lstStyle/>
          <a:p>
            <a:r>
              <a:rPr lang="en-US" sz="6000" dirty="0" smtClean="0">
                <a:solidFill>
                  <a:schemeClr val="accent4"/>
                </a:solidFill>
                <a:latin typeface="Elephant" panose="02020904090505020303" pitchFamily="18" charset="0"/>
              </a:rPr>
              <a:t>RFID</a:t>
            </a:r>
            <a:r>
              <a:rPr lang="en-US" sz="6000" dirty="0" smtClean="0">
                <a:solidFill>
                  <a:schemeClr val="bg1"/>
                </a:solidFill>
                <a:latin typeface="Elephant" panose="02020904090505020303" pitchFamily="18" charset="0"/>
              </a:rPr>
              <a:t> tags memory</a:t>
            </a:r>
            <a:endParaRPr lang="en-US" sz="6000" dirty="0">
              <a:solidFill>
                <a:schemeClr val="bg1"/>
              </a:solidFill>
              <a:latin typeface="Elephant" panose="02020904090505020303" pitchFamily="18" charset="0"/>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79866" y="937384"/>
            <a:ext cx="803909" cy="800718"/>
          </a:xfrm>
          <a:prstGeom prst="rect">
            <a:avLst/>
          </a:prstGeom>
        </p:spPr>
      </p:pic>
      <p:sp>
        <p:nvSpPr>
          <p:cNvPr id="10" name="Text Box 97"/>
          <p:cNvSpPr txBox="1">
            <a:spLocks noChangeArrowheads="1"/>
          </p:cNvSpPr>
          <p:nvPr/>
        </p:nvSpPr>
        <p:spPr bwMode="auto">
          <a:xfrm>
            <a:off x="2788574" y="2435588"/>
            <a:ext cx="255390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r>
              <a:rPr lang="en-US" sz="2400" b="1" dirty="0" smtClean="0">
                <a:solidFill>
                  <a:schemeClr val="bg1"/>
                </a:solidFill>
              </a:rPr>
              <a:t>RO </a:t>
            </a:r>
            <a:r>
              <a:rPr lang="en-US" sz="2400" dirty="0" smtClean="0">
                <a:solidFill>
                  <a:schemeClr val="bg1"/>
                </a:solidFill>
              </a:rPr>
              <a:t>(Read Only</a:t>
            </a:r>
            <a:r>
              <a:rPr lang="fa-IR" sz="2400" dirty="0" smtClean="0">
                <a:solidFill>
                  <a:schemeClr val="bg1"/>
                </a:solidFill>
              </a:rPr>
              <a:t>(</a:t>
            </a:r>
            <a:endParaRPr lang="en-US" sz="2400" dirty="0">
              <a:solidFill>
                <a:schemeClr val="bg1"/>
              </a:solidFill>
            </a:endParaRPr>
          </a:p>
        </p:txBody>
      </p:sp>
      <p:sp>
        <p:nvSpPr>
          <p:cNvPr id="11" name="Text Box 100"/>
          <p:cNvSpPr txBox="1">
            <a:spLocks noChangeArrowheads="1"/>
          </p:cNvSpPr>
          <p:nvPr/>
        </p:nvSpPr>
        <p:spPr bwMode="auto">
          <a:xfrm>
            <a:off x="2839870" y="3302372"/>
            <a:ext cx="269663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sz="2400" b="1" dirty="0" smtClean="0">
                <a:solidFill>
                  <a:schemeClr val="bg1"/>
                </a:solidFill>
              </a:rPr>
              <a:t>RW </a:t>
            </a:r>
            <a:r>
              <a:rPr lang="en-US" sz="2400" dirty="0" smtClean="0">
                <a:solidFill>
                  <a:schemeClr val="bg1"/>
                </a:solidFill>
              </a:rPr>
              <a:t>(Read-Write)</a:t>
            </a:r>
            <a:endParaRPr lang="en-US" sz="2400" b="1" dirty="0">
              <a:solidFill>
                <a:schemeClr val="bg1"/>
              </a:solidFill>
            </a:endParaRPr>
          </a:p>
        </p:txBody>
      </p:sp>
      <p:sp>
        <p:nvSpPr>
          <p:cNvPr id="12" name="Text Box 111"/>
          <p:cNvSpPr txBox="1">
            <a:spLocks noChangeArrowheads="1"/>
          </p:cNvSpPr>
          <p:nvPr/>
        </p:nvSpPr>
        <p:spPr bwMode="auto">
          <a:xfrm>
            <a:off x="2861323" y="4165480"/>
            <a:ext cx="464261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sz="2400" b="1" dirty="0" smtClean="0">
                <a:solidFill>
                  <a:schemeClr val="bg1"/>
                </a:solidFill>
              </a:rPr>
              <a:t>WORM </a:t>
            </a:r>
            <a:r>
              <a:rPr lang="en-US" sz="2400" dirty="0" smtClean="0">
                <a:solidFill>
                  <a:schemeClr val="bg1"/>
                </a:solidFill>
              </a:rPr>
              <a:t>(</a:t>
            </a:r>
            <a:r>
              <a:rPr lang="en-US" sz="2400" dirty="0">
                <a:solidFill>
                  <a:schemeClr val="bg1"/>
                </a:solidFill>
              </a:rPr>
              <a:t>write-once-read-many)</a:t>
            </a:r>
          </a:p>
        </p:txBody>
      </p:sp>
      <p:grpSp>
        <p:nvGrpSpPr>
          <p:cNvPr id="13" name="Group 88"/>
          <p:cNvGrpSpPr>
            <a:grpSpLocks/>
          </p:cNvGrpSpPr>
          <p:nvPr/>
        </p:nvGrpSpPr>
        <p:grpSpPr bwMode="auto">
          <a:xfrm>
            <a:off x="1897970" y="2372464"/>
            <a:ext cx="762000" cy="665163"/>
            <a:chOff x="1110" y="2656"/>
            <a:chExt cx="1549" cy="1351"/>
          </a:xfrm>
        </p:grpSpPr>
        <p:sp>
          <p:nvSpPr>
            <p:cNvPr id="14" name="AutoShape 89"/>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rtl="1" eaLnBrk="1" hangingPunct="1">
                <a:spcBef>
                  <a:spcPct val="0"/>
                </a:spcBef>
                <a:buClrTx/>
                <a:buSzTx/>
                <a:buFontTx/>
                <a:buNone/>
              </a:pPr>
              <a:endParaRPr lang="zh-CN" altLang="en-US" sz="1800">
                <a:ea typeface="SimSun" panose="02010600030101010101" pitchFamily="2" charset="-122"/>
              </a:endParaRPr>
            </a:p>
          </p:txBody>
        </p:sp>
        <p:sp>
          <p:nvSpPr>
            <p:cNvPr id="15" name="AutoShape 90"/>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rtl="1" eaLnBrk="1" hangingPunct="1">
                <a:spcBef>
                  <a:spcPct val="0"/>
                </a:spcBef>
                <a:buClrTx/>
                <a:buSzTx/>
                <a:buFontTx/>
                <a:buNone/>
              </a:pPr>
              <a:endParaRPr lang="zh-CN" altLang="en-US" sz="1800">
                <a:ea typeface="SimSun" panose="02010600030101010101" pitchFamily="2" charset="-122"/>
              </a:endParaRPr>
            </a:p>
          </p:txBody>
        </p:sp>
        <p:sp>
          <p:nvSpPr>
            <p:cNvPr id="16" name="AutoShape 91"/>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pPr algn="r" rtl="1" eaLnBrk="1" hangingPunct="1">
                <a:defRPr/>
              </a:pPr>
              <a:endParaRPr lang="zh-CN" altLang="en-US">
                <a:latin typeface="Arial" charset="0"/>
                <a:ea typeface="宋体" pitchFamily="2" charset="-122"/>
              </a:endParaRPr>
            </a:p>
          </p:txBody>
        </p:sp>
      </p:grpSp>
      <p:grpSp>
        <p:nvGrpSpPr>
          <p:cNvPr id="17" name="Group 92"/>
          <p:cNvGrpSpPr>
            <a:grpSpLocks/>
          </p:cNvGrpSpPr>
          <p:nvPr/>
        </p:nvGrpSpPr>
        <p:grpSpPr bwMode="auto">
          <a:xfrm>
            <a:off x="1878875" y="3275539"/>
            <a:ext cx="762000" cy="665163"/>
            <a:chOff x="3174" y="2656"/>
            <a:chExt cx="1549" cy="1351"/>
          </a:xfrm>
        </p:grpSpPr>
        <p:sp>
          <p:nvSpPr>
            <p:cNvPr id="18" name="AutoShape 93"/>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rtl="1" eaLnBrk="1" hangingPunct="1">
                <a:spcBef>
                  <a:spcPct val="0"/>
                </a:spcBef>
                <a:buClrTx/>
                <a:buSzTx/>
                <a:buFontTx/>
                <a:buNone/>
              </a:pPr>
              <a:endParaRPr lang="zh-CN" altLang="en-US" sz="1800">
                <a:ea typeface="SimSun" panose="02010600030101010101" pitchFamily="2" charset="-122"/>
              </a:endParaRPr>
            </a:p>
          </p:txBody>
        </p:sp>
        <p:sp>
          <p:nvSpPr>
            <p:cNvPr id="19" name="AutoShape 94"/>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rtl="1" eaLnBrk="1" hangingPunct="1">
                <a:spcBef>
                  <a:spcPct val="0"/>
                </a:spcBef>
                <a:buClrTx/>
                <a:buSzTx/>
                <a:buFontTx/>
                <a:buNone/>
              </a:pPr>
              <a:endParaRPr lang="zh-CN" altLang="en-US" sz="1800">
                <a:ea typeface="SimSun" panose="02010600030101010101" pitchFamily="2" charset="-122"/>
              </a:endParaRPr>
            </a:p>
          </p:txBody>
        </p:sp>
        <p:sp>
          <p:nvSpPr>
            <p:cNvPr id="20" name="AutoShape 95"/>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p:spPr>
          <p:txBody>
            <a:bodyPr wrap="none" anchor="ctr"/>
            <a:lstStyle/>
            <a:p>
              <a:pPr algn="r" rtl="1" eaLnBrk="1" hangingPunct="1">
                <a:defRPr/>
              </a:pPr>
              <a:endParaRPr lang="zh-CN" altLang="en-US">
                <a:latin typeface="Arial" charset="0"/>
                <a:ea typeface="宋体" pitchFamily="2" charset="-122"/>
              </a:endParaRPr>
            </a:p>
          </p:txBody>
        </p:sp>
      </p:grpSp>
      <p:sp>
        <p:nvSpPr>
          <p:cNvPr id="21" name="Text Box 98"/>
          <p:cNvSpPr txBox="1">
            <a:spLocks noChangeArrowheads="1"/>
          </p:cNvSpPr>
          <p:nvPr/>
        </p:nvSpPr>
        <p:spPr bwMode="gray">
          <a:xfrm>
            <a:off x="2069759" y="2495660"/>
            <a:ext cx="357187"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rtl="1">
              <a:spcBef>
                <a:spcPct val="0"/>
              </a:spcBef>
              <a:buClrTx/>
              <a:buSzTx/>
              <a:buFontTx/>
              <a:buNone/>
            </a:pPr>
            <a:r>
              <a:rPr lang="fa-IR" altLang="zh-CN" sz="2400" b="1" dirty="0">
                <a:ea typeface="SimSun" panose="02010600030101010101" pitchFamily="2" charset="-122"/>
              </a:rPr>
              <a:t>1</a:t>
            </a:r>
            <a:endParaRPr lang="en-US" altLang="zh-CN" sz="2400" b="1" dirty="0">
              <a:ea typeface="SimSun" panose="02010600030101010101" pitchFamily="2" charset="-122"/>
            </a:endParaRPr>
          </a:p>
        </p:txBody>
      </p:sp>
      <p:sp>
        <p:nvSpPr>
          <p:cNvPr id="22" name="Text Box 101"/>
          <p:cNvSpPr txBox="1">
            <a:spLocks noChangeArrowheads="1"/>
          </p:cNvSpPr>
          <p:nvPr/>
        </p:nvSpPr>
        <p:spPr bwMode="gray">
          <a:xfrm>
            <a:off x="2062727" y="3360848"/>
            <a:ext cx="3540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rtl="1">
              <a:spcBef>
                <a:spcPct val="0"/>
              </a:spcBef>
              <a:buClrTx/>
              <a:buSzTx/>
              <a:buFontTx/>
              <a:buNone/>
            </a:pPr>
            <a:r>
              <a:rPr lang="en-US" altLang="zh-CN" sz="2400" b="1">
                <a:ea typeface="SimSun" panose="02010600030101010101" pitchFamily="2" charset="-122"/>
              </a:rPr>
              <a:t>2</a:t>
            </a:r>
          </a:p>
        </p:txBody>
      </p:sp>
      <p:grpSp>
        <p:nvGrpSpPr>
          <p:cNvPr id="23" name="Group 102"/>
          <p:cNvGrpSpPr>
            <a:grpSpLocks/>
          </p:cNvGrpSpPr>
          <p:nvPr/>
        </p:nvGrpSpPr>
        <p:grpSpPr bwMode="auto">
          <a:xfrm>
            <a:off x="1878875" y="4167714"/>
            <a:ext cx="762000" cy="665163"/>
            <a:chOff x="1110" y="2656"/>
            <a:chExt cx="1549" cy="1351"/>
          </a:xfrm>
        </p:grpSpPr>
        <p:sp>
          <p:nvSpPr>
            <p:cNvPr id="24" name="AutoShape 103"/>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rtl="1" eaLnBrk="1" hangingPunct="1">
                <a:spcBef>
                  <a:spcPct val="0"/>
                </a:spcBef>
                <a:buClrTx/>
                <a:buSzTx/>
                <a:buFontTx/>
                <a:buNone/>
              </a:pPr>
              <a:endParaRPr lang="zh-CN" altLang="en-US" sz="1800">
                <a:ea typeface="SimSun" panose="02010600030101010101" pitchFamily="2" charset="-122"/>
              </a:endParaRPr>
            </a:p>
          </p:txBody>
        </p:sp>
        <p:sp>
          <p:nvSpPr>
            <p:cNvPr id="25" name="AutoShape 104"/>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rtl="1" eaLnBrk="1" hangingPunct="1">
                <a:spcBef>
                  <a:spcPct val="0"/>
                </a:spcBef>
                <a:buClrTx/>
                <a:buSzTx/>
                <a:buFontTx/>
                <a:buNone/>
              </a:pPr>
              <a:endParaRPr lang="zh-CN" altLang="en-US" sz="1800">
                <a:ea typeface="SimSun" panose="02010600030101010101" pitchFamily="2" charset="-122"/>
              </a:endParaRPr>
            </a:p>
          </p:txBody>
        </p:sp>
        <p:sp>
          <p:nvSpPr>
            <p:cNvPr id="26" name="AutoShape 105"/>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pPr algn="r" rtl="1" eaLnBrk="1" hangingPunct="1">
                <a:defRPr/>
              </a:pPr>
              <a:endParaRPr lang="zh-CN" altLang="en-US">
                <a:latin typeface="Arial" charset="0"/>
                <a:ea typeface="宋体" pitchFamily="2" charset="-122"/>
              </a:endParaRPr>
            </a:p>
          </p:txBody>
        </p:sp>
      </p:grpSp>
      <p:sp>
        <p:nvSpPr>
          <p:cNvPr id="27" name="Text Box 112"/>
          <p:cNvSpPr txBox="1">
            <a:spLocks noChangeArrowheads="1"/>
          </p:cNvSpPr>
          <p:nvPr/>
        </p:nvSpPr>
        <p:spPr bwMode="gray">
          <a:xfrm>
            <a:off x="2062727" y="4253023"/>
            <a:ext cx="3540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rtl="1">
              <a:spcBef>
                <a:spcPct val="0"/>
              </a:spcBef>
              <a:buClrTx/>
              <a:buSzTx/>
              <a:buFontTx/>
              <a:buNone/>
            </a:pPr>
            <a:r>
              <a:rPr lang="en-US" altLang="zh-CN" sz="2400" b="1">
                <a:ea typeface="SimSun" panose="02010600030101010101" pitchFamily="2" charset="-122"/>
              </a:rPr>
              <a:t>3</a:t>
            </a:r>
          </a:p>
        </p:txBody>
      </p:sp>
      <p:sp>
        <p:nvSpPr>
          <p:cNvPr id="28" name="Line 96"/>
          <p:cNvSpPr>
            <a:spLocks noChangeShapeType="1"/>
          </p:cNvSpPr>
          <p:nvPr/>
        </p:nvSpPr>
        <p:spPr bwMode="auto">
          <a:xfrm>
            <a:off x="2581957" y="2907006"/>
            <a:ext cx="4800600" cy="0"/>
          </a:xfrm>
          <a:prstGeom prst="line">
            <a:avLst/>
          </a:prstGeom>
          <a:noFill/>
          <a:ln w="25400">
            <a:solidFill>
              <a:srgbClr val="C0C0C0"/>
            </a:solidFill>
            <a:prstDash val="sysDot"/>
            <a:round/>
            <a:headEnd/>
            <a:tailEnd type="oval"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29" name="Line 99"/>
          <p:cNvSpPr>
            <a:spLocks noChangeShapeType="1"/>
          </p:cNvSpPr>
          <p:nvPr/>
        </p:nvSpPr>
        <p:spPr bwMode="auto">
          <a:xfrm>
            <a:off x="2581957" y="3821406"/>
            <a:ext cx="4800600" cy="0"/>
          </a:xfrm>
          <a:prstGeom prst="line">
            <a:avLst/>
          </a:prstGeom>
          <a:noFill/>
          <a:ln w="25400">
            <a:solidFill>
              <a:srgbClr val="C0C0C0"/>
            </a:solidFill>
            <a:prstDash val="sysDot"/>
            <a:round/>
            <a:headEnd/>
            <a:tailEnd type="oval"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30" name="Line 110"/>
          <p:cNvSpPr>
            <a:spLocks noChangeShapeType="1"/>
          </p:cNvSpPr>
          <p:nvPr/>
        </p:nvSpPr>
        <p:spPr bwMode="auto">
          <a:xfrm>
            <a:off x="2581957" y="4713581"/>
            <a:ext cx="4800600" cy="0"/>
          </a:xfrm>
          <a:prstGeom prst="line">
            <a:avLst/>
          </a:prstGeom>
          <a:noFill/>
          <a:ln w="25400">
            <a:solidFill>
              <a:srgbClr val="C0C0C0"/>
            </a:solidFill>
            <a:prstDash val="sysDot"/>
            <a:round/>
            <a:headEnd/>
            <a:tailEnd type="oval"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31" name="Footer Placeholder 30"/>
          <p:cNvSpPr>
            <a:spLocks noGrp="1"/>
          </p:cNvSpPr>
          <p:nvPr>
            <p:ph type="ftr" sz="quarter" idx="11"/>
          </p:nvPr>
        </p:nvSpPr>
        <p:spPr/>
        <p:txBody>
          <a:bodyPr/>
          <a:lstStyle/>
          <a:p>
            <a:r>
              <a:rPr lang="en-US" smtClean="0"/>
              <a:t>Telegram: @Computer_IT_Engineering</a:t>
            </a:r>
            <a:endParaRPr lang="en-US"/>
          </a:p>
        </p:txBody>
      </p:sp>
    </p:spTree>
    <p:extLst>
      <p:ext uri="{BB962C8B-B14F-4D97-AF65-F5344CB8AC3E}">
        <p14:creationId xmlns:p14="http://schemas.microsoft.com/office/powerpoint/2010/main" xmlns="" val="36923979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21" grpId="0"/>
      <p:bldP spid="22" grpId="0"/>
      <p:bldP spid="27" grpId="0"/>
      <p:bldP spid="28" grpId="0" animBg="1"/>
      <p:bldP spid="29" grpId="0" animBg="1"/>
      <p:bldP spid="30"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r>
              <a:rPr lang="fa-IR" dirty="0" smtClean="0"/>
              <a:t>اما همونطور که گفتیم ،</a:t>
            </a:r>
            <a:r>
              <a:rPr lang="en-US" dirty="0" smtClean="0"/>
              <a:t>RFID</a:t>
            </a:r>
            <a:r>
              <a:rPr lang="fa-IR" dirty="0" smtClean="0"/>
              <a:t> براساس فرکانس رادیویی کار میکنه.</a:t>
            </a:r>
          </a:p>
          <a:p>
            <a:pPr algn="r" rtl="1"/>
            <a:r>
              <a:rPr lang="fa-IR" dirty="0" smtClean="0"/>
              <a:t>چند نوع ارفرکانس رادیویی داریم:</a:t>
            </a:r>
          </a:p>
          <a:p>
            <a:pPr algn="r" rtl="1"/>
            <a:r>
              <a:rPr lang="fa-IR" dirty="0" smtClean="0"/>
              <a:t>سطح پایین:معمولا تگهای غیر فعال از این فرکانس برای ارتباط برقرار کردن استفاده میکنن.</a:t>
            </a:r>
          </a:p>
          <a:p>
            <a:pPr algn="r" rtl="1"/>
            <a:r>
              <a:rPr lang="fa-IR" dirty="0"/>
              <a:t>سطح </a:t>
            </a:r>
            <a:r>
              <a:rPr lang="fa-IR" dirty="0" smtClean="0"/>
              <a:t>بالا:معمولا </a:t>
            </a:r>
            <a:r>
              <a:rPr lang="fa-IR" dirty="0"/>
              <a:t>تگهای </a:t>
            </a:r>
            <a:r>
              <a:rPr lang="fa-IR" dirty="0" smtClean="0"/>
              <a:t>فعال </a:t>
            </a:r>
            <a:r>
              <a:rPr lang="fa-IR" dirty="0"/>
              <a:t>از این فرکانس برای ارتباط برقرار کردن استفاده میکنن</a:t>
            </a:r>
            <a:r>
              <a:rPr lang="fa-IR" dirty="0" smtClean="0"/>
              <a:t>.</a:t>
            </a:r>
          </a:p>
          <a:p>
            <a:pPr algn="r" rtl="1"/>
            <a:r>
              <a:rPr lang="fa-IR" dirty="0" smtClean="0"/>
              <a:t>فرکانس خیلی بالا: محیط فرکانسی خیلی خوب برای تگهای فعال</a:t>
            </a:r>
            <a:endParaRPr lang="en-US" dirty="0"/>
          </a:p>
          <a:p>
            <a:pPr algn="r" rtl="1"/>
            <a:endParaRPr lang="en-US" dirty="0"/>
          </a:p>
        </p:txBody>
      </p:sp>
      <p:sp>
        <p:nvSpPr>
          <p:cNvPr id="4" name="TextBox 3"/>
          <p:cNvSpPr txBox="1"/>
          <p:nvPr/>
        </p:nvSpPr>
        <p:spPr>
          <a:xfrm>
            <a:off x="3135085" y="5133703"/>
            <a:ext cx="7249887" cy="646331"/>
          </a:xfrm>
          <a:prstGeom prst="rect">
            <a:avLst/>
          </a:prstGeom>
          <a:noFill/>
        </p:spPr>
        <p:txBody>
          <a:bodyPr wrap="square" rtlCol="0">
            <a:spAutoFit/>
          </a:bodyPr>
          <a:lstStyle/>
          <a:p>
            <a:r>
              <a:rPr lang="fa-IR" dirty="0">
                <a:solidFill>
                  <a:srgbClr val="FF0000"/>
                </a:solidFill>
              </a:rPr>
              <a:t>این اسلاید مخفی هستش،یعنی در اجرای پاورپویینت نمایش داده نمیشه</a:t>
            </a:r>
          </a:p>
          <a:p>
            <a:endParaRPr lang="en-US" dirty="0"/>
          </a:p>
        </p:txBody>
      </p:sp>
      <p:sp>
        <p:nvSpPr>
          <p:cNvPr id="5" name="Footer Placeholder 4"/>
          <p:cNvSpPr>
            <a:spLocks noGrp="1"/>
          </p:cNvSpPr>
          <p:nvPr>
            <p:ph type="ftr" sz="quarter" idx="11"/>
          </p:nvPr>
        </p:nvSpPr>
        <p:spPr/>
        <p:txBody>
          <a:bodyPr/>
          <a:lstStyle/>
          <a:p>
            <a:r>
              <a:rPr lang="en-US" smtClean="0"/>
              <a:t>Telegram: @Computer_IT_Engineering</a:t>
            </a:r>
            <a:endParaRPr lang="en-US"/>
          </a:p>
        </p:txBody>
      </p:sp>
    </p:spTree>
    <p:extLst>
      <p:ext uri="{BB962C8B-B14F-4D97-AF65-F5344CB8AC3E}">
        <p14:creationId xmlns:p14="http://schemas.microsoft.com/office/powerpoint/2010/main" xmlns="" val="16073745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flipH="1">
            <a:off x="11385394" y="6333892"/>
            <a:ext cx="806605" cy="403043"/>
          </a:xfrm>
          <a:prstGeom prst="rect">
            <a:avLst/>
          </a:prstGeom>
        </p:spPr>
      </p:pic>
      <p:sp>
        <p:nvSpPr>
          <p:cNvPr id="5" name="TextBox 4"/>
          <p:cNvSpPr txBox="1"/>
          <p:nvPr/>
        </p:nvSpPr>
        <p:spPr>
          <a:xfrm>
            <a:off x="11551920" y="6367603"/>
            <a:ext cx="1280160"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11/15</a:t>
            </a:r>
            <a:endParaRPr lang="en-US"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79866" y="937384"/>
            <a:ext cx="803909" cy="800718"/>
          </a:xfrm>
          <a:prstGeom prst="rect">
            <a:avLst/>
          </a:prstGeom>
        </p:spPr>
      </p:pic>
      <p:sp>
        <p:nvSpPr>
          <p:cNvPr id="2" name="TextBox 1"/>
          <p:cNvSpPr txBox="1"/>
          <p:nvPr/>
        </p:nvSpPr>
        <p:spPr>
          <a:xfrm>
            <a:off x="2122714" y="772886"/>
            <a:ext cx="8327572" cy="1107996"/>
          </a:xfrm>
          <a:prstGeom prst="rect">
            <a:avLst/>
          </a:prstGeom>
          <a:noFill/>
        </p:spPr>
        <p:txBody>
          <a:bodyPr wrap="square" rtlCol="0">
            <a:spAutoFit/>
          </a:bodyPr>
          <a:lstStyle/>
          <a:p>
            <a:r>
              <a:rPr lang="en-US" sz="6600" dirty="0">
                <a:solidFill>
                  <a:schemeClr val="accent4"/>
                </a:solidFill>
                <a:latin typeface="Elephant" panose="02020904090505020303" pitchFamily="18" charset="0"/>
              </a:rPr>
              <a:t>RFID</a:t>
            </a:r>
            <a:r>
              <a:rPr lang="en-US" sz="6600" dirty="0">
                <a:solidFill>
                  <a:schemeClr val="bg1"/>
                </a:solidFill>
                <a:latin typeface="Elephant" panose="02020904090505020303" pitchFamily="18" charset="0"/>
              </a:rPr>
              <a:t> </a:t>
            </a:r>
            <a:r>
              <a:rPr lang="en-US" sz="6600" dirty="0" smtClean="0">
                <a:solidFill>
                  <a:schemeClr val="bg1"/>
                </a:solidFill>
                <a:latin typeface="Elephant" panose="02020904090505020303" pitchFamily="18" charset="0"/>
              </a:rPr>
              <a:t>Frequency </a:t>
            </a:r>
            <a:endParaRPr lang="en-US" sz="6600" dirty="0">
              <a:solidFill>
                <a:schemeClr val="bg1"/>
              </a:solidFill>
              <a:latin typeface="Elephant" panose="02020904090505020303" pitchFamily="18" charset="0"/>
            </a:endParaRPr>
          </a:p>
        </p:txBody>
      </p:sp>
      <p:sp>
        <p:nvSpPr>
          <p:cNvPr id="3" name="TextBox 2"/>
          <p:cNvSpPr txBox="1"/>
          <p:nvPr/>
        </p:nvSpPr>
        <p:spPr>
          <a:xfrm>
            <a:off x="1730829" y="2177143"/>
            <a:ext cx="8915399" cy="3785652"/>
          </a:xfrm>
          <a:prstGeom prst="rect">
            <a:avLst/>
          </a:prstGeom>
          <a:noFill/>
        </p:spPr>
        <p:txBody>
          <a:bodyPr wrap="square" rtlCol="0">
            <a:spAutoFit/>
          </a:bodyPr>
          <a:lstStyle/>
          <a:p>
            <a:r>
              <a:rPr lang="en-US" sz="4000" dirty="0">
                <a:solidFill>
                  <a:schemeClr val="bg1"/>
                </a:solidFill>
                <a:latin typeface="Elephant" panose="02020904090505020303" pitchFamily="18" charset="0"/>
              </a:rPr>
              <a:t>Europe uses 868 MHz for UHF and U.S. uses 915 </a:t>
            </a:r>
            <a:r>
              <a:rPr lang="en-US" sz="4000" dirty="0" smtClean="0">
                <a:solidFill>
                  <a:schemeClr val="bg1"/>
                </a:solidFill>
                <a:latin typeface="Elephant" panose="02020904090505020303" pitchFamily="18" charset="0"/>
              </a:rPr>
              <a:t>MHz</a:t>
            </a:r>
          </a:p>
          <a:p>
            <a:endParaRPr lang="en-US" sz="4000" dirty="0">
              <a:solidFill>
                <a:schemeClr val="bg1"/>
              </a:solidFill>
              <a:latin typeface="Elephant" panose="02020904090505020303" pitchFamily="18" charset="0"/>
            </a:endParaRPr>
          </a:p>
          <a:p>
            <a:r>
              <a:rPr lang="en-US" sz="4000" dirty="0" smtClean="0">
                <a:solidFill>
                  <a:schemeClr val="bg1"/>
                </a:solidFill>
                <a:latin typeface="Elephant" panose="02020904090505020303" pitchFamily="18" charset="0"/>
              </a:rPr>
              <a:t>LF     </a:t>
            </a:r>
            <a:r>
              <a:rPr lang="en-US" sz="2800" dirty="0" smtClean="0">
                <a:solidFill>
                  <a:schemeClr val="bg1"/>
                </a:solidFill>
                <a:latin typeface="Arial" panose="020B0604020202020204" pitchFamily="34" charset="0"/>
                <a:cs typeface="Arial" panose="020B0604020202020204" pitchFamily="34" charset="0"/>
              </a:rPr>
              <a:t>125 to134</a:t>
            </a:r>
            <a:r>
              <a:rPr lang="en-US" sz="2800" dirty="0" smtClean="0">
                <a:solidFill>
                  <a:srgbClr val="FF0000"/>
                </a:solidFill>
                <a:latin typeface="Arial" panose="020B0604020202020204" pitchFamily="34" charset="0"/>
                <a:cs typeface="Arial" panose="020B0604020202020204" pitchFamily="34" charset="0"/>
              </a:rPr>
              <a:t>KHz</a:t>
            </a:r>
            <a:r>
              <a:rPr lang="en-US" sz="2800" dirty="0" smtClean="0">
                <a:solidFill>
                  <a:schemeClr val="bg1"/>
                </a:solidFill>
                <a:latin typeface="Arial" panose="020B0604020202020204" pitchFamily="34" charset="0"/>
                <a:cs typeface="Arial" panose="020B0604020202020204" pitchFamily="34" charset="0"/>
              </a:rPr>
              <a:t>…</a:t>
            </a:r>
            <a:r>
              <a:rPr lang="en-US" sz="2800" dirty="0">
                <a:solidFill>
                  <a:schemeClr val="bg1"/>
                </a:solidFill>
                <a:latin typeface="Arial" panose="020B0604020202020204" pitchFamily="34" charset="0"/>
                <a:cs typeface="Arial" panose="020B0604020202020204" pitchFamily="34" charset="0"/>
              </a:rPr>
              <a:t> 125 kHz or 134 kHz</a:t>
            </a:r>
            <a:endParaRPr lang="en-US" sz="2800" dirty="0" smtClean="0">
              <a:solidFill>
                <a:schemeClr val="bg1"/>
              </a:solidFill>
              <a:latin typeface="Arial" panose="020B0604020202020204" pitchFamily="34" charset="0"/>
              <a:cs typeface="Arial" panose="020B0604020202020204" pitchFamily="34" charset="0"/>
            </a:endParaRPr>
          </a:p>
          <a:p>
            <a:r>
              <a:rPr lang="en-US" sz="4000" dirty="0" smtClean="0">
                <a:solidFill>
                  <a:schemeClr val="bg1"/>
                </a:solidFill>
                <a:latin typeface="Elephant" panose="02020904090505020303" pitchFamily="18" charset="0"/>
              </a:rPr>
              <a:t>HF     </a:t>
            </a:r>
            <a:r>
              <a:rPr lang="en-US" sz="2800" dirty="0" smtClean="0">
                <a:solidFill>
                  <a:schemeClr val="bg1"/>
                </a:solidFill>
                <a:latin typeface="Arial" panose="020B0604020202020204" pitchFamily="34" charset="0"/>
                <a:cs typeface="Arial" panose="020B0604020202020204" pitchFamily="34" charset="0"/>
              </a:rPr>
              <a:t>3 </a:t>
            </a:r>
            <a:r>
              <a:rPr lang="en-US" sz="2800" dirty="0">
                <a:solidFill>
                  <a:srgbClr val="FF0000"/>
                </a:solidFill>
                <a:latin typeface="Arial" panose="020B0604020202020204" pitchFamily="34" charset="0"/>
                <a:cs typeface="Arial" panose="020B0604020202020204" pitchFamily="34" charset="0"/>
              </a:rPr>
              <a:t>MHz</a:t>
            </a:r>
            <a:r>
              <a:rPr lang="en-US" sz="2800" dirty="0">
                <a:solidFill>
                  <a:schemeClr val="bg1"/>
                </a:solidFill>
                <a:latin typeface="Arial" panose="020B0604020202020204" pitchFamily="34" charset="0"/>
                <a:cs typeface="Arial" panose="020B0604020202020204" pitchFamily="34" charset="0"/>
              </a:rPr>
              <a:t> to 30 MHz… 13.56 MHz</a:t>
            </a:r>
            <a:endParaRPr lang="en-US" sz="2800" dirty="0" smtClean="0">
              <a:solidFill>
                <a:schemeClr val="bg1"/>
              </a:solidFill>
              <a:latin typeface="Arial" panose="020B0604020202020204" pitchFamily="34" charset="0"/>
              <a:cs typeface="Arial" panose="020B0604020202020204" pitchFamily="34" charset="0"/>
            </a:endParaRPr>
          </a:p>
          <a:p>
            <a:r>
              <a:rPr lang="en-US" sz="4000" dirty="0" smtClean="0">
                <a:solidFill>
                  <a:schemeClr val="bg1"/>
                </a:solidFill>
                <a:latin typeface="Elephant" panose="02020904090505020303" pitchFamily="18" charset="0"/>
              </a:rPr>
              <a:t>UHF  </a:t>
            </a:r>
            <a:r>
              <a:rPr lang="en-US" sz="2800" dirty="0" smtClean="0">
                <a:solidFill>
                  <a:schemeClr val="bg1"/>
                </a:solidFill>
                <a:latin typeface="Arial" panose="020B0604020202020204" pitchFamily="34" charset="0"/>
                <a:cs typeface="Arial" panose="020B0604020202020204" pitchFamily="34" charset="0"/>
              </a:rPr>
              <a:t>860-950 </a:t>
            </a:r>
            <a:r>
              <a:rPr lang="en-US" sz="2800" dirty="0" smtClean="0">
                <a:solidFill>
                  <a:srgbClr val="FF0000"/>
                </a:solidFill>
                <a:latin typeface="Arial" panose="020B0604020202020204" pitchFamily="34" charset="0"/>
                <a:cs typeface="Arial" panose="020B0604020202020204" pitchFamily="34" charset="0"/>
              </a:rPr>
              <a:t>MHz</a:t>
            </a:r>
            <a:endParaRPr lang="en-US" sz="2800" dirty="0">
              <a:solidFill>
                <a:srgbClr val="FF0000"/>
              </a:solidFill>
              <a:latin typeface="Arial" panose="020B0604020202020204" pitchFamily="34" charset="0"/>
              <a:cs typeface="Arial" panose="020B0604020202020204" pitchFamily="34" charset="0"/>
            </a:endParaRPr>
          </a:p>
        </p:txBody>
      </p:sp>
      <p:sp>
        <p:nvSpPr>
          <p:cNvPr id="7" name="Footer Placeholder 6"/>
          <p:cNvSpPr>
            <a:spLocks noGrp="1"/>
          </p:cNvSpPr>
          <p:nvPr>
            <p:ph type="ftr" sz="quarter" idx="11"/>
          </p:nvPr>
        </p:nvSpPr>
        <p:spPr/>
        <p:txBody>
          <a:bodyPr/>
          <a:lstStyle/>
          <a:p>
            <a:r>
              <a:rPr lang="en-US" smtClean="0"/>
              <a:t>Telegram: @Computer_IT_Engineering</a:t>
            </a:r>
            <a:endParaRPr lang="en-US"/>
          </a:p>
        </p:txBody>
      </p:sp>
    </p:spTree>
    <p:extLst>
      <p:ext uri="{BB962C8B-B14F-4D97-AF65-F5344CB8AC3E}">
        <p14:creationId xmlns:p14="http://schemas.microsoft.com/office/powerpoint/2010/main" xmlns="" val="9596898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6755" y="117566"/>
            <a:ext cx="11874136" cy="6583680"/>
          </a:xfrm>
        </p:spPr>
        <p:txBody>
          <a:bodyPr>
            <a:noAutofit/>
          </a:bodyPr>
          <a:lstStyle/>
          <a:p>
            <a:pPr marL="0" indent="0" algn="r" rtl="1">
              <a:buNone/>
            </a:pPr>
            <a:r>
              <a:rPr lang="en-US" sz="2000" dirty="0" smtClean="0"/>
              <a:t>RFID</a:t>
            </a:r>
            <a:r>
              <a:rPr lang="fa-IR" sz="2000" dirty="0" smtClean="0"/>
              <a:t>چند مثال از کاربرد </a:t>
            </a:r>
            <a:r>
              <a:rPr lang="en-US" sz="2000" dirty="0" smtClean="0"/>
              <a:t>:</a:t>
            </a:r>
          </a:p>
          <a:p>
            <a:pPr marL="0" indent="0" algn="r" rtl="1">
              <a:buNone/>
            </a:pPr>
            <a:r>
              <a:rPr lang="fa-IR" sz="2000" dirty="0" smtClean="0"/>
              <a:t>در دامداری(جنس،وزن،آخرین واکسن زده شده،نوع بیماری...) رو در تگ ذخیره و برای دفعات بعد براحتی اطلاعات دام را چک میکنیم</a:t>
            </a:r>
          </a:p>
          <a:p>
            <a:pPr marL="0" indent="0" algn="r" rtl="1">
              <a:buNone/>
            </a:pPr>
            <a:r>
              <a:rPr lang="fa-IR" sz="2000" dirty="0"/>
              <a:t>1. گشت نگهباني و بازرسي مبتني بر </a:t>
            </a:r>
            <a:r>
              <a:rPr lang="en-US" sz="2000" dirty="0"/>
              <a:t>RFID</a:t>
            </a:r>
            <a:br>
              <a:rPr lang="en-US" sz="2000" dirty="0"/>
            </a:br>
            <a:r>
              <a:rPr lang="en-US" sz="2000" dirty="0"/>
              <a:t>2. </a:t>
            </a:r>
            <a:r>
              <a:rPr lang="fa-IR" sz="2000" dirty="0"/>
              <a:t>كنترل تردد خودرو مبتني بر </a:t>
            </a:r>
            <a:r>
              <a:rPr lang="en-US" sz="2000" dirty="0"/>
              <a:t>RFID</a:t>
            </a:r>
            <a:br>
              <a:rPr lang="en-US" sz="2000" dirty="0"/>
            </a:br>
            <a:r>
              <a:rPr lang="en-US" sz="2000" dirty="0"/>
              <a:t>3. </a:t>
            </a:r>
            <a:r>
              <a:rPr lang="fa-IR" sz="2000" dirty="0"/>
              <a:t>مديريت و دارايي‌هاي اموال شركت اداري مبتني بر </a:t>
            </a:r>
            <a:r>
              <a:rPr lang="en-US" sz="2000" dirty="0"/>
              <a:t>RFID</a:t>
            </a:r>
            <a:br>
              <a:rPr lang="en-US" sz="2000" dirty="0"/>
            </a:br>
            <a:r>
              <a:rPr lang="en-US" sz="2000" dirty="0"/>
              <a:t>4. </a:t>
            </a:r>
            <a:r>
              <a:rPr lang="fa-IR" sz="2000" dirty="0"/>
              <a:t>استفاده از </a:t>
            </a:r>
            <a:r>
              <a:rPr lang="en-US" sz="2000" dirty="0"/>
              <a:t>NFC </a:t>
            </a:r>
            <a:r>
              <a:rPr lang="fa-IR" sz="2000" dirty="0"/>
              <a:t>براي مديريت شناسنامه تجهيزات الكترونيكي توليد و نصب شده</a:t>
            </a:r>
            <a:br>
              <a:rPr lang="fa-IR" sz="2000" dirty="0"/>
            </a:br>
            <a:r>
              <a:rPr lang="fa-IR" sz="2000" dirty="0"/>
              <a:t>5. استفاده از </a:t>
            </a:r>
            <a:r>
              <a:rPr lang="en-US" sz="2000" dirty="0"/>
              <a:t>RFID </a:t>
            </a:r>
            <a:r>
              <a:rPr lang="fa-IR" sz="2000" dirty="0"/>
              <a:t>در صنايع پتروشيمي</a:t>
            </a:r>
            <a:br>
              <a:rPr lang="fa-IR" sz="2000" dirty="0"/>
            </a:br>
            <a:r>
              <a:rPr lang="fa-IR" sz="2000" dirty="0"/>
              <a:t>6. استفاده از </a:t>
            </a:r>
            <a:r>
              <a:rPr lang="en-US" sz="2000" dirty="0"/>
              <a:t>RFID </a:t>
            </a:r>
            <a:r>
              <a:rPr lang="fa-IR" sz="2000" dirty="0"/>
              <a:t>در همايش‌ها: ثبت‌نام، شناسايي و آمار به‌هنگام</a:t>
            </a:r>
            <a:br>
              <a:rPr lang="fa-IR" sz="2000" dirty="0"/>
            </a:br>
            <a:r>
              <a:rPr lang="fa-IR" sz="2000" dirty="0"/>
              <a:t>7. استفاده از </a:t>
            </a:r>
            <a:r>
              <a:rPr lang="en-US" sz="2000" dirty="0"/>
              <a:t>RFID </a:t>
            </a:r>
            <a:r>
              <a:rPr lang="fa-IR" sz="2000" dirty="0"/>
              <a:t>در خط توليد صنايع توليد خودرو</a:t>
            </a:r>
            <a:br>
              <a:rPr lang="fa-IR" sz="2000" dirty="0"/>
            </a:br>
            <a:r>
              <a:rPr lang="fa-IR" sz="2000" dirty="0"/>
              <a:t>8. مديريت انبار مواد مصرفي با </a:t>
            </a:r>
            <a:r>
              <a:rPr lang="en-US" sz="2000" dirty="0"/>
              <a:t>RFID</a:t>
            </a:r>
            <a:br>
              <a:rPr lang="en-US" sz="2000" dirty="0"/>
            </a:br>
            <a:r>
              <a:rPr lang="en-US" sz="2000" dirty="0"/>
              <a:t>9. </a:t>
            </a:r>
            <a:r>
              <a:rPr lang="fa-IR" sz="2000" dirty="0"/>
              <a:t>سامانه كنترل تردد نامحسوس كارگران در كارگاه مبتني بر </a:t>
            </a:r>
            <a:r>
              <a:rPr lang="en-US" sz="2000" dirty="0"/>
              <a:t>RFID</a:t>
            </a:r>
            <a:br>
              <a:rPr lang="en-US" sz="2000" dirty="0"/>
            </a:br>
            <a:r>
              <a:rPr lang="en-US" sz="2000" dirty="0"/>
              <a:t>10. </a:t>
            </a:r>
            <a:r>
              <a:rPr lang="fa-IR" sz="2000" dirty="0"/>
              <a:t>سامانه مكان‌يابي و جابجايي كانتينرها در بندر مبتني بر </a:t>
            </a:r>
            <a:r>
              <a:rPr lang="en-US" sz="2000" dirty="0"/>
              <a:t>RFID</a:t>
            </a:r>
            <a:br>
              <a:rPr lang="en-US" sz="2000" dirty="0"/>
            </a:br>
            <a:r>
              <a:rPr lang="en-US" sz="2000" dirty="0"/>
              <a:t>11. </a:t>
            </a:r>
            <a:r>
              <a:rPr lang="fa-IR" sz="2000" dirty="0"/>
              <a:t>مديريت فروشگاه گوشي تلفن همراه مبتني بر </a:t>
            </a:r>
            <a:r>
              <a:rPr lang="en-US" sz="2000" dirty="0"/>
              <a:t>RFID</a:t>
            </a:r>
            <a:br>
              <a:rPr lang="en-US" sz="2000" dirty="0"/>
            </a:br>
            <a:r>
              <a:rPr lang="en-US" sz="2000" dirty="0"/>
              <a:t>12. </a:t>
            </a:r>
            <a:r>
              <a:rPr lang="fa-IR" sz="2000" dirty="0"/>
              <a:t>رديابي كاميون‌ها حامل مواد اوليه مبتني بر </a:t>
            </a:r>
            <a:r>
              <a:rPr lang="en-US" sz="2000" dirty="0"/>
              <a:t>RFID</a:t>
            </a:r>
            <a:br>
              <a:rPr lang="en-US" sz="2000" dirty="0"/>
            </a:br>
            <a:r>
              <a:rPr lang="en-US" sz="2000" dirty="0"/>
              <a:t>13. </a:t>
            </a:r>
            <a:r>
              <a:rPr lang="fa-IR" sz="2000" dirty="0"/>
              <a:t>مديريت انبار كاشي و سراميك مبتني بر </a:t>
            </a:r>
            <a:r>
              <a:rPr lang="en-US" sz="2000" dirty="0"/>
              <a:t>RFID</a:t>
            </a:r>
            <a:br>
              <a:rPr lang="en-US" sz="2000" dirty="0"/>
            </a:br>
            <a:r>
              <a:rPr lang="en-US" sz="2000" dirty="0"/>
              <a:t>14. </a:t>
            </a:r>
            <a:r>
              <a:rPr lang="fa-IR" sz="2000" dirty="0"/>
              <a:t>سوييچ از باركد به </a:t>
            </a:r>
            <a:r>
              <a:rPr lang="en-US" sz="2000" dirty="0"/>
              <a:t>RFID </a:t>
            </a:r>
            <a:r>
              <a:rPr lang="fa-IR" sz="2000" dirty="0"/>
              <a:t>در صنعت و فروشگاه‌</a:t>
            </a:r>
            <a:br>
              <a:rPr lang="fa-IR" sz="2000" dirty="0"/>
            </a:br>
            <a:r>
              <a:rPr lang="fa-IR" sz="2000" dirty="0"/>
              <a:t>15. اخذعوارض و مديريت پاركينگ‌هاي عمومي و خصوصي مبتني بر </a:t>
            </a:r>
            <a:r>
              <a:rPr lang="en-US" sz="2000" dirty="0"/>
              <a:t>RFID</a:t>
            </a:r>
            <a:br>
              <a:rPr lang="en-US" sz="2000" dirty="0"/>
            </a:br>
            <a:r>
              <a:rPr lang="en-US" sz="2000" dirty="0"/>
              <a:t>16. </a:t>
            </a:r>
            <a:r>
              <a:rPr lang="fa-IR" sz="2000" dirty="0"/>
              <a:t>ردگيري توريست‌هاي همراه با يك </a:t>
            </a:r>
            <a:r>
              <a:rPr lang="en-US" sz="2000" dirty="0"/>
              <a:t>Tour Leader </a:t>
            </a:r>
            <a:r>
              <a:rPr lang="fa-IR" sz="2000" dirty="0"/>
              <a:t>در سفرهاي گردشي مبتني بر </a:t>
            </a:r>
            <a:r>
              <a:rPr lang="en-US" sz="2000" dirty="0"/>
              <a:t>RFID</a:t>
            </a:r>
            <a:br>
              <a:rPr lang="en-US" sz="2000" dirty="0"/>
            </a:br>
            <a:r>
              <a:rPr lang="en-US" sz="2000" dirty="0"/>
              <a:t>17. </a:t>
            </a:r>
            <a:r>
              <a:rPr lang="fa-IR" sz="2000" dirty="0"/>
              <a:t>نرم‌افزار مبتني بر </a:t>
            </a:r>
            <a:r>
              <a:rPr lang="en-US" sz="2000" dirty="0"/>
              <a:t>RFID </a:t>
            </a:r>
            <a:r>
              <a:rPr lang="fa-IR" sz="2000" dirty="0"/>
              <a:t>براي مديريت فروش و حق‌كپي لوح‌هاي فشرده </a:t>
            </a:r>
            <a:r>
              <a:rPr lang="fa-IR" sz="2000" dirty="0" smtClean="0"/>
              <a:t>نرم‌افزاري</a:t>
            </a:r>
            <a:endParaRPr lang="en-US" sz="2000" dirty="0"/>
          </a:p>
        </p:txBody>
      </p:sp>
      <p:sp>
        <p:nvSpPr>
          <p:cNvPr id="4" name="TextBox 3"/>
          <p:cNvSpPr txBox="1"/>
          <p:nvPr/>
        </p:nvSpPr>
        <p:spPr>
          <a:xfrm>
            <a:off x="3540033" y="5891349"/>
            <a:ext cx="7249887" cy="646331"/>
          </a:xfrm>
          <a:prstGeom prst="rect">
            <a:avLst/>
          </a:prstGeom>
          <a:noFill/>
        </p:spPr>
        <p:txBody>
          <a:bodyPr wrap="square" rtlCol="0">
            <a:spAutoFit/>
          </a:bodyPr>
          <a:lstStyle/>
          <a:p>
            <a:r>
              <a:rPr lang="fa-IR" dirty="0">
                <a:solidFill>
                  <a:srgbClr val="FF0000"/>
                </a:solidFill>
              </a:rPr>
              <a:t>این اسلاید مخفی هستش،یعنی در اجرای پاورپویینت نمایش داده نمیشه</a:t>
            </a:r>
          </a:p>
          <a:p>
            <a:endParaRPr lang="en-US" dirty="0"/>
          </a:p>
        </p:txBody>
      </p:sp>
      <p:sp>
        <p:nvSpPr>
          <p:cNvPr id="5" name="Footer Placeholder 4"/>
          <p:cNvSpPr>
            <a:spLocks noGrp="1"/>
          </p:cNvSpPr>
          <p:nvPr>
            <p:ph type="ftr" sz="quarter" idx="11"/>
          </p:nvPr>
        </p:nvSpPr>
        <p:spPr/>
        <p:txBody>
          <a:bodyPr/>
          <a:lstStyle/>
          <a:p>
            <a:r>
              <a:rPr lang="en-US" smtClean="0"/>
              <a:t>Telegram: @Computer_IT_Engineering</a:t>
            </a:r>
            <a:endParaRPr lang="en-US"/>
          </a:p>
        </p:txBody>
      </p:sp>
    </p:spTree>
    <p:extLst>
      <p:ext uri="{BB962C8B-B14F-4D97-AF65-F5344CB8AC3E}">
        <p14:creationId xmlns:p14="http://schemas.microsoft.com/office/powerpoint/2010/main" xmlns="" val="16027529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21" y="0"/>
            <a:ext cx="11079480" cy="6596743"/>
          </a:xfrm>
        </p:spPr>
        <p:txBody>
          <a:bodyPr>
            <a:noAutofit/>
          </a:bodyPr>
          <a:lstStyle/>
          <a:p>
            <a:pPr algn="r" rtl="1"/>
            <a:r>
              <a:rPr lang="fa-IR" sz="1600" dirty="0"/>
              <a:t/>
            </a:r>
            <a:br>
              <a:rPr lang="fa-IR" sz="1600" dirty="0"/>
            </a:br>
            <a:r>
              <a:rPr lang="fa-IR" sz="1600" dirty="0"/>
              <a:t>18. مديريت گردش پالت‌ها در شركت و انبار صنايع غذايي مبتني بر </a:t>
            </a:r>
            <a:r>
              <a:rPr lang="en-US" sz="1600" dirty="0"/>
              <a:t>RFID</a:t>
            </a:r>
            <a:br>
              <a:rPr lang="en-US" sz="1600" dirty="0"/>
            </a:br>
            <a:r>
              <a:rPr lang="en-US" sz="1600" dirty="0"/>
              <a:t>19. </a:t>
            </a:r>
            <a:r>
              <a:rPr lang="fa-IR" sz="1600" dirty="0"/>
              <a:t>استفاده از </a:t>
            </a:r>
            <a:r>
              <a:rPr lang="en-US" sz="1600" dirty="0"/>
              <a:t>RFID </a:t>
            </a:r>
            <a:r>
              <a:rPr lang="fa-IR" sz="1600" dirty="0"/>
              <a:t>در امورتخليه و بارگيري</a:t>
            </a:r>
            <a:br>
              <a:rPr lang="fa-IR" sz="1600" dirty="0"/>
            </a:br>
            <a:r>
              <a:rPr lang="fa-IR" sz="1600" dirty="0"/>
              <a:t>20. مديريت تجهيزات گران‌قيمت سايت عمراني مبتني بر </a:t>
            </a:r>
            <a:r>
              <a:rPr lang="en-US" sz="1600" dirty="0"/>
              <a:t>RFID</a:t>
            </a:r>
            <a:br>
              <a:rPr lang="en-US" sz="1600" dirty="0"/>
            </a:br>
            <a:r>
              <a:rPr lang="en-US" sz="1600" dirty="0"/>
              <a:t>21. </a:t>
            </a:r>
            <a:r>
              <a:rPr lang="fa-IR" sz="1600" dirty="0"/>
              <a:t>مديريت جواهرات و طلافروشي مبتني بر </a:t>
            </a:r>
            <a:r>
              <a:rPr lang="en-US" sz="1600" dirty="0"/>
              <a:t>RFID</a:t>
            </a:r>
            <a:br>
              <a:rPr lang="en-US" sz="1600" dirty="0"/>
            </a:br>
            <a:r>
              <a:rPr lang="en-US" sz="1600" dirty="0"/>
              <a:t>22. </a:t>
            </a:r>
            <a:r>
              <a:rPr lang="fa-IR" sz="1600" dirty="0"/>
              <a:t>امنيت مراكز داده (</a:t>
            </a:r>
            <a:r>
              <a:rPr lang="en-US" sz="1600" dirty="0"/>
              <a:t>Data Center) </a:t>
            </a:r>
            <a:r>
              <a:rPr lang="fa-IR" sz="1600" dirty="0"/>
              <a:t>مبتني بر </a:t>
            </a:r>
            <a:r>
              <a:rPr lang="en-US" sz="1600" dirty="0"/>
              <a:t>RFID</a:t>
            </a:r>
            <a:br>
              <a:rPr lang="en-US" sz="1600" dirty="0"/>
            </a:br>
            <a:r>
              <a:rPr lang="en-US" sz="1600" dirty="0"/>
              <a:t>23. </a:t>
            </a:r>
            <a:r>
              <a:rPr lang="fa-IR" sz="1600" dirty="0"/>
              <a:t>آمار مربوط كتب اماني در قفسه‌هاي عمومي مستقر در فرودگاه و ترمينال‌ها مبتني بر </a:t>
            </a:r>
            <a:r>
              <a:rPr lang="en-US" sz="1600" dirty="0"/>
              <a:t>RFID</a:t>
            </a:r>
            <a:br>
              <a:rPr lang="en-US" sz="1600" dirty="0"/>
            </a:br>
            <a:r>
              <a:rPr lang="en-US" sz="1600" dirty="0"/>
              <a:t>24. </a:t>
            </a:r>
            <a:r>
              <a:rPr lang="fa-IR" sz="1600" dirty="0"/>
              <a:t>مديريت باسكول در صنايع چوب مبتني بر </a:t>
            </a:r>
            <a:r>
              <a:rPr lang="en-US" sz="1600" dirty="0"/>
              <a:t>RFID</a:t>
            </a:r>
            <a:br>
              <a:rPr lang="en-US" sz="1600" dirty="0"/>
            </a:br>
            <a:r>
              <a:rPr lang="en-US" sz="1600" dirty="0"/>
              <a:t>25. </a:t>
            </a:r>
            <a:r>
              <a:rPr lang="fa-IR" sz="1600" dirty="0"/>
              <a:t>مديريت بارگيري و توزيع صنايع مرغ و تخم‌مرغ مبتني بر </a:t>
            </a:r>
            <a:r>
              <a:rPr lang="en-US" sz="1600" dirty="0"/>
              <a:t>RFID</a:t>
            </a:r>
            <a:br>
              <a:rPr lang="en-US" sz="1600" dirty="0"/>
            </a:br>
            <a:r>
              <a:rPr lang="en-US" sz="1600" dirty="0"/>
              <a:t>26. </a:t>
            </a:r>
            <a:r>
              <a:rPr lang="fa-IR" sz="1600" dirty="0"/>
              <a:t>مديريت توزيع و پخش محصولات دارويي مبتني بر </a:t>
            </a:r>
            <a:r>
              <a:rPr lang="en-US" sz="1600" dirty="0"/>
              <a:t>RFID</a:t>
            </a:r>
            <a:br>
              <a:rPr lang="en-US" sz="1600" dirty="0"/>
            </a:br>
            <a:r>
              <a:rPr lang="en-US" sz="1600" dirty="0"/>
              <a:t>27. </a:t>
            </a:r>
            <a:r>
              <a:rPr lang="fa-IR" sz="1600" dirty="0"/>
              <a:t>ثبت تردد كاميون‌ها در كارگاه عمراني روباز مبتني بر </a:t>
            </a:r>
            <a:r>
              <a:rPr lang="en-US" sz="1600" dirty="0"/>
              <a:t>RFID</a:t>
            </a:r>
            <a:br>
              <a:rPr lang="en-US" sz="1600" dirty="0"/>
            </a:br>
            <a:r>
              <a:rPr lang="en-US" sz="1600" dirty="0"/>
              <a:t>28. </a:t>
            </a:r>
            <a:r>
              <a:rPr lang="fa-IR" sz="1600" dirty="0"/>
              <a:t>مديريت خط توليد تجهيزات الكترونيكي و مخابراتي مبتني بر </a:t>
            </a:r>
            <a:r>
              <a:rPr lang="en-US" sz="1600" dirty="0"/>
              <a:t>RFID</a:t>
            </a:r>
            <a:br>
              <a:rPr lang="en-US" sz="1600" dirty="0"/>
            </a:br>
            <a:r>
              <a:rPr lang="en-US" sz="1600" dirty="0"/>
              <a:t>29. </a:t>
            </a:r>
            <a:r>
              <a:rPr lang="fa-IR" sz="1600" dirty="0"/>
              <a:t>صنايع توليد چوب و </a:t>
            </a:r>
            <a:r>
              <a:rPr lang="en-US" sz="1600" dirty="0"/>
              <a:t>MDF </a:t>
            </a:r>
            <a:r>
              <a:rPr lang="fa-IR" sz="1600" dirty="0"/>
              <a:t>مبتني بر </a:t>
            </a:r>
            <a:r>
              <a:rPr lang="en-US" sz="1600" dirty="0"/>
              <a:t>RFID</a:t>
            </a:r>
            <a:br>
              <a:rPr lang="en-US" sz="1600" dirty="0"/>
            </a:br>
            <a:r>
              <a:rPr lang="en-US" sz="1600" dirty="0"/>
              <a:t>30. </a:t>
            </a:r>
            <a:r>
              <a:rPr lang="fa-IR" sz="1600" dirty="0"/>
              <a:t>مديريت گردش اسناد در شهرداري مبتني بر </a:t>
            </a:r>
            <a:r>
              <a:rPr lang="en-US" sz="1600" dirty="0"/>
              <a:t>RFID</a:t>
            </a:r>
            <a:br>
              <a:rPr lang="en-US" sz="1600" dirty="0"/>
            </a:br>
            <a:r>
              <a:rPr lang="en-US" sz="1600" dirty="0"/>
              <a:t>31. </a:t>
            </a:r>
            <a:r>
              <a:rPr lang="fa-IR" sz="1600" dirty="0"/>
              <a:t>شناسايي سريع و تخليه و نجات اضطراري مبتني بر </a:t>
            </a:r>
            <a:r>
              <a:rPr lang="en-US" sz="1600" dirty="0"/>
              <a:t>RFID </a:t>
            </a:r>
            <a:r>
              <a:rPr lang="fa-IR" sz="1600" dirty="0"/>
              <a:t>در پالايشگاه</a:t>
            </a:r>
            <a:br>
              <a:rPr lang="fa-IR" sz="1600" dirty="0"/>
            </a:br>
            <a:r>
              <a:rPr lang="fa-IR" sz="1600" dirty="0"/>
              <a:t>32. گارانتي محصولات و خدمات پس از فروش مبتني بر </a:t>
            </a:r>
            <a:r>
              <a:rPr lang="en-US" sz="1600" dirty="0"/>
              <a:t>RFID</a:t>
            </a:r>
            <a:br>
              <a:rPr lang="en-US" sz="1600" dirty="0"/>
            </a:br>
            <a:r>
              <a:rPr lang="en-US" sz="1600" dirty="0"/>
              <a:t>33. </a:t>
            </a:r>
            <a:r>
              <a:rPr lang="fa-IR" sz="1600" dirty="0"/>
              <a:t>كاربرد </a:t>
            </a:r>
            <a:r>
              <a:rPr lang="en-US" sz="1600" dirty="0"/>
              <a:t>RFID </a:t>
            </a:r>
            <a:r>
              <a:rPr lang="fa-IR" sz="1600" dirty="0"/>
              <a:t>در تشكيل قطار در راه‌آهن</a:t>
            </a:r>
            <a:br>
              <a:rPr lang="fa-IR" sz="1600" dirty="0"/>
            </a:br>
            <a:r>
              <a:rPr lang="fa-IR" sz="1600" dirty="0"/>
              <a:t>34. مديريت كتابخانه مبتني بر </a:t>
            </a:r>
            <a:r>
              <a:rPr lang="en-US" sz="1600" dirty="0"/>
              <a:t>RFID</a:t>
            </a:r>
            <a:br>
              <a:rPr lang="en-US" sz="1600" dirty="0"/>
            </a:br>
            <a:r>
              <a:rPr lang="en-US" sz="1600" dirty="0"/>
              <a:t>35. </a:t>
            </a:r>
            <a:r>
              <a:rPr lang="fa-IR" sz="1600" dirty="0"/>
              <a:t>مديريت آنلاين و ايمن جابجايي پول نقد مبتني بر </a:t>
            </a:r>
            <a:r>
              <a:rPr lang="en-US" sz="1600" dirty="0"/>
              <a:t>RFID</a:t>
            </a:r>
            <a:br>
              <a:rPr lang="en-US" sz="1600" dirty="0"/>
            </a:br>
            <a:r>
              <a:rPr lang="en-US" sz="1600" dirty="0"/>
              <a:t>36. </a:t>
            </a:r>
            <a:r>
              <a:rPr lang="fa-IR" sz="1600" dirty="0"/>
              <a:t>مديريت انبار بيمارستان مبتني بر </a:t>
            </a:r>
            <a:r>
              <a:rPr lang="en-US" sz="1600" dirty="0"/>
              <a:t>RFID</a:t>
            </a:r>
            <a:br>
              <a:rPr lang="en-US" sz="1600" dirty="0"/>
            </a:br>
            <a:r>
              <a:rPr lang="en-US" sz="1600" dirty="0"/>
              <a:t>37. </a:t>
            </a:r>
            <a:r>
              <a:rPr lang="fa-IR" sz="1600" dirty="0"/>
              <a:t>مديريت انبار پتو مبتني بر </a:t>
            </a:r>
            <a:r>
              <a:rPr lang="en-US" sz="1600" dirty="0"/>
              <a:t>RFID</a:t>
            </a:r>
            <a:br>
              <a:rPr lang="en-US" sz="1600" dirty="0"/>
            </a:br>
            <a:r>
              <a:rPr lang="en-US" sz="1600" dirty="0"/>
              <a:t>38. </a:t>
            </a:r>
            <a:r>
              <a:rPr lang="fa-IR" sz="1600" dirty="0"/>
              <a:t>مديريت مراكز ورزشي مبتني بر </a:t>
            </a:r>
            <a:r>
              <a:rPr lang="en-US" sz="1600" dirty="0"/>
              <a:t>RFID</a:t>
            </a:r>
            <a:br>
              <a:rPr lang="en-US" sz="1600" dirty="0"/>
            </a:br>
            <a:r>
              <a:rPr lang="en-US" sz="1600" dirty="0"/>
              <a:t>39. </a:t>
            </a:r>
            <a:r>
              <a:rPr lang="fa-IR" sz="1600" dirty="0"/>
              <a:t>مديريت انبار و توزيع و پشتيباني فرش مبتني بر </a:t>
            </a:r>
            <a:r>
              <a:rPr lang="en-US" sz="1600" dirty="0"/>
              <a:t>RFID</a:t>
            </a:r>
            <a:br>
              <a:rPr lang="en-US" sz="1600" dirty="0"/>
            </a:br>
            <a:r>
              <a:rPr lang="en-US" sz="1600" dirty="0"/>
              <a:t>40. </a:t>
            </a:r>
            <a:r>
              <a:rPr lang="fa-IR" sz="1600" dirty="0"/>
              <a:t>مديريت خط توليد لوازم خانگي مشتمل بر يخچال، كولر و ... مبتني بر </a:t>
            </a:r>
            <a:r>
              <a:rPr lang="en-US" sz="1600" dirty="0"/>
              <a:t>RFID</a:t>
            </a:r>
            <a:br>
              <a:rPr lang="en-US" sz="1600" dirty="0"/>
            </a:br>
            <a:r>
              <a:rPr lang="en-US" sz="1600" dirty="0"/>
              <a:t>41. </a:t>
            </a:r>
            <a:r>
              <a:rPr lang="fa-IR" sz="1600" dirty="0"/>
              <a:t>سامانه اموال مورد استفاده در صنايع نفت و گاز مبتني بر </a:t>
            </a:r>
            <a:r>
              <a:rPr lang="en-US" sz="1600" dirty="0"/>
              <a:t>RFID</a:t>
            </a:r>
            <a:br>
              <a:rPr lang="en-US" sz="1600" dirty="0"/>
            </a:br>
            <a:r>
              <a:rPr lang="en-US" sz="1600" dirty="0"/>
              <a:t>42. </a:t>
            </a:r>
            <a:r>
              <a:rPr lang="fa-IR" sz="1600" dirty="0"/>
              <a:t>مديريت بارگيري توليدات لبني مبتني بر </a:t>
            </a:r>
            <a:r>
              <a:rPr lang="en-US" sz="1600" dirty="0"/>
              <a:t>RFID</a:t>
            </a:r>
            <a:br>
              <a:rPr lang="en-US" sz="1600" dirty="0"/>
            </a:br>
            <a:r>
              <a:rPr lang="en-US" sz="1600" dirty="0"/>
              <a:t>43. </a:t>
            </a:r>
            <a:r>
              <a:rPr lang="fa-IR" sz="1600" dirty="0"/>
              <a:t>فروشگاه‌هاي زنجيره‌اي مبتني بر </a:t>
            </a:r>
            <a:r>
              <a:rPr lang="en-US" sz="1600" dirty="0"/>
              <a:t>RFID</a:t>
            </a:r>
            <a:br>
              <a:rPr lang="en-US" sz="1600" dirty="0"/>
            </a:br>
            <a:r>
              <a:rPr lang="en-US" sz="1600" dirty="0"/>
              <a:t>44. </a:t>
            </a:r>
            <a:r>
              <a:rPr lang="fa-IR" sz="1600" dirty="0"/>
              <a:t>مديريت هوشمند گردش قطعات در خط توليد مبتني بر </a:t>
            </a:r>
            <a:r>
              <a:rPr lang="en-US" sz="1600" dirty="0"/>
              <a:t>RFID </a:t>
            </a:r>
            <a:endParaRPr lang="fa-IR" sz="1600" dirty="0" smtClean="0"/>
          </a:p>
          <a:p>
            <a:pPr algn="r" rtl="1"/>
            <a:r>
              <a:rPr lang="fa-IR" sz="1600" dirty="0" smtClean="0"/>
              <a:t>و هزاران موارد دیگر</a:t>
            </a:r>
            <a:endParaRPr lang="en-US" sz="1600" dirty="0"/>
          </a:p>
        </p:txBody>
      </p:sp>
      <p:sp>
        <p:nvSpPr>
          <p:cNvPr id="4" name="TextBox 3"/>
          <p:cNvSpPr txBox="1"/>
          <p:nvPr/>
        </p:nvSpPr>
        <p:spPr>
          <a:xfrm>
            <a:off x="966650" y="3958046"/>
            <a:ext cx="7249887" cy="646331"/>
          </a:xfrm>
          <a:prstGeom prst="rect">
            <a:avLst/>
          </a:prstGeom>
          <a:noFill/>
        </p:spPr>
        <p:txBody>
          <a:bodyPr wrap="square" rtlCol="0">
            <a:spAutoFit/>
          </a:bodyPr>
          <a:lstStyle/>
          <a:p>
            <a:r>
              <a:rPr lang="fa-IR" dirty="0">
                <a:solidFill>
                  <a:srgbClr val="FF0000"/>
                </a:solidFill>
              </a:rPr>
              <a:t>این اسلاید مخفی هستش،یعنی در اجرای پاورپویینت نمایش داده نمیشه</a:t>
            </a:r>
          </a:p>
          <a:p>
            <a:endParaRPr lang="en-US" dirty="0"/>
          </a:p>
        </p:txBody>
      </p:sp>
      <p:sp>
        <p:nvSpPr>
          <p:cNvPr id="5" name="Footer Placeholder 4"/>
          <p:cNvSpPr>
            <a:spLocks noGrp="1"/>
          </p:cNvSpPr>
          <p:nvPr>
            <p:ph type="ftr" sz="quarter" idx="11"/>
          </p:nvPr>
        </p:nvSpPr>
        <p:spPr/>
        <p:txBody>
          <a:bodyPr/>
          <a:lstStyle/>
          <a:p>
            <a:r>
              <a:rPr lang="en-US" smtClean="0"/>
              <a:t>Telegram: @Computer_IT_Engineering</a:t>
            </a:r>
            <a:endParaRPr lang="en-US"/>
          </a:p>
        </p:txBody>
      </p:sp>
    </p:spTree>
    <p:extLst>
      <p:ext uri="{BB962C8B-B14F-4D97-AF65-F5344CB8AC3E}">
        <p14:creationId xmlns:p14="http://schemas.microsoft.com/office/powerpoint/2010/main" xmlns="" val="17582448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Box 4"/>
          <p:cNvSpPr txBox="1"/>
          <p:nvPr/>
        </p:nvSpPr>
        <p:spPr>
          <a:xfrm>
            <a:off x="696686" y="446314"/>
            <a:ext cx="9971314" cy="4524315"/>
          </a:xfrm>
          <a:prstGeom prst="rect">
            <a:avLst/>
          </a:prstGeom>
          <a:noFill/>
        </p:spPr>
        <p:txBody>
          <a:bodyPr wrap="square" rtlCol="0">
            <a:spAutoFit/>
          </a:bodyPr>
          <a:lstStyle/>
          <a:p>
            <a:pPr algn="r"/>
            <a:r>
              <a:rPr lang="fa-IR" sz="2400" dirty="0" smtClean="0"/>
              <a:t>در اسلاید بعدی باید مقدمه ای از تعریف اینترنت اشیا داشته باشیم.چون </a:t>
            </a:r>
            <a:endParaRPr lang="fa-IR" sz="2400" dirty="0"/>
          </a:p>
          <a:p>
            <a:pPr algn="r"/>
            <a:r>
              <a:rPr lang="en-US" sz="2400" dirty="0" smtClean="0"/>
              <a:t>RFID</a:t>
            </a:r>
            <a:r>
              <a:rPr lang="fa-IR" sz="2400" dirty="0" smtClean="0"/>
              <a:t> </a:t>
            </a:r>
          </a:p>
          <a:p>
            <a:pPr algn="r"/>
            <a:r>
              <a:rPr lang="fa-IR" sz="2400" dirty="0" smtClean="0"/>
              <a:t>در زمینه اینترنت اشیا بکار میرود،بخاطر همین باید مقدمه ای اینترنت اشیا بصورت زیر تعریف کنیم:</a:t>
            </a:r>
          </a:p>
          <a:p>
            <a:pPr algn="r"/>
            <a:r>
              <a:rPr lang="fa-IR" sz="2400" dirty="0" smtClean="0"/>
              <a:t>مبحث اینترنت اشیا بطور جدی در سال 1991 توسطآقای کِوین اشتُن مطرح شد.ایشون بر این باور بودند که اگر تا حالا این انسان ها بودن که از طریق اینترنت با هم در ارتباط و تعامل بودن،الان به بعد کاری بکنیم که اشیاء هم بتونن از طریق اینترنت با همدیگه و با انسانها در ارتباط باشن.یعنی جابجایی و تولید داده فقط مختص انسان نباشه و اشیا هم بتونن محیط اطراف خودشون رو حس کنن و با همدیگه و با محیط و انسانها در ارتباط باشن.البته در اینجا اشیا توسط یک سیستم کامپیوتری مدیریت میشوند.</a:t>
            </a:r>
          </a:p>
          <a:p>
            <a:pPr algn="r"/>
            <a:r>
              <a:rPr lang="fa-IR" sz="2400" dirty="0" smtClean="0"/>
              <a:t>میتونیم بگیم که اینرنت اشیا در واقع پلی بین دنیای مجازی و دنیای اشیاء هست.</a:t>
            </a:r>
          </a:p>
          <a:p>
            <a:pPr algn="r"/>
            <a:r>
              <a:rPr lang="fa-IR" sz="2400" dirty="0" smtClean="0"/>
              <a:t>فیلم رو پخش کنید</a:t>
            </a:r>
            <a:endParaRPr lang="en-US" sz="2400" dirty="0"/>
          </a:p>
        </p:txBody>
      </p:sp>
      <p:sp>
        <p:nvSpPr>
          <p:cNvPr id="6" name="TextBox 5"/>
          <p:cNvSpPr txBox="1"/>
          <p:nvPr/>
        </p:nvSpPr>
        <p:spPr>
          <a:xfrm>
            <a:off x="809897" y="4846320"/>
            <a:ext cx="10620103" cy="1723549"/>
          </a:xfrm>
          <a:prstGeom prst="rect">
            <a:avLst/>
          </a:prstGeom>
          <a:noFill/>
        </p:spPr>
        <p:txBody>
          <a:bodyPr wrap="square" rtlCol="0">
            <a:spAutoFit/>
          </a:bodyPr>
          <a:lstStyle/>
          <a:p>
            <a:pPr algn="ctr"/>
            <a:r>
              <a:rPr lang="fa-IR" sz="4400" dirty="0" smtClean="0">
                <a:solidFill>
                  <a:srgbClr val="FF0000"/>
                </a:solidFill>
              </a:rPr>
              <a:t>این اسلاید مخفی هستش،یعنی در اجرای پاورپویینت نمایش داده نمیشه</a:t>
            </a:r>
          </a:p>
          <a:p>
            <a:pPr algn="ctr"/>
            <a:r>
              <a:rPr lang="fa-IR" dirty="0" smtClean="0"/>
              <a:t> وفقط برای توضیحات ارائه دهنده نوشته شده.یک اسلاید خوب اسلایدی هست که در اون فقط تیترها و یا فرمولهای خاصی نمای داده بشن</a:t>
            </a:r>
            <a:endParaRPr lang="en-US" dirty="0"/>
          </a:p>
        </p:txBody>
      </p:sp>
      <p:sp>
        <p:nvSpPr>
          <p:cNvPr id="4" name="Footer Placeholder 3"/>
          <p:cNvSpPr>
            <a:spLocks noGrp="1"/>
          </p:cNvSpPr>
          <p:nvPr>
            <p:ph type="ftr" sz="quarter" idx="11"/>
          </p:nvPr>
        </p:nvSpPr>
        <p:spPr/>
        <p:txBody>
          <a:bodyPr/>
          <a:lstStyle/>
          <a:p>
            <a:r>
              <a:rPr lang="en-US" smtClean="0"/>
              <a:t>Telegram: @Computer_IT_Engineering</a:t>
            </a:r>
            <a:endParaRPr lang="en-US"/>
          </a:p>
        </p:txBody>
      </p:sp>
    </p:spTree>
    <p:extLst>
      <p:ext uri="{BB962C8B-B14F-4D97-AF65-F5344CB8AC3E}">
        <p14:creationId xmlns:p14="http://schemas.microsoft.com/office/powerpoint/2010/main" xmlns="" val="27383165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66687" y="358957"/>
            <a:ext cx="6850596" cy="5140507"/>
          </a:xfrm>
          <a:prstGeom prst="rect">
            <a:avLst/>
          </a:prstGeom>
          <a:effectLst>
            <a:glow rad="508000">
              <a:schemeClr val="accent1">
                <a:alpha val="40000"/>
              </a:schemeClr>
            </a:glow>
          </a:effectLst>
        </p:spPr>
      </p:pic>
      <p:pic>
        <p:nvPicPr>
          <p:cNvPr id="8" name="Picture 7"/>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330991" y="358957"/>
            <a:ext cx="4429933" cy="2940368"/>
          </a:xfrm>
          <a:prstGeom prst="rect">
            <a:avLst/>
          </a:prstGeom>
          <a:effectLst>
            <a:glow rad="508000">
              <a:schemeClr val="accent1">
                <a:alpha val="40000"/>
              </a:schemeClr>
            </a:glow>
          </a:effectLst>
        </p:spPr>
      </p:pic>
      <p:pic>
        <p:nvPicPr>
          <p:cNvPr id="9" name="Picture 8"/>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7366460" y="3566160"/>
            <a:ext cx="4394463" cy="2991802"/>
          </a:xfrm>
          <a:prstGeom prst="rect">
            <a:avLst/>
          </a:prstGeom>
          <a:effectLst>
            <a:glow rad="508000">
              <a:schemeClr val="accent1">
                <a:alpha val="40000"/>
              </a:schemeClr>
            </a:glow>
          </a:effectLst>
        </p:spPr>
      </p:pic>
      <p:pic>
        <p:nvPicPr>
          <p:cNvPr id="10" name="Picture 9"/>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flipH="1">
            <a:off x="11385394" y="6333892"/>
            <a:ext cx="806605" cy="403043"/>
          </a:xfrm>
          <a:prstGeom prst="rect">
            <a:avLst/>
          </a:prstGeom>
        </p:spPr>
      </p:pic>
      <p:sp>
        <p:nvSpPr>
          <p:cNvPr id="11" name="TextBox 10"/>
          <p:cNvSpPr txBox="1"/>
          <p:nvPr/>
        </p:nvSpPr>
        <p:spPr>
          <a:xfrm>
            <a:off x="11551920" y="6367603"/>
            <a:ext cx="1280160"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12/15</a:t>
            </a:r>
            <a:endParaRPr lang="en-US" dirty="0">
              <a:latin typeface="Times New Roman" panose="02020603050405020304" pitchFamily="18" charset="0"/>
              <a:cs typeface="Times New Roman" panose="02020603050405020304" pitchFamily="18" charset="0"/>
            </a:endParaRPr>
          </a:p>
        </p:txBody>
      </p:sp>
      <p:sp>
        <p:nvSpPr>
          <p:cNvPr id="12" name="Footer Placeholder 11"/>
          <p:cNvSpPr>
            <a:spLocks noGrp="1"/>
          </p:cNvSpPr>
          <p:nvPr>
            <p:ph type="ftr" sz="quarter" idx="11"/>
          </p:nvPr>
        </p:nvSpPr>
        <p:spPr/>
        <p:txBody>
          <a:bodyPr/>
          <a:lstStyle/>
          <a:p>
            <a:r>
              <a:rPr lang="en-US" smtClean="0"/>
              <a:t>Telegram: @Computer_IT_Engineering</a:t>
            </a:r>
            <a:endParaRPr lang="en-US"/>
          </a:p>
        </p:txBody>
      </p:sp>
    </p:spTree>
    <p:extLst>
      <p:ext uri="{BB962C8B-B14F-4D97-AF65-F5344CB8AC3E}">
        <p14:creationId xmlns:p14="http://schemas.microsoft.com/office/powerpoint/2010/main" xmlns="" val="9040278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endParaRPr lang="fa-IR" dirty="0" smtClean="0"/>
          </a:p>
          <a:p>
            <a:pPr marL="0" indent="0" algn="r" rtl="1">
              <a:buNone/>
            </a:pPr>
            <a:r>
              <a:rPr lang="fa-IR" dirty="0" smtClean="0"/>
              <a:t>ببینیم</a:t>
            </a:r>
            <a:r>
              <a:rPr lang="en-US" dirty="0" smtClean="0"/>
              <a:t>RFID</a:t>
            </a:r>
            <a:r>
              <a:rPr lang="fa-IR" dirty="0" smtClean="0"/>
              <a:t> یک ویدءو جالب از فعالیت </a:t>
            </a:r>
          </a:p>
          <a:p>
            <a:pPr marL="0" indent="0" algn="r" rtl="1">
              <a:buNone/>
            </a:pPr>
            <a:r>
              <a:rPr lang="fa-IR" dirty="0" smtClean="0"/>
              <a:t>در این ویدیو ما میبینیم که اجناسی که در مغازه هستند توسط این فناوری  دسته بندی میشن</a:t>
            </a:r>
          </a:p>
          <a:p>
            <a:pPr marL="0" indent="0" algn="r" rtl="1">
              <a:buNone/>
            </a:pPr>
            <a:r>
              <a:rPr lang="fa-IR" dirty="0" smtClean="0"/>
              <a:t>فیلم را پلی کنید</a:t>
            </a:r>
            <a:endParaRPr lang="en-US" dirty="0"/>
          </a:p>
        </p:txBody>
      </p:sp>
      <p:sp>
        <p:nvSpPr>
          <p:cNvPr id="4" name="TextBox 3"/>
          <p:cNvSpPr txBox="1"/>
          <p:nvPr/>
        </p:nvSpPr>
        <p:spPr>
          <a:xfrm>
            <a:off x="3135085" y="5133703"/>
            <a:ext cx="7249887" cy="646331"/>
          </a:xfrm>
          <a:prstGeom prst="rect">
            <a:avLst/>
          </a:prstGeom>
          <a:noFill/>
        </p:spPr>
        <p:txBody>
          <a:bodyPr wrap="square" rtlCol="0">
            <a:spAutoFit/>
          </a:bodyPr>
          <a:lstStyle/>
          <a:p>
            <a:r>
              <a:rPr lang="fa-IR" dirty="0">
                <a:solidFill>
                  <a:srgbClr val="FF0000"/>
                </a:solidFill>
              </a:rPr>
              <a:t>این اسلاید مخفی هستش،یعنی در اجرای پاورپویینت نمایش داده نمیشه</a:t>
            </a:r>
          </a:p>
          <a:p>
            <a:endParaRPr lang="en-US" dirty="0"/>
          </a:p>
        </p:txBody>
      </p:sp>
      <p:sp>
        <p:nvSpPr>
          <p:cNvPr id="5" name="Footer Placeholder 4"/>
          <p:cNvSpPr>
            <a:spLocks noGrp="1"/>
          </p:cNvSpPr>
          <p:nvPr>
            <p:ph type="ftr" sz="quarter" idx="11"/>
          </p:nvPr>
        </p:nvSpPr>
        <p:spPr/>
        <p:txBody>
          <a:bodyPr/>
          <a:lstStyle/>
          <a:p>
            <a:r>
              <a:rPr lang="en-US" smtClean="0"/>
              <a:t>Telegram: @Computer_IT_Engineering</a:t>
            </a:r>
            <a:endParaRPr lang="en-US"/>
          </a:p>
        </p:txBody>
      </p:sp>
    </p:spTree>
    <p:extLst>
      <p:ext uri="{BB962C8B-B14F-4D97-AF65-F5344CB8AC3E}">
        <p14:creationId xmlns:p14="http://schemas.microsoft.com/office/powerpoint/2010/main" xmlns="" val="22007702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flipH="1">
            <a:off x="11385394" y="6333892"/>
            <a:ext cx="806605" cy="403043"/>
          </a:xfrm>
          <a:prstGeom prst="rect">
            <a:avLst/>
          </a:prstGeom>
        </p:spPr>
      </p:pic>
      <p:sp>
        <p:nvSpPr>
          <p:cNvPr id="5" name="TextBox 4"/>
          <p:cNvSpPr txBox="1"/>
          <p:nvPr/>
        </p:nvSpPr>
        <p:spPr>
          <a:xfrm>
            <a:off x="11551920" y="6367603"/>
            <a:ext cx="1280160"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13/15</a:t>
            </a:r>
            <a:endParaRPr lang="en-US" dirty="0">
              <a:latin typeface="Times New Roman" panose="02020603050405020304" pitchFamily="18" charset="0"/>
              <a:cs typeface="Times New Roman" panose="02020603050405020304" pitchFamily="18" charset="0"/>
            </a:endParaRPr>
          </a:p>
        </p:txBody>
      </p:sp>
      <p:pic>
        <p:nvPicPr>
          <p:cNvPr id="6" name="RFID">
            <a:hlinkClick r:id="" action="ppaction://media"/>
          </p:cNvPr>
          <p:cNvPicPr>
            <a:picLocks noChangeAspect="1"/>
          </p:cNvPicPr>
          <p:nvPr>
            <a:videoFile r:link="rId1"/>
            <p:extLst>
              <p:ext uri="{DAA4B4D4-6D71-4841-9C94-3DE7FCFB9230}">
                <p14:media xmlns:p14="http://schemas.microsoft.com/office/powerpoint/2010/main" xmlns="" r:embed="rId6"/>
              </p:ext>
            </p:extLst>
          </p:nvPr>
        </p:nvPicPr>
        <p:blipFill>
          <a:blip r:embed="rId7"/>
          <a:stretch>
            <a:fillRect/>
          </a:stretch>
        </p:blipFill>
        <p:spPr>
          <a:xfrm>
            <a:off x="2265680" y="1463040"/>
            <a:ext cx="7936411" cy="4464231"/>
          </a:xfrm>
          <a:prstGeom prst="rect">
            <a:avLst/>
          </a:prstGeom>
          <a:effectLst>
            <a:glow rad="508000">
              <a:schemeClr val="accent1">
                <a:alpha val="40000"/>
              </a:schemeClr>
            </a:glow>
          </a:effectLst>
        </p:spPr>
      </p:pic>
      <p:sp>
        <p:nvSpPr>
          <p:cNvPr id="7" name="Footer Placeholder 6"/>
          <p:cNvSpPr>
            <a:spLocks noGrp="1"/>
          </p:cNvSpPr>
          <p:nvPr>
            <p:ph type="ftr" sz="quarter" idx="11"/>
          </p:nvPr>
        </p:nvSpPr>
        <p:spPr/>
        <p:txBody>
          <a:bodyPr/>
          <a:lstStyle/>
          <a:p>
            <a:r>
              <a:rPr lang="en-US" smtClean="0"/>
              <a:t>Telegram: @Computer_IT_Engineering</a:t>
            </a:r>
            <a:endParaRPr lang="en-US"/>
          </a:p>
        </p:txBody>
      </p:sp>
    </p:spTree>
    <p:extLst>
      <p:ext uri="{BB962C8B-B14F-4D97-AF65-F5344CB8AC3E}">
        <p14:creationId xmlns:p14="http://schemas.microsoft.com/office/powerpoint/2010/main" xmlns="" val="4024161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flipH="1">
            <a:off x="11385394" y="6333892"/>
            <a:ext cx="806605" cy="403043"/>
          </a:xfrm>
          <a:prstGeom prst="rect">
            <a:avLst/>
          </a:prstGeom>
        </p:spPr>
      </p:pic>
      <p:sp>
        <p:nvSpPr>
          <p:cNvPr id="5" name="TextBox 4"/>
          <p:cNvSpPr txBox="1"/>
          <p:nvPr/>
        </p:nvSpPr>
        <p:spPr>
          <a:xfrm>
            <a:off x="11551920" y="6367603"/>
            <a:ext cx="1280160"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14/15</a:t>
            </a:r>
            <a:endParaRPr lang="en-US"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1423851" y="496389"/>
            <a:ext cx="8203475" cy="6463308"/>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He, </a:t>
            </a:r>
            <a:r>
              <a:rPr lang="en-US" dirty="0" err="1">
                <a:solidFill>
                  <a:schemeClr val="bg1"/>
                </a:solidFill>
                <a:latin typeface="Arial" panose="020B0604020202020204" pitchFamily="34" charset="0"/>
                <a:cs typeface="Arial" panose="020B0604020202020204" pitchFamily="34" charset="0"/>
              </a:rPr>
              <a:t>Debiao</a:t>
            </a:r>
            <a:r>
              <a:rPr lang="en-US" dirty="0">
                <a:solidFill>
                  <a:schemeClr val="bg1"/>
                </a:solidFill>
                <a:latin typeface="Arial" panose="020B0604020202020204" pitchFamily="34" charset="0"/>
                <a:cs typeface="Arial" panose="020B0604020202020204" pitchFamily="34" charset="0"/>
              </a:rPr>
              <a:t>, and </a:t>
            </a:r>
            <a:r>
              <a:rPr lang="en-US" dirty="0" err="1">
                <a:solidFill>
                  <a:schemeClr val="bg1"/>
                </a:solidFill>
                <a:latin typeface="Arial" panose="020B0604020202020204" pitchFamily="34" charset="0"/>
                <a:cs typeface="Arial" panose="020B0604020202020204" pitchFamily="34" charset="0"/>
              </a:rPr>
              <a:t>Sherali</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Zeadally</a:t>
            </a:r>
            <a:r>
              <a:rPr lang="en-US" dirty="0">
                <a:solidFill>
                  <a:schemeClr val="bg1"/>
                </a:solidFill>
                <a:latin typeface="Arial" panose="020B0604020202020204" pitchFamily="34" charset="0"/>
                <a:cs typeface="Arial" panose="020B0604020202020204" pitchFamily="34" charset="0"/>
              </a:rPr>
              <a:t>. "An analysis of </a:t>
            </a:r>
            <a:r>
              <a:rPr lang="en-US" dirty="0" err="1">
                <a:solidFill>
                  <a:schemeClr val="bg1"/>
                </a:solidFill>
                <a:latin typeface="Arial" panose="020B0604020202020204" pitchFamily="34" charset="0"/>
                <a:cs typeface="Arial" panose="020B0604020202020204" pitchFamily="34" charset="0"/>
              </a:rPr>
              <a:t>rfid</a:t>
            </a:r>
            <a:r>
              <a:rPr lang="en-US" dirty="0">
                <a:solidFill>
                  <a:schemeClr val="bg1"/>
                </a:solidFill>
                <a:latin typeface="Arial" panose="020B0604020202020204" pitchFamily="34" charset="0"/>
                <a:cs typeface="Arial" panose="020B0604020202020204" pitchFamily="34" charset="0"/>
              </a:rPr>
              <a:t> authentication schemes for internet of things in healthcare environment using elliptic curve cryptography." IEEE internet of things journal 2.1 (2015): 72-83. 2015</a:t>
            </a:r>
            <a:r>
              <a:rPr lang="en-US" dirty="0" smtClean="0">
                <a:solidFill>
                  <a:schemeClr val="bg1"/>
                </a:solidFill>
                <a:latin typeface="Arial" panose="020B0604020202020204" pitchFamily="34" charset="0"/>
                <a:cs typeface="Arial" panose="020B0604020202020204" pitchFamily="34" charset="0"/>
              </a:rPr>
              <a:t>.</a:t>
            </a:r>
          </a:p>
          <a:p>
            <a:endParaRPr lang="en-US" dirty="0">
              <a:solidFill>
                <a:schemeClr val="bg1"/>
              </a:solidFill>
              <a:latin typeface="Arial" panose="020B0604020202020204" pitchFamily="34" charset="0"/>
              <a:cs typeface="Arial" panose="020B0604020202020204" pitchFamily="34" charset="0"/>
            </a:endParaRPr>
          </a:p>
          <a:p>
            <a:r>
              <a:rPr lang="en-US" dirty="0" err="1">
                <a:solidFill>
                  <a:schemeClr val="bg1"/>
                </a:solidFill>
                <a:latin typeface="Arial" panose="020B0604020202020204" pitchFamily="34" charset="0"/>
                <a:cs typeface="Arial" panose="020B0604020202020204" pitchFamily="34" charset="0"/>
              </a:rPr>
              <a:t>Shovic</a:t>
            </a:r>
            <a:r>
              <a:rPr lang="en-US" dirty="0">
                <a:solidFill>
                  <a:schemeClr val="bg1"/>
                </a:solidFill>
                <a:latin typeface="Arial" panose="020B0604020202020204" pitchFamily="34" charset="0"/>
                <a:cs typeface="Arial" panose="020B0604020202020204" pitchFamily="34" charset="0"/>
              </a:rPr>
              <a:t>, John C. "Using IOT for RFID and MQTT and the Raspberry Pi." Raspberry Pi </a:t>
            </a:r>
            <a:r>
              <a:rPr lang="en-US" dirty="0" err="1">
                <a:solidFill>
                  <a:schemeClr val="bg1"/>
                </a:solidFill>
                <a:latin typeface="Arial" panose="020B0604020202020204" pitchFamily="34" charset="0"/>
                <a:cs typeface="Arial" panose="020B0604020202020204" pitchFamily="34" charset="0"/>
              </a:rPr>
              <a:t>IoT</a:t>
            </a:r>
            <a:r>
              <a:rPr lang="en-US" dirty="0">
                <a:solidFill>
                  <a:schemeClr val="bg1"/>
                </a:solidFill>
                <a:latin typeface="Arial" panose="020B0604020202020204" pitchFamily="34" charset="0"/>
                <a:cs typeface="Arial" panose="020B0604020202020204" pitchFamily="34" charset="0"/>
              </a:rPr>
              <a:t> Projects. </a:t>
            </a:r>
            <a:r>
              <a:rPr lang="en-US" dirty="0" err="1">
                <a:solidFill>
                  <a:schemeClr val="bg1"/>
                </a:solidFill>
                <a:latin typeface="Arial" panose="020B0604020202020204" pitchFamily="34" charset="0"/>
                <a:cs typeface="Arial" panose="020B0604020202020204" pitchFamily="34" charset="0"/>
              </a:rPr>
              <a:t>Apress</a:t>
            </a:r>
            <a:r>
              <a:rPr lang="en-US" dirty="0">
                <a:solidFill>
                  <a:schemeClr val="bg1"/>
                </a:solidFill>
                <a:latin typeface="Arial" panose="020B0604020202020204" pitchFamily="34" charset="0"/>
                <a:cs typeface="Arial" panose="020B0604020202020204" pitchFamily="34" charset="0"/>
              </a:rPr>
              <a:t>, 2016. 187-211.</a:t>
            </a:r>
          </a:p>
          <a:p>
            <a:endParaRPr lang="en-US" dirty="0" smtClean="0">
              <a:solidFill>
                <a:schemeClr val="bg1"/>
              </a:solidFill>
              <a:latin typeface="Arial" panose="020B0604020202020204" pitchFamily="34" charset="0"/>
              <a:cs typeface="Arial" panose="020B0604020202020204" pitchFamily="34" charset="0"/>
            </a:endParaRPr>
          </a:p>
          <a:p>
            <a:r>
              <a:rPr lang="en-US" dirty="0" smtClean="0">
                <a:solidFill>
                  <a:schemeClr val="bg1"/>
                </a:solidFill>
                <a:latin typeface="Arial" panose="020B0604020202020204" pitchFamily="34" charset="0"/>
                <a:cs typeface="Arial" panose="020B0604020202020204" pitchFamily="34" charset="0"/>
              </a:rPr>
              <a:t>Zhang</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Daqiang</a:t>
            </a:r>
            <a:r>
              <a:rPr lang="en-US" dirty="0">
                <a:solidFill>
                  <a:schemeClr val="bg1"/>
                </a:solidFill>
                <a:latin typeface="Arial" panose="020B0604020202020204" pitchFamily="34" charset="0"/>
                <a:cs typeface="Arial" panose="020B0604020202020204" pitchFamily="34" charset="0"/>
              </a:rPr>
              <a:t>, et al. "Real-time locating systems using active RFID for Internet of Things." IEEE Systems Journal10.3 (2016): 1226-1235.</a:t>
            </a:r>
          </a:p>
          <a:p>
            <a:endParaRPr lang="en-US" dirty="0" smtClean="0">
              <a:solidFill>
                <a:schemeClr val="bg1"/>
              </a:solidFill>
              <a:latin typeface="Arial" panose="020B0604020202020204" pitchFamily="34" charset="0"/>
              <a:cs typeface="Arial" panose="020B0604020202020204" pitchFamily="34" charset="0"/>
            </a:endParaRPr>
          </a:p>
          <a:p>
            <a:r>
              <a:rPr lang="en-US" dirty="0" smtClean="0">
                <a:solidFill>
                  <a:schemeClr val="bg1"/>
                </a:solidFill>
                <a:latin typeface="Arial" panose="020B0604020202020204" pitchFamily="34" charset="0"/>
                <a:cs typeface="Arial" panose="020B0604020202020204" pitchFamily="34" charset="0"/>
              </a:rPr>
              <a:t>Chen</a:t>
            </a:r>
            <a:r>
              <a:rPr lang="en-US" dirty="0">
                <a:solidFill>
                  <a:schemeClr val="bg1"/>
                </a:solidFill>
                <a:latin typeface="Arial" panose="020B0604020202020204" pitchFamily="34" charset="0"/>
                <a:cs typeface="Arial" panose="020B0604020202020204" pitchFamily="34" charset="0"/>
              </a:rPr>
              <a:t>, Min, and </a:t>
            </a:r>
            <a:r>
              <a:rPr lang="en-US" dirty="0" err="1">
                <a:solidFill>
                  <a:schemeClr val="bg1"/>
                </a:solidFill>
                <a:latin typeface="Arial" panose="020B0604020202020204" pitchFamily="34" charset="0"/>
                <a:cs typeface="Arial" panose="020B0604020202020204" pitchFamily="34" charset="0"/>
              </a:rPr>
              <a:t>Shigang</a:t>
            </a:r>
            <a:r>
              <a:rPr lang="en-US" dirty="0">
                <a:solidFill>
                  <a:schemeClr val="bg1"/>
                </a:solidFill>
                <a:latin typeface="Arial" panose="020B0604020202020204" pitchFamily="34" charset="0"/>
                <a:cs typeface="Arial" panose="020B0604020202020204" pitchFamily="34" charset="0"/>
              </a:rPr>
              <a:t> Chen. RFID Technologies for Internet of Things. Springer, 2016</a:t>
            </a:r>
            <a:r>
              <a:rPr lang="en-US" dirty="0" smtClean="0">
                <a:solidFill>
                  <a:schemeClr val="bg1"/>
                </a:solidFill>
                <a:latin typeface="Arial" panose="020B0604020202020204" pitchFamily="34" charset="0"/>
                <a:cs typeface="Arial" panose="020B0604020202020204" pitchFamily="34" charset="0"/>
              </a:rPr>
              <a:t>.</a:t>
            </a:r>
          </a:p>
          <a:p>
            <a:endParaRPr lang="en-US" dirty="0">
              <a:solidFill>
                <a:schemeClr val="bg1"/>
              </a:solidFill>
              <a:latin typeface="Arial" panose="020B0604020202020204" pitchFamily="34" charset="0"/>
              <a:cs typeface="Arial" panose="020B0604020202020204" pitchFamily="34" charset="0"/>
            </a:endParaRPr>
          </a:p>
          <a:p>
            <a:r>
              <a:rPr lang="en-US" dirty="0" err="1">
                <a:solidFill>
                  <a:schemeClr val="bg1"/>
                </a:solidFill>
                <a:latin typeface="Arial" panose="020B0604020202020204" pitchFamily="34" charset="0"/>
                <a:cs typeface="Arial" panose="020B0604020202020204" pitchFamily="34" charset="0"/>
              </a:rPr>
              <a:t>Jia</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Xiaolin</a:t>
            </a:r>
            <a:r>
              <a:rPr lang="en-US" dirty="0">
                <a:solidFill>
                  <a:schemeClr val="bg1"/>
                </a:solidFill>
                <a:latin typeface="Arial" panose="020B0604020202020204" pitchFamily="34" charset="0"/>
                <a:cs typeface="Arial" panose="020B0604020202020204" pitchFamily="34" charset="0"/>
              </a:rPr>
              <a:t>, et al. "RFID technology and its applications in Internet of Things (</a:t>
            </a:r>
            <a:r>
              <a:rPr lang="en-US" dirty="0" err="1">
                <a:solidFill>
                  <a:schemeClr val="bg1"/>
                </a:solidFill>
                <a:latin typeface="Arial" panose="020B0604020202020204" pitchFamily="34" charset="0"/>
                <a:cs typeface="Arial" panose="020B0604020202020204" pitchFamily="34" charset="0"/>
              </a:rPr>
              <a:t>IoT</a:t>
            </a:r>
            <a:r>
              <a:rPr lang="en-US" dirty="0">
                <a:solidFill>
                  <a:schemeClr val="bg1"/>
                </a:solidFill>
                <a:latin typeface="Arial" panose="020B0604020202020204" pitchFamily="34" charset="0"/>
                <a:cs typeface="Arial" panose="020B0604020202020204" pitchFamily="34" charset="0"/>
              </a:rPr>
              <a:t>)." Consumer Electronics, Communications and Networks (</a:t>
            </a:r>
            <a:r>
              <a:rPr lang="en-US" dirty="0" err="1">
                <a:solidFill>
                  <a:schemeClr val="bg1"/>
                </a:solidFill>
                <a:latin typeface="Arial" panose="020B0604020202020204" pitchFamily="34" charset="0"/>
                <a:cs typeface="Arial" panose="020B0604020202020204" pitchFamily="34" charset="0"/>
              </a:rPr>
              <a:t>CECNet</a:t>
            </a:r>
            <a:r>
              <a:rPr lang="en-US" dirty="0">
                <a:solidFill>
                  <a:schemeClr val="bg1"/>
                </a:solidFill>
                <a:latin typeface="Arial" panose="020B0604020202020204" pitchFamily="34" charset="0"/>
                <a:cs typeface="Arial" panose="020B0604020202020204" pitchFamily="34" charset="0"/>
              </a:rPr>
              <a:t>), 2012 2nd International Conference on. IEEE, 2012.</a:t>
            </a:r>
          </a:p>
          <a:p>
            <a:endParaRPr lang="en-US" dirty="0" smtClean="0">
              <a:solidFill>
                <a:schemeClr val="bg1"/>
              </a:solidFill>
              <a:latin typeface="Arial" panose="020B0604020202020204" pitchFamily="34" charset="0"/>
              <a:cs typeface="Arial" panose="020B0604020202020204" pitchFamily="34" charset="0"/>
            </a:endParaRPr>
          </a:p>
          <a:p>
            <a:r>
              <a:rPr lang="en-US" dirty="0" err="1" smtClean="0">
                <a:solidFill>
                  <a:schemeClr val="bg1"/>
                </a:solidFill>
                <a:latin typeface="Arial" panose="020B0604020202020204" pitchFamily="34" charset="0"/>
                <a:cs typeface="Arial" panose="020B0604020202020204" pitchFamily="34" charset="0"/>
              </a:rPr>
              <a:t>Maharjan</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Sabita</a:t>
            </a:r>
            <a:r>
              <a:rPr lang="en-US" dirty="0">
                <a:solidFill>
                  <a:schemeClr val="bg1"/>
                </a:solidFill>
                <a:latin typeface="Arial" panose="020B0604020202020204" pitchFamily="34" charset="0"/>
                <a:cs typeface="Arial" panose="020B0604020202020204" pitchFamily="34" charset="0"/>
              </a:rPr>
              <a:t>. "RFID and IOT: An overview." </a:t>
            </a:r>
            <a:r>
              <a:rPr lang="en-US" dirty="0" err="1">
                <a:solidFill>
                  <a:schemeClr val="bg1"/>
                </a:solidFill>
                <a:latin typeface="Arial" panose="020B0604020202020204" pitchFamily="34" charset="0"/>
                <a:cs typeface="Arial" panose="020B0604020202020204" pitchFamily="34" charset="0"/>
              </a:rPr>
              <a:t>Simula</a:t>
            </a:r>
            <a:r>
              <a:rPr lang="en-US" dirty="0">
                <a:solidFill>
                  <a:schemeClr val="bg1"/>
                </a:solidFill>
                <a:latin typeface="Arial" panose="020B0604020202020204" pitchFamily="34" charset="0"/>
                <a:cs typeface="Arial" panose="020B0604020202020204" pitchFamily="34" charset="0"/>
              </a:rPr>
              <a:t> Research Laboratory University of Oslo (2010</a:t>
            </a:r>
            <a:r>
              <a:rPr lang="en-US" dirty="0" smtClean="0">
                <a:solidFill>
                  <a:schemeClr val="bg1"/>
                </a:solidFill>
                <a:latin typeface="Arial" panose="020B0604020202020204" pitchFamily="34" charset="0"/>
                <a:cs typeface="Arial" panose="020B0604020202020204" pitchFamily="34" charset="0"/>
              </a:rPr>
              <a:t>).</a:t>
            </a:r>
          </a:p>
          <a:p>
            <a:endParaRPr lang="en-US" dirty="0" smtClean="0">
              <a:solidFill>
                <a:schemeClr val="bg1"/>
              </a:solidFill>
              <a:latin typeface="Arial" panose="020B0604020202020204" pitchFamily="34" charset="0"/>
              <a:cs typeface="Arial" panose="020B0604020202020204" pitchFamily="34" charset="0"/>
            </a:endParaRPr>
          </a:p>
          <a:p>
            <a:r>
              <a:rPr lang="en-US" dirty="0">
                <a:solidFill>
                  <a:schemeClr val="bg1"/>
                </a:solidFill>
                <a:latin typeface="Arial" panose="020B0604020202020204" pitchFamily="34" charset="0"/>
                <a:cs typeface="Arial" panose="020B0604020202020204" pitchFamily="34" charset="0"/>
              </a:rPr>
              <a:t>http://www.rfidjournal.com/</a:t>
            </a:r>
          </a:p>
          <a:p>
            <a:endParaRPr lang="en-US" dirty="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p:txBody>
      </p:sp>
      <p:sp>
        <p:nvSpPr>
          <p:cNvPr id="6" name="Footer Placeholder 5"/>
          <p:cNvSpPr>
            <a:spLocks noGrp="1"/>
          </p:cNvSpPr>
          <p:nvPr>
            <p:ph type="ftr" sz="quarter" idx="11"/>
          </p:nvPr>
        </p:nvSpPr>
        <p:spPr/>
        <p:txBody>
          <a:bodyPr/>
          <a:lstStyle/>
          <a:p>
            <a:r>
              <a:rPr lang="en-US" smtClean="0"/>
              <a:t>Telegram: @Computer_IT_Engineering</a:t>
            </a:r>
            <a:endParaRPr lang="en-US"/>
          </a:p>
        </p:txBody>
      </p:sp>
    </p:spTree>
    <p:extLst>
      <p:ext uri="{BB962C8B-B14F-4D97-AF65-F5344CB8AC3E}">
        <p14:creationId xmlns:p14="http://schemas.microsoft.com/office/powerpoint/2010/main" xmlns="" val="3324287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3697" y="597717"/>
            <a:ext cx="10515600" cy="4351338"/>
          </a:xfrm>
        </p:spPr>
        <p:txBody>
          <a:bodyPr/>
          <a:lstStyle/>
          <a:p>
            <a:pPr algn="r" rtl="1"/>
            <a:r>
              <a:rPr lang="fa-IR" dirty="0" smtClean="0"/>
              <a:t>اما برای پایان نامه در مقطع ارشد ،دوستان میتونن موضوع زیر در این زمینه رو بعنوان چالش انتخاب بکنن و رووش کار بشه:</a:t>
            </a:r>
          </a:p>
          <a:p>
            <a:pPr algn="r" rtl="1"/>
            <a:r>
              <a:rPr lang="fa-IR" dirty="0" smtClean="0"/>
              <a:t>نحوه افزای کارایی باتری،یعنی چیکار بکنیم تا باتری ما عمرش طولانی تر بشه و دیرتر نیاز به تعویض داشته باشه(منظور از باطری همون منبع انرژی تگ یا همون باطری تگ هستش)</a:t>
            </a:r>
          </a:p>
          <a:p>
            <a:pPr algn="r" rtl="1"/>
            <a:r>
              <a:rPr lang="fa-IR" dirty="0" smtClean="0"/>
              <a:t>یعنی بدون اینکه باتری دماش کم یا زیاد بشه میتونیم این کار رو بکنیم؟</a:t>
            </a:r>
          </a:p>
          <a:p>
            <a:pPr algn="r" rtl="1"/>
            <a:r>
              <a:rPr lang="fa-IR" dirty="0" smtClean="0"/>
              <a:t>و...</a:t>
            </a:r>
          </a:p>
        </p:txBody>
      </p:sp>
      <p:sp>
        <p:nvSpPr>
          <p:cNvPr id="4" name="TextBox 3"/>
          <p:cNvSpPr txBox="1"/>
          <p:nvPr/>
        </p:nvSpPr>
        <p:spPr>
          <a:xfrm>
            <a:off x="3409405" y="4302724"/>
            <a:ext cx="7249887" cy="646331"/>
          </a:xfrm>
          <a:prstGeom prst="rect">
            <a:avLst/>
          </a:prstGeom>
          <a:noFill/>
        </p:spPr>
        <p:txBody>
          <a:bodyPr wrap="square" rtlCol="0">
            <a:spAutoFit/>
          </a:bodyPr>
          <a:lstStyle/>
          <a:p>
            <a:r>
              <a:rPr lang="fa-IR" dirty="0">
                <a:solidFill>
                  <a:srgbClr val="FF0000"/>
                </a:solidFill>
              </a:rPr>
              <a:t>این اسلاید مخفی هستش،یعنی در اجرای پاورپویینت نمایش داده نمیشه</a:t>
            </a:r>
          </a:p>
          <a:p>
            <a:endParaRPr lang="en-US" dirty="0"/>
          </a:p>
        </p:txBody>
      </p:sp>
      <p:sp>
        <p:nvSpPr>
          <p:cNvPr id="5" name="Footer Placeholder 4"/>
          <p:cNvSpPr>
            <a:spLocks noGrp="1"/>
          </p:cNvSpPr>
          <p:nvPr>
            <p:ph type="ftr" sz="quarter" idx="11"/>
          </p:nvPr>
        </p:nvSpPr>
        <p:spPr/>
        <p:txBody>
          <a:bodyPr/>
          <a:lstStyle/>
          <a:p>
            <a:r>
              <a:rPr lang="en-US" smtClean="0"/>
              <a:t>Telegram: @Computer_IT_Engineering</a:t>
            </a:r>
            <a:endParaRPr lang="en-US"/>
          </a:p>
        </p:txBody>
      </p:sp>
    </p:spTree>
    <p:extLst>
      <p:ext uri="{BB962C8B-B14F-4D97-AF65-F5344CB8AC3E}">
        <p14:creationId xmlns:p14="http://schemas.microsoft.com/office/powerpoint/2010/main" xmlns="" val="7100853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3317965" y="2599508"/>
            <a:ext cx="7184572" cy="1569660"/>
          </a:xfrm>
          <a:prstGeom prst="rect">
            <a:avLst/>
          </a:prstGeom>
          <a:noFill/>
        </p:spPr>
        <p:txBody>
          <a:bodyPr wrap="square" rtlCol="0">
            <a:spAutoFit/>
          </a:bodyPr>
          <a:lstStyle/>
          <a:p>
            <a:r>
              <a:rPr lang="en-US" sz="9600" dirty="0" smtClean="0">
                <a:solidFill>
                  <a:schemeClr val="bg1"/>
                </a:solidFill>
                <a:latin typeface="Elephant" panose="02020904090505020303" pitchFamily="18" charset="0"/>
              </a:rPr>
              <a:t>The End</a:t>
            </a:r>
            <a:endParaRPr lang="en-US" sz="9600" dirty="0">
              <a:solidFill>
                <a:schemeClr val="bg1"/>
              </a:solidFill>
              <a:latin typeface="Elephant" panose="02020904090505020303" pitchFamily="18"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flipH="1">
            <a:off x="11385394" y="6333892"/>
            <a:ext cx="806605" cy="403043"/>
          </a:xfrm>
          <a:prstGeom prst="rect">
            <a:avLst/>
          </a:prstGeom>
        </p:spPr>
      </p:pic>
      <p:sp>
        <p:nvSpPr>
          <p:cNvPr id="6" name="TextBox 5"/>
          <p:cNvSpPr txBox="1"/>
          <p:nvPr/>
        </p:nvSpPr>
        <p:spPr>
          <a:xfrm>
            <a:off x="11551920" y="6367603"/>
            <a:ext cx="1280160"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15/15</a:t>
            </a:r>
            <a:endParaRPr lang="en-US" dirty="0">
              <a:latin typeface="Times New Roman" panose="02020603050405020304" pitchFamily="18" charset="0"/>
              <a:cs typeface="Times New Roman" panose="02020603050405020304" pitchFamily="18" charset="0"/>
            </a:endParaRPr>
          </a:p>
        </p:txBody>
      </p:sp>
      <p:sp>
        <p:nvSpPr>
          <p:cNvPr id="2" name="TextBox 1"/>
          <p:cNvSpPr txBox="1"/>
          <p:nvPr/>
        </p:nvSpPr>
        <p:spPr>
          <a:xfrm>
            <a:off x="4101737" y="4362994"/>
            <a:ext cx="6061166" cy="1569660"/>
          </a:xfrm>
          <a:prstGeom prst="rect">
            <a:avLst/>
          </a:prstGeom>
          <a:noFill/>
        </p:spPr>
        <p:txBody>
          <a:bodyPr wrap="square" rtlCol="0">
            <a:spAutoFit/>
          </a:bodyPr>
          <a:lstStyle/>
          <a:p>
            <a:pPr algn="ctr"/>
            <a:r>
              <a:rPr lang="fa-IR" sz="3200" b="1" dirty="0" smtClean="0">
                <a:solidFill>
                  <a:srgbClr val="FF0000"/>
                </a:solidFill>
                <a:cs typeface="B Nazanin" panose="00000400000000000000" pitchFamily="2" charset="-78"/>
              </a:rPr>
              <a:t>علی مرادی</a:t>
            </a:r>
          </a:p>
          <a:p>
            <a:pPr algn="ctr"/>
            <a:r>
              <a:rPr lang="fa-IR" sz="3200" b="1" dirty="0" smtClean="0">
                <a:solidFill>
                  <a:srgbClr val="FF0000"/>
                </a:solidFill>
                <a:cs typeface="B Nazanin" panose="00000400000000000000" pitchFamily="2" charset="-78"/>
              </a:rPr>
              <a:t>مقطع:ارشد کامپیوتر-نرم افزار</a:t>
            </a:r>
          </a:p>
          <a:p>
            <a:pPr algn="ctr"/>
            <a:r>
              <a:rPr lang="en-US" sz="3200" b="1" dirty="0" smtClean="0">
                <a:solidFill>
                  <a:srgbClr val="FF0000"/>
                </a:solidFill>
                <a:cs typeface="B Nazanin" panose="00000400000000000000" pitchFamily="2" charset="-78"/>
              </a:rPr>
              <a:t>Alimoradi_on@YAHOO.COM</a:t>
            </a:r>
            <a:endParaRPr lang="en-US" sz="3200" b="1" dirty="0">
              <a:solidFill>
                <a:srgbClr val="FF0000"/>
              </a:solidFill>
              <a:cs typeface="B Nazanin" panose="00000400000000000000" pitchFamily="2" charset="-78"/>
            </a:endParaRPr>
          </a:p>
        </p:txBody>
      </p:sp>
      <p:sp>
        <p:nvSpPr>
          <p:cNvPr id="7" name="Footer Placeholder 6"/>
          <p:cNvSpPr>
            <a:spLocks noGrp="1"/>
          </p:cNvSpPr>
          <p:nvPr>
            <p:ph type="ftr" sz="quarter" idx="11"/>
          </p:nvPr>
        </p:nvSpPr>
        <p:spPr/>
        <p:txBody>
          <a:bodyPr/>
          <a:lstStyle/>
          <a:p>
            <a:r>
              <a:rPr lang="en-US" smtClean="0"/>
              <a:t>Telegram: @Computer_IT_Engineering</a:t>
            </a:r>
            <a:endParaRPr lang="en-US"/>
          </a:p>
        </p:txBody>
      </p:sp>
    </p:spTree>
    <p:extLst>
      <p:ext uri="{BB962C8B-B14F-4D97-AF65-F5344CB8AC3E}">
        <p14:creationId xmlns:p14="http://schemas.microsoft.com/office/powerpoint/2010/main" xmlns="" val="24897685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1652451" y="937384"/>
            <a:ext cx="11599817" cy="830997"/>
          </a:xfrm>
          <a:prstGeom prst="rect">
            <a:avLst/>
          </a:prstGeom>
          <a:noFill/>
        </p:spPr>
        <p:txBody>
          <a:bodyPr wrap="square" rtlCol="0">
            <a:spAutoFit/>
          </a:bodyPr>
          <a:lstStyle/>
          <a:p>
            <a:pPr algn="ctr"/>
            <a:r>
              <a:rPr lang="en-US" altLang="zh-CN" sz="4800" dirty="0" smtClean="0">
                <a:solidFill>
                  <a:schemeClr val="bg1"/>
                </a:solidFill>
                <a:latin typeface="Elephant" panose="02020904090505020303" pitchFamily="18" charset="0"/>
                <a:ea typeface="SimSun" panose="02010600030101010101" pitchFamily="2" charset="-122"/>
                <a:cs typeface="Leelawadee" panose="020B0502040204020203" pitchFamily="34" charset="-34"/>
              </a:rPr>
              <a:t>Introduction</a:t>
            </a:r>
            <a:endParaRPr lang="en-US" sz="4800" dirty="0">
              <a:solidFill>
                <a:schemeClr val="bg1"/>
              </a:solidFill>
              <a:latin typeface="Elephant" panose="02020904090505020303" pitchFamily="18" charset="0"/>
              <a:cs typeface="Leelawadee" panose="020B0502040204020203" pitchFamily="34" charset="-34"/>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79866" y="937384"/>
            <a:ext cx="803909" cy="800718"/>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flipH="1">
            <a:off x="11385394" y="6333892"/>
            <a:ext cx="806605" cy="403043"/>
          </a:xfrm>
          <a:prstGeom prst="rect">
            <a:avLst/>
          </a:prstGeom>
        </p:spPr>
      </p:pic>
      <p:sp>
        <p:nvSpPr>
          <p:cNvPr id="2" name="TextBox 1"/>
          <p:cNvSpPr txBox="1"/>
          <p:nvPr/>
        </p:nvSpPr>
        <p:spPr>
          <a:xfrm>
            <a:off x="11551920" y="6367603"/>
            <a:ext cx="1280160"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1/15</a:t>
            </a:r>
            <a:endParaRPr lang="en-US" dirty="0">
              <a:latin typeface="Times New Roman" panose="02020603050405020304" pitchFamily="18" charset="0"/>
              <a:cs typeface="Times New Roman" panose="02020603050405020304" pitchFamily="18" charset="0"/>
            </a:endParaRPr>
          </a:p>
        </p:txBody>
      </p:sp>
      <p:pic>
        <p:nvPicPr>
          <p:cNvPr id="5" name="IOT">
            <a:hlinkClick r:id="" action="ppaction://media"/>
          </p:cNvPr>
          <p:cNvPicPr>
            <a:picLocks noChangeAspect="1"/>
          </p:cNvPicPr>
          <p:nvPr>
            <a:videoFile r:link="rId1"/>
            <p:extLst>
              <p:ext uri="{DAA4B4D4-6D71-4841-9C94-3DE7FCFB9230}">
                <p14:media xmlns:p14="http://schemas.microsoft.com/office/powerpoint/2010/main" xmlns="" r:embed="rId7"/>
              </p:ext>
            </p:extLst>
          </p:nvPr>
        </p:nvPicPr>
        <p:blipFill>
          <a:blip r:embed="rId8"/>
          <a:stretch>
            <a:fillRect/>
          </a:stretch>
        </p:blipFill>
        <p:spPr>
          <a:xfrm>
            <a:off x="2507135" y="1912074"/>
            <a:ext cx="7505546" cy="4195647"/>
          </a:xfrm>
          <a:prstGeom prst="rect">
            <a:avLst/>
          </a:prstGeom>
          <a:ln w="57150">
            <a:solidFill>
              <a:schemeClr val="bg2"/>
            </a:solidFill>
          </a:ln>
          <a:effectLst>
            <a:glow rad="254000">
              <a:schemeClr val="accent1">
                <a:alpha val="40000"/>
              </a:schemeClr>
            </a:glow>
          </a:effectLst>
        </p:spPr>
      </p:pic>
      <p:sp>
        <p:nvSpPr>
          <p:cNvPr id="7" name="Footer Placeholder 6"/>
          <p:cNvSpPr>
            <a:spLocks noGrp="1"/>
          </p:cNvSpPr>
          <p:nvPr>
            <p:ph type="ftr" sz="quarter" idx="11"/>
          </p:nvPr>
        </p:nvSpPr>
        <p:spPr/>
        <p:txBody>
          <a:bodyPr/>
          <a:lstStyle/>
          <a:p>
            <a:r>
              <a:rPr lang="en-US" smtClean="0"/>
              <a:t>Telegram: @Computer_IT_Engineering</a:t>
            </a:r>
            <a:endParaRPr lang="en-US"/>
          </a:p>
        </p:txBody>
      </p:sp>
    </p:spTree>
    <p:extLst>
      <p:ext uri="{BB962C8B-B14F-4D97-AF65-F5344CB8AC3E}">
        <p14:creationId xmlns:p14="http://schemas.microsoft.com/office/powerpoint/2010/main" xmlns="" val="3972235536"/>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8" fill="hold" display="0">
                  <p:stCondLst>
                    <p:cond delay="indefinite"/>
                  </p:stCondLst>
                </p:cTn>
                <p:tgtEl>
                  <p:spTgt spid="5"/>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flipH="1">
            <a:off x="11385394" y="6333892"/>
            <a:ext cx="806605" cy="403043"/>
          </a:xfrm>
          <a:prstGeom prst="rect">
            <a:avLst/>
          </a:prstGeom>
        </p:spPr>
      </p:pic>
      <p:sp>
        <p:nvSpPr>
          <p:cNvPr id="7" name="TextBox 6"/>
          <p:cNvSpPr txBox="1"/>
          <p:nvPr/>
        </p:nvSpPr>
        <p:spPr>
          <a:xfrm>
            <a:off x="11551920" y="6367603"/>
            <a:ext cx="1280160"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2/15</a:t>
            </a:r>
            <a:endParaRPr lang="en-US" dirty="0">
              <a:latin typeface="Times New Roman" panose="02020603050405020304" pitchFamily="18" charset="0"/>
              <a:cs typeface="Times New Roman" panose="02020603050405020304" pitchFamily="18" charset="0"/>
            </a:endParaRPr>
          </a:p>
        </p:txBody>
      </p:sp>
      <p:sp>
        <p:nvSpPr>
          <p:cNvPr id="2" name="TextBox 1"/>
          <p:cNvSpPr txBox="1"/>
          <p:nvPr/>
        </p:nvSpPr>
        <p:spPr>
          <a:xfrm>
            <a:off x="2124811" y="906991"/>
            <a:ext cx="11007634" cy="1107996"/>
          </a:xfrm>
          <a:prstGeom prst="rect">
            <a:avLst/>
          </a:prstGeom>
          <a:noFill/>
        </p:spPr>
        <p:txBody>
          <a:bodyPr wrap="square" rtlCol="0">
            <a:spAutoFit/>
          </a:bodyPr>
          <a:lstStyle/>
          <a:p>
            <a:r>
              <a:rPr lang="en-US" sz="6600" dirty="0" smtClean="0">
                <a:solidFill>
                  <a:schemeClr val="accent4"/>
                </a:solidFill>
                <a:latin typeface="Elephant" panose="02020904090505020303" pitchFamily="18" charset="0"/>
              </a:rPr>
              <a:t>RFID</a:t>
            </a:r>
            <a:endParaRPr lang="en-US" sz="4800" dirty="0">
              <a:solidFill>
                <a:schemeClr val="bg1"/>
              </a:solidFill>
              <a:latin typeface="Elephant" panose="02020904090505020303" pitchFamily="18" charset="0"/>
            </a:endParaRPr>
          </a:p>
        </p:txBody>
      </p:sp>
      <p:sp>
        <p:nvSpPr>
          <p:cNvPr id="3" name="TextBox 2"/>
          <p:cNvSpPr txBox="1"/>
          <p:nvPr/>
        </p:nvSpPr>
        <p:spPr>
          <a:xfrm>
            <a:off x="4247287" y="1733349"/>
            <a:ext cx="7835856" cy="1107996"/>
          </a:xfrm>
          <a:prstGeom prst="rect">
            <a:avLst/>
          </a:prstGeom>
          <a:noFill/>
        </p:spPr>
        <p:txBody>
          <a:bodyPr wrap="square" rtlCol="0">
            <a:spAutoFit/>
          </a:bodyPr>
          <a:lstStyle/>
          <a:p>
            <a:r>
              <a:rPr lang="en-US" sz="6600" dirty="0">
                <a:solidFill>
                  <a:prstClr val="white"/>
                </a:solidFill>
                <a:latin typeface="Elephant" panose="02020904090505020303" pitchFamily="18" charset="0"/>
              </a:rPr>
              <a:t>Technology </a:t>
            </a:r>
            <a:r>
              <a:rPr lang="en-US" sz="4800" dirty="0" smtClean="0">
                <a:solidFill>
                  <a:schemeClr val="bg1"/>
                </a:solidFill>
                <a:latin typeface="Elephant" panose="02020904090505020303" pitchFamily="18" charset="0"/>
              </a:rPr>
              <a:t>for </a:t>
            </a:r>
            <a:r>
              <a:rPr lang="en-US" sz="4800" dirty="0">
                <a:solidFill>
                  <a:schemeClr val="bg1"/>
                </a:solidFill>
                <a:latin typeface="Elephant" panose="02020904090505020303" pitchFamily="18" charset="0"/>
              </a:rPr>
              <a:t>IOT</a:t>
            </a:r>
            <a:endParaRPr lang="en-US" sz="4800" dirty="0"/>
          </a:p>
        </p:txBody>
      </p:sp>
      <p:sp>
        <p:nvSpPr>
          <p:cNvPr id="4" name="TextBox 3"/>
          <p:cNvSpPr txBox="1"/>
          <p:nvPr/>
        </p:nvSpPr>
        <p:spPr>
          <a:xfrm>
            <a:off x="4864745" y="1276323"/>
            <a:ext cx="6128657" cy="369332"/>
          </a:xfrm>
          <a:prstGeom prst="rect">
            <a:avLst/>
          </a:prstGeom>
          <a:noFill/>
        </p:spPr>
        <p:txBody>
          <a:bodyPr wrap="square" rtlCol="0">
            <a:spAutoFit/>
          </a:bodyPr>
          <a:lstStyle/>
          <a:p>
            <a:r>
              <a:rPr lang="en-US" b="1" u="sng" dirty="0">
                <a:solidFill>
                  <a:schemeClr val="bg1"/>
                </a:solidFill>
                <a:latin typeface="Times New Roman" panose="02020603050405020304" pitchFamily="18" charset="0"/>
                <a:cs typeface="Times New Roman" panose="02020603050405020304" pitchFamily="18" charset="0"/>
              </a:rPr>
              <a:t>R</a:t>
            </a:r>
            <a:r>
              <a:rPr lang="en-US" b="1" dirty="0">
                <a:solidFill>
                  <a:schemeClr val="bg1"/>
                </a:solidFill>
                <a:latin typeface="Times New Roman" panose="02020603050405020304" pitchFamily="18" charset="0"/>
                <a:cs typeface="Times New Roman" panose="02020603050405020304" pitchFamily="18" charset="0"/>
              </a:rPr>
              <a:t>adio </a:t>
            </a:r>
            <a:r>
              <a:rPr lang="en-US" b="1" u="sng" dirty="0">
                <a:solidFill>
                  <a:schemeClr val="bg1"/>
                </a:solidFill>
                <a:latin typeface="Times New Roman" panose="02020603050405020304" pitchFamily="18" charset="0"/>
                <a:cs typeface="Times New Roman" panose="02020603050405020304" pitchFamily="18" charset="0"/>
              </a:rPr>
              <a:t>F</a:t>
            </a:r>
            <a:r>
              <a:rPr lang="en-US" b="1" dirty="0">
                <a:solidFill>
                  <a:schemeClr val="bg1"/>
                </a:solidFill>
                <a:latin typeface="Times New Roman" panose="02020603050405020304" pitchFamily="18" charset="0"/>
                <a:cs typeface="Times New Roman" panose="02020603050405020304" pitchFamily="18" charset="0"/>
              </a:rPr>
              <a:t>requency </a:t>
            </a:r>
            <a:r>
              <a:rPr lang="en-US" b="1" u="sng" dirty="0" err="1" smtClean="0">
                <a:solidFill>
                  <a:schemeClr val="bg1"/>
                </a:solidFill>
                <a:latin typeface="Times New Roman" panose="02020603050405020304" pitchFamily="18" charset="0"/>
                <a:cs typeface="Times New Roman" panose="02020603050405020304" pitchFamily="18" charset="0"/>
              </a:rPr>
              <a:t>ID</a:t>
            </a:r>
            <a:r>
              <a:rPr lang="en-US" b="1" dirty="0" err="1" smtClean="0">
                <a:solidFill>
                  <a:schemeClr val="bg1"/>
                </a:solidFill>
                <a:latin typeface="Times New Roman" panose="02020603050405020304" pitchFamily="18" charset="0"/>
                <a:cs typeface="Times New Roman" panose="02020603050405020304" pitchFamily="18" charset="0"/>
              </a:rPr>
              <a:t>entification</a:t>
            </a:r>
            <a:endParaRPr lang="en-US" dirty="0">
              <a:solidFill>
                <a:schemeClr val="bg1"/>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79866" y="937384"/>
            <a:ext cx="803909" cy="800718"/>
          </a:xfrm>
          <a:prstGeom prst="rect">
            <a:avLst/>
          </a:prstGeom>
        </p:spPr>
      </p:pic>
      <p:sp>
        <p:nvSpPr>
          <p:cNvPr id="9" name="Footer Placeholder 8"/>
          <p:cNvSpPr>
            <a:spLocks noGrp="1"/>
          </p:cNvSpPr>
          <p:nvPr>
            <p:ph type="ftr" sz="quarter" idx="11"/>
          </p:nvPr>
        </p:nvSpPr>
        <p:spPr/>
        <p:txBody>
          <a:bodyPr/>
          <a:lstStyle/>
          <a:p>
            <a:r>
              <a:rPr lang="en-US" smtClean="0"/>
              <a:t>Telegram: @Computer_IT_Engineering</a:t>
            </a:r>
            <a:endParaRPr lang="en-US"/>
          </a:p>
        </p:txBody>
      </p:sp>
    </p:spTree>
    <p:extLst>
      <p:ext uri="{BB962C8B-B14F-4D97-AF65-F5344CB8AC3E}">
        <p14:creationId xmlns:p14="http://schemas.microsoft.com/office/powerpoint/2010/main" xmlns="" val="36950016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1293222" y="653143"/>
            <a:ext cx="10411097" cy="1754326"/>
          </a:xfrm>
          <a:prstGeom prst="rect">
            <a:avLst/>
          </a:prstGeom>
          <a:noFill/>
        </p:spPr>
        <p:txBody>
          <a:bodyPr wrap="square" rtlCol="0">
            <a:spAutoFit/>
          </a:bodyPr>
          <a:lstStyle/>
          <a:p>
            <a:pPr algn="r" rtl="1"/>
            <a:r>
              <a:rPr lang="en-US" dirty="0" smtClean="0"/>
              <a:t>RFID</a:t>
            </a:r>
            <a:r>
              <a:rPr lang="fa-IR" dirty="0" smtClean="0"/>
              <a:t> در واقع «شناسایی از طریق فرکانس رادیویی» هستش.یعنی چی؟ یعنی از طریق فرکانس های مختلف رادیویی ،اشیا با همدیگه ارتباط برقرار میکنن.</a:t>
            </a:r>
          </a:p>
          <a:p>
            <a:pPr algn="r" rtl="1"/>
            <a:r>
              <a:rPr lang="fa-IR" dirty="0" smtClean="0"/>
              <a:t>شِما و شکی کلی سیستم </a:t>
            </a:r>
            <a:r>
              <a:rPr lang="en-US" dirty="0" smtClean="0"/>
              <a:t>RFID</a:t>
            </a:r>
            <a:r>
              <a:rPr lang="fa-IR" dirty="0" smtClean="0"/>
              <a:t> رو میبینین.گفتیم سیستم،چون با توجه به تعریف سیستم که:مجموعه ای از اشیاء مرتبط و غیر مرتبط که با همدیگه برای رسیدن به هدف خاصی مجموعه ای را تشکیل میدهند که در نهایت منجر به تشکیل سیستم پیچیده ای میشه.پس اولا:</a:t>
            </a:r>
            <a:r>
              <a:rPr lang="en-US" dirty="0" smtClean="0"/>
              <a:t>RFID</a:t>
            </a:r>
            <a:r>
              <a:rPr lang="fa-IR" dirty="0" smtClean="0"/>
              <a:t> یک سیستم هست چون از چند جز از جمله:</a:t>
            </a:r>
            <a:r>
              <a:rPr lang="en-US" dirty="0" smtClean="0"/>
              <a:t>TAG</a:t>
            </a:r>
            <a:r>
              <a:rPr lang="fa-IR" dirty="0" smtClean="0"/>
              <a:t>(تگ یا برچسب)،</a:t>
            </a:r>
            <a:r>
              <a:rPr lang="en-US" dirty="0" smtClean="0"/>
              <a:t>READER</a:t>
            </a:r>
            <a:r>
              <a:rPr lang="fa-IR" dirty="0" smtClean="0"/>
              <a:t>(تگخوان)</a:t>
            </a:r>
            <a:r>
              <a:rPr lang="fa-IR" dirty="0"/>
              <a:t> </a:t>
            </a:r>
            <a:r>
              <a:rPr lang="fa-IR" dirty="0" smtClean="0"/>
              <a:t>و سیستم کامپیوتر(یا </a:t>
            </a:r>
            <a:r>
              <a:rPr lang="en-US" dirty="0" smtClean="0"/>
              <a:t>HOST</a:t>
            </a:r>
            <a:r>
              <a:rPr lang="fa-IR" dirty="0" smtClean="0"/>
              <a:t>) که اطلاعات دریافتی از تگخوان را پردازش میکنه،تشکیل شده.</a:t>
            </a:r>
            <a:endParaRPr lang="en-US" dirty="0"/>
          </a:p>
        </p:txBody>
      </p:sp>
      <p:sp>
        <p:nvSpPr>
          <p:cNvPr id="5" name="TextBox 4"/>
          <p:cNvSpPr txBox="1"/>
          <p:nvPr/>
        </p:nvSpPr>
        <p:spPr>
          <a:xfrm>
            <a:off x="3657599" y="5342709"/>
            <a:ext cx="7249887" cy="646331"/>
          </a:xfrm>
          <a:prstGeom prst="rect">
            <a:avLst/>
          </a:prstGeom>
          <a:noFill/>
        </p:spPr>
        <p:txBody>
          <a:bodyPr wrap="square" rtlCol="0">
            <a:spAutoFit/>
          </a:bodyPr>
          <a:lstStyle/>
          <a:p>
            <a:r>
              <a:rPr lang="fa-IR" dirty="0">
                <a:solidFill>
                  <a:srgbClr val="FF0000"/>
                </a:solidFill>
              </a:rPr>
              <a:t>این اسلاید مخفی هستش،یعنی در اجرای پاورپویینت نمایش داده نمیشه</a:t>
            </a:r>
          </a:p>
          <a:p>
            <a:endParaRPr lang="en-US" dirty="0"/>
          </a:p>
        </p:txBody>
      </p:sp>
      <p:sp>
        <p:nvSpPr>
          <p:cNvPr id="6" name="Footer Placeholder 5"/>
          <p:cNvSpPr>
            <a:spLocks noGrp="1"/>
          </p:cNvSpPr>
          <p:nvPr>
            <p:ph type="ftr" sz="quarter" idx="11"/>
          </p:nvPr>
        </p:nvSpPr>
        <p:spPr/>
        <p:txBody>
          <a:bodyPr/>
          <a:lstStyle/>
          <a:p>
            <a:r>
              <a:rPr lang="en-US" smtClean="0"/>
              <a:t>Telegram: @Computer_IT_Engineering</a:t>
            </a:r>
            <a:endParaRPr lang="en-US"/>
          </a:p>
        </p:txBody>
      </p:sp>
    </p:spTree>
    <p:extLst>
      <p:ext uri="{BB962C8B-B14F-4D97-AF65-F5344CB8AC3E}">
        <p14:creationId xmlns:p14="http://schemas.microsoft.com/office/powerpoint/2010/main" xmlns="" val="23315975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2274955" y="860939"/>
            <a:ext cx="11778341" cy="1754326"/>
          </a:xfrm>
          <a:prstGeom prst="rect">
            <a:avLst/>
          </a:prstGeom>
          <a:noFill/>
        </p:spPr>
        <p:txBody>
          <a:bodyPr wrap="square" rtlCol="0">
            <a:spAutoFit/>
          </a:bodyPr>
          <a:lstStyle/>
          <a:p>
            <a:r>
              <a:rPr lang="en-US" sz="5400" dirty="0">
                <a:solidFill>
                  <a:schemeClr val="bg1"/>
                </a:solidFill>
                <a:latin typeface="Elephant" panose="02020904090505020303" pitchFamily="18" charset="0"/>
                <a:cs typeface="B Titr" panose="00000700000000000000" pitchFamily="2" charset="-78"/>
              </a:rPr>
              <a:t>Components of </a:t>
            </a:r>
            <a:endParaRPr lang="en-US" sz="5400" dirty="0" smtClean="0">
              <a:solidFill>
                <a:schemeClr val="bg1"/>
              </a:solidFill>
              <a:latin typeface="Elephant" panose="02020904090505020303" pitchFamily="18" charset="0"/>
              <a:cs typeface="B Titr" panose="00000700000000000000" pitchFamily="2" charset="-78"/>
            </a:endParaRPr>
          </a:p>
          <a:p>
            <a:r>
              <a:rPr lang="en-US" sz="5400" dirty="0" smtClean="0">
                <a:solidFill>
                  <a:schemeClr val="accent4"/>
                </a:solidFill>
                <a:latin typeface="Elephant" panose="02020904090505020303" pitchFamily="18" charset="0"/>
                <a:cs typeface="B Titr" panose="00000700000000000000" pitchFamily="2" charset="-78"/>
              </a:rPr>
              <a:t>RFID </a:t>
            </a:r>
            <a:r>
              <a:rPr lang="en-US" sz="5400" dirty="0" smtClean="0">
                <a:solidFill>
                  <a:schemeClr val="bg1"/>
                </a:solidFill>
                <a:latin typeface="Elephant" panose="02020904090505020303" pitchFamily="18" charset="0"/>
                <a:cs typeface="B Titr" panose="00000700000000000000" pitchFamily="2" charset="-78"/>
              </a:rPr>
              <a:t>system</a:t>
            </a:r>
            <a:endParaRPr lang="en-US" sz="5400" dirty="0">
              <a:solidFill>
                <a:schemeClr val="bg1"/>
              </a:solidFill>
              <a:latin typeface="Elephant" panose="02020904090505020303" pitchFamily="18" charset="0"/>
              <a:cs typeface="B Titr" panose="00000700000000000000" pitchFamily="2" charset="-78"/>
            </a:endParaRPr>
          </a:p>
        </p:txBody>
      </p:sp>
      <p:pic>
        <p:nvPicPr>
          <p:cNvPr id="5" name="Picture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flipH="1">
            <a:off x="11385394" y="6333892"/>
            <a:ext cx="806605" cy="403043"/>
          </a:xfrm>
          <a:prstGeom prst="rect">
            <a:avLst/>
          </a:prstGeom>
        </p:spPr>
      </p:pic>
      <p:sp>
        <p:nvSpPr>
          <p:cNvPr id="6" name="TextBox 5"/>
          <p:cNvSpPr txBox="1"/>
          <p:nvPr/>
        </p:nvSpPr>
        <p:spPr>
          <a:xfrm>
            <a:off x="11551920" y="6367603"/>
            <a:ext cx="1280160"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3/15</a:t>
            </a:r>
            <a:endParaRPr lang="en-US"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069136" y="2856513"/>
            <a:ext cx="10173539" cy="3265089"/>
          </a:xfrm>
          <a:prstGeom prst="rect">
            <a:avLst/>
          </a:prstGeom>
          <a:solidFill>
            <a:schemeClr val="accent1"/>
          </a:solidFill>
          <a:ln w="73025">
            <a:solidFill>
              <a:srgbClr val="C8C6BD"/>
            </a:solidFill>
          </a:ln>
          <a:effectLst>
            <a:glow rad="304800">
              <a:schemeClr val="bg2">
                <a:alpha val="40000"/>
              </a:schemeClr>
            </a:glow>
          </a:effectLst>
        </p:spPr>
      </p:pic>
      <p:pic>
        <p:nvPicPr>
          <p:cNvPr id="8" name="Picture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079866" y="937384"/>
            <a:ext cx="803909" cy="800718"/>
          </a:xfrm>
          <a:prstGeom prst="rect">
            <a:avLst/>
          </a:prstGeom>
        </p:spPr>
      </p:pic>
      <p:sp>
        <p:nvSpPr>
          <p:cNvPr id="7" name="Footer Placeholder 6"/>
          <p:cNvSpPr>
            <a:spLocks noGrp="1"/>
          </p:cNvSpPr>
          <p:nvPr>
            <p:ph type="ftr" sz="quarter" idx="11"/>
          </p:nvPr>
        </p:nvSpPr>
        <p:spPr/>
        <p:txBody>
          <a:bodyPr/>
          <a:lstStyle/>
          <a:p>
            <a:r>
              <a:rPr lang="en-US" smtClean="0"/>
              <a:t>Telegram: @Computer_IT_Engineering</a:t>
            </a:r>
            <a:endParaRPr lang="en-US"/>
          </a:p>
        </p:txBody>
      </p:sp>
    </p:spTree>
    <p:extLst>
      <p:ext uri="{BB962C8B-B14F-4D97-AF65-F5344CB8AC3E}">
        <p14:creationId xmlns:p14="http://schemas.microsoft.com/office/powerpoint/2010/main" xmlns="" val="38390404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flipH="1">
            <a:off x="11385394" y="6333892"/>
            <a:ext cx="806605" cy="403043"/>
          </a:xfrm>
          <a:prstGeom prst="rect">
            <a:avLst/>
          </a:prstGeom>
        </p:spPr>
      </p:pic>
      <p:sp>
        <p:nvSpPr>
          <p:cNvPr id="7" name="TextBox 6"/>
          <p:cNvSpPr txBox="1"/>
          <p:nvPr/>
        </p:nvSpPr>
        <p:spPr>
          <a:xfrm>
            <a:off x="11551920" y="6367603"/>
            <a:ext cx="1280160"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4/15</a:t>
            </a:r>
            <a:endParaRPr lang="en-US"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79400" y="206828"/>
            <a:ext cx="5128380" cy="2884714"/>
          </a:xfrm>
          <a:prstGeom prst="rect">
            <a:avLst/>
          </a:prstGeom>
          <a:solidFill>
            <a:schemeClr val="accent1">
              <a:alpha val="95000"/>
            </a:schemeClr>
          </a:solidFill>
          <a:ln w="73025">
            <a:solidFill>
              <a:srgbClr val="C8C6BD"/>
            </a:solidFill>
          </a:ln>
          <a:effectLst>
            <a:glow rad="304800">
              <a:schemeClr val="bg2">
                <a:alpha val="40000"/>
              </a:schemeClr>
            </a:glow>
            <a:outerShdw blurRad="50800" dist="50800" dir="5400000" algn="ctr" rotWithShape="0">
              <a:srgbClr val="000000">
                <a:alpha val="97000"/>
              </a:srgbClr>
            </a:outerShdw>
            <a:reflection stA="0" endPos="65000" dist="50800" dir="5400000" sy="-100000" algn="bl" rotWithShape="0"/>
          </a:effectLst>
        </p:spPr>
      </p:pic>
      <p:pic>
        <p:nvPicPr>
          <p:cNvPr id="5" name="Picture 4"/>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6490042" y="206828"/>
            <a:ext cx="4970437" cy="2738380"/>
          </a:xfrm>
          <a:prstGeom prst="rect">
            <a:avLst/>
          </a:prstGeom>
          <a:solidFill>
            <a:schemeClr val="accent1">
              <a:alpha val="95000"/>
            </a:schemeClr>
          </a:solidFill>
          <a:ln w="73025">
            <a:solidFill>
              <a:srgbClr val="C8C6BD"/>
            </a:solidFill>
          </a:ln>
          <a:effectLst>
            <a:glow rad="304800">
              <a:schemeClr val="bg1">
                <a:alpha val="40000"/>
              </a:schemeClr>
            </a:glow>
          </a:effectLst>
        </p:spPr>
      </p:pic>
      <p:pic>
        <p:nvPicPr>
          <p:cNvPr id="8" name="Picture 7"/>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6481797" y="3383863"/>
            <a:ext cx="5070123" cy="2884714"/>
          </a:xfrm>
          <a:prstGeom prst="rect">
            <a:avLst/>
          </a:prstGeom>
          <a:solidFill>
            <a:schemeClr val="accent1">
              <a:alpha val="95000"/>
            </a:schemeClr>
          </a:solidFill>
          <a:ln w="73025">
            <a:solidFill>
              <a:srgbClr val="C8C6BD"/>
            </a:solidFill>
          </a:ln>
          <a:effectLst>
            <a:glow rad="304800">
              <a:schemeClr val="bg1">
                <a:alpha val="40000"/>
              </a:schemeClr>
            </a:glow>
          </a:effectLst>
        </p:spPr>
      </p:pic>
      <p:pic>
        <p:nvPicPr>
          <p:cNvPr id="3" name="Picture 2"/>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279400" y="3383863"/>
            <a:ext cx="5128379" cy="2983740"/>
          </a:xfrm>
          <a:prstGeom prst="rect">
            <a:avLst/>
          </a:prstGeom>
          <a:solidFill>
            <a:schemeClr val="accent1">
              <a:alpha val="95000"/>
            </a:schemeClr>
          </a:solidFill>
          <a:ln w="73025">
            <a:solidFill>
              <a:srgbClr val="C8C6BD"/>
            </a:solidFill>
          </a:ln>
          <a:effectLst>
            <a:glow rad="304800">
              <a:schemeClr val="bg1">
                <a:alpha val="40000"/>
              </a:schemeClr>
            </a:glow>
          </a:effectLst>
        </p:spPr>
      </p:pic>
      <p:sp>
        <p:nvSpPr>
          <p:cNvPr id="9" name="Footer Placeholder 8"/>
          <p:cNvSpPr>
            <a:spLocks noGrp="1"/>
          </p:cNvSpPr>
          <p:nvPr>
            <p:ph type="ftr" sz="quarter" idx="11"/>
          </p:nvPr>
        </p:nvSpPr>
        <p:spPr/>
        <p:txBody>
          <a:bodyPr/>
          <a:lstStyle/>
          <a:p>
            <a:r>
              <a:rPr lang="en-US" smtClean="0"/>
              <a:t>Telegram: @Computer_IT_Engineering</a:t>
            </a:r>
            <a:endParaRPr lang="en-US"/>
          </a:p>
        </p:txBody>
      </p:sp>
    </p:spTree>
    <p:extLst>
      <p:ext uri="{BB962C8B-B14F-4D97-AF65-F5344CB8AC3E}">
        <p14:creationId xmlns:p14="http://schemas.microsoft.com/office/powerpoint/2010/main" xmlns="" val="428950267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074" y="467088"/>
            <a:ext cx="10515600" cy="4351338"/>
          </a:xfrm>
        </p:spPr>
        <p:txBody>
          <a:bodyPr>
            <a:normAutofit fontScale="77500" lnSpcReduction="20000"/>
          </a:bodyPr>
          <a:lstStyle/>
          <a:p>
            <a:pPr algn="r"/>
            <a:r>
              <a:rPr lang="en-US" dirty="0" smtClean="0"/>
              <a:t>RFID</a:t>
            </a:r>
            <a:r>
              <a:rPr lang="fa-IR" dirty="0" smtClean="0"/>
              <a:t>انواع تگ در سیستم </a:t>
            </a:r>
            <a:endParaRPr lang="en-US" dirty="0" smtClean="0"/>
          </a:p>
          <a:p>
            <a:pPr marL="0" indent="0" algn="r">
              <a:buNone/>
            </a:pPr>
            <a:r>
              <a:rPr lang="fa-IR" dirty="0" smtClean="0"/>
              <a:t> تگ غیر فعال</a:t>
            </a:r>
            <a:r>
              <a:rPr lang="en-US" dirty="0" smtClean="0"/>
              <a:t>-1</a:t>
            </a:r>
            <a:endParaRPr lang="fa-IR" dirty="0" smtClean="0"/>
          </a:p>
          <a:p>
            <a:pPr marL="0" indent="0" algn="r">
              <a:buNone/>
            </a:pPr>
            <a:r>
              <a:rPr lang="fa-IR" dirty="0" smtClean="0"/>
              <a:t>2- تگ فعال</a:t>
            </a:r>
          </a:p>
          <a:p>
            <a:pPr marL="0" indent="0" algn="r">
              <a:buNone/>
            </a:pPr>
            <a:r>
              <a:rPr lang="fa-IR" dirty="0" smtClean="0"/>
              <a:t>3- تگ نیمه فعال</a:t>
            </a:r>
          </a:p>
          <a:p>
            <a:pPr marL="0" indent="0" algn="r">
              <a:buNone/>
            </a:pPr>
            <a:r>
              <a:rPr lang="fa-IR" dirty="0" smtClean="0"/>
              <a:t>4- تگ دوطرفه(شبیه تگ فعال ولی میتونن بدون دخالت ریدر با تگهای اطراف خودشون هم ارتباط یرقرار بکنن)</a:t>
            </a:r>
          </a:p>
          <a:p>
            <a:pPr marL="0" indent="0" algn="r" rtl="1">
              <a:buNone/>
            </a:pPr>
            <a:r>
              <a:rPr lang="fa-IR" dirty="0"/>
              <a:t>تگ‌های </a:t>
            </a:r>
            <a:r>
              <a:rPr lang="en-US" dirty="0"/>
              <a:t>RFID </a:t>
            </a:r>
            <a:r>
              <a:rPr lang="fa-IR" dirty="0"/>
              <a:t>فعال از یک منبع انرژی درونی (باتری) که در درون تگ قرار دارد برای انرژی مصرفی تگ‌ها و مدارات مرتبط با آنها بهره می‌برند در حالیکه تگ غیرفعال برای تامین انرژی خود به انرژی قرائتگر نیازمند است. تگ‌های </a:t>
            </a:r>
            <a:r>
              <a:rPr lang="en-US" dirty="0"/>
              <a:t>RFID </a:t>
            </a:r>
            <a:r>
              <a:rPr lang="fa-IR" dirty="0"/>
              <a:t>غیر </a:t>
            </a:r>
            <a:r>
              <a:rPr lang="fa-IR" dirty="0" smtClean="0"/>
              <a:t>فعال</a:t>
            </a:r>
            <a:r>
              <a:rPr lang="en-US" dirty="0" smtClean="0"/>
              <a:t>(Passive</a:t>
            </a:r>
            <a:r>
              <a:rPr lang="en-US" dirty="0"/>
              <a:t>) </a:t>
            </a:r>
            <a:r>
              <a:rPr lang="fa-IR" dirty="0"/>
              <a:t>نیاز به سیگنال ارسالی قوی‌تری از تگ خوان ها یا </a:t>
            </a:r>
            <a:r>
              <a:rPr lang="fa-IR" dirty="0" smtClean="0"/>
              <a:t>قرائتگرها</a:t>
            </a:r>
            <a:r>
              <a:rPr lang="en-US" dirty="0" smtClean="0"/>
              <a:t>(reader</a:t>
            </a:r>
            <a:r>
              <a:rPr lang="en-US" dirty="0"/>
              <a:t>) </a:t>
            </a:r>
            <a:r>
              <a:rPr lang="fa-IR" dirty="0" smtClean="0"/>
              <a:t>دارند </a:t>
            </a:r>
            <a:r>
              <a:rPr lang="fa-IR" dirty="0"/>
              <a:t>و توان سیگنال برگشتی از تگ در سطوح بسیار پایینی است. تگ‌های </a:t>
            </a:r>
            <a:r>
              <a:rPr lang="en-US" dirty="0"/>
              <a:t>RFID </a:t>
            </a:r>
            <a:r>
              <a:rPr lang="fa-IR" dirty="0" smtClean="0"/>
              <a:t>فعال</a:t>
            </a:r>
            <a:r>
              <a:rPr lang="en-US" dirty="0" smtClean="0"/>
              <a:t>(Active</a:t>
            </a:r>
            <a:r>
              <a:rPr lang="en-US" dirty="0"/>
              <a:t>) </a:t>
            </a:r>
            <a:r>
              <a:rPr lang="fa-IR" dirty="0"/>
              <a:t>اجازه می‌دهند تا سیگنال‌های بسیار ضعیفی توسط تگ دریافت شود(چرا که خواانده به سیگنال بازگشتی از تگ نیازی ندارد) و تگ‌ها نیز می‌توانند سیگنال‌های سطح بالا و قوی را به ریدرها بازگردانند. علاوه بر این، تگ‌های </a:t>
            </a:r>
            <a:r>
              <a:rPr lang="en-US" dirty="0"/>
              <a:t>RFID </a:t>
            </a:r>
            <a:r>
              <a:rPr lang="fa-IR" dirty="0"/>
              <a:t>فعال چه تحت میدان ریدرها باشند یا نه به طور مداوم تقویت می‌شوند. تگ‌های فعال می‌توانند به عنوان یک آغازگر ارتباط با ریدرها و یا تگ‌های دیگر در شرایط خاص باشند. </a:t>
            </a:r>
            <a:endParaRPr lang="en-US" dirty="0"/>
          </a:p>
        </p:txBody>
      </p:sp>
      <p:sp>
        <p:nvSpPr>
          <p:cNvPr id="4" name="TextBox 3"/>
          <p:cNvSpPr txBox="1"/>
          <p:nvPr/>
        </p:nvSpPr>
        <p:spPr>
          <a:xfrm>
            <a:off x="3135085" y="5133703"/>
            <a:ext cx="7249887" cy="646331"/>
          </a:xfrm>
          <a:prstGeom prst="rect">
            <a:avLst/>
          </a:prstGeom>
          <a:noFill/>
        </p:spPr>
        <p:txBody>
          <a:bodyPr wrap="square" rtlCol="0">
            <a:spAutoFit/>
          </a:bodyPr>
          <a:lstStyle/>
          <a:p>
            <a:r>
              <a:rPr lang="fa-IR" dirty="0">
                <a:solidFill>
                  <a:srgbClr val="FF0000"/>
                </a:solidFill>
              </a:rPr>
              <a:t>این اسلاید مخفی هستش،یعنی در اجرای پاورپویینت نمایش داده نمیشه</a:t>
            </a:r>
          </a:p>
          <a:p>
            <a:endParaRPr lang="en-US" dirty="0"/>
          </a:p>
        </p:txBody>
      </p:sp>
      <p:sp>
        <p:nvSpPr>
          <p:cNvPr id="5" name="Footer Placeholder 4"/>
          <p:cNvSpPr>
            <a:spLocks noGrp="1"/>
          </p:cNvSpPr>
          <p:nvPr>
            <p:ph type="ftr" sz="quarter" idx="11"/>
          </p:nvPr>
        </p:nvSpPr>
        <p:spPr/>
        <p:txBody>
          <a:bodyPr/>
          <a:lstStyle/>
          <a:p>
            <a:r>
              <a:rPr lang="en-US" smtClean="0"/>
              <a:t>Telegram: @Computer_IT_Engineering</a:t>
            </a:r>
            <a:endParaRPr lang="en-US"/>
          </a:p>
        </p:txBody>
      </p:sp>
    </p:spTree>
    <p:extLst>
      <p:ext uri="{BB962C8B-B14F-4D97-AF65-F5344CB8AC3E}">
        <p14:creationId xmlns:p14="http://schemas.microsoft.com/office/powerpoint/2010/main" xmlns="" val="30519990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7" name="Line 96"/>
          <p:cNvSpPr>
            <a:spLocks noChangeShapeType="1"/>
          </p:cNvSpPr>
          <p:nvPr/>
        </p:nvSpPr>
        <p:spPr bwMode="auto">
          <a:xfrm>
            <a:off x="2581957" y="2907006"/>
            <a:ext cx="4800600" cy="0"/>
          </a:xfrm>
          <a:prstGeom prst="line">
            <a:avLst/>
          </a:prstGeom>
          <a:noFill/>
          <a:ln w="25400">
            <a:solidFill>
              <a:srgbClr val="C0C0C0"/>
            </a:solidFill>
            <a:prstDash val="sysDot"/>
            <a:round/>
            <a:headEnd/>
            <a:tailEnd type="oval"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8" name="Text Box 97"/>
          <p:cNvSpPr txBox="1">
            <a:spLocks noChangeArrowheads="1"/>
          </p:cNvSpPr>
          <p:nvPr/>
        </p:nvSpPr>
        <p:spPr bwMode="auto">
          <a:xfrm>
            <a:off x="2861323" y="2423180"/>
            <a:ext cx="227459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r>
              <a:rPr lang="en-US" sz="2400" b="1" dirty="0" smtClean="0">
                <a:solidFill>
                  <a:schemeClr val="bg1"/>
                </a:solidFill>
              </a:rPr>
              <a:t>Passive Tags</a:t>
            </a:r>
            <a:endParaRPr lang="en-US" sz="2400" dirty="0">
              <a:solidFill>
                <a:schemeClr val="bg1"/>
              </a:solidFill>
            </a:endParaRPr>
          </a:p>
        </p:txBody>
      </p:sp>
      <p:sp>
        <p:nvSpPr>
          <p:cNvPr id="9" name="Line 99"/>
          <p:cNvSpPr>
            <a:spLocks noChangeShapeType="1"/>
          </p:cNvSpPr>
          <p:nvPr/>
        </p:nvSpPr>
        <p:spPr bwMode="auto">
          <a:xfrm>
            <a:off x="2581957" y="3821406"/>
            <a:ext cx="4800600" cy="0"/>
          </a:xfrm>
          <a:prstGeom prst="line">
            <a:avLst/>
          </a:prstGeom>
          <a:noFill/>
          <a:ln w="25400">
            <a:solidFill>
              <a:srgbClr val="C0C0C0"/>
            </a:solidFill>
            <a:prstDash val="sysDot"/>
            <a:round/>
            <a:headEnd/>
            <a:tailEnd type="oval"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0" name="Text Box 100"/>
          <p:cNvSpPr txBox="1">
            <a:spLocks noChangeArrowheads="1"/>
          </p:cNvSpPr>
          <p:nvPr/>
        </p:nvSpPr>
        <p:spPr bwMode="auto">
          <a:xfrm>
            <a:off x="2839870" y="3302372"/>
            <a:ext cx="191469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sz="2400" dirty="0" smtClean="0">
                <a:solidFill>
                  <a:schemeClr val="bg1"/>
                </a:solidFill>
              </a:rPr>
              <a:t>Active Tags</a:t>
            </a:r>
            <a:endParaRPr lang="en-US" sz="2400" dirty="0">
              <a:solidFill>
                <a:schemeClr val="bg1"/>
              </a:solidFill>
            </a:endParaRPr>
          </a:p>
        </p:txBody>
      </p:sp>
      <p:sp>
        <p:nvSpPr>
          <p:cNvPr id="11" name="Line 110"/>
          <p:cNvSpPr>
            <a:spLocks noChangeShapeType="1"/>
          </p:cNvSpPr>
          <p:nvPr/>
        </p:nvSpPr>
        <p:spPr bwMode="auto">
          <a:xfrm>
            <a:off x="2581957" y="4713581"/>
            <a:ext cx="4800600" cy="0"/>
          </a:xfrm>
          <a:prstGeom prst="line">
            <a:avLst/>
          </a:prstGeom>
          <a:noFill/>
          <a:ln w="25400">
            <a:solidFill>
              <a:srgbClr val="C0C0C0"/>
            </a:solidFill>
            <a:prstDash val="sysDot"/>
            <a:round/>
            <a:headEnd/>
            <a:tailEnd type="oval"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2" name="Text Box 111"/>
          <p:cNvSpPr txBox="1">
            <a:spLocks noChangeArrowheads="1"/>
          </p:cNvSpPr>
          <p:nvPr/>
        </p:nvSpPr>
        <p:spPr bwMode="auto">
          <a:xfrm>
            <a:off x="2861323" y="4165480"/>
            <a:ext cx="202491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sz="2400" b="1" dirty="0">
                <a:solidFill>
                  <a:schemeClr val="bg1"/>
                </a:solidFill>
              </a:rPr>
              <a:t>semi-active</a:t>
            </a:r>
            <a:endParaRPr lang="fa-IR" sz="2400" b="1" dirty="0">
              <a:solidFill>
                <a:schemeClr val="bg1"/>
              </a:solidFill>
            </a:endParaRPr>
          </a:p>
        </p:txBody>
      </p:sp>
      <p:grpSp>
        <p:nvGrpSpPr>
          <p:cNvPr id="15" name="Group 88"/>
          <p:cNvGrpSpPr>
            <a:grpSpLocks/>
          </p:cNvGrpSpPr>
          <p:nvPr/>
        </p:nvGrpSpPr>
        <p:grpSpPr bwMode="auto">
          <a:xfrm>
            <a:off x="1897970" y="2372464"/>
            <a:ext cx="762000" cy="665163"/>
            <a:chOff x="1110" y="2656"/>
            <a:chExt cx="1549" cy="1351"/>
          </a:xfrm>
        </p:grpSpPr>
        <p:sp>
          <p:nvSpPr>
            <p:cNvPr id="16" name="AutoShape 89"/>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rtl="1" eaLnBrk="1" hangingPunct="1">
                <a:spcBef>
                  <a:spcPct val="0"/>
                </a:spcBef>
                <a:buClrTx/>
                <a:buSzTx/>
                <a:buFontTx/>
                <a:buNone/>
              </a:pPr>
              <a:endParaRPr lang="zh-CN" altLang="en-US" sz="1800">
                <a:ea typeface="SimSun" panose="02010600030101010101" pitchFamily="2" charset="-122"/>
              </a:endParaRPr>
            </a:p>
          </p:txBody>
        </p:sp>
        <p:sp>
          <p:nvSpPr>
            <p:cNvPr id="17" name="AutoShape 90"/>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rtl="1" eaLnBrk="1" hangingPunct="1">
                <a:spcBef>
                  <a:spcPct val="0"/>
                </a:spcBef>
                <a:buClrTx/>
                <a:buSzTx/>
                <a:buFontTx/>
                <a:buNone/>
              </a:pPr>
              <a:endParaRPr lang="zh-CN" altLang="en-US" sz="1800">
                <a:ea typeface="SimSun" panose="02010600030101010101" pitchFamily="2" charset="-122"/>
              </a:endParaRPr>
            </a:p>
          </p:txBody>
        </p:sp>
        <p:sp>
          <p:nvSpPr>
            <p:cNvPr id="18" name="AutoShape 91"/>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pPr algn="r" rtl="1" eaLnBrk="1" hangingPunct="1">
                <a:defRPr/>
              </a:pPr>
              <a:endParaRPr lang="zh-CN" altLang="en-US">
                <a:latin typeface="Arial" charset="0"/>
                <a:ea typeface="宋体" pitchFamily="2" charset="-122"/>
              </a:endParaRPr>
            </a:p>
          </p:txBody>
        </p:sp>
      </p:grpSp>
      <p:grpSp>
        <p:nvGrpSpPr>
          <p:cNvPr id="19" name="Group 92"/>
          <p:cNvGrpSpPr>
            <a:grpSpLocks/>
          </p:cNvGrpSpPr>
          <p:nvPr/>
        </p:nvGrpSpPr>
        <p:grpSpPr bwMode="auto">
          <a:xfrm>
            <a:off x="1878875" y="3275539"/>
            <a:ext cx="762000" cy="665163"/>
            <a:chOff x="3174" y="2656"/>
            <a:chExt cx="1549" cy="1351"/>
          </a:xfrm>
        </p:grpSpPr>
        <p:sp>
          <p:nvSpPr>
            <p:cNvPr id="20" name="AutoShape 93"/>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rtl="1" eaLnBrk="1" hangingPunct="1">
                <a:spcBef>
                  <a:spcPct val="0"/>
                </a:spcBef>
                <a:buClrTx/>
                <a:buSzTx/>
                <a:buFontTx/>
                <a:buNone/>
              </a:pPr>
              <a:endParaRPr lang="zh-CN" altLang="en-US" sz="1800">
                <a:ea typeface="SimSun" panose="02010600030101010101" pitchFamily="2" charset="-122"/>
              </a:endParaRPr>
            </a:p>
          </p:txBody>
        </p:sp>
        <p:sp>
          <p:nvSpPr>
            <p:cNvPr id="21" name="AutoShape 94"/>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rtl="1" eaLnBrk="1" hangingPunct="1">
                <a:spcBef>
                  <a:spcPct val="0"/>
                </a:spcBef>
                <a:buClrTx/>
                <a:buSzTx/>
                <a:buFontTx/>
                <a:buNone/>
              </a:pPr>
              <a:endParaRPr lang="zh-CN" altLang="en-US" sz="1800">
                <a:ea typeface="SimSun" panose="02010600030101010101" pitchFamily="2" charset="-122"/>
              </a:endParaRPr>
            </a:p>
          </p:txBody>
        </p:sp>
        <p:sp>
          <p:nvSpPr>
            <p:cNvPr id="22" name="AutoShape 95"/>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headEnd/>
              <a:tailEnd/>
            </a:ln>
            <a:effectLst/>
          </p:spPr>
          <p:txBody>
            <a:bodyPr wrap="none" anchor="ctr"/>
            <a:lstStyle/>
            <a:p>
              <a:pPr algn="r" rtl="1" eaLnBrk="1" hangingPunct="1">
                <a:defRPr/>
              </a:pPr>
              <a:endParaRPr lang="zh-CN" altLang="en-US">
                <a:latin typeface="Arial" charset="0"/>
                <a:ea typeface="宋体" pitchFamily="2" charset="-122"/>
              </a:endParaRPr>
            </a:p>
          </p:txBody>
        </p:sp>
      </p:grpSp>
      <p:sp>
        <p:nvSpPr>
          <p:cNvPr id="23" name="Text Box 98"/>
          <p:cNvSpPr txBox="1">
            <a:spLocks noChangeArrowheads="1"/>
          </p:cNvSpPr>
          <p:nvPr/>
        </p:nvSpPr>
        <p:spPr bwMode="gray">
          <a:xfrm>
            <a:off x="2069759" y="2495660"/>
            <a:ext cx="357187"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rtl="1">
              <a:spcBef>
                <a:spcPct val="0"/>
              </a:spcBef>
              <a:buClrTx/>
              <a:buSzTx/>
              <a:buFontTx/>
              <a:buNone/>
            </a:pPr>
            <a:r>
              <a:rPr lang="fa-IR" altLang="zh-CN" sz="2400" b="1" dirty="0">
                <a:ea typeface="SimSun" panose="02010600030101010101" pitchFamily="2" charset="-122"/>
              </a:rPr>
              <a:t>1</a:t>
            </a:r>
            <a:endParaRPr lang="en-US" altLang="zh-CN" sz="2400" b="1" dirty="0">
              <a:ea typeface="SimSun" panose="02010600030101010101" pitchFamily="2" charset="-122"/>
            </a:endParaRPr>
          </a:p>
        </p:txBody>
      </p:sp>
      <p:sp>
        <p:nvSpPr>
          <p:cNvPr id="24" name="Text Box 101"/>
          <p:cNvSpPr txBox="1">
            <a:spLocks noChangeArrowheads="1"/>
          </p:cNvSpPr>
          <p:nvPr/>
        </p:nvSpPr>
        <p:spPr bwMode="gray">
          <a:xfrm>
            <a:off x="2062727" y="3360848"/>
            <a:ext cx="3540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rtl="1">
              <a:spcBef>
                <a:spcPct val="0"/>
              </a:spcBef>
              <a:buClrTx/>
              <a:buSzTx/>
              <a:buFontTx/>
              <a:buNone/>
            </a:pPr>
            <a:r>
              <a:rPr lang="en-US" altLang="zh-CN" sz="2400" b="1">
                <a:ea typeface="SimSun" panose="02010600030101010101" pitchFamily="2" charset="-122"/>
              </a:rPr>
              <a:t>2</a:t>
            </a:r>
          </a:p>
        </p:txBody>
      </p:sp>
      <p:grpSp>
        <p:nvGrpSpPr>
          <p:cNvPr id="25" name="Group 102"/>
          <p:cNvGrpSpPr>
            <a:grpSpLocks/>
          </p:cNvGrpSpPr>
          <p:nvPr/>
        </p:nvGrpSpPr>
        <p:grpSpPr bwMode="auto">
          <a:xfrm>
            <a:off x="1878875" y="4167714"/>
            <a:ext cx="762000" cy="665163"/>
            <a:chOff x="1110" y="2656"/>
            <a:chExt cx="1549" cy="1351"/>
          </a:xfrm>
        </p:grpSpPr>
        <p:sp>
          <p:nvSpPr>
            <p:cNvPr id="26" name="AutoShape 103"/>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rtl="1" eaLnBrk="1" hangingPunct="1">
                <a:spcBef>
                  <a:spcPct val="0"/>
                </a:spcBef>
                <a:buClrTx/>
                <a:buSzTx/>
                <a:buFontTx/>
                <a:buNone/>
              </a:pPr>
              <a:endParaRPr lang="zh-CN" altLang="en-US" sz="1800">
                <a:ea typeface="SimSun" panose="02010600030101010101" pitchFamily="2" charset="-122"/>
              </a:endParaRPr>
            </a:p>
          </p:txBody>
        </p:sp>
        <p:sp>
          <p:nvSpPr>
            <p:cNvPr id="27" name="AutoShape 104"/>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rtl="1" eaLnBrk="1" hangingPunct="1">
                <a:spcBef>
                  <a:spcPct val="0"/>
                </a:spcBef>
                <a:buClrTx/>
                <a:buSzTx/>
                <a:buFontTx/>
                <a:buNone/>
              </a:pPr>
              <a:endParaRPr lang="zh-CN" altLang="en-US" sz="1800">
                <a:ea typeface="SimSun" panose="02010600030101010101" pitchFamily="2" charset="-122"/>
              </a:endParaRPr>
            </a:p>
          </p:txBody>
        </p:sp>
        <p:sp>
          <p:nvSpPr>
            <p:cNvPr id="28" name="AutoShape 105"/>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pPr algn="r" rtl="1" eaLnBrk="1" hangingPunct="1">
                <a:defRPr/>
              </a:pPr>
              <a:endParaRPr lang="zh-CN" altLang="en-US">
                <a:latin typeface="Arial" charset="0"/>
                <a:ea typeface="宋体" pitchFamily="2" charset="-122"/>
              </a:endParaRPr>
            </a:p>
          </p:txBody>
        </p:sp>
      </p:grpSp>
      <p:sp>
        <p:nvSpPr>
          <p:cNvPr id="33" name="Text Box 112"/>
          <p:cNvSpPr txBox="1">
            <a:spLocks noChangeArrowheads="1"/>
          </p:cNvSpPr>
          <p:nvPr/>
        </p:nvSpPr>
        <p:spPr bwMode="gray">
          <a:xfrm>
            <a:off x="2062727" y="4253023"/>
            <a:ext cx="3540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rtl="1">
              <a:spcBef>
                <a:spcPct val="0"/>
              </a:spcBef>
              <a:buClrTx/>
              <a:buSzTx/>
              <a:buFontTx/>
              <a:buNone/>
            </a:pPr>
            <a:r>
              <a:rPr lang="en-US" altLang="zh-CN" sz="2400" b="1">
                <a:ea typeface="SimSun" panose="02010600030101010101" pitchFamily="2" charset="-122"/>
              </a:rPr>
              <a:t>3</a:t>
            </a:r>
          </a:p>
        </p:txBody>
      </p:sp>
      <p:pic>
        <p:nvPicPr>
          <p:cNvPr id="43" name="Picture 42"/>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flipH="1">
            <a:off x="11385394" y="6333892"/>
            <a:ext cx="806605" cy="403043"/>
          </a:xfrm>
          <a:prstGeom prst="rect">
            <a:avLst/>
          </a:prstGeom>
        </p:spPr>
      </p:pic>
      <p:sp>
        <p:nvSpPr>
          <p:cNvPr id="44" name="TextBox 43"/>
          <p:cNvSpPr txBox="1"/>
          <p:nvPr/>
        </p:nvSpPr>
        <p:spPr>
          <a:xfrm>
            <a:off x="11551920" y="6367603"/>
            <a:ext cx="1280160"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5/15</a:t>
            </a:r>
            <a:endParaRPr lang="en-US" dirty="0">
              <a:latin typeface="Times New Roman" panose="02020603050405020304" pitchFamily="18" charset="0"/>
              <a:cs typeface="Times New Roman" panose="02020603050405020304" pitchFamily="18" charset="0"/>
            </a:endParaRPr>
          </a:p>
        </p:txBody>
      </p:sp>
      <p:sp>
        <p:nvSpPr>
          <p:cNvPr id="6" name="TextBox 5"/>
          <p:cNvSpPr txBox="1"/>
          <p:nvPr/>
        </p:nvSpPr>
        <p:spPr>
          <a:xfrm>
            <a:off x="2238901" y="995670"/>
            <a:ext cx="5691017" cy="830997"/>
          </a:xfrm>
          <a:prstGeom prst="rect">
            <a:avLst/>
          </a:prstGeom>
          <a:noFill/>
        </p:spPr>
        <p:txBody>
          <a:bodyPr wrap="square" rtlCol="0">
            <a:spAutoFit/>
          </a:bodyPr>
          <a:lstStyle/>
          <a:p>
            <a:r>
              <a:rPr lang="en-US" sz="4800" dirty="0" smtClean="0">
                <a:solidFill>
                  <a:schemeClr val="accent4"/>
                </a:solidFill>
                <a:latin typeface="Elephant" panose="02020904090505020303" pitchFamily="18" charset="0"/>
              </a:rPr>
              <a:t>RFID </a:t>
            </a:r>
            <a:r>
              <a:rPr lang="en-US" sz="4800" dirty="0" smtClean="0">
                <a:solidFill>
                  <a:schemeClr val="bg1"/>
                </a:solidFill>
                <a:latin typeface="Elephant" panose="02020904090505020303" pitchFamily="18" charset="0"/>
              </a:rPr>
              <a:t>tags</a:t>
            </a:r>
            <a:r>
              <a:rPr lang="en-US" sz="4800" dirty="0" smtClean="0">
                <a:solidFill>
                  <a:schemeClr val="accent4"/>
                </a:solidFill>
                <a:latin typeface="Elephant" panose="02020904090505020303" pitchFamily="18" charset="0"/>
              </a:rPr>
              <a:t> </a:t>
            </a:r>
            <a:r>
              <a:rPr lang="en-US" sz="4800" dirty="0" smtClean="0">
                <a:solidFill>
                  <a:schemeClr val="bg1"/>
                </a:solidFill>
              </a:rPr>
              <a:t>:</a:t>
            </a:r>
            <a:endParaRPr lang="en-US" sz="4800" dirty="0">
              <a:solidFill>
                <a:schemeClr val="bg1"/>
              </a:solidFill>
              <a:latin typeface="Elephant" panose="02020904090505020303" pitchFamily="18" charset="0"/>
            </a:endParaRPr>
          </a:p>
        </p:txBody>
      </p:sp>
      <p:sp>
        <p:nvSpPr>
          <p:cNvPr id="29" name="Line 110"/>
          <p:cNvSpPr>
            <a:spLocks noChangeShapeType="1"/>
          </p:cNvSpPr>
          <p:nvPr/>
        </p:nvSpPr>
        <p:spPr bwMode="auto">
          <a:xfrm>
            <a:off x="2581125" y="5623713"/>
            <a:ext cx="4800600" cy="0"/>
          </a:xfrm>
          <a:prstGeom prst="line">
            <a:avLst/>
          </a:prstGeom>
          <a:noFill/>
          <a:ln w="25400">
            <a:solidFill>
              <a:srgbClr val="C0C0C0"/>
            </a:solidFill>
            <a:prstDash val="sysDot"/>
            <a:round/>
            <a:headEnd/>
            <a:tailEnd type="oval"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30" name="Text Box 111"/>
          <p:cNvSpPr txBox="1">
            <a:spLocks noChangeArrowheads="1"/>
          </p:cNvSpPr>
          <p:nvPr/>
        </p:nvSpPr>
        <p:spPr bwMode="auto">
          <a:xfrm>
            <a:off x="2860491" y="5075612"/>
            <a:ext cx="160454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sz="2400" b="1" dirty="0" smtClean="0">
                <a:solidFill>
                  <a:schemeClr val="bg1"/>
                </a:solidFill>
              </a:rPr>
              <a:t>Two way</a:t>
            </a:r>
            <a:endParaRPr lang="fa-IR" sz="2400" b="1" dirty="0">
              <a:solidFill>
                <a:schemeClr val="bg1"/>
              </a:solidFill>
            </a:endParaRPr>
          </a:p>
        </p:txBody>
      </p:sp>
      <p:grpSp>
        <p:nvGrpSpPr>
          <p:cNvPr id="31" name="Group 102"/>
          <p:cNvGrpSpPr>
            <a:grpSpLocks/>
          </p:cNvGrpSpPr>
          <p:nvPr/>
        </p:nvGrpSpPr>
        <p:grpSpPr bwMode="auto">
          <a:xfrm>
            <a:off x="1878043" y="5077846"/>
            <a:ext cx="762000" cy="665163"/>
            <a:chOff x="1110" y="2656"/>
            <a:chExt cx="1549" cy="1351"/>
          </a:xfrm>
        </p:grpSpPr>
        <p:sp>
          <p:nvSpPr>
            <p:cNvPr id="32" name="AutoShape 103"/>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rtl="1" eaLnBrk="1" hangingPunct="1">
                <a:spcBef>
                  <a:spcPct val="0"/>
                </a:spcBef>
                <a:buClrTx/>
                <a:buSzTx/>
                <a:buFontTx/>
                <a:buNone/>
              </a:pPr>
              <a:endParaRPr lang="zh-CN" altLang="en-US" sz="1800">
                <a:ea typeface="SimSun" panose="02010600030101010101" pitchFamily="2" charset="-122"/>
              </a:endParaRPr>
            </a:p>
          </p:txBody>
        </p:sp>
        <p:sp>
          <p:nvSpPr>
            <p:cNvPr id="34" name="AutoShape 104"/>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rtl="1" eaLnBrk="1" hangingPunct="1">
                <a:spcBef>
                  <a:spcPct val="0"/>
                </a:spcBef>
                <a:buClrTx/>
                <a:buSzTx/>
                <a:buFontTx/>
                <a:buNone/>
              </a:pPr>
              <a:endParaRPr lang="zh-CN" altLang="en-US" sz="1800">
                <a:ea typeface="SimSun" panose="02010600030101010101" pitchFamily="2" charset="-122"/>
              </a:endParaRPr>
            </a:p>
          </p:txBody>
        </p:sp>
        <p:sp>
          <p:nvSpPr>
            <p:cNvPr id="35" name="AutoShape 105"/>
            <p:cNvSpPr>
              <a:spLocks noChangeArrowheads="1"/>
            </p:cNvSpPr>
            <p:nvPr/>
          </p:nvSpPr>
          <p:spPr bwMode="gray">
            <a:xfrm>
              <a:off x="1200"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p:spPr>
          <p:txBody>
            <a:bodyPr wrap="none" anchor="ctr"/>
            <a:lstStyle/>
            <a:p>
              <a:pPr algn="r" rtl="1" eaLnBrk="1" hangingPunct="1">
                <a:defRPr/>
              </a:pPr>
              <a:endParaRPr lang="zh-CN" altLang="en-US">
                <a:latin typeface="Arial" charset="0"/>
                <a:ea typeface="宋体" pitchFamily="2" charset="-122"/>
              </a:endParaRPr>
            </a:p>
          </p:txBody>
        </p:sp>
      </p:grpSp>
      <p:sp>
        <p:nvSpPr>
          <p:cNvPr id="36" name="Text Box 112"/>
          <p:cNvSpPr txBox="1">
            <a:spLocks noChangeArrowheads="1"/>
          </p:cNvSpPr>
          <p:nvPr/>
        </p:nvSpPr>
        <p:spPr bwMode="gray">
          <a:xfrm>
            <a:off x="2061895" y="5163155"/>
            <a:ext cx="3540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lvl1pPr>
              <a:spcBef>
                <a:spcPct val="20000"/>
              </a:spcBef>
              <a:buClr>
                <a:schemeClr val="tx2"/>
              </a:buClr>
              <a:buSzPct val="11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rtl="1">
              <a:spcBef>
                <a:spcPct val="0"/>
              </a:spcBef>
              <a:buClrTx/>
              <a:buSzTx/>
              <a:buFontTx/>
              <a:buNone/>
            </a:pPr>
            <a:r>
              <a:rPr lang="en-US" altLang="zh-CN" sz="2400" b="1" dirty="0" smtClean="0">
                <a:ea typeface="SimSun" panose="02010600030101010101" pitchFamily="2" charset="-122"/>
              </a:rPr>
              <a:t>4</a:t>
            </a:r>
            <a:endParaRPr lang="en-US" altLang="zh-CN" sz="2400" b="1" dirty="0">
              <a:ea typeface="SimSun" panose="02010600030101010101" pitchFamily="2" charset="-122"/>
            </a:endParaRPr>
          </a:p>
        </p:txBody>
      </p:sp>
      <p:pic>
        <p:nvPicPr>
          <p:cNvPr id="37" name="Picture 3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79866" y="937384"/>
            <a:ext cx="803909" cy="800718"/>
          </a:xfrm>
          <a:prstGeom prst="rect">
            <a:avLst/>
          </a:prstGeom>
        </p:spPr>
      </p:pic>
      <p:sp>
        <p:nvSpPr>
          <p:cNvPr id="38" name="Footer Placeholder 37"/>
          <p:cNvSpPr>
            <a:spLocks noGrp="1"/>
          </p:cNvSpPr>
          <p:nvPr>
            <p:ph type="ftr" sz="quarter" idx="11"/>
          </p:nvPr>
        </p:nvSpPr>
        <p:spPr/>
        <p:txBody>
          <a:bodyPr/>
          <a:lstStyle/>
          <a:p>
            <a:r>
              <a:rPr lang="en-US" smtClean="0"/>
              <a:t>Telegram: @Computer_IT_Engineering</a:t>
            </a:r>
            <a:endParaRPr lang="en-US"/>
          </a:p>
        </p:txBody>
      </p:sp>
    </p:spTree>
    <p:extLst>
      <p:ext uri="{BB962C8B-B14F-4D97-AF65-F5344CB8AC3E}">
        <p14:creationId xmlns:p14="http://schemas.microsoft.com/office/powerpoint/2010/main" xmlns="" val="327716477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par>
                                <p:cTn id="44" presetID="10" presetClass="entr" presetSubtype="0" fill="hold"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500"/>
                                        <p:tgtEl>
                                          <p:spTgt spid="3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500"/>
                                        <p:tgtEl>
                                          <p:spTgt spid="3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P spid="11" grpId="0" animBg="1"/>
      <p:bldP spid="12" grpId="0"/>
      <p:bldP spid="23" grpId="0"/>
      <p:bldP spid="24" grpId="0"/>
      <p:bldP spid="33" grpId="0"/>
      <p:bldP spid="29" grpId="0" animBg="1"/>
      <p:bldP spid="30"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1953</TotalTime>
  <Words>1128</Words>
  <Application>Microsoft Office PowerPoint</Application>
  <PresentationFormat>Custom</PresentationFormat>
  <Paragraphs>178</Paragraphs>
  <Slides>25</Slides>
  <Notes>15</Notes>
  <HiddenSlides>9</HiddenSlides>
  <MMClips>2</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Ali-Mordi</dc:creator>
  <cp:lastModifiedBy>Armond-H</cp:lastModifiedBy>
  <cp:revision>116</cp:revision>
  <dcterms:created xsi:type="dcterms:W3CDTF">2017-11-21T05:18:32Z</dcterms:created>
  <dcterms:modified xsi:type="dcterms:W3CDTF">2018-01-04T09:55:01Z</dcterms:modified>
</cp:coreProperties>
</file>