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59D1867-B228-4634-805E-A292F90EB81C}" type="datetimeFigureOut">
              <a:rPr lang="fa-IR" smtClean="0"/>
              <a:pPr/>
              <a:t>04/16/1438</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6A7D8CA-FFD1-43D2-A47D-909650605F0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9D1867-B228-4634-805E-A292F90EB81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6A7D8CA-FFD1-43D2-A47D-909650605F0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9D1867-B228-4634-805E-A292F90EB81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6A7D8CA-FFD1-43D2-A47D-909650605F0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59D1867-B228-4634-805E-A292F90EB81C}" type="datetimeFigureOut">
              <a:rPr lang="fa-IR" smtClean="0"/>
              <a:pPr/>
              <a:t>04/16/1438</a:t>
            </a:fld>
            <a:endParaRPr lang="fa-IR"/>
          </a:p>
        </p:txBody>
      </p:sp>
      <p:sp>
        <p:nvSpPr>
          <p:cNvPr id="9" name="Slide Number Placeholder 8"/>
          <p:cNvSpPr>
            <a:spLocks noGrp="1"/>
          </p:cNvSpPr>
          <p:nvPr>
            <p:ph type="sldNum" sz="quarter" idx="15"/>
          </p:nvPr>
        </p:nvSpPr>
        <p:spPr/>
        <p:txBody>
          <a:bodyPr rtlCol="0"/>
          <a:lstStyle/>
          <a:p>
            <a:fld id="{76A7D8CA-FFD1-43D2-A47D-909650605F0C}"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59D1867-B228-4634-805E-A292F90EB81C}" type="datetimeFigureOut">
              <a:rPr lang="fa-IR" smtClean="0"/>
              <a:pPr/>
              <a:t>04/16/1438</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6A7D8CA-FFD1-43D2-A47D-909650605F0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9D1867-B228-4634-805E-A292F90EB81C}"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6A7D8CA-FFD1-43D2-A47D-909650605F0C}"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59D1867-B228-4634-805E-A292F90EB81C}" type="datetimeFigureOut">
              <a:rPr lang="fa-IR" smtClean="0"/>
              <a:pPr/>
              <a:t>04/16/1438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6A7D8CA-FFD1-43D2-A47D-909650605F0C}"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9D1867-B228-4634-805E-A292F90EB81C}" type="datetimeFigureOut">
              <a:rPr lang="fa-IR" smtClean="0"/>
              <a:pPr/>
              <a:t>04/16/1438</a:t>
            </a:fld>
            <a:endParaRPr lang="fa-IR"/>
          </a:p>
        </p:txBody>
      </p:sp>
      <p:sp>
        <p:nvSpPr>
          <p:cNvPr id="7" name="Slide Number Placeholder 6"/>
          <p:cNvSpPr>
            <a:spLocks noGrp="1"/>
          </p:cNvSpPr>
          <p:nvPr>
            <p:ph type="sldNum" sz="quarter" idx="11"/>
          </p:nvPr>
        </p:nvSpPr>
        <p:spPr/>
        <p:txBody>
          <a:bodyPr rtlCol="0"/>
          <a:lstStyle/>
          <a:p>
            <a:fld id="{76A7D8CA-FFD1-43D2-A47D-909650605F0C}"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D1867-B228-4634-805E-A292F90EB81C}"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6A7D8CA-FFD1-43D2-A47D-909650605F0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59D1867-B228-4634-805E-A292F90EB81C}" type="datetimeFigureOut">
              <a:rPr lang="fa-IR" smtClean="0"/>
              <a:pPr/>
              <a:t>04/16/1438</a:t>
            </a:fld>
            <a:endParaRPr lang="fa-IR"/>
          </a:p>
        </p:txBody>
      </p:sp>
      <p:sp>
        <p:nvSpPr>
          <p:cNvPr id="22" name="Slide Number Placeholder 21"/>
          <p:cNvSpPr>
            <a:spLocks noGrp="1"/>
          </p:cNvSpPr>
          <p:nvPr>
            <p:ph type="sldNum" sz="quarter" idx="15"/>
          </p:nvPr>
        </p:nvSpPr>
        <p:spPr/>
        <p:txBody>
          <a:bodyPr rtlCol="0"/>
          <a:lstStyle/>
          <a:p>
            <a:fld id="{76A7D8CA-FFD1-43D2-A47D-909650605F0C}"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59D1867-B228-4634-805E-A292F90EB81C}" type="datetimeFigureOut">
              <a:rPr lang="fa-IR" smtClean="0"/>
              <a:pPr/>
              <a:t>04/16/1438</a:t>
            </a:fld>
            <a:endParaRPr lang="fa-IR"/>
          </a:p>
        </p:txBody>
      </p:sp>
      <p:sp>
        <p:nvSpPr>
          <p:cNvPr id="18" name="Slide Number Placeholder 17"/>
          <p:cNvSpPr>
            <a:spLocks noGrp="1"/>
          </p:cNvSpPr>
          <p:nvPr>
            <p:ph type="sldNum" sz="quarter" idx="11"/>
          </p:nvPr>
        </p:nvSpPr>
        <p:spPr/>
        <p:txBody>
          <a:bodyPr rtlCol="0"/>
          <a:lstStyle/>
          <a:p>
            <a:fld id="{76A7D8CA-FFD1-43D2-A47D-909650605F0C}"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59D1867-B228-4634-805E-A292F90EB81C}" type="datetimeFigureOut">
              <a:rPr lang="fa-IR" smtClean="0"/>
              <a:pPr/>
              <a:t>04/16/1438</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6A7D8CA-FFD1-43D2-A47D-909650605F0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571480"/>
            <a:ext cx="8229600" cy="1828800"/>
          </a:xfrm>
        </p:spPr>
        <p:txBody>
          <a:bodyPr/>
          <a:lstStyle/>
          <a:p>
            <a:pPr algn="r"/>
            <a:r>
              <a:rPr lang="ar-SA" sz="4400" b="0" dirty="0" smtClean="0">
                <a:cs typeface="B Koodak" pitchFamily="2" charset="-78"/>
              </a:rPr>
              <a:t>اصول بازاریابی تلفنی</a:t>
            </a:r>
            <a:r>
              <a:rPr lang="en-US" dirty="0" smtClean="0"/>
              <a:t/>
            </a:r>
            <a:br>
              <a:rPr lang="en-US" dirty="0" smtClean="0"/>
            </a:br>
            <a:endParaRPr lang="fa-IR" dirty="0"/>
          </a:p>
        </p:txBody>
      </p:sp>
      <p:sp>
        <p:nvSpPr>
          <p:cNvPr id="3" name="Subtitle 2"/>
          <p:cNvSpPr>
            <a:spLocks noGrp="1"/>
          </p:cNvSpPr>
          <p:nvPr>
            <p:ph type="subTitle" idx="1"/>
          </p:nvPr>
        </p:nvSpPr>
        <p:spPr>
          <a:xfrm>
            <a:off x="214282" y="2500306"/>
            <a:ext cx="8458200" cy="3857652"/>
          </a:xfrm>
        </p:spPr>
        <p:txBody>
          <a:bodyPr>
            <a:normAutofit/>
          </a:bodyPr>
          <a:lstStyle/>
          <a:p>
            <a:pPr algn="just">
              <a:lnSpc>
                <a:spcPct val="150000"/>
              </a:lnSpc>
            </a:pPr>
            <a:r>
              <a:rPr lang="ar-SA" dirty="0" smtClean="0">
                <a:cs typeface="B Koodak" pitchFamily="2" charset="-78"/>
              </a:rPr>
              <a:t>یکی از تاکتیک های مهم متقاعد کردن مشتریان آگاه امروزی که حق انتخاب آنان به علت گسترش رقابت، پیوسته روبه افزایش است، ترویج</a:t>
            </a:r>
            <a:r>
              <a:rPr lang="en-US" dirty="0" smtClean="0">
                <a:cs typeface="B Koodak" pitchFamily="2" charset="-78"/>
              </a:rPr>
              <a:t> (PROMOTION) </a:t>
            </a:r>
            <a:r>
              <a:rPr lang="ar-SA" dirty="0" smtClean="0">
                <a:cs typeface="B Koodak" pitchFamily="2" charset="-78"/>
              </a:rPr>
              <a:t>است که خود از پنج ابزار تبلیغات، پیشبرد فروش، روابط عمومی، فروش شخصی و بازاریابی مستقیم تشکیل می شود. ازطرفی، باتوجه به بالارفتن ارزش وقت و لزوم مدیریت زمان برای نیل به اهداف بنگاههای اقتصادی و همچنین اثربخشی بیشتر شیوه های ارتباطی دوطرفه (نظیر فروش شخصی و بازاریابی مستقیم) در این مقاله، به یکی از کانال های بازاریابی مستقیم یعنی بازاریابی تلفنی پرداخته شده است</a:t>
            </a:r>
            <a:r>
              <a:rPr lang="en-US" dirty="0" smtClean="0">
                <a:cs typeface="B Koodak" pitchFamily="2" charset="-78"/>
              </a:rPr>
              <a:t>. </a:t>
            </a:r>
          </a:p>
          <a:p>
            <a:endParaRPr lang="fa-IR" dirty="0">
              <a:cs typeface="B Koodak" pitchFamily="2" charset="-78"/>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8229600" cy="5666442"/>
          </a:xfrm>
        </p:spPr>
        <p:txBody>
          <a:bodyPr>
            <a:noAutofit/>
          </a:bodyPr>
          <a:lstStyle/>
          <a:p>
            <a:pPr algn="just">
              <a:lnSpc>
                <a:spcPct val="120000"/>
              </a:lnSpc>
              <a:buFontTx/>
              <a:buChar char="-"/>
            </a:pPr>
            <a:r>
              <a:rPr lang="ar-SA" sz="2400" dirty="0" smtClean="0">
                <a:cs typeface="B Koodak" pitchFamily="2" charset="-78"/>
              </a:rPr>
              <a:t>مراقب کلام خود باشید، و در حذف کلمات کلیشه ای و عباراتی که تکیه کلام شما شده اند ولی خیلی پسندیده نیستند تلاش کنید. خانمها از اصطلاحات مردانه و آقایان از اصطلاحات زنانه نباید استفاده کنند؛ - هدف از بازاریابی تلفنی گرفتن وقت از مخاطب برای ملاقات حضوری است، لذا از ارائه اطلاعات زیاد خودداری کنید،‌در ملاقات حضوری شما علاوه بر صدا، ابزارهای دیگری هم برای تاثیرگذاشتن بر مشتری دراختیار دارید نظیر زبان، تاثیرات تیپ ظاهری، نمونه کالا، کاتالوگ، فیلم و... ، لذا هدف اساسی تان گرفتن وقت ملاقات باشد؛</a:t>
            </a:r>
            <a:endParaRPr lang="en-US" sz="2400" dirty="0" smtClean="0">
              <a:cs typeface="B Koodak" pitchFamily="2" charset="-78"/>
            </a:endParaRPr>
          </a:p>
          <a:p>
            <a:pPr algn="just">
              <a:lnSpc>
                <a:spcPct val="120000"/>
              </a:lnSpc>
              <a:buFontTx/>
              <a:buChar char="-"/>
            </a:pPr>
            <a:r>
              <a:rPr lang="en-US" sz="2400" dirty="0" smtClean="0">
                <a:cs typeface="B Koodak" pitchFamily="2" charset="-78"/>
              </a:rPr>
              <a:t>- </a:t>
            </a:r>
            <a:r>
              <a:rPr lang="ar-SA" sz="2400" dirty="0" smtClean="0">
                <a:cs typeface="B Koodak" pitchFamily="2" charset="-78"/>
              </a:rPr>
              <a:t>صدایتان را ضبط کنید و به آن گوش دهید، این کار باعث می شود تا عیوب کارتان را پیدا کنید و با تمرین و مهارت آنها را برطرف سازید؛</a:t>
            </a:r>
            <a:endParaRPr lang="en-US" sz="2400" dirty="0" smtClean="0">
              <a:cs typeface="B Koodak" pitchFamily="2" charset="-78"/>
            </a:endParaRPr>
          </a:p>
          <a:p>
            <a:pPr algn="just">
              <a:lnSpc>
                <a:spcPct val="120000"/>
              </a:lnSpc>
              <a:buFontTx/>
              <a:buChar char="-"/>
            </a:pPr>
            <a:r>
              <a:rPr lang="en-US" sz="2400" dirty="0" smtClean="0">
                <a:cs typeface="B Koodak" pitchFamily="2" charset="-78"/>
              </a:rPr>
              <a:t>- </a:t>
            </a:r>
            <a:r>
              <a:rPr lang="ar-SA" sz="2400" dirty="0" smtClean="0">
                <a:cs typeface="B Koodak" pitchFamily="2" charset="-78"/>
              </a:rPr>
              <a:t>سعی کنید سوالها و اعتراضات مشتریان را پیش بینی کنید و فهرست سوالهای احتمالی خود را کامل کنید</a:t>
            </a:r>
            <a:r>
              <a:rPr lang="en-US" sz="2400" dirty="0" smtClean="0">
                <a:cs typeface="B Koodak" pitchFamily="2" charset="-78"/>
              </a:rPr>
              <a:t>. </a:t>
            </a:r>
            <a:r>
              <a:rPr lang="ar-SA" sz="2400" dirty="0" smtClean="0">
                <a:cs typeface="B Koodak" pitchFamily="2" charset="-78"/>
              </a:rPr>
              <a:t>جوابهای آنها را آماده کنید. این کار میزان آمادگی شما را در مذاکرات بعدی افزایش می دهد؛</a:t>
            </a:r>
            <a:endParaRPr lang="en-US" sz="2400" dirty="0" smtClean="0">
              <a:cs typeface="B Koodak" pitchFamily="2" charset="-78"/>
            </a:endParaRPr>
          </a:p>
          <a:p>
            <a:pPr algn="just">
              <a:lnSpc>
                <a:spcPct val="120000"/>
              </a:lnSpc>
              <a:buNone/>
            </a:pPr>
            <a:r>
              <a:rPr lang="en-US" sz="2000" dirty="0" smtClean="0">
                <a:cs typeface="B Koodak" pitchFamily="2" charset="-78"/>
              </a:rPr>
              <a:t/>
            </a:r>
            <a:br>
              <a:rPr lang="en-US" sz="2000" dirty="0" smtClean="0">
                <a:cs typeface="B Koodak" pitchFamily="2" charset="-78"/>
              </a:rPr>
            </a:br>
            <a:endParaRPr lang="fa-IR" sz="2000" dirty="0">
              <a:cs typeface="B Koodak" pitchFamily="2" charset="-78"/>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523566"/>
          </a:xfrm>
        </p:spPr>
        <p:txBody>
          <a:bodyPr/>
          <a:lstStyle/>
          <a:p>
            <a:pPr algn="just">
              <a:buFontTx/>
              <a:buChar char="-"/>
            </a:pPr>
            <a:r>
              <a:rPr lang="ar-SA" dirty="0" smtClean="0">
                <a:cs typeface="B Koodak" pitchFamily="2" charset="-78"/>
              </a:rPr>
              <a:t>حرفه ای عمل کنید، از تلفن به عنوان یک وسیله کاری استفاده کنید، زود بروید سر اصل مطلب و از تعارفات کم کنید. اختلالاتی را که مکالمات تلفنی در کارتان ایجاد می کند را به حداقل برسانید. وسط حرف مشتری ندوید، مهارتهای سخنرانی و گوش کردن را در خودتان بالا ببرید. پرشور باشید، با اعتماد به نفس صحبت کنید، از موضوع اصلی خارج نشوید؛</a:t>
            </a:r>
            <a:endParaRPr lang="fa-IR" dirty="0" smtClean="0">
              <a:cs typeface="B Koodak" pitchFamily="2" charset="-78"/>
            </a:endParaRPr>
          </a:p>
          <a:p>
            <a:pPr algn="just">
              <a:buFontTx/>
              <a:buChar char="-"/>
            </a:pPr>
            <a:r>
              <a:rPr lang="en-US" dirty="0" smtClean="0">
                <a:cs typeface="B Koodak" pitchFamily="2" charset="-78"/>
              </a:rPr>
              <a:t>- </a:t>
            </a:r>
            <a:r>
              <a:rPr lang="ar-SA" dirty="0" smtClean="0">
                <a:cs typeface="B Koodak" pitchFamily="2" charset="-78"/>
              </a:rPr>
              <a:t>ویژگی محصولتان را بیان کنید اما این ویژگیها را با منافع و مزایایی که برای مشتری دارد پیوند دهید و تایید دیگران را درجهت بالابردن اطمینان مشتری بیان کنید تا اعتبارتان افزایش</a:t>
            </a:r>
            <a:r>
              <a:rPr lang="fa-IR" dirty="0" smtClean="0">
                <a:cs typeface="B Koodak" pitchFamily="2" charset="-78"/>
              </a:rPr>
              <a:t> </a:t>
            </a:r>
            <a:r>
              <a:rPr lang="ar-SA" dirty="0" smtClean="0">
                <a:cs typeface="B Koodak" pitchFamily="2" charset="-78"/>
              </a:rPr>
              <a:t>یابد؛</a:t>
            </a:r>
            <a:endParaRPr lang="en-US" dirty="0" smtClean="0">
              <a:cs typeface="B Koodak" pitchFamily="2" charset="-78"/>
            </a:endParaRPr>
          </a:p>
          <a:p>
            <a:pPr algn="just">
              <a:buFontTx/>
              <a:buChar char="-"/>
            </a:pPr>
            <a:endParaRPr lang="fa-IR" dirty="0" smtClean="0">
              <a:cs typeface="B Koodak" pitchFamily="2" charset="-78"/>
            </a:endParaRPr>
          </a:p>
          <a:p>
            <a:pPr algn="just">
              <a:buNone/>
            </a:pPr>
            <a:endParaRPr lang="fa-IR" dirty="0">
              <a:cs typeface="B Koodak" pitchFamily="2" charset="-78"/>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523566"/>
          </a:xfrm>
        </p:spPr>
        <p:txBody>
          <a:bodyPr/>
          <a:lstStyle/>
          <a:p>
            <a:pPr algn="just">
              <a:buNone/>
            </a:pPr>
            <a:r>
              <a:rPr lang="en-US" dirty="0" smtClean="0">
                <a:cs typeface="B Koodak" pitchFamily="2" charset="-78"/>
              </a:rPr>
              <a:t>- </a:t>
            </a:r>
            <a:r>
              <a:rPr lang="ar-SA" dirty="0" smtClean="0">
                <a:cs typeface="B Koodak" pitchFamily="2" charset="-78"/>
              </a:rPr>
              <a:t>یادداشت برداری کنیــــــد، این کار باعث می شود چیزی را از قلم نیندازید اما مواظب باشید یادداشت برداری به مذاکرات شما لطمه نزند</a:t>
            </a:r>
            <a:r>
              <a:rPr lang="en-US" dirty="0" smtClean="0">
                <a:cs typeface="B Koodak" pitchFamily="2" charset="-78"/>
              </a:rPr>
              <a:t>. </a:t>
            </a:r>
            <a:br>
              <a:rPr lang="en-US" dirty="0" smtClean="0">
                <a:cs typeface="B Koodak" pitchFamily="2" charset="-78"/>
              </a:rPr>
            </a:br>
            <a:r>
              <a:rPr lang="ar-SA" dirty="0" smtClean="0">
                <a:cs typeface="B Koodak" pitchFamily="2" charset="-78"/>
              </a:rPr>
              <a:t>تندنویسی را تمرین کنید و نکات کلیدی را یادداشت کنید؛ - تعداد تلفن زدن هایتان را افزایش دهید، قرار نیست تمام تماسهای شما به قرار ملاقات یا معامله منجر شود اما هر چقدر تعداد تماسهای شما بیشتر باشد و تسلط تان بالاتر برود قطعاً تعـــداد قرارملاقاتها و معاملات هم افزایش می یابد، رابطه مستقیم بین مشتری یابی امروز و منافع فردا وجود دارد؛</a:t>
            </a: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500726"/>
          </a:xfrm>
        </p:spPr>
        <p:txBody>
          <a:bodyPr>
            <a:normAutofit/>
          </a:bodyPr>
          <a:lstStyle/>
          <a:p>
            <a:pPr algn="just">
              <a:buFontTx/>
              <a:buChar char="-"/>
            </a:pPr>
            <a:r>
              <a:rPr lang="ar-SA" dirty="0" smtClean="0">
                <a:cs typeface="B Koodak" pitchFamily="2" charset="-78"/>
              </a:rPr>
              <a:t>مراحل مشتری یابی از طریق تلفن را فراگیرید. ابتدا توجه طرف مقابل را جلب کنید، سپس خود و شرکت را معرفی کنید، آنگاه از یک عبارت کلیدی مثبت استفاده کنید و با قرار ملاقات گذاشتن مکالمه را به پایان برسانید؛</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به منشی ها خیلی احترام بگذارید، اینها انسانهای مهمی هستند و می توانند دوست شما برای برقراری تماس به مدیرشان باشند یا اینکه مانع شما بشوند. در اولین تماسها با منشی جمله ای که می گویند، امری مؤدبانه و سریع باشد تا او را وادار به حرکت سریع کند. نظیر سلام، آقای محسنی، لطفاً . جمله شروع نباید از ناحیه ضعف و با عبارات دارای بار روانی منفی مثل ببخشید مزاحم شدم یا خسته نباشید همراه باشد، به علاوه اینکه قاطع و با اعتماد به نفس صحبت کنید و من و من نکنید؛</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523566"/>
          </a:xfrm>
        </p:spPr>
        <p:txBody>
          <a:bodyPr>
            <a:normAutofit/>
          </a:bodyPr>
          <a:lstStyle/>
          <a:p>
            <a:pPr algn="just">
              <a:buFontTx/>
              <a:buChar char="-"/>
            </a:pPr>
            <a:r>
              <a:rPr lang="ar-SA" dirty="0" smtClean="0">
                <a:cs typeface="B Koodak" pitchFamily="2" charset="-78"/>
              </a:rPr>
              <a:t>در کتـــــابهای نویسندگان خارجی تاکید می شود که شما برای مشتری وقت ملاقات تعیین کنید مثلاً بگویید سه شنبه ساعت 5 بعدازظهر چطور است؟ یا سه شنبه ساعت 5 بعدازظهر من آنجا خواهم بود ولی این روش در ایران جواب نمـــــی دهد و به مشتری برمی خورد. بهتر است از او بخواهید وقت ملاقات را تعیین کندسپس به تنظیم وقت بپردازید. یادتان باشد که مشتری رئیس است؛</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موفقیت و شکستهایتان را در بازاریابی تلفنی تجزیه و تحلیل کنید و از آنها درس بگیرید، یکی از بهترین معلم ها تجربه است. هر بار که گوشی را برمی دارید باید خود را از نو بسازید اجازه ندهید تکراری بودن امور، شما را خسته کند، بــاید هر روز دوباره درمورد آنچه انجام می دهید فکر کنید؛ خلاق باشید؛</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42918"/>
            <a:ext cx="8229600" cy="5666442"/>
          </a:xfrm>
        </p:spPr>
        <p:txBody>
          <a:bodyPr>
            <a:normAutofit/>
          </a:bodyPr>
          <a:lstStyle/>
          <a:p>
            <a:pPr>
              <a:buNone/>
            </a:pPr>
            <a:r>
              <a:rPr lang="ar-SA" dirty="0" smtClean="0">
                <a:cs typeface="B Koodak" pitchFamily="2" charset="-78"/>
              </a:rPr>
              <a:t>در پایان هر مذاکره سعی کنید خیلی کوتاه خلاصه مذاکرات را بیان کنید و برای آن از مشتری تاییدیه بگیرید تا مبادا موضوعی برداشت مشترک نشده باشد؛</a:t>
            </a:r>
            <a:r>
              <a:rPr lang="en-US" dirty="0" smtClean="0">
                <a:cs typeface="B Koodak" pitchFamily="2" charset="-78"/>
              </a:rPr>
              <a:t/>
            </a:r>
            <a:br>
              <a:rPr lang="en-US" dirty="0" smtClean="0">
                <a:cs typeface="B Koodak" pitchFamily="2" charset="-78"/>
              </a:rPr>
            </a:b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سوال کردن در جای درست برای فهمیدن صحیح موضوع، مناسب است و ایرادی ندارد؛</a:t>
            </a:r>
            <a:r>
              <a:rPr lang="en-US" dirty="0" smtClean="0">
                <a:cs typeface="B Koodak" pitchFamily="2" charset="-78"/>
              </a:rPr>
              <a:t/>
            </a:r>
            <a:br>
              <a:rPr lang="en-US" dirty="0" smtClean="0">
                <a:cs typeface="B Koodak" pitchFamily="2" charset="-78"/>
              </a:rPr>
            </a:b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اطلاعات شما از رقبا میزان حرفه ای بودنتان را نشان می دهد و باعث می شود در مدیریت مکالمات تلفنی قویتر عمل کنید. این اطلاعات مربوط به مواردی ازجمله محصولات آنها، قیمتهایشان، بازار هدفشان، پور سانتاژ بازارشان، تعداد نیروی فروش، میزان تخفیف، استراتژی فروش، دید رقبا نسبت به شما و... می شود؛</a:t>
            </a:r>
            <a:endParaRPr lang="en-US" dirty="0" smtClean="0">
              <a:cs typeface="B Koodak" pitchFamily="2" charset="-78"/>
            </a:endParaRPr>
          </a:p>
          <a:p>
            <a:pPr>
              <a:buNone/>
            </a:pPr>
            <a:endParaRPr lang="fa-IR" dirty="0">
              <a:cs typeface="B Koodak"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1000108"/>
            <a:ext cx="8229600" cy="5572164"/>
          </a:xfrm>
        </p:spPr>
        <p:txBody>
          <a:bodyPr>
            <a:normAutofit fontScale="85000" lnSpcReduction="10000"/>
          </a:bodyPr>
          <a:lstStyle/>
          <a:p>
            <a:pPr algn="just">
              <a:buNone/>
            </a:pPr>
            <a:r>
              <a:rPr lang="ar-SA" sz="3000" dirty="0" smtClean="0">
                <a:cs typeface="B Koodak" pitchFamily="2" charset="-78"/>
              </a:rPr>
              <a:t>در پایان مذاکرات تلفنی شما بعداز طرف مقابل، گوشی را زمین بگذارید؛</a:t>
            </a:r>
            <a:endParaRPr lang="fa-IR" sz="3000" dirty="0" smtClean="0">
              <a:cs typeface="B Koodak" pitchFamily="2" charset="-78"/>
            </a:endParaRPr>
          </a:p>
          <a:p>
            <a:pPr algn="just">
              <a:buFontTx/>
              <a:buChar char="-"/>
            </a:pPr>
            <a:r>
              <a:rPr lang="ar-SA" sz="3000" dirty="0" smtClean="0">
                <a:cs typeface="B Koodak" pitchFamily="2" charset="-78"/>
              </a:rPr>
              <a:t>تاریخ، ساعت، مکان و هدف قرارتان را یادداشت کنید؛</a:t>
            </a:r>
            <a:r>
              <a:rPr lang="en-US" sz="3000" dirty="0" smtClean="0">
                <a:cs typeface="B Koodak" pitchFamily="2" charset="-78"/>
              </a:rPr>
              <a:t/>
            </a:r>
            <a:br>
              <a:rPr lang="en-US" sz="3000" dirty="0" smtClean="0">
                <a:cs typeface="B Koodak" pitchFamily="2" charset="-78"/>
              </a:rPr>
            </a:br>
            <a:r>
              <a:rPr lang="en-US" sz="3000" dirty="0" smtClean="0">
                <a:cs typeface="B Koodak" pitchFamily="2" charset="-78"/>
              </a:rPr>
              <a:t>- </a:t>
            </a:r>
            <a:r>
              <a:rPr lang="ar-SA" sz="3000" dirty="0" smtClean="0">
                <a:cs typeface="B Koodak" pitchFamily="2" charset="-78"/>
              </a:rPr>
              <a:t>در کلاسها و سمینارهای آموزشی بازاریابی تلفنی شرکت کنید تا احتمال موفقیت خود را بالا ببرید</a:t>
            </a:r>
            <a:r>
              <a:rPr lang="en-US" sz="3000" dirty="0" smtClean="0">
                <a:cs typeface="B Koodak" pitchFamily="2" charset="-78"/>
              </a:rPr>
              <a:t>. </a:t>
            </a:r>
            <a:r>
              <a:rPr lang="ar-SA" sz="3000" dirty="0" smtClean="0">
                <a:cs typeface="B Koodak" pitchFamily="2" charset="-78"/>
              </a:rPr>
              <a:t>مطالعه پیوسته کتابهای مربوطه هم فراموش نشود. درجلب رضایت مشتری از طریق تلفن کاملاً مهارت پیدا کنید. یاد بگیرید مانند یک نوازنده ماهر که با ساز خود هنرنمایی می کند، شما هم با تلفن هنر بازاریابی تلفنی خود را به نمایش گذارید؛</a:t>
            </a:r>
            <a:endParaRPr lang="fa-IR" sz="3000" dirty="0" smtClean="0">
              <a:cs typeface="B Koodak" pitchFamily="2" charset="-78"/>
            </a:endParaRPr>
          </a:p>
          <a:p>
            <a:pPr algn="just">
              <a:buFontTx/>
              <a:buChar char="-"/>
            </a:pPr>
            <a:r>
              <a:rPr lang="en-US" sz="3000" dirty="0" smtClean="0">
                <a:cs typeface="B Koodak" pitchFamily="2" charset="-78"/>
              </a:rPr>
              <a:t>- </a:t>
            </a:r>
            <a:r>
              <a:rPr lang="ar-SA" sz="3000" dirty="0" smtClean="0">
                <a:cs typeface="B Koodak" pitchFamily="2" charset="-78"/>
              </a:rPr>
              <a:t>بی تردید در فرایند هر گفتگو ممکن است ایرادهایی از سوی مشتری مطرح شود. مسلماً هر ایرادی یک مانع است و باید پاسخی برای آن طراحی شود. در چنین موقعیتی بیهوده دلواپس نشوید، سعی کنید دلواپسی های خود را کنترل کنید. در اغلب موارد مشخص شده است که دلایل دلواپسی افراد را می توان به نحو زیر طبقه بندی کرد</a:t>
            </a:r>
            <a:r>
              <a:rPr lang="en-US" sz="3000" dirty="0" smtClean="0">
                <a:cs typeface="B Koodak" pitchFamily="2" charset="-78"/>
              </a:rPr>
              <a:t>:</a:t>
            </a: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85794"/>
            <a:ext cx="8229600" cy="5000660"/>
          </a:xfrm>
        </p:spPr>
        <p:txBody>
          <a:bodyPr>
            <a:normAutofit lnSpcReduction="10000"/>
          </a:bodyPr>
          <a:lstStyle/>
          <a:p>
            <a:pPr algn="just">
              <a:buNone/>
            </a:pPr>
            <a:r>
              <a:rPr lang="ar-SA" dirty="0" smtClean="0">
                <a:cs typeface="B Koodak" pitchFamily="2" charset="-78"/>
              </a:rPr>
              <a:t>الف) 40 درصد دلواپسی های افراد درمورد مسائلی است که هرگز اتفاق نمی افتند؛</a:t>
            </a:r>
            <a:endParaRPr lang="en-US" dirty="0" smtClean="0">
              <a:cs typeface="B Koodak" pitchFamily="2" charset="-78"/>
            </a:endParaRPr>
          </a:p>
          <a:p>
            <a:pPr algn="just">
              <a:buNone/>
            </a:pPr>
            <a:r>
              <a:rPr lang="ar-SA" dirty="0" smtClean="0">
                <a:cs typeface="B Koodak" pitchFamily="2" charset="-78"/>
              </a:rPr>
              <a:t>ب) 40 درصد دلواپسی ها درمورد چیزهایی است که نمی توان آنها را تغییر داد؛</a:t>
            </a:r>
            <a:endParaRPr lang="en-US" dirty="0" smtClean="0">
              <a:cs typeface="B Koodak" pitchFamily="2" charset="-78"/>
            </a:endParaRPr>
          </a:p>
          <a:p>
            <a:pPr algn="just">
              <a:buNone/>
            </a:pPr>
            <a:r>
              <a:rPr lang="ar-SA" dirty="0" smtClean="0">
                <a:cs typeface="B Koodak" pitchFamily="2" charset="-78"/>
              </a:rPr>
              <a:t>ج) 12 درصد دلواپسی ها درارتباط سلامتی است؛</a:t>
            </a:r>
            <a:endParaRPr lang="en-US" dirty="0" smtClean="0">
              <a:cs typeface="B Koodak" pitchFamily="2" charset="-78"/>
            </a:endParaRPr>
          </a:p>
          <a:p>
            <a:pPr algn="just">
              <a:buNone/>
            </a:pPr>
            <a:r>
              <a:rPr lang="ar-SA" dirty="0" smtClean="0">
                <a:cs typeface="B Koodak" pitchFamily="2" charset="-78"/>
              </a:rPr>
              <a:t>د) 8 درصد دلواپسی ها به طور اصولی صحیح و واقعی اند</a:t>
            </a:r>
            <a:r>
              <a:rPr lang="en-US" dirty="0" smtClean="0">
                <a:cs typeface="B Koodak" pitchFamily="2" charset="-78"/>
              </a:rPr>
              <a:t>.</a:t>
            </a:r>
          </a:p>
          <a:p>
            <a:pPr algn="just">
              <a:buNone/>
            </a:pPr>
            <a:r>
              <a:rPr lang="ar-SA" dirty="0" smtClean="0">
                <a:cs typeface="B Koodak" pitchFamily="2" charset="-78"/>
              </a:rPr>
              <a:t>بنابراین، میان دلواپسی ها باید فرق گذاشت و از آنجا که در تماس تلفنی نسبت به تماس حضوری تنها از کانالهای مشخصی برای ارتباط استفاده می کنید، در آن صورت در موقعیتهایی که سرحال نیستید، سریعاً صدای شمــا حالت درونیتان را منعکس کرده و دلواپسی های شما را لو می دهد. بنابراین، زمانی که ایرادی از شما گرفته می شود، دلواپس نشوید و آن را یک حسن نظر تلقی کنید، زیرا درهمین ایرادهاست که مسائل و نیازهای مشتری آشکار می گردد؛</a:t>
            </a:r>
            <a:endParaRPr lang="fa-IR"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28670"/>
            <a:ext cx="8229600" cy="5380690"/>
          </a:xfrm>
        </p:spPr>
        <p:txBody>
          <a:bodyPr/>
          <a:lstStyle/>
          <a:p>
            <a:pPr>
              <a:buNone/>
            </a:pPr>
            <a:r>
              <a:rPr lang="en-US" dirty="0" smtClean="0">
                <a:cs typeface="B Koodak" pitchFamily="2" charset="-78"/>
              </a:rPr>
              <a:t>- </a:t>
            </a:r>
            <a:r>
              <a:rPr lang="ar-SA" dirty="0" smtClean="0">
                <a:cs typeface="B Koodak" pitchFamily="2" charset="-78"/>
              </a:rPr>
              <a:t>اقدام کنید، بهترین راه برای غلبه بر شک و ترس حرکت است. اقدامات فوق را رعایت کنید و ابزارتان را آماده سازید، با تمرین، ایرادتان را برطرف کنید، مهارتهایتان را بالا ببرید، از دوستانتان بخواهید شما را راهنمایی کنند، به صدای خود گوش کنید و از همه چیز یاد بگیرید اما با تمام اینها تا اقدام نکنید موفق نمی شوید، با آمادگی، گوشی را بردارید و شروع کنید؛</a:t>
            </a:r>
            <a:r>
              <a:rPr lang="en-US" dirty="0" smtClean="0">
                <a:cs typeface="B Koodak" pitchFamily="2" charset="-78"/>
              </a:rPr>
              <a:t/>
            </a:r>
            <a:br>
              <a:rPr lang="en-US" dirty="0" smtClean="0">
                <a:cs typeface="B Koodak" pitchFamily="2" charset="-78"/>
              </a:rPr>
            </a:b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فرم مذاکرات تلفنی را تنظیم کرده و تاریخ تماس، ساعت تماس، نام مخاطب، شرکت مخاطب، خلاصه مذاکره و اقدام بعدی که باید صورت گیرد را یادداشت کنید. و در پیگیریها از این فرم استفاده کنید</a:t>
            </a:r>
            <a:r>
              <a:rPr lang="en-US" dirty="0" smtClean="0">
                <a:cs typeface="B Koodak" pitchFamily="2" charset="-78"/>
              </a:rPr>
              <a:t>. </a:t>
            </a:r>
            <a:br>
              <a:rPr lang="en-US" dirty="0" smtClean="0">
                <a:cs typeface="B Koodak" pitchFamily="2" charset="-78"/>
              </a:rPr>
            </a:br>
            <a:endParaRPr lang="fa-IR" dirty="0">
              <a:cs typeface="B Koodak"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3"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3"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7467600" cy="1143000"/>
          </a:xfrm>
        </p:spPr>
        <p:txBody>
          <a:bodyPr>
            <a:normAutofit/>
          </a:bodyPr>
          <a:lstStyle/>
          <a:p>
            <a:pPr algn="r"/>
            <a:r>
              <a:rPr lang="ar-SA" sz="3600" b="1" dirty="0" smtClean="0"/>
              <a:t>نتیجه گیری</a:t>
            </a:r>
            <a:r>
              <a:rPr lang="en-US" dirty="0" smtClean="0"/>
              <a:t/>
            </a:r>
            <a:br>
              <a:rPr lang="en-US" dirty="0" smtClean="0"/>
            </a:br>
            <a:endParaRPr lang="fa-IR" dirty="0"/>
          </a:p>
        </p:txBody>
      </p:sp>
      <p:sp>
        <p:nvSpPr>
          <p:cNvPr id="3" name="Content Placeholder 2"/>
          <p:cNvSpPr>
            <a:spLocks noGrp="1"/>
          </p:cNvSpPr>
          <p:nvPr>
            <p:ph sz="quarter" idx="1"/>
          </p:nvPr>
        </p:nvSpPr>
        <p:spPr>
          <a:xfrm>
            <a:off x="428596" y="1714488"/>
            <a:ext cx="7467600" cy="4873752"/>
          </a:xfrm>
        </p:spPr>
        <p:txBody>
          <a:bodyPr/>
          <a:lstStyle/>
          <a:p>
            <a:pPr algn="just">
              <a:buNone/>
            </a:pPr>
            <a:r>
              <a:rPr lang="ar-SA" dirty="0" smtClean="0">
                <a:cs typeface="B Koodak" pitchFamily="2" charset="-78"/>
              </a:rPr>
              <a:t>بازاریابی تلفنی یکی از کانال های بازاریابی مستقیم است که در صورت کسب مهارتهای لازم جهت استفاده صحیح از تلفن میزان توفیق فروشندگان در نیل به اهداف فروش بازاریابی را افزایش می دهد. در این مقاله اصول بازاریابی تلفنی جهت استفاده صحیح از زمان و تاثیرگذاری مثبت بر مشتریان موردبررسی قرار گرفته است</a:t>
            </a:r>
            <a:r>
              <a:rPr lang="en-US" dirty="0" smtClean="0">
                <a:cs typeface="B Koodak" pitchFamily="2" charset="-78"/>
              </a:rPr>
              <a:t>. </a:t>
            </a:r>
            <a:endParaRPr lang="fa-IR"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sz="4800" dirty="0" smtClean="0"/>
              <a:t>چکیده</a:t>
            </a:r>
            <a:r>
              <a:rPr lang="ar-SA" dirty="0" smtClean="0"/>
              <a:t> </a:t>
            </a:r>
            <a:endParaRPr lang="fa-IR" dirty="0"/>
          </a:p>
        </p:txBody>
      </p:sp>
      <p:sp>
        <p:nvSpPr>
          <p:cNvPr id="3" name="Content Placeholder 2"/>
          <p:cNvSpPr>
            <a:spLocks noGrp="1"/>
          </p:cNvSpPr>
          <p:nvPr>
            <p:ph sz="quarter" idx="1"/>
          </p:nvPr>
        </p:nvSpPr>
        <p:spPr>
          <a:xfrm>
            <a:off x="571472" y="1357298"/>
            <a:ext cx="7829576" cy="3571900"/>
          </a:xfrm>
        </p:spPr>
        <p:txBody>
          <a:bodyPr>
            <a:noAutofit/>
          </a:bodyPr>
          <a:lstStyle/>
          <a:p>
            <a:pPr algn="just">
              <a:lnSpc>
                <a:spcPct val="120000"/>
              </a:lnSpc>
              <a:buNone/>
            </a:pPr>
            <a:r>
              <a:rPr lang="ar-SA" sz="2000" dirty="0" smtClean="0">
                <a:cs typeface="B Koodak" pitchFamily="2" charset="-78"/>
              </a:rPr>
              <a:t>طبق تحقیقات به عمل آمده، با رقابتی تر شدن کسب و کارها، اهمیت ارتباط موثر با مشتریان نیز بیشتر می شود در این فضا از بین شیوه های مختلف ارتباط با مشتری نظیر تبلیغات، روابط عمومی، فروش شخصی، پیشبرد فروش و بازاریابی مستقیم، شیوه های ارتباط دوطرفه نظیر فروش شخصی و بازاریابی مستقیم موثرتر خواهند بود، و علت آن هم تعامل دوطرفه ای است که بین بنگاه اقتصادی و مشتریان صورت می گیرد. در این ارتباط، علاوه بر اینکه بنگاه اقتصادی در شناساندن خویش به مشتری تلاش می کند تا بتواند تقاضای او را به سمت بنگاه سوق دهد، فرصتی فراهم می شود تا صدای مشتری را نیز بشنود که نتایج آن برای رقبا و گسترش کسب و کار حائزاهمیت است به طوری که بنگاه می تواند مشتری را بشناسد و نیاز او را بداند و در راستای کسب رضایت مشتری با نگرش برد دوجانبه حرکت کند. یکی از راههای بازاریابی مستقیم، بــازاریابی تلفنی است که بهره گیری صحیح از تلفن علاوه بر نکات پیش گفته در راستای مدیریت زمان نیز به بازاریابان در دنیای شلوغ و پیچیده امروزی کمک می کند. در این مقاله به بازاریابی تلفنی و مهارتهای لازم برای نیل به موفقیت درمذاکرات تلفنی پرداخته شده است</a:t>
            </a:r>
            <a:r>
              <a:rPr lang="en-US" sz="2000" dirty="0" smtClean="0">
                <a:cs typeface="B Koodak" pitchFamily="2" charset="-78"/>
              </a:rPr>
              <a:t>. </a:t>
            </a:r>
          </a:p>
          <a:p>
            <a:pPr algn="just">
              <a:lnSpc>
                <a:spcPct val="120000"/>
              </a:lnSpc>
              <a:buNone/>
            </a:pPr>
            <a:r>
              <a:rPr lang="en-US" sz="1600" dirty="0" smtClean="0"/>
              <a:t/>
            </a:r>
            <a:br>
              <a:rPr lang="en-US" sz="1600" dirty="0" smtClean="0"/>
            </a:br>
            <a:endParaRPr lang="fa-IR" sz="16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ppt_x"/>
                                          </p:val>
                                        </p:tav>
                                        <p:tav tm="100000">
                                          <p:val>
                                            <p:strVal val="#ppt_x"/>
                                          </p:val>
                                        </p:tav>
                                      </p:tavLst>
                                    </p:anim>
                                    <p:anim calcmode="lin" valueType="num">
                                      <p:cBhvr additive="base">
                                        <p:cTn id="13"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xit" presetSubtype="16" fill="hold" grpId="0" nodeType="clickEffect">
                                  <p:stCondLst>
                                    <p:cond delay="0"/>
                                  </p:stCondLst>
                                  <p:childTnLst>
                                    <p:animEffect transition="out" filter="diamond(in)">
                                      <p:cBhvr>
                                        <p:cTn id="17" dur="2000"/>
                                        <p:tgtEl>
                                          <p:spTgt spid="3">
                                            <p:txEl>
                                              <p:pRg st="0" end="0"/>
                                            </p:txEl>
                                          </p:spTgt>
                                        </p:tgtEl>
                                      </p:cBhvr>
                                    </p:animEffect>
                                    <p:set>
                                      <p:cBhvr>
                                        <p:cTn id="1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8" presetClass="exit" presetSubtype="16" fill="hold" grpId="0" nodeType="clickEffect">
                                  <p:stCondLst>
                                    <p:cond delay="0"/>
                                  </p:stCondLst>
                                  <p:childTnLst>
                                    <p:animEffect transition="out" filter="diamond(in)">
                                      <p:cBhvr>
                                        <p:cTn id="22" dur="2000"/>
                                        <p:tgtEl>
                                          <p:spTgt spid="3">
                                            <p:txEl>
                                              <p:pRg st="1" end="1"/>
                                            </p:txEl>
                                          </p:spTgt>
                                        </p:tgtEl>
                                      </p:cBhvr>
                                    </p:animEffect>
                                    <p:set>
                                      <p:cBhvr>
                                        <p:cTn id="23"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4400" dirty="0" smtClean="0"/>
              <a:t>مقدمه</a:t>
            </a:r>
            <a:endParaRPr lang="fa-IR" sz="4400" dirty="0"/>
          </a:p>
        </p:txBody>
      </p:sp>
      <p:sp>
        <p:nvSpPr>
          <p:cNvPr id="3" name="Content Placeholder 2"/>
          <p:cNvSpPr>
            <a:spLocks noGrp="1"/>
          </p:cNvSpPr>
          <p:nvPr>
            <p:ph sz="quarter" idx="1"/>
          </p:nvPr>
        </p:nvSpPr>
        <p:spPr>
          <a:xfrm>
            <a:off x="428596" y="1428736"/>
            <a:ext cx="8229600" cy="5000660"/>
          </a:xfrm>
        </p:spPr>
        <p:txBody>
          <a:bodyPr>
            <a:normAutofit/>
          </a:bodyPr>
          <a:lstStyle/>
          <a:p>
            <a:pPr algn="just">
              <a:buNone/>
            </a:pPr>
            <a:r>
              <a:rPr lang="ar-SA" dirty="0" smtClean="0">
                <a:cs typeface="B Koodak" pitchFamily="2" charset="-78"/>
              </a:rPr>
              <a:t>یکی از تاکتیک های مهم متقاعد کردن مشتریان آگاه امروزی که حق انتخاب آنان به علت گسترش رقابت، پیوسته روبه افزایش است، ترویج</a:t>
            </a:r>
            <a:r>
              <a:rPr lang="en-US" dirty="0" smtClean="0">
                <a:cs typeface="B Koodak" pitchFamily="2" charset="-78"/>
              </a:rPr>
              <a:t> (PROMOTION) </a:t>
            </a:r>
            <a:r>
              <a:rPr lang="ar-SA" dirty="0" smtClean="0">
                <a:cs typeface="B Koodak" pitchFamily="2" charset="-78"/>
              </a:rPr>
              <a:t>است که خود از پنج ابزار تبلیغات، پیشبرد فروش، روابط عمومی، فروش شخصی و بازاریابی مستقیم تشکیل می شود. ازطرفی، باتوجه به بالارفتن ارزش وقت و لزوم مدیریت زمان برای نیل به اهداف بنگاههای اقتصادی و همچنین اثربخشی بیشتر شیوه های ارتباطی دوطرفه (نظیر فروش شخصی و بازاریابی مستقیم) در این مقاله، به یکی از کانال های بازاریابی مستقیم یعنی بازاریابی تلفنی پرداخته شده است</a:t>
            </a:r>
            <a:r>
              <a:rPr lang="en-US" dirty="0" smtClean="0">
                <a:cs typeface="B Koodak" pitchFamily="2" charset="-78"/>
              </a:rPr>
              <a:t>. </a:t>
            </a: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
            </a:r>
            <a:br>
              <a:rPr lang="en-US" dirty="0" smtClean="0"/>
            </a:br>
            <a:r>
              <a:rPr lang="ar-SA" sz="4400" b="1" dirty="0" smtClean="0"/>
              <a:t>بازاریابی تلفنی</a:t>
            </a:r>
            <a:endParaRPr lang="fa-IR" b="1" dirty="0"/>
          </a:p>
        </p:txBody>
      </p:sp>
      <p:sp>
        <p:nvSpPr>
          <p:cNvPr id="3" name="Content Placeholder 2"/>
          <p:cNvSpPr>
            <a:spLocks noGrp="1"/>
          </p:cNvSpPr>
          <p:nvPr>
            <p:ph sz="quarter" idx="1"/>
          </p:nvPr>
        </p:nvSpPr>
        <p:spPr/>
        <p:txBody>
          <a:bodyPr>
            <a:normAutofit fontScale="92500"/>
          </a:bodyPr>
          <a:lstStyle/>
          <a:p>
            <a:pPr algn="just">
              <a:buNone/>
            </a:pPr>
            <a:r>
              <a:rPr lang="ar-SA" dirty="0" smtClean="0">
                <a:cs typeface="B Koodak" pitchFamily="2" charset="-78"/>
              </a:rPr>
              <a:t>اگر بدون وقت قبلی به محل استقرار مشتری مراجعه کنید، زمان زیادی را در راه صرف می کنید و امکان دارد طرف در محل حاضر نباشد و یا اینکه ممکن است مدتی را در انتظار باشید ولی بازهم شما را نپذیرد. پس بهتر است ملاقاتهای حضوری حتی الامکان با وقت قبلی باشد. تلفن را دست کم نگیرید. از تلفن استفاده کنید. این وسیله سرعت کار شما را افزایش می دهد و اگر هم مشتری نبود زمان اندکی را از دست داده اید. بدانید که تلفن برای شروع ارتباط بسیار مناسب است (مگر برای مشتریان قدیمی که با تلفن سفارش می دهند</a:t>
            </a:r>
            <a:r>
              <a:rPr lang="en-US" dirty="0" smtClean="0">
                <a:cs typeface="B Koodak" pitchFamily="2" charset="-78"/>
              </a:rPr>
              <a:t>(.</a:t>
            </a:r>
            <a:br>
              <a:rPr lang="en-US" dirty="0" smtClean="0">
                <a:cs typeface="B Koodak" pitchFamily="2" charset="-78"/>
              </a:rPr>
            </a:br>
            <a:r>
              <a:rPr lang="en-US" dirty="0" smtClean="0">
                <a:cs typeface="B Koodak" pitchFamily="2" charset="-78"/>
              </a:rPr>
              <a:t/>
            </a:r>
            <a:br>
              <a:rPr lang="en-US" dirty="0" smtClean="0">
                <a:cs typeface="B Koodak" pitchFamily="2" charset="-78"/>
              </a:rPr>
            </a:br>
            <a:r>
              <a:rPr lang="ar-SA" dirty="0" smtClean="0">
                <a:cs typeface="B Koodak" pitchFamily="2" charset="-78"/>
              </a:rPr>
              <a:t>برای برقراری ارتباط با افراد مهم یکی از بهترین زمانهای تماس تلفنی، صبح زود است و یکی آخر وقت که منشی ها رفته اند. منشی ها بسیار خوب هستند اما باید پذیرفت که بعضی از مواقع مانع برقراری تماس می شوند. باید تکنیک های بازاریابی تلفنی را یاد بگیرید و از آنها استفاده کنید</a:t>
            </a:r>
            <a:r>
              <a:rPr lang="en-US" dirty="0" smtClean="0">
                <a:cs typeface="B Koodak" pitchFamily="2" charset="-78"/>
              </a:rPr>
              <a:t>.</a:t>
            </a:r>
            <a:br>
              <a:rPr lang="en-US" dirty="0" smtClean="0">
                <a:cs typeface="B Koodak" pitchFamily="2" charset="-78"/>
              </a:rPr>
            </a:br>
            <a:endParaRPr lang="fa-IR" dirty="0">
              <a:cs typeface="B Koodak" pitchFamily="2"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plus(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642918"/>
            <a:ext cx="8229600" cy="5637854"/>
          </a:xfrm>
        </p:spPr>
        <p:txBody>
          <a:bodyPr>
            <a:normAutofit fontScale="92500" lnSpcReduction="10000"/>
          </a:bodyPr>
          <a:lstStyle/>
          <a:p>
            <a:pPr algn="just">
              <a:buNone/>
            </a:pPr>
            <a:r>
              <a:rPr lang="ar-SA" dirty="0" smtClean="0">
                <a:cs typeface="B Koodak" pitchFamily="2" charset="-78"/>
              </a:rPr>
              <a:t>به موارد زیر توجه کنید و آنها را به کار ببرید</a:t>
            </a:r>
            <a:r>
              <a:rPr lang="en-US" dirty="0" smtClean="0">
                <a:cs typeface="B Koodak" pitchFamily="2" charset="-78"/>
              </a:rPr>
              <a:t>:</a:t>
            </a:r>
          </a:p>
          <a:p>
            <a:pPr algn="just">
              <a:buNone/>
            </a:pPr>
            <a:r>
              <a:rPr lang="en-US" dirty="0" smtClean="0">
                <a:cs typeface="B Koodak" pitchFamily="2" charset="-78"/>
              </a:rPr>
              <a:t/>
            </a:r>
            <a:br>
              <a:rPr lang="en-US" dirty="0" smtClean="0">
                <a:cs typeface="B Koodak" pitchFamily="2" charset="-78"/>
              </a:rPr>
            </a:br>
            <a:r>
              <a:rPr lang="en-US" sz="4200" dirty="0" smtClean="0">
                <a:solidFill>
                  <a:srgbClr val="FF0000"/>
                </a:solidFill>
                <a:cs typeface="B Koodak" pitchFamily="2" charset="-78"/>
              </a:rPr>
              <a:t>- </a:t>
            </a:r>
            <a:r>
              <a:rPr lang="ar-SA" sz="4200" dirty="0" smtClean="0">
                <a:solidFill>
                  <a:srgbClr val="FF0000"/>
                </a:solidFill>
                <a:cs typeface="B Koodak" pitchFamily="2" charset="-78"/>
              </a:rPr>
              <a:t>کار با تلفن باید هدفمند باشد؛</a:t>
            </a:r>
            <a:endParaRPr lang="en-US" dirty="0" smtClean="0">
              <a:solidFill>
                <a:srgbClr val="FF0000"/>
              </a:solidFill>
              <a:cs typeface="B Koodak" pitchFamily="2" charset="-78"/>
            </a:endParaRPr>
          </a:p>
          <a:p>
            <a:pPr algn="just">
              <a:buNone/>
            </a:pP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قبل از گرفتن شماره، خود را کاملاً آماده کنید. این آمادگی شامل سرحال بودن، به کاربردن عبارات کلیــــــدی مثبت نظیر اینکه: الان می خواهم یک بازاریابی تلفنی موفق داشته باشم آراسته بودن، لبخند زدن، فراهم بودن ابزار کار نظیــــر قلم، اطلاعات موردنیاز و... می شود. معطل گذاشتن مشتری برای پیدا کردن خودکار، آمار و... پسندیده نیست. اطمینان داشته باشید تمام ارقام و مدارک به روز است؛</a:t>
            </a:r>
            <a:endParaRPr lang="en-US" dirty="0" smtClean="0">
              <a:cs typeface="B Koodak" pitchFamily="2" charset="-78"/>
            </a:endParaRPr>
          </a:p>
          <a:p>
            <a:pPr algn="just">
              <a:buFontTx/>
              <a:buChar char="-"/>
            </a:pPr>
            <a:r>
              <a:rPr lang="ar-SA" dirty="0" smtClean="0">
                <a:cs typeface="B Koodak" pitchFamily="2" charset="-78"/>
              </a:rPr>
              <a:t>صبح زود شروع کنید، کسب و کار از ساعت 8 شروع می شود، ضمن اینکه خیلی از مدیران موفق قبل از ساعت 8 صبح در محل کارشان حضور دارند. سحر خیزباش تا کامروا شوی؛</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8229600" cy="5737880"/>
          </a:xfrm>
        </p:spPr>
        <p:txBody>
          <a:bodyPr>
            <a:noAutofit/>
          </a:bodyPr>
          <a:lstStyle/>
          <a:p>
            <a:pPr algn="just">
              <a:buFontTx/>
              <a:buChar char="-"/>
            </a:pPr>
            <a:r>
              <a:rPr lang="ar-SA" dirty="0" smtClean="0">
                <a:cs typeface="B Koodak" pitchFamily="2" charset="-78"/>
              </a:rPr>
              <a:t>یک عدد آئینه روی میزتان قرار دهید تا در هنگام مکالمه به آن نگاه کنید و لبخند بزنید. حالت چهره شما در صدایتان منعکس می شود، به یاد داشته باشید که در بازاریابی تلفنی تنها سلاح شما صداست، پس این سلاح را درست به کار گیرید؛</a:t>
            </a:r>
            <a:endParaRPr lang="en-US" dirty="0" smtClean="0">
              <a:cs typeface="B Koodak" pitchFamily="2" charset="-78"/>
            </a:endParaRPr>
          </a:p>
          <a:p>
            <a:pPr algn="just">
              <a:buNone/>
            </a:pPr>
            <a:r>
              <a:rPr lang="en-US" dirty="0" smtClean="0">
                <a:cs typeface="B Koodak" pitchFamily="2" charset="-78"/>
              </a:rPr>
              <a:t>- </a:t>
            </a:r>
            <a:r>
              <a:rPr lang="ar-SA" dirty="0" smtClean="0">
                <a:cs typeface="B Koodak" pitchFamily="2" charset="-78"/>
              </a:rPr>
              <a:t>برای هر یک از مکالمات تلفنی خود از قبل برنامه ریزی کنید، اول تمام مکالمه را در ذهنتان تمرین کنید، مجسم سازید که پیشاپیش در این کار موفق شده اید و حالا فقط می خواهید این موفقیت را تکرار کنید؛</a:t>
            </a:r>
            <a:endParaRPr lang="en-US" dirty="0" smtClean="0">
              <a:cs typeface="B Koodak" pitchFamily="2" charset="-78"/>
            </a:endParaRPr>
          </a:p>
          <a:p>
            <a:pPr>
              <a:buNone/>
            </a:pPr>
            <a:r>
              <a:rPr lang="en-US" dirty="0" smtClean="0">
                <a:cs typeface="B Koodak" pitchFamily="2" charset="-78"/>
              </a:rPr>
              <a:t>- </a:t>
            </a:r>
            <a:r>
              <a:rPr lang="ar-SA" dirty="0" smtClean="0">
                <a:cs typeface="B Koodak" pitchFamily="2" charset="-78"/>
              </a:rPr>
              <a:t>نام مخاطب را پرسیده و درست تلفظ کنید؛</a:t>
            </a: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در مذاکرات تلفنی مهم، ایستاده صحبت کنید. در این صورت آدرنالین بیشتری از مغز ترشح می شود و تسلط شما را بالا می برد؛</a:t>
            </a: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834368"/>
            <a:ext cx="8229600" cy="6023632"/>
          </a:xfrm>
        </p:spPr>
        <p:txBody>
          <a:bodyPr>
            <a:noAutofit/>
          </a:bodyPr>
          <a:lstStyle/>
          <a:p>
            <a:pPr algn="just">
              <a:buNone/>
            </a:pPr>
            <a:r>
              <a:rPr lang="ar-SA" sz="2400" dirty="0" smtClean="0">
                <a:cs typeface="B Koodak" pitchFamily="2" charset="-78"/>
              </a:rPr>
              <a:t>دست نوشته داشته باشید. متنی را از قبل آماده کنید تا در شروع مذاکرات از آن استفاده کنید</a:t>
            </a:r>
            <a:r>
              <a:rPr lang="en-US" sz="2400" dirty="0" smtClean="0">
                <a:cs typeface="B Koodak" pitchFamily="2" charset="-78"/>
              </a:rPr>
              <a:t>. </a:t>
            </a:r>
            <a:r>
              <a:rPr lang="ar-SA" sz="2400" dirty="0" smtClean="0">
                <a:cs typeface="B Koodak" pitchFamily="2" charset="-78"/>
              </a:rPr>
              <a:t>این متن باید شما و شرکت را معرفی کند، مقصود شما را از تلفن زدن بیان کند و مزایای محصول و وجه تمایزتان را نشان دهد. چنان ماهرانه از متن استفاده کنید که طرف مقابل متوجه روخوانی تان نشود؛</a:t>
            </a:r>
            <a:r>
              <a:rPr lang="en-US" sz="2400" dirty="0" smtClean="0">
                <a:cs typeface="B Koodak" pitchFamily="2" charset="-78"/>
              </a:rPr>
              <a:t/>
            </a:r>
            <a:br>
              <a:rPr lang="en-US" sz="2400" dirty="0" smtClean="0">
                <a:cs typeface="B Koodak" pitchFamily="2" charset="-78"/>
              </a:rPr>
            </a:br>
            <a:r>
              <a:rPr lang="en-US" sz="2400" dirty="0" smtClean="0">
                <a:cs typeface="B Koodak" pitchFamily="2" charset="-78"/>
              </a:rPr>
              <a:t>- </a:t>
            </a:r>
            <a:r>
              <a:rPr lang="ar-SA" sz="2400" dirty="0" smtClean="0">
                <a:cs typeface="B Koodak" pitchFamily="2" charset="-78"/>
              </a:rPr>
              <a:t>مشتری باید در تن و لحن صدای شما شادابی را احساس کند. معایب تلفن به عنوان یک عامل ارتباطی شامل فقدان ارتباط چشمی و احتمال آماده نبودن طرف مقابل یا منحرف شدن توجه او به دلیل سایر فعالیتها (یا شلوغی جاده در صورتی که طرف در جاده باشد) می شود. لذا تمام این نقایص را باید صدای گرم و جذاب شما جبران کند؛</a:t>
            </a:r>
            <a:endParaRPr lang="en-US" sz="2400" dirty="0" smtClean="0">
              <a:cs typeface="B Koodak" pitchFamily="2" charset="-78"/>
            </a:endParaRPr>
          </a:p>
          <a:p>
            <a:pPr>
              <a:buNone/>
            </a:pPr>
            <a:r>
              <a:rPr lang="en-US" sz="2400" dirty="0" smtClean="0">
                <a:cs typeface="B Koodak" pitchFamily="2" charset="-78"/>
              </a:rPr>
              <a:t>- </a:t>
            </a:r>
            <a:r>
              <a:rPr lang="ar-SA" sz="2400" dirty="0" smtClean="0">
                <a:cs typeface="B Koodak" pitchFamily="2" charset="-78"/>
              </a:rPr>
              <a:t>با مشتــــری گفتگو کنید نه اینکه به طور یک جانبه مطالبی را به آنها</a:t>
            </a:r>
            <a:r>
              <a:rPr lang="en-US" sz="2400" dirty="0" smtClean="0">
                <a:cs typeface="B Koodak" pitchFamily="2" charset="-78"/>
              </a:rPr>
              <a:t> </a:t>
            </a:r>
            <a:r>
              <a:rPr lang="ar-SA" sz="2400" dirty="0" smtClean="0">
                <a:cs typeface="B Koodak" pitchFamily="2" charset="-78"/>
              </a:rPr>
              <a:t>بگویید؛</a:t>
            </a:r>
            <a:r>
              <a:rPr lang="en-US" sz="2400" dirty="0" smtClean="0">
                <a:cs typeface="B Koodak" pitchFamily="2" charset="-78"/>
              </a:rPr>
              <a:t/>
            </a:r>
            <a:br>
              <a:rPr lang="en-US" sz="2400" dirty="0" smtClean="0">
                <a:cs typeface="B Koodak" pitchFamily="2" charset="-78"/>
              </a:rPr>
            </a:br>
            <a:r>
              <a:rPr lang="en-US" sz="2400" dirty="0" smtClean="0">
                <a:cs typeface="B Koodak" pitchFamily="2" charset="-78"/>
              </a:rPr>
              <a:t>- </a:t>
            </a:r>
            <a:r>
              <a:rPr lang="ar-SA" sz="2400" dirty="0" smtClean="0">
                <a:cs typeface="B Koodak" pitchFamily="2" charset="-78"/>
              </a:rPr>
              <a:t>برای وقت مشتری ارزش قائل شوید و در صورت عدم تمایل او وقت دیگری را برای مذاکره درخواست کنید</a:t>
            </a:r>
            <a:r>
              <a:rPr lang="ar-SA" dirty="0" smtClean="0">
                <a:cs typeface="B Koodak" pitchFamily="2" charset="-78"/>
              </a:rPr>
              <a:t>؛</a:t>
            </a: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57232"/>
            <a:ext cx="8229600" cy="5452128"/>
          </a:xfrm>
        </p:spPr>
        <p:txBody>
          <a:bodyPr>
            <a:noAutofit/>
          </a:bodyPr>
          <a:lstStyle/>
          <a:p>
            <a:pPr algn="just">
              <a:buFontTx/>
              <a:buChar char="-"/>
            </a:pPr>
            <a:r>
              <a:rPr lang="ar-SA" dirty="0" smtClean="0">
                <a:cs typeface="B Koodak" pitchFamily="2" charset="-78"/>
              </a:rPr>
              <a:t>حوصله داشته باشید؛</a:t>
            </a:r>
            <a:endParaRPr lang="en-US" dirty="0" smtClean="0">
              <a:cs typeface="B Koodak" pitchFamily="2" charset="-78"/>
            </a:endParaRPr>
          </a:p>
          <a:p>
            <a:pPr algn="just">
              <a:buFontTx/>
              <a:buChar char="-"/>
            </a:pPr>
            <a:r>
              <a:rPr lang="en-US" dirty="0" smtClean="0">
                <a:cs typeface="B Koodak" pitchFamily="2" charset="-78"/>
              </a:rPr>
              <a:t>- </a:t>
            </a:r>
            <a:r>
              <a:rPr lang="ar-SA" dirty="0" smtClean="0">
                <a:cs typeface="B Koodak" pitchFamily="2" charset="-78"/>
              </a:rPr>
              <a:t>در هنگام صحبت با تلفن چای نخورید، سیگار نکشید، روزنامه نخوانید و... و حواس خود را فقط روی گفتگو متمرکز کنید؛</a:t>
            </a:r>
            <a:endParaRPr lang="en-US" dirty="0" smtClean="0">
              <a:cs typeface="B Koodak" pitchFamily="2" charset="-78"/>
            </a:endParaRPr>
          </a:p>
          <a:p>
            <a:pPr algn="just">
              <a:buNone/>
            </a:pPr>
            <a:r>
              <a:rPr lang="en-US" dirty="0" smtClean="0">
                <a:cs typeface="B Koodak" pitchFamily="2" charset="-78"/>
              </a:rPr>
              <a:t>- </a:t>
            </a:r>
            <a:r>
              <a:rPr lang="ar-SA" dirty="0" smtClean="0">
                <a:cs typeface="B Koodak" pitchFamily="2" charset="-78"/>
              </a:rPr>
              <a:t>بی جهت روی بعضی از مواضع پافشاری نکنید؛</a:t>
            </a:r>
            <a:r>
              <a:rPr lang="en-US" dirty="0" smtClean="0">
                <a:cs typeface="B Koodak" pitchFamily="2" charset="-78"/>
              </a:rPr>
              <a:t/>
            </a:r>
            <a:br>
              <a:rPr lang="en-US" dirty="0" smtClean="0">
                <a:cs typeface="B Koodak" pitchFamily="2" charset="-78"/>
              </a:rPr>
            </a:br>
            <a:r>
              <a:rPr lang="en-US" dirty="0" smtClean="0">
                <a:cs typeface="B Koodak" pitchFamily="2" charset="-78"/>
              </a:rPr>
              <a:t>- </a:t>
            </a:r>
            <a:r>
              <a:rPr lang="ar-SA" dirty="0" smtClean="0">
                <a:cs typeface="B Koodak" pitchFamily="2" charset="-78"/>
              </a:rPr>
              <a:t>به آداب و اعتقادات طرف مذاکره کننده احترام بگذارید؛ - تلفن را درست نگه دارید تا صدای شما واضح باشد. کلمات را واضح و با تلفظ صحیح به کار ببرید؛</a:t>
            </a:r>
            <a:endParaRPr lang="en-US" dirty="0" smtClean="0">
              <a:cs typeface="B Koodak" pitchFamily="2" charset="-78"/>
            </a:endParaRPr>
          </a:p>
          <a:p>
            <a:pPr algn="just">
              <a:buFontTx/>
              <a:buChar char="-"/>
            </a:pPr>
            <a:r>
              <a:rPr lang="ar-SA" dirty="0" smtClean="0">
                <a:cs typeface="B Koodak" pitchFamily="2" charset="-78"/>
              </a:rPr>
              <a:t>تصویر درستی از خود ارائه دهید، نه خود را کوچک بشمارید و نه غلوآمیز صحبت کنید؛</a:t>
            </a:r>
            <a:endParaRPr lang="en-US" dirty="0" smtClean="0">
              <a:cs typeface="B Koodak" pitchFamily="2" charset="-78"/>
            </a:endParaRPr>
          </a:p>
          <a:p>
            <a:pPr algn="just">
              <a:buFontTx/>
              <a:buChar char="-"/>
            </a:pPr>
            <a:r>
              <a:rPr lang="ar-SA" dirty="0" smtClean="0">
                <a:cs typeface="B Koodak" pitchFamily="2" charset="-78"/>
              </a:rPr>
              <a:t>با سرعت مناسب صحبت کنید، به طوری که تاثیر خوبی داشته باشد؛</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plus(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plus(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plus(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plus(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642918"/>
            <a:ext cx="8229600" cy="5137788"/>
          </a:xfrm>
        </p:spPr>
        <p:txBody>
          <a:bodyPr>
            <a:normAutofit lnSpcReduction="10000"/>
          </a:bodyPr>
          <a:lstStyle/>
          <a:p>
            <a:pPr algn="just">
              <a:buFontTx/>
              <a:buChar char="-"/>
            </a:pPr>
            <a:r>
              <a:rPr lang="ar-SA" dirty="0" smtClean="0">
                <a:cs typeface="B Koodak" pitchFamily="2" charset="-78"/>
              </a:rPr>
              <a:t>اگر در مکالمه های تلفنی طرف مقابل شما فریاد می کشد و سر شما داد می زند، هرگز مقاله به مثل نکنید. بلکه آرام و نرم و با ملایمت صحبت کنید، در این گونه مواقع هم بهتر است بایستید و به مکالمه ادامه بدهید؛ - شاید طرف صحبت شما سوالهای غیرمرتبط و یا حتی خصوصی مطرح کند، خونسرد باشید و عصبانی نشوید، مدیریت ارائه اطلاعات داشته باشید، لازم نیست به همه سوالها پاسخ دهید، گاهی خود را به نشنیدن بزنید و مجدداً موضوع اصلی را پیش بکشید و گاهی هم شوخی کنید و سوالها را با ظرافت رد کنید به هرحال، سعی کنید مؤدبانه برخورد کنید و با سیاست و بازی با لغات مکالمه را به اتمام برسانید.</a:t>
            </a:r>
            <a:endParaRPr lang="en-US" dirty="0" smtClean="0">
              <a:cs typeface="B Koodak" pitchFamily="2" charset="-78"/>
            </a:endParaRPr>
          </a:p>
          <a:p>
            <a:pPr algn="just">
              <a:buFontTx/>
              <a:buChar char="-"/>
            </a:pPr>
            <a:r>
              <a:rPr lang="ar-SA" dirty="0" smtClean="0">
                <a:cs typeface="B Koodak" pitchFamily="2" charset="-78"/>
              </a:rPr>
              <a:t>درهمه حال مواظب شخصیت مشتری باشید، یادتان باشد هدف بازاریابی، رسیدن به تعامل است نه مشغول شدن به تقابل، که نتیجه مثبتی برای کسب و کار ندارد؛</a:t>
            </a:r>
            <a:endParaRPr lang="en-US" dirty="0" smtClean="0">
              <a:cs typeface="B Koodak" pitchFamily="2" charset="-78"/>
            </a:endParaRPr>
          </a:p>
          <a:p>
            <a:pPr algn="just">
              <a:buNone/>
            </a:pPr>
            <a:r>
              <a:rPr lang="en-US" dirty="0" smtClean="0">
                <a:cs typeface="B Koodak" pitchFamily="2" charset="-78"/>
              </a:rPr>
              <a:t/>
            </a:r>
            <a:br>
              <a:rPr lang="en-US" dirty="0" smtClean="0">
                <a:cs typeface="B Koodak" pitchFamily="2" charset="-78"/>
              </a:rPr>
            </a:br>
            <a:endParaRPr lang="fa-IR" dirty="0">
              <a:cs typeface="B Koodak" pitchFamily="2" charset="-78"/>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5">
      <a:dk1>
        <a:srgbClr val="FFFFFF"/>
      </a:dk1>
      <a:lt1>
        <a:srgbClr val="D787A3"/>
      </a:lt1>
      <a:dk2>
        <a:srgbClr val="FFFFFF"/>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TotalTime>
  <Words>1666</Words>
  <Application>Microsoft Office PowerPoint</Application>
  <PresentationFormat>On-screen Show (4:3)</PresentationFormat>
  <Paragraphs>57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 Koodak</vt:lpstr>
      <vt:lpstr>Century Schoolbook</vt:lpstr>
      <vt:lpstr>Times New Roman</vt:lpstr>
      <vt:lpstr>Wingdings</vt:lpstr>
      <vt:lpstr>Wingdings 2</vt:lpstr>
      <vt:lpstr>Oriel</vt:lpstr>
      <vt:lpstr>اصول بازاریابی تلفنی </vt:lpstr>
      <vt:lpstr>چکیده </vt:lpstr>
      <vt:lpstr>مقدمه</vt:lpstr>
      <vt:lpstr> بازاریابی تلفنی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نتیجه گیری </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بازاریابی تلفنی </dc:title>
  <dc:creator>MRT</dc:creator>
  <cp:lastModifiedBy>MRT www.Win2Farsi.com</cp:lastModifiedBy>
  <cp:revision>18</cp:revision>
  <dcterms:created xsi:type="dcterms:W3CDTF">2009-06-19T05:52:09Z</dcterms:created>
  <dcterms:modified xsi:type="dcterms:W3CDTF">2017-01-13T20:54:48Z</dcterms:modified>
</cp:coreProperties>
</file>