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16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519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7817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884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1440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00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97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90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8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842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3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7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7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D8A30-8CD9-4F24-9430-31BF680371BE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F1BC85A-3D72-49AE-BA53-1DEBC967D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7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4476751" y="333376"/>
            <a:ext cx="6372225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                                        </a:t>
            </a:r>
          </a:p>
          <a:p>
            <a:pPr algn="ctr"/>
            <a:r>
              <a:rPr lang="fa-IR" sz="3200" b="1" dirty="0">
                <a:latin typeface="Arial" pitchFamily="34" charset="0"/>
                <a:cs typeface="B Titr" pitchFamily="2" charset="-78"/>
              </a:rPr>
              <a:t>                                      فـصل دوم : </a:t>
            </a:r>
          </a:p>
          <a:p>
            <a:pPr algn="ctr"/>
            <a:endParaRPr lang="fa-IR" sz="3200" b="1" dirty="0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3000" dirty="0">
                <a:latin typeface="Arial" pitchFamily="34" charset="0"/>
                <a:cs typeface="B Titr" pitchFamily="2" charset="-78"/>
              </a:rPr>
              <a:t>                                         همه گيـري شناسي اجتماعـي و سياست سـلامت</a:t>
            </a:r>
          </a:p>
          <a:p>
            <a:pPr algn="ctr"/>
            <a:endParaRPr lang="fa-IR" sz="3200" b="1" dirty="0">
              <a:latin typeface="Arial" pitchFamily="34" charset="0"/>
              <a:cs typeface="Lotus" pitchFamily="2" charset="-78"/>
            </a:endParaRPr>
          </a:p>
          <a:p>
            <a:pPr algn="ctr"/>
            <a:endParaRPr lang="fa-IR" sz="3200" b="1" dirty="0">
              <a:latin typeface="Arial" pitchFamily="34" charset="0"/>
              <a:cs typeface="Lotus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fa-IR" sz="3200" b="1" dirty="0">
                <a:latin typeface="Arial" pitchFamily="34" charset="0"/>
                <a:cs typeface="Lotus" pitchFamily="2" charset="-78"/>
              </a:rPr>
              <a:t>                           </a:t>
            </a:r>
            <a:r>
              <a:rPr lang="en-US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 dirty="0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3200" b="1" dirty="0">
                <a:latin typeface="Arial" pitchFamily="34" charset="0"/>
                <a:cs typeface="B Lotus" pitchFamily="2" charset="-78"/>
              </a:rPr>
              <a:t>تعريف همه گيري شناسي      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                             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3200" b="1" dirty="0">
                <a:latin typeface="Arial" pitchFamily="34" charset="0"/>
                <a:cs typeface="B Lotus" pitchFamily="2" charset="-78"/>
              </a:rPr>
              <a:t>مرگ ومير و آمار ابتلا به بيماري</a:t>
            </a:r>
          </a:p>
          <a:p>
            <a:pPr algn="ctr">
              <a:lnSpc>
                <a:spcPct val="150000"/>
              </a:lnSpc>
            </a:pPr>
            <a:r>
              <a:rPr lang="fa-IR" sz="3200" b="1" dirty="0">
                <a:latin typeface="Arial" pitchFamily="34" charset="0"/>
                <a:cs typeface="B Lotus" pitchFamily="2" charset="-78"/>
              </a:rPr>
              <a:t>                         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3200" b="1" dirty="0">
                <a:latin typeface="Arial" pitchFamily="34" charset="0"/>
                <a:cs typeface="B Lotus" pitchFamily="2" charset="-78"/>
              </a:rPr>
              <a:t>كيفيت زندگي </a:t>
            </a:r>
          </a:p>
          <a:p>
            <a:pPr algn="ctr">
              <a:lnSpc>
                <a:spcPct val="150000"/>
              </a:lnSpc>
            </a:pPr>
            <a:r>
              <a:rPr lang="fa-IR" sz="2800" b="1" dirty="0">
                <a:latin typeface="Arial" pitchFamily="34" charset="0"/>
                <a:cs typeface="B Lotus" pitchFamily="2" charset="-78"/>
              </a:rPr>
              <a:t>                              </a:t>
            </a:r>
            <a:r>
              <a:rPr lang="en-US" sz="2800" b="1" dirty="0">
                <a:cs typeface="B Lotus" pitchFamily="2" charset="-78"/>
                <a:sym typeface="Wingdings" pitchFamily="2" charset="2"/>
              </a:rPr>
              <a:t></a:t>
            </a:r>
            <a:r>
              <a:rPr lang="fa-IR" dirty="0">
                <a:cs typeface="B Lotus" pitchFamily="2" charset="-78"/>
              </a:rPr>
              <a:t> </a:t>
            </a:r>
            <a:r>
              <a:rPr lang="fa-IR" sz="3200" b="1" dirty="0">
                <a:latin typeface="Arial" pitchFamily="34" charset="0"/>
                <a:cs typeface="B Lotus" pitchFamily="2" charset="-78"/>
              </a:rPr>
              <a:t>سياست سلامت</a:t>
            </a:r>
          </a:p>
          <a:p>
            <a:pPr algn="ctr">
              <a:lnSpc>
                <a:spcPct val="150000"/>
              </a:lnSpc>
            </a:pPr>
            <a:endParaRPr lang="fa-IR" sz="3200" b="1" dirty="0">
              <a:latin typeface="Arial" pitchFamily="34" charset="0"/>
              <a:cs typeface="B Lotus" pitchFamily="2" charset="-78"/>
            </a:endParaRPr>
          </a:p>
          <a:p>
            <a:pPr algn="ctr">
              <a:lnSpc>
                <a:spcPct val="150000"/>
              </a:lnSpc>
            </a:pPr>
            <a:endParaRPr lang="fa-IR" sz="3200" b="1" dirty="0">
              <a:latin typeface="Arial" pitchFamily="34" charset="0"/>
              <a:cs typeface="B Lotus" pitchFamily="2" charset="-78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fa-IR" sz="2400" dirty="0">
              <a:latin typeface="Arial" pitchFamily="34" charset="0"/>
            </a:endParaRPr>
          </a:p>
          <a:p>
            <a:pPr algn="ctr"/>
            <a:endParaRPr lang="en-US" sz="2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4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4"/>
          <p:cNvSpPr>
            <a:spLocks noChangeArrowheads="1"/>
          </p:cNvSpPr>
          <p:nvPr/>
        </p:nvSpPr>
        <p:spPr bwMode="auto">
          <a:xfrm>
            <a:off x="1919288" y="404814"/>
            <a:ext cx="8424862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كيفيت زندگي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ادراك فردي از موقعيت زندگي خـود در زمينه فرهنگ و نظام هـاي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ارزشي كه درآن زندگي مي كند و در رابـطه با اهـداف ، انتظارات ،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معيارها و دلمشغولي ها (</a:t>
            </a:r>
            <a:r>
              <a:rPr lang="en-US" sz="2000">
                <a:latin typeface="Arial" pitchFamily="34" charset="0"/>
                <a:cs typeface="B Lotus" pitchFamily="2" charset="-78"/>
              </a:rPr>
              <a:t>WHOQOL</a:t>
            </a:r>
            <a:r>
              <a:rPr lang="en-US" sz="2400">
                <a:latin typeface="Arial" pitchFamily="34" charset="0"/>
                <a:cs typeface="B Lotus" pitchFamily="2" charset="-78"/>
              </a:rPr>
              <a:t> </a:t>
            </a:r>
            <a:r>
              <a:rPr lang="fa-IR" sz="2400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.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قضاوت ادراك شده فردي در مورد ميزان رضايت از زندگي كه ممكن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 شباهت كمي به وضعيت سلامت جسمي واقعي آنها داشته باشد 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سال هاي زندگي سـازش يـافته از كيفيت ( </a:t>
            </a:r>
            <a:r>
              <a:rPr lang="en-US" sz="2000" b="1">
                <a:latin typeface="Arial" pitchFamily="34" charset="0"/>
                <a:cs typeface="B Lotus" pitchFamily="2" charset="-78"/>
              </a:rPr>
              <a:t>QALYS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به عنـوان مبناي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قضاوت در تخمين اختلالات .</a:t>
            </a:r>
          </a:p>
          <a:p>
            <a:pPr algn="just"/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9831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558925" y="576263"/>
            <a:ext cx="8642350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ابزار كيفيت زندگي بين فرهنگي ( </a:t>
            </a:r>
            <a:r>
              <a:rPr lang="en-US" sz="2000" b="1">
                <a:latin typeface="Arial" pitchFamily="34" charset="0"/>
                <a:cs typeface="B Lotus" pitchFamily="2" charset="-78"/>
              </a:rPr>
              <a:t>WHOQOL</a:t>
            </a:r>
            <a:r>
              <a:rPr lang="fa-IR" sz="24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) كاربرد براي :</a:t>
            </a:r>
          </a:p>
          <a:p>
            <a:pPr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بيمارانـي كه بيماري هاي مزمـن دارند ( ماننـد درد مفاصل ) 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افرادي كه در وضعيت استرس شديد به سرمي برند ( مانند مهاجران</a:t>
            </a:r>
          </a:p>
          <a:p>
            <a:pPr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 پناهندگان 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مراقبان غيـر رسمي افـراد سالمند و نـاتوان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51108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1558926" y="333376"/>
            <a:ext cx="8640763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الگوي سازه هاي كيفيت زندگي وابسته به سلامت شامل : سازه اي از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ارزيابي هاي مثبت و مقياس رضايت از بيماري ، مانند :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1- بيمـاري بـاعث شده كه ارزش زندگـي ام را بـيش از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آنچه قبلا مي دانستم ، درك كنم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2- با وجـود مشكلات ، از زندگي ام لـذت مي برم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3- بيماري ام ، ارزش دوستي را بـه من نـشان داده است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4- وقتي كه احساس خوبي دارم ، واقعا احساس خوشحالي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مي كنم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5- بستگانـم ، واقعا بـه مشكلاتم اهميت مي دهنـد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6- بيمـاري ام به من كمك كرده كه خودم را بشناسم .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( هيلند و كنيون 1992 )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Lotus" pitchFamily="2" charset="-78"/>
              </a:rPr>
              <a:t>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  <p:sp>
        <p:nvSpPr>
          <p:cNvPr id="46083" name="AutoShape 5"/>
          <p:cNvSpPr>
            <a:spLocks/>
          </p:cNvSpPr>
          <p:nvPr/>
        </p:nvSpPr>
        <p:spPr bwMode="auto">
          <a:xfrm>
            <a:off x="9193213" y="1916113"/>
            <a:ext cx="431800" cy="3744912"/>
          </a:xfrm>
          <a:prstGeom prst="rightBrace">
            <a:avLst>
              <a:gd name="adj1" fmla="val 72273"/>
              <a:gd name="adj2" fmla="val 50102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2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ChangeArrowheads="1"/>
          </p:cNvSpPr>
          <p:nvPr/>
        </p:nvSpPr>
        <p:spPr bwMode="auto">
          <a:xfrm>
            <a:off x="1703389" y="476250"/>
            <a:ext cx="87852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ارزيابي كيفيت زندگي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كيفيت زنـدگي = سازه بي نهايت ارزشمندي براي سنجش اينكه فرد چه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احساسي در مورد وضعيـت و شرايـط سلامت خود دارد .</a:t>
            </a:r>
          </a:p>
          <a:p>
            <a:pPr algn="just"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داراي ماهـيت ذهـني است لذا اعتبار و روايي فرهنگي آن ، چالش انگيز</a:t>
            </a:r>
          </a:p>
          <a:p>
            <a:pPr algn="just"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 .</a:t>
            </a:r>
          </a:p>
          <a:p>
            <a:pPr algn="just"/>
            <a:r>
              <a:rPr lang="en-US" sz="2800">
                <a:cs typeface="B Lotus" pitchFamily="2" charset="-78"/>
                <a:sym typeface="Wingdings 2" pitchFamily="18" charset="2"/>
              </a:rPr>
              <a:t>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مسايل اخلاقي در كيفيت زندگي (مثل ارزش قايل شدن براي زندگي چه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معنـي دارد ؟ )</a:t>
            </a:r>
          </a:p>
          <a:p>
            <a:pPr algn="just">
              <a:buFont typeface="Wingdings 2" pitchFamily="18" charset="2"/>
              <a:buChar char="R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( پژوهش هيلند و كنيون1992 ) در مورد كيفيت زندگي بيـماري ممكن</a:t>
            </a:r>
          </a:p>
          <a:p>
            <a:pPr algn="just"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است تغييـرات مـثبتي را در زنـدگي بيمار به همراه داشته باشد و باعث</a:t>
            </a:r>
          </a:p>
          <a:p>
            <a:pPr algn="just"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شود كه آنـها بيشتر در مورد خـود ياد بگيرند و از بستگان و دوستانشان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قـدرداني كننـد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7249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4"/>
          <p:cNvSpPr>
            <a:spLocks noChangeArrowheads="1"/>
          </p:cNvSpPr>
          <p:nvPr/>
        </p:nvSpPr>
        <p:spPr bwMode="auto">
          <a:xfrm>
            <a:off x="1703388" y="188914"/>
            <a:ext cx="8640762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سياست سلامت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2400" b="1">
                <a:latin typeface="Arial" pitchFamily="34" charset="0"/>
                <a:cs typeface="B Lotus" pitchFamily="2" charset="-78"/>
                <a:sym typeface="Wingdings" pitchFamily="2" charset="2"/>
              </a:rPr>
              <a:t>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درك اپيدميـولوژي بدون درنظر گرفتـن سياست سـلامـت = نـاقـص</a:t>
            </a:r>
          </a:p>
          <a:p>
            <a:pPr algn="just">
              <a:lnSpc>
                <a:spcPct val="150000"/>
              </a:lnSpc>
            </a:pPr>
            <a:r>
              <a:rPr lang="en-US" sz="2400" b="1">
                <a:cs typeface="B Lotus" pitchFamily="2" charset="-78"/>
                <a:sym typeface="Wingdings" pitchFamily="2" charset="2"/>
              </a:rPr>
              <a:t>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مـراقبت از سلامت -  يك ارزش فـوق العـاده و مـنبع ارزشمند مثال :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« قـانـون خدمـات سـلامت مـلي » حكـومت كارگـري انگلستـان در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سال1948 ، زمينه تاسيس «خدمات سلامت ملي» را براي دسترسي تمام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افـرادي كه به آن نياز دارند و به صورت رايگان ، براي وزير بهـداشت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فراهم كرد.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06650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4"/>
          <p:cNvSpPr>
            <a:spLocks noChangeArrowheads="1"/>
          </p:cNvSpPr>
          <p:nvPr/>
        </p:nvSpPr>
        <p:spPr bwMode="auto">
          <a:xfrm>
            <a:off x="1703388" y="477839"/>
            <a:ext cx="8424862" cy="626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endParaRPr lang="fa-IR" sz="3200" b="1">
              <a:latin typeface="Arial" pitchFamily="34" charset="0"/>
              <a:cs typeface="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3200" b="1">
                <a:latin typeface="Arial" pitchFamily="34" charset="0"/>
                <a:cs typeface="B Lotus" pitchFamily="2" charset="-78"/>
              </a:rPr>
              <a:t>بزرگترين چالش بهداشتي قرن جديد :</a:t>
            </a:r>
          </a:p>
          <a:p>
            <a:pPr algn="just">
              <a:lnSpc>
                <a:spcPct val="150000"/>
              </a:lnSpc>
            </a:pPr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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دسترسي به خدمات مراقبتهاي بهداشتي و نياز به كاهش نابرابري ها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 بهداشت ( ماننـد روستـايي ، منطقــه اي و... )</a:t>
            </a:r>
          </a:p>
          <a:p>
            <a:pPr algn="just"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385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4"/>
          <p:cNvSpPr>
            <a:spLocks noChangeArrowheads="1"/>
          </p:cNvSpPr>
          <p:nvPr/>
        </p:nvSpPr>
        <p:spPr bwMode="auto">
          <a:xfrm>
            <a:off x="1847851" y="188914"/>
            <a:ext cx="85693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روزنامه مشاوره حكومت ، « ملت سالمترها : پيماني براي سلامت » (1998)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درصدد است تا « راه ميانـه اي » بين تعصب هاي قديمي « سرزنش قرباني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فردي » از يك سو و « مـهنـدسي اجتماعـي دولـت دايـه » از سوي ديگر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بيابد . اين راه ميانبـر با هدف ايـجاد و حـفظ همكـاري قـوي بيـن افراد ،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خانواده ها ، نمايندگان محلي و جوامع ، بنا مي شود .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0738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1631950" y="477839"/>
            <a:ext cx="8713788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هزينه مراقبتهاي بهداشتي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انـگلستـان در سطح جهان داراي پايين ترين سطح هزينه كلي مراقبت از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بـهداشتي را به نسبت درصد « تـوليد نـاخالـص مـلـي » به نسبت تمام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سازمان هاي همكاري هاي اقتـصادي و تـوسعه اي كـشورها است ؛ بـا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صرف به طور متوسط كمتر از 7 درصد از توليد ناخالص ملي خود براي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هزينه كلي مراقبتهاي بهداشتي ، طي سالهاي 1990 تا 1997 .</a:t>
            </a:r>
          </a:p>
          <a:p>
            <a:pPr algn="just">
              <a:lnSpc>
                <a:spcPct val="150000"/>
              </a:lnSpc>
            </a:pP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05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4"/>
          <p:cNvSpPr>
            <a:spLocks noChangeArrowheads="1"/>
          </p:cNvSpPr>
          <p:nvPr/>
        </p:nvSpPr>
        <p:spPr bwMode="auto">
          <a:xfrm>
            <a:off x="1776414" y="333375"/>
            <a:ext cx="8351837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</a:t>
            </a:r>
            <a:r>
              <a:rPr lang="fa-IR" sz="2400">
                <a:latin typeface="Arial" pitchFamily="34" charset="0"/>
                <a:cs typeface="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آمـريكا دو برابر انگلستان يعني بـه طور متوسط 14 درصـد بـراي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كل مـراقـبتهاي بـهداشتي در طـي همين دوره هزينـه كـرده است .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لذا سياست مراقبتهاي بهداشتي ارتباط نزديكي با تصميمات بـودجه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دارد كـه در مـورد زمينـه هاي اجتماعـي ، سيـاسي و اقتـصادي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اتـخاذ واجـرا مي شونـد 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3766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ChangeArrowheads="1"/>
          </p:cNvSpPr>
          <p:nvPr/>
        </p:nvSpPr>
        <p:spPr bwMode="auto">
          <a:xfrm>
            <a:off x="1847851" y="260350"/>
            <a:ext cx="856932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3200" b="1">
                <a:latin typeface="Arial" pitchFamily="34" charset="0"/>
                <a:cs typeface="B Titr" pitchFamily="2" charset="-78"/>
              </a:rPr>
              <a:t>فصل سوم :</a:t>
            </a: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/>
            <a:r>
              <a:rPr lang="fa-IR" sz="2400">
                <a:latin typeface="Arial" pitchFamily="34" charset="0"/>
              </a:rPr>
              <a:t> </a:t>
            </a:r>
            <a:r>
              <a:rPr lang="fa-IR" sz="3200" b="1">
                <a:latin typeface="Arial" pitchFamily="34" charset="0"/>
                <a:cs typeface="B Titr" pitchFamily="2" charset="-78"/>
              </a:rPr>
              <a:t>نشـانه هاي بيمـاري و درد</a:t>
            </a:r>
          </a:p>
          <a:p>
            <a:pPr algn="ctr"/>
            <a:endParaRPr lang="fa-IR" sz="3200" b="1">
              <a:latin typeface="Arial" pitchFamily="34" charset="0"/>
              <a:cs typeface="B Titr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en-US" sz="2800" b="1">
                <a:latin typeface="Arial" pitchFamily="34" charset="0"/>
                <a:cs typeface="Lotus" pitchFamily="2" charset="-78"/>
                <a:sym typeface="Wingdings" pitchFamily="2" charset="2"/>
              </a:rPr>
              <a:t></a:t>
            </a:r>
            <a:r>
              <a:rPr lang="fa-IR" sz="2800" b="1">
                <a:latin typeface="Arial" pitchFamily="34" charset="0"/>
                <a:cs typeface="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نشانه ها : اتخاذ رفتار نقش بيمار</a:t>
            </a:r>
          </a:p>
          <a:p>
            <a:pPr algn="ctr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مقدمه اي بر درد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تعريف درد  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تاريخچه درد                   </a:t>
            </a:r>
          </a:p>
          <a:p>
            <a:pPr algn="ctr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2800">
                <a:cs typeface="B Lotus" pitchFamily="2" charset="-78"/>
              </a:rPr>
              <a:t> </a:t>
            </a: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 sz="2800" b="1">
                <a:cs typeface="B Lotus" pitchFamily="2" charset="-78"/>
                <a:sym typeface="Wingdings" pitchFamily="2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ويژگي هاي درد               </a:t>
            </a:r>
          </a:p>
          <a:p>
            <a:pPr algn="ctr">
              <a:lnSpc>
                <a:spcPct val="150000"/>
              </a:lnSpc>
            </a:pPr>
            <a:r>
              <a:rPr lang="en-US" sz="2800" b="1">
                <a:cs typeface="B Lotus" pitchFamily="2" charset="-78"/>
                <a:sym typeface="Wingdings" pitchFamily="2" charset="2"/>
              </a:rPr>
              <a:t></a:t>
            </a:r>
            <a:r>
              <a:rPr lang="fa-IR">
                <a:cs typeface="B Lotus" pitchFamily="2" charset="-78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نظريه هاي درد            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72952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1703388" y="765176"/>
            <a:ext cx="8640762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همه گيرشناسي اجتماعي و سياست سلامت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</a:t>
            </a:r>
          </a:p>
          <a:p>
            <a:pPr algn="just"/>
            <a:r>
              <a:rPr lang="en-US" sz="2800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800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علاقه روانشنـاسان سلامت به مطالـعه سلامـت فردي و اجتماعـي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</a:t>
            </a:r>
          </a:p>
          <a:p>
            <a:pPr algn="just">
              <a:lnSpc>
                <a:spcPct val="150000"/>
              </a:lnSpc>
              <a:buFont typeface="Wingdings 2" pitchFamily="18" charset="2"/>
              <a:buChar char="²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همه گيـرشناسي : مطالـعه فـراواني ، شيـوع و علـل بيمـاري هـاي </a:t>
            </a:r>
          </a:p>
          <a:p>
            <a:pPr algn="just">
              <a:lnSpc>
                <a:spcPct val="150000"/>
              </a:lnSpc>
              <a:buFont typeface="Wingdings 2" pitchFamily="18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عفوني و غيـرعفوني در جمعيت عمومي بر اسـاس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بـررسي مـحيط فيـزيكي و اجتماعي( تيـلور1995،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ص9 ) و تمركز روي جمعيت ها نـه افراد خاص</a:t>
            </a:r>
            <a:r>
              <a:rPr lang="fa-IR" sz="2800" b="1">
                <a:latin typeface="Arial" pitchFamily="34" charset="0"/>
                <a:cs typeface="Lotus" pitchFamily="2" charset="-78"/>
              </a:rPr>
              <a:t> .        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8032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ChangeArrowheads="1"/>
          </p:cNvSpPr>
          <p:nvPr/>
        </p:nvSpPr>
        <p:spPr bwMode="auto">
          <a:xfrm>
            <a:off x="1847850" y="188914"/>
            <a:ext cx="8497888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en-US" sz="2400">
                <a:latin typeface="Arial" pitchFamily="34" charset="0"/>
                <a:cs typeface="Lotus" pitchFamily="2" charset="-78"/>
                <a:sym typeface="Wingdings 2" pitchFamily="18" charset="2"/>
              </a:rPr>
              <a:t></a:t>
            </a:r>
            <a:r>
              <a:rPr lang="fa-IR" sz="2400">
                <a:latin typeface="Arial" pitchFamily="34" charset="0"/>
                <a:cs typeface="Lotus" pitchFamily="2" charset="-78"/>
                <a:sym typeface="Wingdings 2" pitchFamily="18" charset="2"/>
              </a:rPr>
              <a:t>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بـررسي ابتلا به نوع بيماري (مثل سرطان ) و تلاش بـراي يافتن دليل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شيوع برخي از بيماريها (مثل سرطانها ) در مناطق جغرافيايي خاص .</a:t>
            </a:r>
          </a:p>
          <a:p>
            <a:pPr algn="just">
              <a:lnSpc>
                <a:spcPct val="150000"/>
              </a:lnSpc>
            </a:pPr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cs typeface="B Lotus" pitchFamily="2" charset="-78"/>
                <a:sym typeface="Wingdings 2" pitchFamily="18" charset="2"/>
              </a:rPr>
              <a:t></a:t>
            </a:r>
            <a:r>
              <a:rPr lang="fa-IR">
                <a:cs typeface="B Lotus" pitchFamily="2" charset="-78"/>
              </a:rPr>
              <a:t> 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نخستين بررسي همه گيرشناسي« جـان اسنـو » پزشك انگليسي 1849 </a:t>
            </a:r>
          </a:p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وي مشاهده كرد كه بيماري همه گير « وبا » در لندن ، به طور عمده در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مناطقي رخ مي دهد كه از پمپ آب خيابـان بـراود استفاده مـي كنند .  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Lotus" pitchFamily="2" charset="-78"/>
              </a:rPr>
              <a:t>         </a:t>
            </a:r>
            <a:endParaRPr lang="en-US" sz="2800" b="1">
              <a:latin typeface="Arial" pitchFamily="34" charset="0"/>
              <a:cs typeface="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7515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ChangeArrowheads="1"/>
          </p:cNvSpPr>
          <p:nvPr/>
        </p:nvSpPr>
        <p:spPr bwMode="auto">
          <a:xfrm>
            <a:off x="1920875" y="1268414"/>
            <a:ext cx="8496300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بزرگتريـن چالش اپيدميولوژيستهاي كنوني :</a:t>
            </a:r>
          </a:p>
          <a:p>
            <a:pPr algn="just"/>
            <a:endParaRPr lang="fa-IR" sz="32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ارتباط بين عوامل ژنتيكي ، زيست شناسي ، روانشناختي ، اجتماعي و نقش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آنـها در بـروز و درمـان بيماريهاي مزمني مـانند بيماري قـلبي و سرطان</a:t>
            </a:r>
            <a:r>
              <a:rPr lang="fa-IR" sz="2400">
                <a:latin typeface="Arial" pitchFamily="34" charset="0"/>
                <a:cs typeface="B Lotus" pitchFamily="2" charset="-78"/>
              </a:rPr>
              <a:t>.          </a:t>
            </a:r>
            <a:endParaRPr lang="en-US" sz="240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4375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1846264" y="549276"/>
            <a:ext cx="849788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مرگ ومير و ميزان ابتلا به بيماري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1- ميزان ابتلا          تعداد موارد يك بيماري در زمان مشخص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2- ميزان شيوع         تعداد كل مـوارد موجـود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3- ميزان بروز          تعداد مـوارد جديـد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en-US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</a:t>
            </a:r>
            <a:r>
              <a:rPr lang="fa-IR" sz="2400" b="1">
                <a:latin typeface="Arial" pitchFamily="34" charset="0"/>
                <a:cs typeface="B Lotus" pitchFamily="2" charset="-78"/>
                <a:sym typeface="Wingdings 2" pitchFamily="18" charset="2"/>
              </a:rPr>
              <a:t> 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اندازه گيري ميزان ابتلا به بيماري و مرگ ومير، از ابزارهاي ضروري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براي طراحي، اجـرا و ارزيـابي طيفي از سيـاست ها و بـه كارگيري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مراقبتهاي بهداشتي است 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38915" name="Line 5"/>
          <p:cNvSpPr>
            <a:spLocks noChangeShapeType="1"/>
          </p:cNvSpPr>
          <p:nvPr/>
        </p:nvSpPr>
        <p:spPr bwMode="auto">
          <a:xfrm flipH="1">
            <a:off x="7177089" y="22764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38916" name="Line 8"/>
          <p:cNvSpPr>
            <a:spLocks noChangeShapeType="1"/>
          </p:cNvSpPr>
          <p:nvPr/>
        </p:nvSpPr>
        <p:spPr bwMode="auto">
          <a:xfrm flipH="1">
            <a:off x="7032626" y="3141663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38917" name="Line 10"/>
          <p:cNvSpPr>
            <a:spLocks noChangeShapeType="1"/>
          </p:cNvSpPr>
          <p:nvPr/>
        </p:nvSpPr>
        <p:spPr bwMode="auto">
          <a:xfrm flipH="1">
            <a:off x="7031039" y="27082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65102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ChangeArrowheads="1"/>
          </p:cNvSpPr>
          <p:nvPr/>
        </p:nvSpPr>
        <p:spPr bwMode="auto">
          <a:xfrm>
            <a:off x="1558925" y="836614"/>
            <a:ext cx="8713788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/>
            <a:r>
              <a:rPr lang="fa-IR" sz="3200" b="1">
                <a:latin typeface="Arial" pitchFamily="34" charset="0"/>
                <a:cs typeface="B Lotus" pitchFamily="2" charset="-78"/>
              </a:rPr>
              <a:t>علل عمده ناتواني و مرگ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pPr algn="just"/>
            <a:endParaRPr lang="fa-IR" sz="2800" b="1">
              <a:latin typeface="Arial" pitchFamily="34" charset="0"/>
              <a:cs typeface="B Lotus" pitchFamily="2" charset="-78"/>
            </a:endParaRP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1-  بيماريهاي مزمن ( يعني بيماريهاي درازمدتي كه درمان پذير نيستند و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فقط كـنترل ميشوند ) مـانند : بيماريهـاي قلبي، سرطان ، ديـابت كه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شرايط پيچيده چند عاملي دارند .       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2- دخالت عـوامل روانشناختي و اجتماعي درتمام مراحـل پيشرفت اين </a:t>
            </a:r>
          </a:p>
          <a:p>
            <a:pPr algn="just">
              <a:lnSpc>
                <a:spcPct val="150000"/>
              </a:lnSpc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اختلالات .                                                               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2235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1774826" y="188914"/>
            <a:ext cx="8569325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يافته هاي پژوهشي :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1- اهميت علل محيطي و اجتماعي به اندازه سبك زندگي فردي در ارتقاي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سلامت و پيشگيري از مرگ زودرس( ر.ك. فصل7 )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2- ژاپن داراي كمترين مرگ ومير نوزادان و بيشترين سطح اميد به زندگي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در جهان ،با وجود اين كه توكيو بزرگترين ، آلوده ترين و متراكم ترين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شهرهاي دنياست(هارت به نقل از هالند وهمكاران ، 1991 )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  <a:r>
              <a:rPr lang="fa-IR" sz="3200" b="1">
                <a:latin typeface="Arial" pitchFamily="34" charset="0"/>
                <a:cs typeface="B Lotus" pitchFamily="2" charset="-78"/>
              </a:rPr>
              <a:t>دليل :</a:t>
            </a:r>
          </a:p>
          <a:p>
            <a:pPr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مهندسي اجتماعي ( ايجاد محيطي انساني توسط انسان ) </a:t>
            </a:r>
          </a:p>
          <a:p>
            <a:pPr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رد اين افسانه كه زندگي در دامن طبيعت كامل تر و سـالمتر از زندگي </a:t>
            </a:r>
          </a:p>
          <a:p>
            <a:pPr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در جـامعه صنعتي است ( انسـان صنعتي دو بـرابـر از اجــداد عصر </a:t>
            </a:r>
          </a:p>
          <a:p>
            <a:pPr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  سنگي اش مقاومتر است ).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8472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ChangeArrowheads="1"/>
          </p:cNvSpPr>
          <p:nvPr/>
        </p:nvSpPr>
        <p:spPr bwMode="auto">
          <a:xfrm>
            <a:off x="1487487" y="260350"/>
            <a:ext cx="8785226" cy="640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just"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بالا بودن آمار ابتلا به بيماري و مرگ ومير در كشورهايي كه با شرايط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ضعيف اجتماعي و اقتصادي اداره مي شوند .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مثال :                                                                        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نرخ خودكشي در مجارستان           دو برابر فرانسه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سه ونيم برابر آمريكا    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پنج برابر انگلستان</a:t>
            </a:r>
          </a:p>
          <a:p>
            <a:pPr algn="just"/>
            <a:r>
              <a:rPr lang="fa-IR" sz="2800" b="1">
                <a:latin typeface="Arial" pitchFamily="34" charset="0"/>
                <a:cs typeface="B Lotus" pitchFamily="2" charset="-78"/>
              </a:rPr>
              <a:t>  </a:t>
            </a:r>
          </a:p>
          <a:p>
            <a:pPr algn="just">
              <a:buFont typeface="Wingdings" pitchFamily="2" charset="2"/>
              <a:buChar char="ü"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بالا بودن مرگ ومير ناشي از تصادفات و قتل (جنايت) در مجارستان ، </a:t>
            </a:r>
          </a:p>
          <a:p>
            <a:pPr algn="just"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به علت وجود وحدت اجتماعي ضعيف و احساس ضعيفي از تعلق به </a:t>
            </a:r>
          </a:p>
          <a:p>
            <a:pPr algn="just">
              <a:buFont typeface="Wingdings" pitchFamily="2" charset="2"/>
              <a:buNone/>
            </a:pPr>
            <a:r>
              <a:rPr lang="fa-IR" sz="2800" b="1">
                <a:latin typeface="Arial" pitchFamily="34" charset="0"/>
                <a:cs typeface="B Lotus" pitchFamily="2" charset="-78"/>
              </a:rPr>
              <a:t>   اين كشور.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41987" name="Line 6"/>
          <p:cNvSpPr>
            <a:spLocks noChangeShapeType="1"/>
          </p:cNvSpPr>
          <p:nvPr/>
        </p:nvSpPr>
        <p:spPr bwMode="auto">
          <a:xfrm flipH="1">
            <a:off x="6096001" y="2997200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1988" name="Line 7"/>
          <p:cNvSpPr>
            <a:spLocks noChangeShapeType="1"/>
          </p:cNvSpPr>
          <p:nvPr/>
        </p:nvSpPr>
        <p:spPr bwMode="auto">
          <a:xfrm flipH="1">
            <a:off x="6024563" y="2997200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1989" name="Line 8"/>
          <p:cNvSpPr>
            <a:spLocks noChangeShapeType="1"/>
          </p:cNvSpPr>
          <p:nvPr/>
        </p:nvSpPr>
        <p:spPr bwMode="auto">
          <a:xfrm flipH="1">
            <a:off x="6096001" y="2997200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15888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1558925" y="333376"/>
            <a:ext cx="8713788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fa-IR" sz="3200" b="1">
                <a:latin typeface="Arial" pitchFamily="34" charset="0"/>
                <a:cs typeface="B Lotus" pitchFamily="2" charset="-78"/>
              </a:rPr>
              <a:t>عوامل مؤثر بر مرگ ومير و ميزان ابتلاي به بيماري</a:t>
            </a:r>
            <a:r>
              <a:rPr lang="fa-IR" sz="2800" b="1">
                <a:latin typeface="Arial" pitchFamily="34" charset="0"/>
                <a:cs typeface="B Lotus" pitchFamily="2" charset="-78"/>
              </a:rPr>
              <a:t>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(هارت ، به نقل از هالند و همكاران 1991 ) :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عوامل اجتماعـي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عوامل اقـتصادي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طبقـه اجـتماعي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 نـژاد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تعليـم و تـربيت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جنـس    </a:t>
            </a:r>
          </a:p>
          <a:p>
            <a:r>
              <a:rPr lang="fa-IR" sz="2800" b="1">
                <a:latin typeface="Arial" pitchFamily="34" charset="0"/>
                <a:cs typeface="B Lotus" pitchFamily="2" charset="-78"/>
              </a:rPr>
              <a:t>                                               جنسيت و حتي وضعيت ازدواج  </a:t>
            </a:r>
            <a:endParaRPr lang="en-US" sz="2800" b="1">
              <a:latin typeface="Arial" pitchFamily="34" charset="0"/>
              <a:cs typeface="B Lotus" pitchFamily="2" charset="-78"/>
            </a:endParaRPr>
          </a:p>
        </p:txBody>
      </p:sp>
      <p:sp>
        <p:nvSpPr>
          <p:cNvPr id="43011" name="Line 5"/>
          <p:cNvSpPr>
            <a:spLocks noChangeShapeType="1"/>
          </p:cNvSpPr>
          <p:nvPr/>
        </p:nvSpPr>
        <p:spPr bwMode="auto">
          <a:xfrm flipH="1">
            <a:off x="6096000" y="2278064"/>
            <a:ext cx="21209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2" name="Line 6"/>
          <p:cNvSpPr>
            <a:spLocks noChangeShapeType="1"/>
          </p:cNvSpPr>
          <p:nvPr/>
        </p:nvSpPr>
        <p:spPr bwMode="auto">
          <a:xfrm flipH="1">
            <a:off x="6167438" y="2278063"/>
            <a:ext cx="20494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3" name="Line 7"/>
          <p:cNvSpPr>
            <a:spLocks noChangeShapeType="1"/>
          </p:cNvSpPr>
          <p:nvPr/>
        </p:nvSpPr>
        <p:spPr bwMode="auto">
          <a:xfrm flipH="1">
            <a:off x="6096001" y="2354263"/>
            <a:ext cx="2016125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4" name="Line 8"/>
          <p:cNvSpPr>
            <a:spLocks noChangeShapeType="1"/>
          </p:cNvSpPr>
          <p:nvPr/>
        </p:nvSpPr>
        <p:spPr bwMode="auto">
          <a:xfrm flipH="1">
            <a:off x="6096000" y="2278063"/>
            <a:ext cx="212090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5" name="Line 9"/>
          <p:cNvSpPr>
            <a:spLocks noChangeShapeType="1"/>
          </p:cNvSpPr>
          <p:nvPr/>
        </p:nvSpPr>
        <p:spPr bwMode="auto">
          <a:xfrm flipH="1">
            <a:off x="6096000" y="2278063"/>
            <a:ext cx="2120900" cy="208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6" name="Line 10"/>
          <p:cNvSpPr>
            <a:spLocks noChangeShapeType="1"/>
          </p:cNvSpPr>
          <p:nvPr/>
        </p:nvSpPr>
        <p:spPr bwMode="auto">
          <a:xfrm flipH="1">
            <a:off x="6096000" y="2278064"/>
            <a:ext cx="2120900" cy="2446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43017" name="Line 11"/>
          <p:cNvSpPr>
            <a:spLocks noChangeShapeType="1"/>
          </p:cNvSpPr>
          <p:nvPr/>
        </p:nvSpPr>
        <p:spPr bwMode="auto">
          <a:xfrm flipH="1">
            <a:off x="6167438" y="2278063"/>
            <a:ext cx="2049462" cy="295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5757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Tm="30000"/>
    </mc:Choice>
    <mc:Fallback>
      <p:transition advTm="3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1279</Words>
  <Application>Microsoft Office PowerPoint</Application>
  <PresentationFormat>Widescreen</PresentationFormat>
  <Paragraphs>196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 Lotus</vt:lpstr>
      <vt:lpstr>B Titr</vt:lpstr>
      <vt:lpstr>Lotus</vt:lpstr>
      <vt:lpstr>Tahoma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2022-01-17T18:40:59Z</dcterms:created>
  <dcterms:modified xsi:type="dcterms:W3CDTF">2022-01-17T18:41:23Z</dcterms:modified>
</cp:coreProperties>
</file>