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5" r:id="rId3"/>
    <p:sldId id="277" r:id="rId4"/>
    <p:sldId id="323" r:id="rId5"/>
    <p:sldId id="259" r:id="rId6"/>
    <p:sldId id="324" r:id="rId7"/>
    <p:sldId id="302" r:id="rId8"/>
    <p:sldId id="325" r:id="rId9"/>
    <p:sldId id="303" r:id="rId10"/>
    <p:sldId id="326" r:id="rId11"/>
    <p:sldId id="304" r:id="rId12"/>
    <p:sldId id="327" r:id="rId13"/>
    <p:sldId id="306" r:id="rId14"/>
    <p:sldId id="331" r:id="rId15"/>
    <p:sldId id="332" r:id="rId16"/>
    <p:sldId id="328" r:id="rId17"/>
    <p:sldId id="297" r:id="rId18"/>
    <p:sldId id="333" r:id="rId19"/>
    <p:sldId id="329" r:id="rId20"/>
    <p:sldId id="305" r:id="rId21"/>
    <p:sldId id="334" r:id="rId22"/>
    <p:sldId id="335" r:id="rId23"/>
    <p:sldId id="296" r:id="rId24"/>
    <p:sldId id="336" r:id="rId25"/>
    <p:sldId id="330" r:id="rId26"/>
    <p:sldId id="321" r:id="rId27"/>
    <p:sldId id="312" r:id="rId28"/>
    <p:sldId id="310" r:id="rId29"/>
    <p:sldId id="313" r:id="rId30"/>
    <p:sldId id="337" r:id="rId31"/>
    <p:sldId id="314" r:id="rId32"/>
    <p:sldId id="338" r:id="rId33"/>
    <p:sldId id="339" r:id="rId34"/>
    <p:sldId id="315" r:id="rId35"/>
    <p:sldId id="340" r:id="rId36"/>
    <p:sldId id="341" r:id="rId37"/>
    <p:sldId id="342" r:id="rId38"/>
    <p:sldId id="316" r:id="rId39"/>
    <p:sldId id="318" r:id="rId40"/>
    <p:sldId id="319" r:id="rId41"/>
    <p:sldId id="343" r:id="rId42"/>
    <p:sldId id="344" r:id="rId43"/>
    <p:sldId id="320" r:id="rId44"/>
    <p:sldId id="307" r:id="rId45"/>
    <p:sldId id="345" r:id="rId46"/>
    <p:sldId id="346" r:id="rId47"/>
    <p:sldId id="308" r:id="rId48"/>
    <p:sldId id="347" r:id="rId49"/>
    <p:sldId id="348" r:id="rId50"/>
    <p:sldId id="322" r:id="rId51"/>
    <p:sldId id="309" r:id="rId52"/>
    <p:sldId id="349" r:id="rId53"/>
    <p:sldId id="317" r:id="rId54"/>
    <p:sldId id="299" r:id="rId55"/>
    <p:sldId id="350" r:id="rId56"/>
    <p:sldId id="300" r:id="rId57"/>
    <p:sldId id="351" r:id="rId58"/>
    <p:sldId id="352" r:id="rId59"/>
    <p:sldId id="282" r:id="rId60"/>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bg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bg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bg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bg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bg1"/>
        </a:solidFill>
        <a:latin typeface="Arial" panose="020B0604020202020204" pitchFamily="34" charset="0"/>
        <a:ea typeface="+mn-ea"/>
        <a:cs typeface="+mn-cs"/>
      </a:defRPr>
    </a:lvl5pPr>
    <a:lvl6pPr marL="2286000" algn="l" defTabSz="914400" rtl="0" eaLnBrk="1" latinLnBrk="0" hangingPunct="1">
      <a:defRPr sz="2000" b="1" kern="1200">
        <a:solidFill>
          <a:schemeClr val="bg1"/>
        </a:solidFill>
        <a:latin typeface="Arial" panose="020B0604020202020204" pitchFamily="34" charset="0"/>
        <a:ea typeface="+mn-ea"/>
        <a:cs typeface="+mn-cs"/>
      </a:defRPr>
    </a:lvl6pPr>
    <a:lvl7pPr marL="2743200" algn="l" defTabSz="914400" rtl="0" eaLnBrk="1" latinLnBrk="0" hangingPunct="1">
      <a:defRPr sz="2000" b="1" kern="1200">
        <a:solidFill>
          <a:schemeClr val="bg1"/>
        </a:solidFill>
        <a:latin typeface="Arial" panose="020B0604020202020204" pitchFamily="34" charset="0"/>
        <a:ea typeface="+mn-ea"/>
        <a:cs typeface="+mn-cs"/>
      </a:defRPr>
    </a:lvl7pPr>
    <a:lvl8pPr marL="3200400" algn="l" defTabSz="914400" rtl="0" eaLnBrk="1" latinLnBrk="0" hangingPunct="1">
      <a:defRPr sz="2000" b="1" kern="1200">
        <a:solidFill>
          <a:schemeClr val="bg1"/>
        </a:solidFill>
        <a:latin typeface="Arial" panose="020B0604020202020204" pitchFamily="34" charset="0"/>
        <a:ea typeface="+mn-ea"/>
        <a:cs typeface="+mn-cs"/>
      </a:defRPr>
    </a:lvl8pPr>
    <a:lvl9pPr marL="3657600" algn="l" defTabSz="914400" rtl="0" eaLnBrk="1" latinLnBrk="0" hangingPunct="1">
      <a:defRPr sz="20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D77BF"/>
    <a:srgbClr val="FFFF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54" autoAdjust="0"/>
    <p:restoredTop sz="94660" autoAdjust="0"/>
  </p:normalViewPr>
  <p:slideViewPr>
    <p:cSldViewPr>
      <p:cViewPr>
        <p:scale>
          <a:sx n="50" d="100"/>
          <a:sy n="50" d="100"/>
        </p:scale>
        <p:origin x="1026" y="-12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17"/>
          <p:cNvGraphicFramePr>
            <a:graphicFrameLocks noChangeAspect="1"/>
          </p:cNvGraphicFramePr>
          <p:nvPr/>
        </p:nvGraphicFramePr>
        <p:xfrm>
          <a:off x="84138" y="52388"/>
          <a:ext cx="8980487" cy="4813300"/>
        </p:xfrm>
        <a:graphic>
          <a:graphicData uri="http://schemas.openxmlformats.org/presentationml/2006/ole">
            <mc:AlternateContent xmlns:mc="http://schemas.openxmlformats.org/markup-compatibility/2006">
              <mc:Choice xmlns:v="urn:schemas-microsoft-com:vml" Requires="v">
                <p:oleObj spid="_x0000_s75778" name="Image" r:id="rId3" imgW="8673016" imgH="4647619" progId="Photoshop.Image.6">
                  <p:embed/>
                </p:oleObj>
              </mc:Choice>
              <mc:Fallback>
                <p:oleObj name="Image" r:id="rId3" imgW="8673016" imgH="4647619" progId="Photoshop.Image.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138" y="52388"/>
                        <a:ext cx="8980487" cy="481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18"/>
          <p:cNvSpPr>
            <a:spLocks noChangeArrowheads="1"/>
          </p:cNvSpPr>
          <p:nvPr/>
        </p:nvSpPr>
        <p:spPr bwMode="gray">
          <a:xfrm>
            <a:off x="33338" y="4868863"/>
            <a:ext cx="9091612" cy="193992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6" name="Rectangle 26"/>
          <p:cNvSpPr>
            <a:spLocks noChangeArrowheads="1"/>
          </p:cNvSpPr>
          <p:nvPr/>
        </p:nvSpPr>
        <p:spPr bwMode="gray">
          <a:xfrm>
            <a:off x="2617788" y="4868863"/>
            <a:ext cx="6526212" cy="384175"/>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grpSp>
        <p:nvGrpSpPr>
          <p:cNvPr id="7" name="Group 19"/>
          <p:cNvGrpSpPr>
            <a:grpSpLocks/>
          </p:cNvGrpSpPr>
          <p:nvPr/>
        </p:nvGrpSpPr>
        <p:grpSpPr bwMode="auto">
          <a:xfrm>
            <a:off x="-6350" y="0"/>
            <a:ext cx="9155113" cy="6859588"/>
            <a:chOff x="0" y="0"/>
            <a:chExt cx="5764" cy="4321"/>
          </a:xfrm>
        </p:grpSpPr>
        <p:sp>
          <p:nvSpPr>
            <p:cNvPr id="8" name="AutoShape 20"/>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9" name="Freeform 21"/>
            <p:cNvSpPr>
              <a:spLocks/>
            </p:cNvSpPr>
            <p:nvPr/>
          </p:nvSpPr>
          <p:spPr bwMode="gray">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2">
                  <a:moveTo>
                    <a:pt x="2" y="282"/>
                  </a:moveTo>
                  <a:lnTo>
                    <a:pt x="82" y="144"/>
                  </a:lnTo>
                  <a:lnTo>
                    <a:pt x="165" y="36"/>
                  </a:lnTo>
                  <a:lnTo>
                    <a:pt x="288"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22"/>
            <p:cNvSpPr>
              <a:spLocks/>
            </p:cNvSpPr>
            <p:nvPr/>
          </p:nvSpPr>
          <p:spPr bwMode="gray">
            <a:xfrm>
              <a:off x="5" y="3985"/>
              <a:ext cx="244" cy="336"/>
            </a:xfrm>
            <a:custGeom>
              <a:avLst/>
              <a:gdLst>
                <a:gd name="T0" fmla="*/ 250 w 243"/>
                <a:gd name="T1" fmla="*/ 335 h 336"/>
                <a:gd name="T2" fmla="*/ 129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23"/>
            <p:cNvSpPr>
              <a:spLocks/>
            </p:cNvSpPr>
            <p:nvPr/>
          </p:nvSpPr>
          <p:spPr bwMode="gray">
            <a:xfrm>
              <a:off x="5511" y="4029"/>
              <a:ext cx="253" cy="290"/>
            </a:xfrm>
            <a:custGeom>
              <a:avLst/>
              <a:gdLst>
                <a:gd name="T0" fmla="*/ 421 w 232"/>
                <a:gd name="T1" fmla="*/ 0 h 290"/>
                <a:gd name="T2" fmla="*/ 301 w 232"/>
                <a:gd name="T3" fmla="*/ 144 h 290"/>
                <a:gd name="T4" fmla="*/ 182 w 232"/>
                <a:gd name="T5" fmla="*/ 253 h 290"/>
                <a:gd name="T6" fmla="*/ 0 w 232"/>
                <a:gd name="T7" fmla="*/ 290 h 290"/>
                <a:gd name="T8" fmla="*/ 425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p:spPr>
          <p:txBody>
            <a:bodyPr/>
            <a:lstStyle/>
            <a:p>
              <a:endParaRPr lang="en-US"/>
            </a:p>
          </p:txBody>
        </p:sp>
        <p:sp>
          <p:nvSpPr>
            <p:cNvPr id="12" name="Freeform 24"/>
            <p:cNvSpPr>
              <a:spLocks/>
            </p:cNvSpPr>
            <p:nvPr/>
          </p:nvSpPr>
          <p:spPr bwMode="gray">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97" name="Rectangle 25"/>
          <p:cNvSpPr>
            <a:spLocks noGrp="1" noChangeArrowheads="1"/>
          </p:cNvSpPr>
          <p:nvPr>
            <p:ph type="ctrTitle" sz="quarter"/>
          </p:nvPr>
        </p:nvSpPr>
        <p:spPr bwMode="gray">
          <a:xfrm>
            <a:off x="2843213" y="549275"/>
            <a:ext cx="4319587" cy="2232025"/>
          </a:xfrm>
          <a:effectLst>
            <a:outerShdw dist="35921" dir="2700000" algn="ctr" rotWithShape="0">
              <a:schemeClr val="tx1"/>
            </a:outerShdw>
          </a:effectLst>
        </p:spPr>
        <p:txBody>
          <a:bodyPr/>
          <a:lstStyle>
            <a:lvl1pPr>
              <a:defRPr sz="4400">
                <a:solidFill>
                  <a:srgbClr val="FFFFE7"/>
                </a:solidFill>
              </a:defRPr>
            </a:lvl1pPr>
          </a:lstStyle>
          <a:p>
            <a:r>
              <a:rPr lang="en-US" altLang="ko-KR" smtClean="0"/>
              <a:t>Click to edit Master title style</a:t>
            </a:r>
            <a:endParaRPr lang="en-US" altLang="ko-KR"/>
          </a:p>
        </p:txBody>
      </p:sp>
      <p:sp>
        <p:nvSpPr>
          <p:cNvPr id="3075" name="Rectangle 3"/>
          <p:cNvSpPr>
            <a:spLocks noGrp="1" noChangeArrowheads="1"/>
          </p:cNvSpPr>
          <p:nvPr>
            <p:ph type="subTitle" idx="1"/>
          </p:nvPr>
        </p:nvSpPr>
        <p:spPr bwMode="white">
          <a:xfrm>
            <a:off x="2743200" y="4876800"/>
            <a:ext cx="6248400" cy="381000"/>
          </a:xfrm>
        </p:spPr>
        <p:txBody>
          <a:bodyPr/>
          <a:lstStyle>
            <a:lvl1pPr marL="0" indent="0">
              <a:buFont typeface="Wingdings" pitchFamily="2" charset="2"/>
              <a:buNone/>
              <a:defRPr sz="1800">
                <a:solidFill>
                  <a:schemeClr val="bg1"/>
                </a:solidFill>
                <a:latin typeface="Arial" charset="0"/>
              </a:defRPr>
            </a:lvl1pPr>
          </a:lstStyle>
          <a:p>
            <a:r>
              <a:rPr lang="en-US" smtClean="0"/>
              <a:t>Click to edit Master subtitle style</a:t>
            </a:r>
            <a:endParaRPr lang="en-US"/>
          </a:p>
        </p:txBody>
      </p:sp>
    </p:spTree>
    <p:extLst>
      <p:ext uri="{BB962C8B-B14F-4D97-AF65-F5344CB8AC3E}">
        <p14:creationId xmlns:p14="http://schemas.microsoft.com/office/powerpoint/2010/main" val="3108113128"/>
      </p:ext>
    </p:extLst>
  </p:cSld>
  <p:clrMapOvr>
    <a:masterClrMapping/>
  </p:clrMapOvr>
  <p:transition spd="slow">
    <p:push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887461787"/>
      </p:ext>
    </p:extLst>
  </p:cSld>
  <p:clrMapOvr>
    <a:masterClrMapping/>
  </p:clrMapOvr>
  <p:transition spd="slow">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9088"/>
            <a:ext cx="2057400" cy="5929312"/>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319088"/>
            <a:ext cx="6019800" cy="59293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541279992"/>
      </p:ext>
    </p:extLst>
  </p:cSld>
  <p:clrMapOvr>
    <a:masterClrMapping/>
  </p:clrMapOvr>
  <p:transition spd="slow">
    <p:push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19088"/>
            <a:ext cx="8153400" cy="563562"/>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304925"/>
            <a:ext cx="8229600" cy="4943475"/>
          </a:xfrm>
        </p:spPr>
        <p:txBody>
          <a:bodyPr/>
          <a:lstStyle/>
          <a:p>
            <a:pPr lvl="0"/>
            <a:r>
              <a:rPr lang="en-US" noProof="0" smtClean="0"/>
              <a:t>Click icon to add table</a:t>
            </a:r>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198290580"/>
      </p:ext>
    </p:extLst>
  </p:cSld>
  <p:clrMapOvr>
    <a:masterClrMapping/>
  </p:clrMapOvr>
  <p:transition spd="slow">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839025580"/>
      </p:ext>
    </p:extLst>
  </p:cSld>
  <p:clrMapOvr>
    <a:masterClrMapping/>
  </p:clrMapOvr>
  <p:transition spd="slow">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819420077"/>
      </p:ext>
    </p:extLst>
  </p:cSld>
  <p:clrMapOvr>
    <a:masterClrMapping/>
  </p:clrMapOvr>
  <p:transition spd="slow">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3049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304925"/>
            <a:ext cx="4038600" cy="4943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913198791"/>
      </p:ext>
    </p:extLst>
  </p:cSld>
  <p:clrMapOvr>
    <a:masterClrMapping/>
  </p:clrMapOvr>
  <p:transition spd="slow">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37320654"/>
      </p:ext>
    </p:extLst>
  </p:cSld>
  <p:clrMapOvr>
    <a:masterClrMapping/>
  </p:clrMapOvr>
  <p:transition spd="slow">
    <p:push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2647952496"/>
      </p:ext>
    </p:extLst>
  </p:cSld>
  <p:clrMapOvr>
    <a:masterClrMapping/>
  </p:clrMapOvr>
  <p:transition spd="slow">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1656603204"/>
      </p:ext>
    </p:extLst>
  </p:cSld>
  <p:clrMapOvr>
    <a:masterClrMapping/>
  </p:clrMapOvr>
  <p:transition spd="slow">
    <p:push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3054706056"/>
      </p:ext>
    </p:extLst>
  </p:cSld>
  <p:clrMapOvr>
    <a:masterClrMapping/>
  </p:clrMapOvr>
  <p:transition spd="slow">
    <p:push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www.Win2Farsi.com   </a:t>
            </a:r>
          </a:p>
        </p:txBody>
      </p:sp>
    </p:spTree>
    <p:extLst>
      <p:ext uri="{BB962C8B-B14F-4D97-AF65-F5344CB8AC3E}">
        <p14:creationId xmlns:p14="http://schemas.microsoft.com/office/powerpoint/2010/main" val="3007332150"/>
      </p:ext>
    </p:extLst>
  </p:cSld>
  <p:clrMapOvr>
    <a:masterClrMapping/>
  </p:clrMapOvr>
  <p:transition spd="slow">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15"/>
          <p:cNvGraphicFramePr>
            <a:graphicFrameLocks noChangeAspect="1"/>
          </p:cNvGraphicFramePr>
          <p:nvPr/>
        </p:nvGraphicFramePr>
        <p:xfrm>
          <a:off x="73025" y="61913"/>
          <a:ext cx="9017000" cy="1031875"/>
        </p:xfrm>
        <a:graphic>
          <a:graphicData uri="http://schemas.openxmlformats.org/presentationml/2006/ole">
            <mc:AlternateContent xmlns:mc="http://schemas.openxmlformats.org/markup-compatibility/2006">
              <mc:Choice xmlns:v="urn:schemas-microsoft-com:vml" Requires="v">
                <p:oleObj spid="_x0000_s1042" name="Image" r:id="rId15" imgW="8609524" imgH="1307937" progId="Photoshop.Image.6">
                  <p:embed/>
                </p:oleObj>
              </mc:Choice>
              <mc:Fallback>
                <p:oleObj name="Image" r:id="rId15" imgW="8609524" imgH="1307937" progId="Photoshop.Image.6">
                  <p:embed/>
                  <p:pic>
                    <p:nvPicPr>
                      <p:cNvPr id="0" name="Object 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3025" y="61913"/>
                        <a:ext cx="9017000" cy="103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16"/>
          <p:cNvSpPr>
            <a:spLocks noChangeArrowheads="1"/>
          </p:cNvSpPr>
          <p:nvPr/>
        </p:nvSpPr>
        <p:spPr bwMode="invGray">
          <a:xfrm>
            <a:off x="63500" y="6453188"/>
            <a:ext cx="8990013" cy="373062"/>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1028" name="Rectangle 17"/>
          <p:cNvSpPr>
            <a:spLocks noChangeArrowheads="1"/>
          </p:cNvSpPr>
          <p:nvPr/>
        </p:nvSpPr>
        <p:spPr bwMode="ltGray">
          <a:xfrm>
            <a:off x="88900" y="1135063"/>
            <a:ext cx="8955088" cy="5265737"/>
          </a:xfrm>
          <a:prstGeom prst="rect">
            <a:avLst/>
          </a:prstGeom>
          <a:noFill/>
          <a:ln w="28575">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1029" name="Rectangle 3"/>
          <p:cNvSpPr>
            <a:spLocks noGrp="1" noChangeArrowheads="1"/>
          </p:cNvSpPr>
          <p:nvPr>
            <p:ph type="body" idx="1"/>
          </p:nvPr>
        </p:nvSpPr>
        <p:spPr bwMode="auto">
          <a:xfrm>
            <a:off x="457200" y="1304925"/>
            <a:ext cx="822960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3"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Arial" charset="0"/>
              </a:defRPr>
            </a:lvl1pPr>
          </a:lstStyle>
          <a:p>
            <a:pPr>
              <a:defRPr/>
            </a:pPr>
            <a:endParaRPr lang="en-US"/>
          </a:p>
        </p:txBody>
      </p:sp>
      <p:sp>
        <p:nvSpPr>
          <p:cNvPr id="4"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solidFill>
                  <a:schemeClr val="tx1"/>
                </a:solidFill>
                <a:latin typeface="Arial" charset="0"/>
              </a:defRPr>
            </a:lvl1pPr>
          </a:lstStyle>
          <a:p>
            <a:pPr>
              <a:defRPr/>
            </a:pPr>
            <a:endParaRPr lang="en-US"/>
          </a:p>
        </p:txBody>
      </p:sp>
      <p:sp>
        <p:nvSpPr>
          <p:cNvPr id="2" name="Rectangle 6"/>
          <p:cNvSpPr>
            <a:spLocks noGrp="1" noChangeArrowheads="1"/>
          </p:cNvSpPr>
          <p:nvPr>
            <p:ph type="sldNum" sz="quarter" idx="4"/>
          </p:nvPr>
        </p:nvSpPr>
        <p:spPr bwMode="auto">
          <a:xfrm>
            <a:off x="6553200" y="6524625"/>
            <a:ext cx="2133600" cy="152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mn-lt"/>
              </a:defRPr>
            </a:lvl1pPr>
          </a:lstStyle>
          <a:p>
            <a:pPr>
              <a:defRPr/>
            </a:pPr>
            <a:r>
              <a:rPr lang="en-US"/>
              <a:t>www.Win2Farsi.com   </a:t>
            </a:r>
          </a:p>
        </p:txBody>
      </p:sp>
      <p:sp>
        <p:nvSpPr>
          <p:cNvPr id="1033" name="Rectangle 2"/>
          <p:cNvSpPr>
            <a:spLocks noGrp="1" noChangeArrowheads="1"/>
          </p:cNvSpPr>
          <p:nvPr>
            <p:ph type="title"/>
          </p:nvPr>
        </p:nvSpPr>
        <p:spPr bwMode="white">
          <a:xfrm>
            <a:off x="457200" y="319088"/>
            <a:ext cx="815340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34" name="Text Box 13"/>
          <p:cNvSpPr txBox="1">
            <a:spLocks noChangeArrowheads="1"/>
          </p:cNvSpPr>
          <p:nvPr/>
        </p:nvSpPr>
        <p:spPr bwMode="white">
          <a:xfrm>
            <a:off x="8153400" y="261938"/>
            <a:ext cx="990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2000" b="1">
                <a:solidFill>
                  <a:schemeClr val="bg1"/>
                </a:solidFill>
                <a:latin typeface="Arial" pitchFamily="34" charset="0"/>
              </a:defRPr>
            </a:lvl1pPr>
            <a:lvl2pPr marL="742950" indent="-285750" algn="ctr">
              <a:defRPr sz="2000" b="1">
                <a:solidFill>
                  <a:schemeClr val="bg1"/>
                </a:solidFill>
                <a:latin typeface="Arial" pitchFamily="34" charset="0"/>
              </a:defRPr>
            </a:lvl2pPr>
            <a:lvl3pPr marL="1143000" indent="-228600" algn="ctr">
              <a:defRPr sz="2000" b="1">
                <a:solidFill>
                  <a:schemeClr val="bg1"/>
                </a:solidFill>
                <a:latin typeface="Arial" pitchFamily="34" charset="0"/>
              </a:defRPr>
            </a:lvl3pPr>
            <a:lvl4pPr marL="1600200" indent="-228600" algn="ctr">
              <a:defRPr sz="2000" b="1">
                <a:solidFill>
                  <a:schemeClr val="bg1"/>
                </a:solidFill>
                <a:latin typeface="Arial" pitchFamily="34" charset="0"/>
              </a:defRPr>
            </a:lvl4pPr>
            <a:lvl5pPr marL="2057400" indent="-228600" algn="ctr">
              <a:defRPr sz="2000" b="1">
                <a:solidFill>
                  <a:schemeClr val="bg1"/>
                </a:solidFill>
                <a:latin typeface="Arial" pitchFamily="34" charset="0"/>
              </a:defRPr>
            </a:lvl5pPr>
            <a:lvl6pPr marL="2514600" indent="-228600" algn="ctr" rtl="0" eaLnBrk="0" fontAlgn="base" hangingPunct="0">
              <a:spcBef>
                <a:spcPct val="0"/>
              </a:spcBef>
              <a:spcAft>
                <a:spcPct val="0"/>
              </a:spcAft>
              <a:defRPr sz="2000" b="1">
                <a:solidFill>
                  <a:schemeClr val="bg1"/>
                </a:solidFill>
                <a:latin typeface="Arial" pitchFamily="34" charset="0"/>
              </a:defRPr>
            </a:lvl6pPr>
            <a:lvl7pPr marL="2971800" indent="-228600" algn="ctr" rtl="0" eaLnBrk="0" fontAlgn="base" hangingPunct="0">
              <a:spcBef>
                <a:spcPct val="0"/>
              </a:spcBef>
              <a:spcAft>
                <a:spcPct val="0"/>
              </a:spcAft>
              <a:defRPr sz="2000" b="1">
                <a:solidFill>
                  <a:schemeClr val="bg1"/>
                </a:solidFill>
                <a:latin typeface="Arial" pitchFamily="34" charset="0"/>
              </a:defRPr>
            </a:lvl7pPr>
            <a:lvl8pPr marL="3429000" indent="-228600" algn="ctr" rtl="0" eaLnBrk="0" fontAlgn="base" hangingPunct="0">
              <a:spcBef>
                <a:spcPct val="0"/>
              </a:spcBef>
              <a:spcAft>
                <a:spcPct val="0"/>
              </a:spcAft>
              <a:defRPr sz="2000" b="1">
                <a:solidFill>
                  <a:schemeClr val="bg1"/>
                </a:solidFill>
                <a:latin typeface="Arial" pitchFamily="34" charset="0"/>
              </a:defRPr>
            </a:lvl8pPr>
            <a:lvl9pPr marL="3886200" indent="-228600" algn="ctr" rtl="0" eaLnBrk="0" fontAlgn="base" hangingPunct="0">
              <a:spcBef>
                <a:spcPct val="0"/>
              </a:spcBef>
              <a:spcAft>
                <a:spcPct val="0"/>
              </a:spcAft>
              <a:defRPr sz="2000" b="1">
                <a:solidFill>
                  <a:schemeClr val="bg1"/>
                </a:solidFill>
                <a:latin typeface="Arial" pitchFamily="34" charset="0"/>
              </a:defRPr>
            </a:lvl9pPr>
          </a:lstStyle>
          <a:p>
            <a:pPr algn="l" eaLnBrk="1" hangingPunct="1">
              <a:defRPr/>
            </a:pPr>
            <a:r>
              <a:rPr lang="en-US" smtClean="0">
                <a:solidFill>
                  <a:schemeClr val="tx1"/>
                </a:solidFill>
              </a:rPr>
              <a:t>LOGO</a:t>
            </a:r>
          </a:p>
        </p:txBody>
      </p:sp>
      <p:sp>
        <p:nvSpPr>
          <p:cNvPr id="1035" name="AutoShape 14"/>
          <p:cNvSpPr>
            <a:spLocks noChangeArrowheads="1"/>
          </p:cNvSpPr>
          <p:nvPr/>
        </p:nvSpPr>
        <p:spPr bwMode="auto">
          <a:xfrm rot="5400000">
            <a:off x="8458201" y="-196850"/>
            <a:ext cx="273050" cy="860425"/>
          </a:xfrm>
          <a:prstGeom prst="moon">
            <a:avLst>
              <a:gd name="adj" fmla="val 21208"/>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grpSp>
        <p:nvGrpSpPr>
          <p:cNvPr id="1036" name="Group 18"/>
          <p:cNvGrpSpPr>
            <a:grpSpLocks/>
          </p:cNvGrpSpPr>
          <p:nvPr/>
        </p:nvGrpSpPr>
        <p:grpSpPr bwMode="auto">
          <a:xfrm>
            <a:off x="-6350" y="0"/>
            <a:ext cx="9155113" cy="6859588"/>
            <a:chOff x="0" y="0"/>
            <a:chExt cx="5764" cy="4321"/>
          </a:xfrm>
        </p:grpSpPr>
        <p:sp>
          <p:nvSpPr>
            <p:cNvPr id="1037" name="AutoShape 19"/>
            <p:cNvSpPr>
              <a:spLocks noChangeArrowheads="1"/>
            </p:cNvSpPr>
            <p:nvPr/>
          </p:nvSpPr>
          <p:spPr bwMode="white">
            <a:xfrm>
              <a:off x="27" y="24"/>
              <a:ext cx="5712" cy="4274"/>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1038" name="Freeform 20"/>
            <p:cNvSpPr>
              <a:spLocks/>
            </p:cNvSpPr>
            <p:nvPr/>
          </p:nvSpPr>
          <p:spPr bwMode="white">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2">
                  <a:moveTo>
                    <a:pt x="2" y="282"/>
                  </a:moveTo>
                  <a:lnTo>
                    <a:pt x="82" y="144"/>
                  </a:lnTo>
                  <a:lnTo>
                    <a:pt x="165" y="36"/>
                  </a:lnTo>
                  <a:lnTo>
                    <a:pt x="288"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21"/>
            <p:cNvSpPr>
              <a:spLocks/>
            </p:cNvSpPr>
            <p:nvPr/>
          </p:nvSpPr>
          <p:spPr bwMode="white">
            <a:xfrm>
              <a:off x="5" y="3985"/>
              <a:ext cx="244" cy="336"/>
            </a:xfrm>
            <a:custGeom>
              <a:avLst/>
              <a:gdLst>
                <a:gd name="T0" fmla="*/ 250 w 243"/>
                <a:gd name="T1" fmla="*/ 335 h 336"/>
                <a:gd name="T2" fmla="*/ 129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2"/>
            <p:cNvSpPr>
              <a:spLocks/>
            </p:cNvSpPr>
            <p:nvPr/>
          </p:nvSpPr>
          <p:spPr bwMode="white">
            <a:xfrm>
              <a:off x="5511" y="4029"/>
              <a:ext cx="253" cy="290"/>
            </a:xfrm>
            <a:custGeom>
              <a:avLst/>
              <a:gdLst>
                <a:gd name="T0" fmla="*/ 421 w 232"/>
                <a:gd name="T1" fmla="*/ 0 h 290"/>
                <a:gd name="T2" fmla="*/ 301 w 232"/>
                <a:gd name="T3" fmla="*/ 144 h 290"/>
                <a:gd name="T4" fmla="*/ 182 w 232"/>
                <a:gd name="T5" fmla="*/ 253 h 290"/>
                <a:gd name="T6" fmla="*/ 0 w 232"/>
                <a:gd name="T7" fmla="*/ 290 h 290"/>
                <a:gd name="T8" fmla="*/ 425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p:spPr>
          <p:txBody>
            <a:bodyPr/>
            <a:lstStyle/>
            <a:p>
              <a:endParaRPr lang="en-US"/>
            </a:p>
          </p:txBody>
        </p:sp>
        <p:sp>
          <p:nvSpPr>
            <p:cNvPr id="1041" name="Freeform 23"/>
            <p:cNvSpPr>
              <a:spLocks/>
            </p:cNvSpPr>
            <p:nvPr/>
          </p:nvSpPr>
          <p:spPr bwMode="white">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Tree>
  </p:cSld>
  <p:clrMap bg1="lt1" tx1="dk1" bg2="lt2" tx2="dk2" accent1="accent1" accent2="accent2" accent3="accent3" accent4="accent4" accent5="accent5" accent6="accent6" hlink="hlink" folHlink="folHlink"/>
  <p:sldLayoutIdLst>
    <p:sldLayoutId id="2147483842"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ransition spd="slow">
    <p:push dir="r"/>
  </p:transition>
  <p:txStyles>
    <p:titleStyle>
      <a:lvl1pPr algn="l" rtl="1" eaLnBrk="1" fontAlgn="base" hangingPunct="1">
        <a:spcBef>
          <a:spcPct val="0"/>
        </a:spcBef>
        <a:spcAft>
          <a:spcPct val="0"/>
        </a:spcAft>
        <a:defRPr sz="3600" b="1">
          <a:solidFill>
            <a:schemeClr val="bg1"/>
          </a:solidFill>
          <a:latin typeface="+mj-lt"/>
          <a:ea typeface="+mj-ea"/>
          <a:cs typeface="+mj-cs"/>
        </a:defRPr>
      </a:lvl1pPr>
      <a:lvl2pPr algn="l" rtl="1" eaLnBrk="1" fontAlgn="base" hangingPunct="1">
        <a:spcBef>
          <a:spcPct val="0"/>
        </a:spcBef>
        <a:spcAft>
          <a:spcPct val="0"/>
        </a:spcAft>
        <a:defRPr sz="3600" b="1">
          <a:solidFill>
            <a:schemeClr val="bg1"/>
          </a:solidFill>
          <a:latin typeface="Arial" charset="0"/>
        </a:defRPr>
      </a:lvl2pPr>
      <a:lvl3pPr algn="l" rtl="1" eaLnBrk="1" fontAlgn="base" hangingPunct="1">
        <a:spcBef>
          <a:spcPct val="0"/>
        </a:spcBef>
        <a:spcAft>
          <a:spcPct val="0"/>
        </a:spcAft>
        <a:defRPr sz="3600" b="1">
          <a:solidFill>
            <a:schemeClr val="bg1"/>
          </a:solidFill>
          <a:latin typeface="Arial" charset="0"/>
        </a:defRPr>
      </a:lvl3pPr>
      <a:lvl4pPr algn="l" rtl="1" eaLnBrk="1" fontAlgn="base" hangingPunct="1">
        <a:spcBef>
          <a:spcPct val="0"/>
        </a:spcBef>
        <a:spcAft>
          <a:spcPct val="0"/>
        </a:spcAft>
        <a:defRPr sz="3600" b="1">
          <a:solidFill>
            <a:schemeClr val="bg1"/>
          </a:solidFill>
          <a:latin typeface="Arial" charset="0"/>
        </a:defRPr>
      </a:lvl4pPr>
      <a:lvl5pPr algn="l" rtl="1" eaLnBrk="1" fontAlgn="base" hangingPunct="1">
        <a:spcBef>
          <a:spcPct val="0"/>
        </a:spcBef>
        <a:spcAft>
          <a:spcPct val="0"/>
        </a:spcAft>
        <a:defRPr sz="3600" b="1">
          <a:solidFill>
            <a:schemeClr val="bg1"/>
          </a:solidFill>
          <a:latin typeface="Arial" charset="0"/>
        </a:defRPr>
      </a:lvl5pPr>
      <a:lvl6pPr marL="457200" algn="l" rtl="1" eaLnBrk="1" fontAlgn="base" hangingPunct="1">
        <a:spcBef>
          <a:spcPct val="0"/>
        </a:spcBef>
        <a:spcAft>
          <a:spcPct val="0"/>
        </a:spcAft>
        <a:defRPr sz="3600" b="1">
          <a:solidFill>
            <a:schemeClr val="bg1"/>
          </a:solidFill>
          <a:latin typeface="Arial" charset="0"/>
        </a:defRPr>
      </a:lvl6pPr>
      <a:lvl7pPr marL="914400" algn="l" rtl="1" eaLnBrk="1" fontAlgn="base" hangingPunct="1">
        <a:spcBef>
          <a:spcPct val="0"/>
        </a:spcBef>
        <a:spcAft>
          <a:spcPct val="0"/>
        </a:spcAft>
        <a:defRPr sz="3600" b="1">
          <a:solidFill>
            <a:schemeClr val="bg1"/>
          </a:solidFill>
          <a:latin typeface="Arial" charset="0"/>
        </a:defRPr>
      </a:lvl7pPr>
      <a:lvl8pPr marL="1371600" algn="l" rtl="1" eaLnBrk="1" fontAlgn="base" hangingPunct="1">
        <a:spcBef>
          <a:spcPct val="0"/>
        </a:spcBef>
        <a:spcAft>
          <a:spcPct val="0"/>
        </a:spcAft>
        <a:defRPr sz="3600" b="1">
          <a:solidFill>
            <a:schemeClr val="bg1"/>
          </a:solidFill>
          <a:latin typeface="Arial" charset="0"/>
        </a:defRPr>
      </a:lvl8pPr>
      <a:lvl9pPr marL="1828800" algn="l" rtl="1" eaLnBrk="1" fontAlgn="base" hangingPunct="1">
        <a:spcBef>
          <a:spcPct val="0"/>
        </a:spcBef>
        <a:spcAft>
          <a:spcPct val="0"/>
        </a:spcAft>
        <a:defRPr sz="3600" b="1">
          <a:solidFill>
            <a:schemeClr val="bg1"/>
          </a:solidFill>
          <a:latin typeface="Arial" charset="0"/>
        </a:defRPr>
      </a:lvl9pPr>
    </p:titleStyle>
    <p:bodyStyle>
      <a:lvl1pPr marL="342900" indent="-342900" algn="r" rtl="1" eaLnBrk="1" fontAlgn="base" hangingPunct="1">
        <a:spcBef>
          <a:spcPct val="20000"/>
        </a:spcBef>
        <a:spcAft>
          <a:spcPct val="0"/>
        </a:spcAft>
        <a:buClr>
          <a:schemeClr val="hlink"/>
        </a:buClr>
        <a:buFont typeface="Wingdings" panose="05000000000000000000" pitchFamily="2" charset="2"/>
        <a:buChar char="v"/>
        <a:defRPr sz="2800" b="1">
          <a:solidFill>
            <a:schemeClr val="tx1"/>
          </a:solidFill>
          <a:latin typeface="+mn-lt"/>
          <a:ea typeface="+mn-ea"/>
          <a:cs typeface="+mn-cs"/>
        </a:defRPr>
      </a:lvl1pPr>
      <a:lvl2pPr marL="742950" indent="-285750" algn="r" rtl="1" eaLnBrk="1" fontAlgn="base" hangingPunct="1">
        <a:spcBef>
          <a:spcPct val="20000"/>
        </a:spcBef>
        <a:spcAft>
          <a:spcPct val="0"/>
        </a:spcAft>
        <a:buClr>
          <a:schemeClr val="accent1"/>
        </a:buClr>
        <a:buFont typeface="Wingdings" panose="05000000000000000000" pitchFamily="2" charset="2"/>
        <a:buChar char="§"/>
        <a:defRPr sz="2800">
          <a:solidFill>
            <a:schemeClr val="tx1"/>
          </a:solidFill>
          <a:latin typeface="+mj-lt"/>
        </a:defRPr>
      </a:lvl2pPr>
      <a:lvl3pPr marL="1143000" indent="-228600" algn="r" rtl="1" eaLnBrk="1" fontAlgn="base" hangingPunct="1">
        <a:spcBef>
          <a:spcPct val="20000"/>
        </a:spcBef>
        <a:spcAft>
          <a:spcPct val="0"/>
        </a:spcAft>
        <a:buClr>
          <a:schemeClr val="tx1"/>
        </a:buClr>
        <a:buChar char="•"/>
        <a:defRPr sz="2400">
          <a:solidFill>
            <a:schemeClr val="tx1"/>
          </a:solidFill>
          <a:latin typeface="+mj-lt"/>
        </a:defRPr>
      </a:lvl3pPr>
      <a:lvl4pPr marL="1600200" indent="-228600" algn="r" rtl="1" eaLnBrk="1" fontAlgn="base" hangingPunct="1">
        <a:spcBef>
          <a:spcPct val="20000"/>
        </a:spcBef>
        <a:spcAft>
          <a:spcPct val="0"/>
        </a:spcAft>
        <a:buChar char="–"/>
        <a:defRPr sz="2000">
          <a:solidFill>
            <a:schemeClr val="tx1"/>
          </a:solidFill>
          <a:latin typeface="+mj-lt"/>
        </a:defRPr>
      </a:lvl4pPr>
      <a:lvl5pPr marL="2057400" indent="-228600" algn="r" rtl="1" eaLnBrk="1" fontAlgn="base" hangingPunct="1">
        <a:spcBef>
          <a:spcPct val="20000"/>
        </a:spcBef>
        <a:spcAft>
          <a:spcPct val="0"/>
        </a:spcAft>
        <a:buChar char="»"/>
        <a:defRPr sz="2000">
          <a:solidFill>
            <a:schemeClr val="tx1"/>
          </a:solidFill>
          <a:latin typeface="+mj-lt"/>
        </a:defRPr>
      </a:lvl5pPr>
      <a:lvl6pPr marL="2514600" indent="-228600" algn="r" rtl="1" eaLnBrk="1" fontAlgn="base" hangingPunct="1">
        <a:spcBef>
          <a:spcPct val="20000"/>
        </a:spcBef>
        <a:spcAft>
          <a:spcPct val="0"/>
        </a:spcAft>
        <a:buChar char="»"/>
        <a:defRPr sz="2000">
          <a:solidFill>
            <a:schemeClr val="tx1"/>
          </a:solidFill>
          <a:latin typeface="+mj-lt"/>
        </a:defRPr>
      </a:lvl6pPr>
      <a:lvl7pPr marL="2971800" indent="-228600" algn="r" rtl="1" eaLnBrk="1" fontAlgn="base" hangingPunct="1">
        <a:spcBef>
          <a:spcPct val="20000"/>
        </a:spcBef>
        <a:spcAft>
          <a:spcPct val="0"/>
        </a:spcAft>
        <a:buChar char="»"/>
        <a:defRPr sz="2000">
          <a:solidFill>
            <a:schemeClr val="tx1"/>
          </a:solidFill>
          <a:latin typeface="+mj-lt"/>
        </a:defRPr>
      </a:lvl7pPr>
      <a:lvl8pPr marL="3429000" indent="-228600" algn="r" rtl="1" eaLnBrk="1" fontAlgn="base" hangingPunct="1">
        <a:spcBef>
          <a:spcPct val="20000"/>
        </a:spcBef>
        <a:spcAft>
          <a:spcPct val="0"/>
        </a:spcAft>
        <a:buChar char="»"/>
        <a:defRPr sz="2000">
          <a:solidFill>
            <a:schemeClr val="tx1"/>
          </a:solidFill>
          <a:latin typeface="+mj-lt"/>
        </a:defRPr>
      </a:lvl8pPr>
      <a:lvl9pPr marL="3886200" indent="-228600" algn="r" rtl="1" eaLnBrk="1" fontAlgn="base" hangingPunct="1">
        <a:spcBef>
          <a:spcPct val="20000"/>
        </a:spcBef>
        <a:spcAft>
          <a:spcPct val="0"/>
        </a:spcAft>
        <a:buChar char="»"/>
        <a:defRPr sz="2000">
          <a:solidFill>
            <a:schemeClr val="tx1"/>
          </a:solidFill>
          <a:latin typeface="+mj-lt"/>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667000" y="1371600"/>
            <a:ext cx="4191000" cy="2209800"/>
          </a:xfrm>
        </p:spPr>
        <p:txBody>
          <a:bodyPr/>
          <a:lstStyle/>
          <a:p>
            <a:pPr algn="ctr" eaLnBrk="1" hangingPunct="1"/>
            <a:r>
              <a:rPr lang="fa-IR" sz="4000" dirty="0" smtClean="0"/>
              <a:t>شناخت کلی انواع میکروسکوپ ها.اجزا اصلی میکروسکوپ ها نوری و کاربرد هر یک</a:t>
            </a:r>
            <a:endParaRPr lang="en-US" sz="4000" dirty="0" smtClean="0"/>
          </a:p>
        </p:txBody>
      </p:sp>
      <p:sp>
        <p:nvSpPr>
          <p:cNvPr id="3075" name="TextBox 4"/>
          <p:cNvSpPr txBox="1">
            <a:spLocks noChangeArrowheads="1"/>
          </p:cNvSpPr>
          <p:nvPr/>
        </p:nvSpPr>
        <p:spPr bwMode="auto">
          <a:xfrm>
            <a:off x="2819400" y="500063"/>
            <a:ext cx="3568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3600"/>
              <a:t>بسم الله الرحمن الرحیم</a:t>
            </a:r>
          </a:p>
        </p:txBody>
      </p:sp>
    </p:spTree>
  </p:cSld>
  <p:clrMapOvr>
    <a:masterClrMapping/>
  </p:clrMapOvr>
  <p:transition spd="slow">
    <p:push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179388" y="1304925"/>
            <a:ext cx="8929687" cy="4943475"/>
          </a:xfrm>
        </p:spPr>
        <p:txBody>
          <a:bodyPr/>
          <a:lstStyle/>
          <a:p>
            <a:r>
              <a:rPr lang="fa-IR" smtClean="0">
                <a:latin typeface="Tahoma" panose="020B0604030504040204" pitchFamily="34" charset="0"/>
                <a:cs typeface="Tahoma" panose="020B0604030504040204" pitchFamily="34" charset="0"/>
              </a:rPr>
              <a:t>آخرین پیشرفت میکروسکوپ مربوط است به تهیه دستگاه</a:t>
            </a:r>
            <a:r>
              <a:rPr lang="fa-IR" u="sng" smtClean="0">
                <a:latin typeface="Tahoma" panose="020B0604030504040204" pitchFamily="34" charset="0"/>
                <a:cs typeface="Tahoma" panose="020B0604030504040204" pitchFamily="34" charset="0"/>
              </a:rPr>
              <a:t> </a:t>
            </a:r>
            <a:r>
              <a:rPr lang="fa-IR" smtClean="0">
                <a:latin typeface="Tahoma" panose="020B0604030504040204" pitchFamily="34" charset="0"/>
                <a:cs typeface="Tahoma" panose="020B0604030504040204" pitchFamily="34" charset="0"/>
              </a:rPr>
              <a:t>تنویر و جعبه</a:t>
            </a:r>
            <a:r>
              <a:rPr lang="fa-IR" u="sng" smtClean="0">
                <a:latin typeface="Tahoma" panose="020B0604030504040204" pitchFamily="34" charset="0"/>
                <a:cs typeface="Tahoma" panose="020B0604030504040204" pitchFamily="34" charset="0"/>
              </a:rPr>
              <a:t> </a:t>
            </a:r>
            <a:r>
              <a:rPr lang="fa-IR" smtClean="0">
                <a:latin typeface="Tahoma" panose="020B0604030504040204" pitchFamily="34" charset="0"/>
                <a:cs typeface="Tahoma" panose="020B0604030504040204" pitchFamily="34" charset="0"/>
              </a:rPr>
              <a:t>میکروسکوپ که می توان آن را کنترل نموده و محفوظ داشت و از آن به خوبی استفاده نمود. </a:t>
            </a:r>
            <a:r>
              <a:rPr lang="fa-IR" smtClean="0"/>
              <a:t> </a:t>
            </a:r>
          </a:p>
          <a:p>
            <a:endParaRPr lang="fa-IR" smtClean="0"/>
          </a:p>
        </p:txBody>
      </p:sp>
      <p:pic>
        <p:nvPicPr>
          <p:cNvPr id="12291" name="Picture 10" descr="lab%20scop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25" y="3429000"/>
            <a:ext cx="2803525" cy="287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203107_074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313" y="3429000"/>
            <a:ext cx="40624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6" descr="microscopeCCD.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57750" y="3392488"/>
            <a:ext cx="3786188"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itle 1"/>
          <p:cNvSpPr>
            <a:spLocks noGrp="1"/>
          </p:cNvSpPr>
          <p:nvPr>
            <p:ph type="title"/>
          </p:nvPr>
        </p:nvSpPr>
        <p:spPr/>
        <p:txBody>
          <a:bodyPr/>
          <a:lstStyle/>
          <a:p>
            <a:r>
              <a:rPr lang="fa-IR" smtClean="0"/>
              <a:t>موارد استفاده</a:t>
            </a:r>
          </a:p>
        </p:txBody>
      </p:sp>
      <p:sp>
        <p:nvSpPr>
          <p:cNvPr id="13317" name="Content Placeholder 2"/>
          <p:cNvSpPr>
            <a:spLocks noGrp="1"/>
          </p:cNvSpPr>
          <p:nvPr>
            <p:ph idx="1"/>
          </p:nvPr>
        </p:nvSpPr>
        <p:spPr/>
        <p:txBody>
          <a:bodyPr/>
          <a:lstStyle/>
          <a:p>
            <a:r>
              <a:rPr lang="fa-IR" sz="2000" smtClean="0">
                <a:latin typeface="Tahoma" panose="020B0604030504040204" pitchFamily="34" charset="0"/>
                <a:cs typeface="Tahoma" panose="020B0604030504040204" pitchFamily="34" charset="0"/>
              </a:rPr>
              <a:t>موارد استفاده از میکروسکوپ </a:t>
            </a:r>
          </a:p>
          <a:p>
            <a:r>
              <a:rPr lang="fa-IR" sz="2000" smtClean="0">
                <a:latin typeface="Tahoma" panose="020B0604030504040204" pitchFamily="34" charset="0"/>
                <a:cs typeface="Tahoma" panose="020B0604030504040204" pitchFamily="34" charset="0"/>
              </a:rPr>
              <a:t>با پیشرفت علم ، استفاده از میکروسکوپ هم بیشتر شد. امروزه در بیمارستانها ، کارخانجات ، سازمانهای تحقیقی ، آموزش</a:t>
            </a:r>
            <a:r>
              <a:rPr lang="fa-IR" sz="2000" u="sng" smtClean="0">
                <a:latin typeface="Tahoma" panose="020B0604030504040204" pitchFamily="34" charset="0"/>
                <a:cs typeface="Tahoma" panose="020B0604030504040204" pitchFamily="34" charset="0"/>
              </a:rPr>
              <a:t> و </a:t>
            </a:r>
            <a:r>
              <a:rPr lang="fa-IR" sz="2000" smtClean="0">
                <a:latin typeface="Tahoma" panose="020B0604030504040204" pitchFamily="34" charset="0"/>
                <a:cs typeface="Tahoma" panose="020B0604030504040204" pitchFamily="34" charset="0"/>
              </a:rPr>
              <a:t>پرورش ، دانشگاهها و آزمایشگاهها از میکروسکوپ استفاده می شود. </a:t>
            </a:r>
          </a:p>
          <a:p>
            <a:endParaRPr lang="fa-IR" sz="2000" smtClean="0">
              <a:latin typeface="Tahoma" panose="020B0604030504040204" pitchFamily="34" charset="0"/>
              <a:cs typeface="Tahoma" panose="020B0604030504040204" pitchFamily="34" charset="0"/>
            </a:endParaRPr>
          </a:p>
        </p:txBody>
      </p:sp>
      <p:sp>
        <p:nvSpPr>
          <p:cNvPr id="6" name="Oval 5"/>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p:txBody>
          <a:bodyPr/>
          <a:lstStyle/>
          <a:p>
            <a:r>
              <a:rPr lang="fa-IR" sz="2400" smtClean="0">
                <a:latin typeface="Tahoma" panose="020B0604030504040204" pitchFamily="34" charset="0"/>
                <a:cs typeface="Tahoma" panose="020B0604030504040204" pitchFamily="34" charset="0"/>
              </a:rPr>
              <a:t>آسیب شناسان از میکروسکوپ به منظور کمک به تشخیص برای درمان بیماریها استفاده می کنند. حتی جراح از میکروسکوپ ویژه ای برای اعمال ظریف جراحی (جراحی</a:t>
            </a:r>
            <a:r>
              <a:rPr lang="fa-IR" sz="2400" u="sng" smtClean="0">
                <a:latin typeface="Tahoma" panose="020B0604030504040204" pitchFamily="34" charset="0"/>
                <a:cs typeface="Tahoma" panose="020B0604030504040204" pitchFamily="34" charset="0"/>
              </a:rPr>
              <a:t> </a:t>
            </a:r>
            <a:r>
              <a:rPr lang="fa-IR" sz="2400" smtClean="0">
                <a:latin typeface="Tahoma" panose="020B0604030504040204" pitchFamily="34" charset="0"/>
                <a:cs typeface="Tahoma" panose="020B0604030504040204" pitchFamily="34" charset="0"/>
              </a:rPr>
              <a:t>گوش و چشم و ...) استفاده می کند. </a:t>
            </a:r>
          </a:p>
          <a:p>
            <a:r>
              <a:rPr lang="fa-IR" sz="2400" smtClean="0">
                <a:latin typeface="Tahoma" panose="020B0604030504040204" pitchFamily="34" charset="0"/>
                <a:cs typeface="Tahoma" panose="020B0604030504040204" pitchFamily="34" charset="0"/>
              </a:rPr>
              <a:t>از میکروسکوپ در آزمایشگاهها درباره موضوعات گوناگون از گیاه شناسی گرفته تا فلزشناسی برای مطالعه استفاده می گردد. در امور صنعتی و هنری و الکترونیک ، میکروسکوپ را به کار می گیرند. </a:t>
            </a:r>
          </a:p>
          <a:p>
            <a:r>
              <a:rPr lang="fa-IR" sz="2400" smtClean="0">
                <a:latin typeface="Tahoma" panose="020B0604030504040204" pitchFamily="34" charset="0"/>
                <a:cs typeface="Tahoma" panose="020B0604030504040204" pitchFamily="34" charset="0"/>
              </a:rPr>
              <a:t>در آموزش و پرورش و دانشگاهها استفاده از میکروسکوپ ضروری است و پیشرفت مداوم در علم و  تکنولوژی، استفاده بیشتر از این دستگاه علمی را ضروری می نماید. </a:t>
            </a:r>
          </a:p>
          <a:p>
            <a:endParaRPr lang="fa-IR" sz="24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fa-IR" smtClean="0"/>
              <a:t>موارد استفاده</a:t>
            </a:r>
          </a:p>
        </p:txBody>
      </p:sp>
      <p:sp>
        <p:nvSpPr>
          <p:cNvPr id="15363" name="Content Placeholder 2"/>
          <p:cNvSpPr>
            <a:spLocks noGrp="1"/>
          </p:cNvSpPr>
          <p:nvPr>
            <p:ph idx="1"/>
          </p:nvPr>
        </p:nvSpPr>
        <p:spPr/>
        <p:txBody>
          <a:bodyPr/>
          <a:lstStyle/>
          <a:p>
            <a:r>
              <a:rPr lang="fa-IR" sz="3200" b="0" smtClean="0">
                <a:latin typeface="Tahoma" panose="020B0604030504040204" pitchFamily="34" charset="0"/>
                <a:cs typeface="Tahoma" panose="020B0604030504040204" pitchFamily="34" charset="0"/>
              </a:rPr>
              <a:t>ميكروسكوپ آزمايشگاهي ‏</a:t>
            </a:r>
            <a:br>
              <a:rPr lang="fa-IR" sz="3200" b="0" smtClean="0">
                <a:latin typeface="Tahoma" panose="020B0604030504040204" pitchFamily="34" charset="0"/>
                <a:cs typeface="Tahoma" panose="020B0604030504040204" pitchFamily="34" charset="0"/>
              </a:rPr>
            </a:br>
            <a:r>
              <a:rPr lang="fa-IR" sz="3200" b="0" smtClean="0">
                <a:latin typeface="Tahoma" panose="020B0604030504040204" pitchFamily="34" charset="0"/>
                <a:cs typeface="Tahoma" panose="020B0604030504040204" pitchFamily="34" charset="0"/>
              </a:rPr>
              <a:t>اساس كار اين ميكروسكوپ‌ها بر اساس استفاده از نور مرئي است كه از طريق سيستم عدسي متمركز مي‌شود و امكان بزرگنمايي را فراهم مي‌آورد. از اين ميكروسكوپ مي‌توان در بخش بيوشيمي، هماتولوژي، سايتولوژي، هيستولوژي و ميكروبيولوژي استفاده نمود.</a:t>
            </a:r>
          </a:p>
          <a:p>
            <a:endParaRPr lang="fa-IR" sz="3200" b="0" smtClean="0">
              <a:latin typeface="Tahoma" panose="020B0604030504040204" pitchFamily="34" charset="0"/>
              <a:cs typeface="Tahoma" panose="020B0604030504040204" pitchFamily="34" charset="0"/>
            </a:endParaRPr>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457200" y="1006475"/>
            <a:ext cx="8229600" cy="4943475"/>
          </a:xfrm>
        </p:spPr>
        <p:txBody>
          <a:bodyPr/>
          <a:lstStyle/>
          <a:p>
            <a:r>
              <a:rPr lang="fa-IR" sz="3200" b="0" smtClean="0">
                <a:latin typeface="Tahoma" panose="020B0604030504040204" pitchFamily="34" charset="0"/>
                <a:cs typeface="Tahoma" panose="020B0604030504040204" pitchFamily="34" charset="0"/>
              </a:rPr>
              <a:t/>
            </a:r>
            <a:br>
              <a:rPr lang="fa-IR" sz="3200" b="0" smtClean="0">
                <a:latin typeface="Tahoma" panose="020B0604030504040204" pitchFamily="34" charset="0"/>
                <a:cs typeface="Tahoma" panose="020B0604030504040204" pitchFamily="34" charset="0"/>
              </a:rPr>
            </a:br>
            <a:r>
              <a:rPr lang="fa-IR" sz="3200" b="0" smtClean="0">
                <a:latin typeface="Tahoma" panose="020B0604030504040204" pitchFamily="34" charset="0"/>
                <a:cs typeface="Tahoma" panose="020B0604030504040204" pitchFamily="34" charset="0"/>
              </a:rPr>
              <a:t>ميكروسكوپ جراحي </a:t>
            </a:r>
            <a:br>
              <a:rPr lang="fa-IR" sz="3200" b="0" smtClean="0">
                <a:latin typeface="Tahoma" panose="020B0604030504040204" pitchFamily="34" charset="0"/>
                <a:cs typeface="Tahoma" panose="020B0604030504040204" pitchFamily="34" charset="0"/>
              </a:rPr>
            </a:br>
            <a:r>
              <a:rPr lang="fa-IR" sz="3200" b="0" smtClean="0">
                <a:latin typeface="Tahoma" panose="020B0604030504040204" pitchFamily="34" charset="0"/>
                <a:cs typeface="Tahoma" panose="020B0604030504040204" pitchFamily="34" charset="0"/>
              </a:rPr>
              <a:t>از ميكروسكوپ جهت بزرگنمايي ساختارهاي تحت جراحي (اعصاب، عروق خوني و لنفي، جراحات و ...) در حين عمل استفاده مي‌كنند. بسياري از انواع اين ميكروسكوپ‌ها داراي ثابت‌كننده هستند كه نياز به دخالت جراح را به حداقل رسانده، وي مي‌تواند بر روي روند جراحي تمركز نمايد.</a:t>
            </a:r>
            <a:endParaRPr lang="fa-IR" sz="3200" smtClean="0"/>
          </a:p>
        </p:txBody>
      </p:sp>
      <p:sp>
        <p:nvSpPr>
          <p:cNvPr id="3" name="Oval 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2"/>
          <p:cNvSpPr>
            <a:spLocks noGrp="1"/>
          </p:cNvSpPr>
          <p:nvPr>
            <p:ph idx="1"/>
          </p:nvPr>
        </p:nvSpPr>
        <p:spPr/>
        <p:txBody>
          <a:bodyPr/>
          <a:lstStyle/>
          <a:p>
            <a:pPr marL="0" indent="0">
              <a:buFont typeface="Wingdings" panose="05000000000000000000" pitchFamily="2" charset="2"/>
              <a:buNone/>
            </a:pPr>
            <a:r>
              <a:rPr lang="fa-IR" sz="4000" b="0" smtClean="0">
                <a:latin typeface="Tahoma" panose="020B0604030504040204" pitchFamily="34" charset="0"/>
                <a:cs typeface="Tahoma" panose="020B0604030504040204" pitchFamily="34" charset="0"/>
              </a:rPr>
              <a:t>اساس كار اين ميكروسكوپ‌ها مشابه ميكروسكوپ‌هاي آزمايشگاهي است اما قابليت‌هايي جهت استفاده در محيط اتاق عمل به آن اضافه شده است.</a:t>
            </a:r>
          </a:p>
          <a:p>
            <a:pPr marL="0" indent="0">
              <a:buFont typeface="Wingdings" panose="05000000000000000000" pitchFamily="2" charset="2"/>
              <a:buNone/>
            </a:pPr>
            <a:endParaRPr lang="fa-IR" sz="4000"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p:txBody>
          <a:bodyPr/>
          <a:lstStyle/>
          <a:p>
            <a:r>
              <a:rPr lang="fa-IR" sz="2000" smtClean="0">
                <a:latin typeface="Tahoma" panose="020B0604030504040204" pitchFamily="34" charset="0"/>
                <a:cs typeface="Tahoma" panose="020B0604030504040204" pitchFamily="34" charset="0"/>
              </a:rPr>
              <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ميكروسكوپ الكتروني </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اين نوع ميكروسكوپ‌ها، بزرگنمايي تا هزار برابر ميكروسكوپ‌هاي نوري ايجاد مي‌كند و امكان ايجاد تصوير از سطح زير مولكولي را فراهم مي‌آورد. ميكروسكوپ‌هاي الكتروني دريچه تازه‌اي جهت مطالعات بيولوژي سلولي در نفرولوژي و انكولوژي فراهم آورده است. تشخيص بيماري‌هاي عفوني (از جمله ‏</a:t>
            </a:r>
            <a:r>
              <a:rPr lang="en-US" sz="2000" smtClean="0">
                <a:latin typeface="Tahoma" panose="020B0604030504040204" pitchFamily="34" charset="0"/>
                <a:cs typeface="Tahoma" panose="020B0604030504040204" pitchFamily="34" charset="0"/>
              </a:rPr>
              <a:t>HIV‏)، </a:t>
            </a:r>
            <a:r>
              <a:rPr lang="fa-IR" sz="2000" smtClean="0">
                <a:latin typeface="Tahoma" panose="020B0604030504040204" pitchFamily="34" charset="0"/>
                <a:cs typeface="Tahoma" panose="020B0604030504040204" pitchFamily="34" charset="0"/>
              </a:rPr>
              <a:t>عصبي، قلبي، ريوي،‌ پوستي، كبدي، اختلالات خوني و مشكلات متابوليك با اين وسايل، تسهيل شده است. ميكروسكوپ‌هاي الكتروني در دو نوع ‏</a:t>
            </a:r>
            <a:r>
              <a:rPr lang="en-US" sz="2000" smtClean="0">
                <a:latin typeface="Tahoma" panose="020B0604030504040204" pitchFamily="34" charset="0"/>
                <a:cs typeface="Tahoma" panose="020B0604030504040204" pitchFamily="34" charset="0"/>
              </a:rPr>
              <a:t>TEM‏ </a:t>
            </a:r>
            <a:r>
              <a:rPr lang="fa-IR" sz="2000" smtClean="0">
                <a:latin typeface="Tahoma" panose="020B0604030504040204" pitchFamily="34" charset="0"/>
                <a:cs typeface="Tahoma" panose="020B0604030504040204" pitchFamily="34" charset="0"/>
              </a:rPr>
              <a:t>و ‏</a:t>
            </a:r>
            <a:r>
              <a:rPr lang="en-US" sz="2000" smtClean="0">
                <a:latin typeface="Tahoma" panose="020B0604030504040204" pitchFamily="34" charset="0"/>
                <a:cs typeface="Tahoma" panose="020B0604030504040204" pitchFamily="34" charset="0"/>
              </a:rPr>
              <a:t>SEM‏ </a:t>
            </a:r>
            <a:r>
              <a:rPr lang="fa-IR" sz="2000" smtClean="0">
                <a:latin typeface="Tahoma" panose="020B0604030504040204" pitchFamily="34" charset="0"/>
                <a:cs typeface="Tahoma" panose="020B0604030504040204" pitchFamily="34" charset="0"/>
              </a:rPr>
              <a:t>موجود است.</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a:t>
            </a:r>
            <a:r>
              <a:rPr lang="en-US" sz="2000" smtClean="0">
                <a:latin typeface="Tahoma" panose="020B0604030504040204" pitchFamily="34" charset="0"/>
                <a:cs typeface="Tahoma" panose="020B0604030504040204" pitchFamily="34" charset="0"/>
              </a:rPr>
              <a:t>TEM‏ </a:t>
            </a:r>
            <a:r>
              <a:rPr lang="fa-IR" sz="2000" smtClean="0">
                <a:latin typeface="Tahoma" panose="020B0604030504040204" pitchFamily="34" charset="0"/>
                <a:cs typeface="Tahoma" panose="020B0604030504040204" pitchFamily="34" charset="0"/>
              </a:rPr>
              <a:t>مانند ميكروسكوپ نوري عمل مي‌كند. با اين تفاوت كه به جاي نور از بيم الكتروني استفاده مي‌كند. به اين ترتيب جزئيات بسياري به تصوير درمي‌آيد. كاربرد ‏</a:t>
            </a:r>
            <a:r>
              <a:rPr lang="en-US" sz="2000" smtClean="0">
                <a:latin typeface="Tahoma" panose="020B0604030504040204" pitchFamily="34" charset="0"/>
                <a:cs typeface="Tahoma" panose="020B0604030504040204" pitchFamily="34" charset="0"/>
              </a:rPr>
              <a:t>SEM‏ </a:t>
            </a:r>
            <a:r>
              <a:rPr lang="fa-IR" sz="2000" smtClean="0">
                <a:latin typeface="Tahoma" panose="020B0604030504040204" pitchFamily="34" charset="0"/>
                <a:cs typeface="Tahoma" panose="020B0604030504040204" pitchFamily="34" charset="0"/>
              </a:rPr>
              <a:t>بيشتر صنعتي است و جهت آزمايش خواص سطح به كار مي‌رود.</a:t>
            </a:r>
          </a:p>
          <a:p>
            <a:endParaRPr lang="fa-IR" sz="2000" smtClean="0"/>
          </a:p>
        </p:txBody>
      </p:sp>
      <p:sp>
        <p:nvSpPr>
          <p:cNvPr id="3" name="Oval 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fa-IR" smtClean="0"/>
              <a:t>انواع میکروسکوپ</a:t>
            </a:r>
          </a:p>
        </p:txBody>
      </p:sp>
      <p:sp>
        <p:nvSpPr>
          <p:cNvPr id="19459" name="Content Placeholder 2"/>
          <p:cNvSpPr>
            <a:spLocks noGrp="1"/>
          </p:cNvSpPr>
          <p:nvPr>
            <p:ph idx="1"/>
          </p:nvPr>
        </p:nvSpPr>
        <p:spPr>
          <a:xfrm>
            <a:off x="457200" y="1125538"/>
            <a:ext cx="8229600" cy="4943475"/>
          </a:xfrm>
        </p:spPr>
        <p:txBody>
          <a:bodyPr/>
          <a:lstStyle/>
          <a:p>
            <a:pPr eaLnBrk="1" hangingPunct="1"/>
            <a:r>
              <a:rPr lang="fa-IR" sz="4000" smtClean="0"/>
              <a:t>انواع میکروسکوپ از نظر نوع آشکارساز                                  </a:t>
            </a:r>
            <a:br>
              <a:rPr lang="fa-IR" sz="4000" smtClean="0"/>
            </a:br>
            <a:r>
              <a:rPr lang="fa-IR" sz="4000" smtClean="0"/>
              <a:t>میکروسکوپ‌های الکترونی </a:t>
            </a:r>
            <a:br>
              <a:rPr lang="fa-IR" sz="4000" smtClean="0"/>
            </a:br>
            <a:r>
              <a:rPr lang="fa-IR" sz="4000" smtClean="0"/>
              <a:t>میکروسکوپ الکترونی روبشی                                                </a:t>
            </a:r>
            <a:br>
              <a:rPr lang="fa-IR" sz="4000" smtClean="0"/>
            </a:br>
            <a:r>
              <a:rPr lang="fa-IR" sz="4000" smtClean="0"/>
              <a:t>میکروسکوپ الکترونی عبوری </a:t>
            </a:r>
            <a:br>
              <a:rPr lang="fa-IR" sz="4000" smtClean="0"/>
            </a:br>
            <a:r>
              <a:rPr lang="fa-IR" sz="4000" smtClean="0"/>
              <a:t>میکروسکوپ نوری </a:t>
            </a:r>
            <a:br>
              <a:rPr lang="fa-IR" sz="4000" smtClean="0"/>
            </a:br>
            <a:r>
              <a:rPr lang="fa-IR" sz="4000" smtClean="0"/>
              <a:t>میکروسکوپ نوری عبوری </a:t>
            </a:r>
            <a:br>
              <a:rPr lang="fa-IR" sz="4000" smtClean="0"/>
            </a:br>
            <a:endParaRPr lang="fa-IR" sz="40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endParaRPr lang="fa-IR" smtClean="0"/>
          </a:p>
        </p:txBody>
      </p:sp>
      <p:sp>
        <p:nvSpPr>
          <p:cNvPr id="20483" name="Content Placeholder 2"/>
          <p:cNvSpPr>
            <a:spLocks noGrp="1"/>
          </p:cNvSpPr>
          <p:nvPr>
            <p:ph idx="1"/>
          </p:nvPr>
        </p:nvSpPr>
        <p:spPr/>
        <p:txBody>
          <a:bodyPr/>
          <a:lstStyle/>
          <a:p>
            <a:pPr marL="0" indent="0">
              <a:buFont typeface="Wingdings" panose="05000000000000000000" pitchFamily="2" charset="2"/>
              <a:buNone/>
            </a:pPr>
            <a:r>
              <a:rPr lang="fa-IR" sz="4000" smtClean="0"/>
              <a:t>میکروسکوپ نوری بازتابی  ( صنعتی )</a:t>
            </a:r>
            <a:br>
              <a:rPr lang="fa-IR" sz="4000" smtClean="0"/>
            </a:br>
            <a:r>
              <a:rPr lang="fa-IR" sz="4000" smtClean="0"/>
              <a:t>میکروسکوپ‌های پراب پویشی </a:t>
            </a:r>
            <a:br>
              <a:rPr lang="fa-IR" sz="4000" smtClean="0"/>
            </a:br>
            <a:r>
              <a:rPr lang="fa-IR" sz="4000" smtClean="0"/>
              <a:t>میکروسکوپ نیروی جانبی </a:t>
            </a:r>
            <a:br>
              <a:rPr lang="fa-IR" sz="4000" smtClean="0"/>
            </a:br>
            <a:r>
              <a:rPr lang="fa-IR" sz="4000" smtClean="0"/>
              <a:t>میکروسکوپ نیروی اتمی </a:t>
            </a:r>
            <a:br>
              <a:rPr lang="fa-IR" sz="4000" smtClean="0"/>
            </a:br>
            <a:r>
              <a:rPr lang="fa-IR" sz="4000" smtClean="0"/>
              <a:t>میکروسکوپ نیروی مغناطیسی </a:t>
            </a:r>
            <a:br>
              <a:rPr lang="fa-IR" sz="4000" smtClean="0"/>
            </a:br>
            <a:r>
              <a:rPr lang="fa-IR" sz="4000" smtClean="0"/>
              <a:t>میکروسکوپ تونلی پویشی </a:t>
            </a:r>
            <a:br>
              <a:rPr lang="fa-IR" sz="4000" smtClean="0"/>
            </a:br>
            <a:r>
              <a:rPr lang="fa-IR" sz="4000" smtClean="0"/>
              <a:t>میکروسکوپ میدان نزدیک نوری </a:t>
            </a:r>
            <a:br>
              <a:rPr lang="fa-IR" sz="4000" smtClean="0"/>
            </a:br>
            <a:r>
              <a:rPr lang="fa-IR" sz="4000" smtClean="0"/>
              <a:t>میکروسکوپ ولتاژ پویشی </a:t>
            </a:r>
            <a:br>
              <a:rPr lang="fa-IR" sz="4000" smtClean="0"/>
            </a:br>
            <a:endParaRPr lang="fa-IR" sz="4000" smtClean="0"/>
          </a:p>
          <a:p>
            <a:pPr marL="0" indent="0">
              <a:buFont typeface="Wingdings" panose="05000000000000000000" pitchFamily="2" charset="2"/>
              <a:buNone/>
            </a:pPr>
            <a:endParaRPr lang="fa-IR" sz="4000"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ontent Placeholder 2"/>
          <p:cNvSpPr>
            <a:spLocks noGrp="1"/>
          </p:cNvSpPr>
          <p:nvPr>
            <p:ph idx="1"/>
          </p:nvPr>
        </p:nvSpPr>
        <p:spPr>
          <a:xfrm>
            <a:off x="663575" y="1293813"/>
            <a:ext cx="8229600" cy="4943475"/>
          </a:xfrm>
        </p:spPr>
        <p:txBody>
          <a:bodyPr/>
          <a:lstStyle/>
          <a:p>
            <a:r>
              <a:rPr lang="fa-IR" sz="4000" smtClean="0"/>
              <a:t>انواع میکروسکوپ از نظر ساختمان داخلی </a:t>
            </a:r>
            <a:br>
              <a:rPr lang="fa-IR" sz="4000" smtClean="0"/>
            </a:br>
            <a:r>
              <a:rPr lang="fa-IR" sz="4000" smtClean="0"/>
              <a:t>میکروسکوپ ساده </a:t>
            </a:r>
            <a:br>
              <a:rPr lang="fa-IR" sz="4000" smtClean="0"/>
            </a:br>
            <a:r>
              <a:rPr lang="fa-IR" sz="4000" smtClean="0"/>
              <a:t>میکروسکوپ مرکب </a:t>
            </a:r>
            <a:br>
              <a:rPr lang="fa-IR" sz="4000" smtClean="0"/>
            </a:br>
            <a:endParaRPr lang="fa-IR" sz="4000" smtClean="0"/>
          </a:p>
          <a:p>
            <a:endParaRPr lang="fa-IR" sz="4000" smtClean="0"/>
          </a:p>
        </p:txBody>
      </p:sp>
      <p:pic>
        <p:nvPicPr>
          <p:cNvPr id="21507" name="Picture 3" descr="microscop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56100" y="3513138"/>
            <a:ext cx="4175125" cy="277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fa-IR" smtClean="0"/>
              <a:t>فهرست</a:t>
            </a:r>
          </a:p>
        </p:txBody>
      </p:sp>
      <p:grpSp>
        <p:nvGrpSpPr>
          <p:cNvPr id="4099" name="Group 110"/>
          <p:cNvGrpSpPr>
            <a:grpSpLocks/>
          </p:cNvGrpSpPr>
          <p:nvPr/>
        </p:nvGrpSpPr>
        <p:grpSpPr bwMode="auto">
          <a:xfrm>
            <a:off x="2438400" y="1828800"/>
            <a:ext cx="4273550" cy="3810000"/>
            <a:chOff x="1344" y="1056"/>
            <a:chExt cx="2932" cy="2544"/>
          </a:xfrm>
        </p:grpSpPr>
        <p:grpSp>
          <p:nvGrpSpPr>
            <p:cNvPr id="4101" name="Group 19"/>
            <p:cNvGrpSpPr>
              <a:grpSpLocks/>
            </p:cNvGrpSpPr>
            <p:nvPr/>
          </p:nvGrpSpPr>
          <p:grpSpPr bwMode="auto">
            <a:xfrm>
              <a:off x="1344" y="1056"/>
              <a:ext cx="2928" cy="432"/>
              <a:chOff x="1248" y="1440"/>
              <a:chExt cx="2928" cy="432"/>
            </a:xfrm>
          </p:grpSpPr>
          <p:sp>
            <p:nvSpPr>
              <p:cNvPr id="35" name="AutoShape 20"/>
              <p:cNvSpPr>
                <a:spLocks noChangeArrowheads="1"/>
              </p:cNvSpPr>
              <p:nvPr/>
            </p:nvSpPr>
            <p:spPr bwMode="gray">
              <a:xfrm>
                <a:off x="1461" y="1469"/>
                <a:ext cx="2719" cy="359"/>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headEnd/>
                <a:tailEnd/>
              </a:ln>
              <a:effectLst/>
            </p:spPr>
            <p:txBody>
              <a:bodyPr vert="eaVert" wrap="none" anchor="ctr"/>
              <a:lstStyle/>
              <a:p>
                <a:pPr algn="ctr">
                  <a:defRPr/>
                </a:pPr>
                <a:endParaRPr lang="fa-IR">
                  <a:latin typeface="Arial" charset="0"/>
                </a:endParaRPr>
              </a:p>
            </p:txBody>
          </p:sp>
          <p:grpSp>
            <p:nvGrpSpPr>
              <p:cNvPr id="4133" name="Group 21"/>
              <p:cNvGrpSpPr>
                <a:grpSpLocks/>
              </p:cNvGrpSpPr>
              <p:nvPr/>
            </p:nvGrpSpPr>
            <p:grpSpPr bwMode="auto">
              <a:xfrm>
                <a:off x="1248" y="1440"/>
                <a:ext cx="528" cy="432"/>
                <a:chOff x="720" y="960"/>
                <a:chExt cx="987" cy="795"/>
              </a:xfrm>
            </p:grpSpPr>
            <p:sp>
              <p:nvSpPr>
                <p:cNvPr id="39" name="Oval 22"/>
                <p:cNvSpPr>
                  <a:spLocks noChangeArrowheads="1"/>
                </p:cNvSpPr>
                <p:nvPr/>
              </p:nvSpPr>
              <p:spPr bwMode="gray">
                <a:xfrm rot="1758052">
                  <a:off x="746" y="987"/>
                  <a:ext cx="961" cy="772"/>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0" name="Oval 23"/>
                <p:cNvSpPr>
                  <a:spLocks noChangeArrowheads="1"/>
                </p:cNvSpPr>
                <p:nvPr/>
              </p:nvSpPr>
              <p:spPr bwMode="gray">
                <a:xfrm rot="1758052">
                  <a:off x="720" y="960"/>
                  <a:ext cx="961" cy="772"/>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138" name="Oval 24"/>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grpSp>
          <p:sp>
            <p:nvSpPr>
              <p:cNvPr id="4134" name="Text Box 25"/>
              <p:cNvSpPr txBox="1">
                <a:spLocks noChangeArrowheads="1"/>
              </p:cNvSpPr>
              <p:nvPr/>
            </p:nvSpPr>
            <p:spPr bwMode="gray">
              <a:xfrm>
                <a:off x="1728" y="1488"/>
                <a:ext cx="2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2400">
                    <a:solidFill>
                      <a:srgbClr val="000000"/>
                    </a:solidFill>
                  </a:rPr>
                  <a:t>تاریخچه</a:t>
                </a:r>
                <a:endParaRPr lang="en-US" sz="2400">
                  <a:solidFill>
                    <a:srgbClr val="000000"/>
                  </a:solidFill>
                </a:endParaRPr>
              </a:p>
            </p:txBody>
          </p:sp>
          <p:sp>
            <p:nvSpPr>
              <p:cNvPr id="4135" name="Text Box 26"/>
              <p:cNvSpPr txBox="1">
                <a:spLocks noChangeArrowheads="1"/>
              </p:cNvSpPr>
              <p:nvPr/>
            </p:nvSpPr>
            <p:spPr bwMode="gray">
              <a:xfrm>
                <a:off x="1357" y="1458"/>
                <a:ext cx="28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3200">
                    <a:solidFill>
                      <a:srgbClr val="FFFFFF"/>
                    </a:solidFill>
                  </a:rPr>
                  <a:t>1</a:t>
                </a:r>
              </a:p>
            </p:txBody>
          </p:sp>
        </p:grpSp>
        <p:grpSp>
          <p:nvGrpSpPr>
            <p:cNvPr id="4102" name="Group 27"/>
            <p:cNvGrpSpPr>
              <a:grpSpLocks/>
            </p:cNvGrpSpPr>
            <p:nvPr/>
          </p:nvGrpSpPr>
          <p:grpSpPr bwMode="auto">
            <a:xfrm>
              <a:off x="1344" y="1584"/>
              <a:ext cx="2932" cy="436"/>
              <a:chOff x="1296" y="1728"/>
              <a:chExt cx="2932" cy="436"/>
            </a:xfrm>
          </p:grpSpPr>
          <p:sp>
            <p:nvSpPr>
              <p:cNvPr id="29" name="AutoShape 28"/>
              <p:cNvSpPr>
                <a:spLocks noChangeArrowheads="1"/>
              </p:cNvSpPr>
              <p:nvPr/>
            </p:nvSpPr>
            <p:spPr bwMode="gray">
              <a:xfrm>
                <a:off x="1509" y="1757"/>
                <a:ext cx="2719" cy="349"/>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headEnd/>
                <a:tailEnd/>
              </a:ln>
              <a:effectLst/>
            </p:spPr>
            <p:txBody>
              <a:bodyPr vert="eaVert" wrap="none" anchor="ctr"/>
              <a:lstStyle/>
              <a:p>
                <a:pPr algn="ctr">
                  <a:defRPr/>
                </a:pPr>
                <a:endParaRPr lang="fa-IR">
                  <a:latin typeface="Arial" charset="0"/>
                </a:endParaRPr>
              </a:p>
            </p:txBody>
          </p:sp>
          <p:sp>
            <p:nvSpPr>
              <p:cNvPr id="30" name="Oval 29"/>
              <p:cNvSpPr>
                <a:spLocks noChangeArrowheads="1"/>
              </p:cNvSpPr>
              <p:nvPr/>
            </p:nvSpPr>
            <p:spPr bwMode="gray">
              <a:xfrm rot="1758052">
                <a:off x="1310" y="1743"/>
                <a:ext cx="514" cy="42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31" name="Oval 30"/>
              <p:cNvSpPr>
                <a:spLocks noChangeArrowheads="1"/>
              </p:cNvSpPr>
              <p:nvPr/>
            </p:nvSpPr>
            <p:spPr bwMode="gray">
              <a:xfrm rot="1758052">
                <a:off x="1296" y="1728"/>
                <a:ext cx="514" cy="421"/>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129" name="Oval 31"/>
              <p:cNvSpPr>
                <a:spLocks noChangeArrowheads="1"/>
              </p:cNvSpPr>
              <p:nvPr/>
            </p:nvSpPr>
            <p:spPr bwMode="gray">
              <a:xfrm>
                <a:off x="1347" y="1754"/>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4130" name="Text Box 32"/>
              <p:cNvSpPr txBox="1">
                <a:spLocks noChangeArrowheads="1"/>
              </p:cNvSpPr>
              <p:nvPr/>
            </p:nvSpPr>
            <p:spPr bwMode="gray">
              <a:xfrm>
                <a:off x="1776" y="1776"/>
                <a:ext cx="2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2400">
                    <a:solidFill>
                      <a:srgbClr val="000000"/>
                    </a:solidFill>
                  </a:rPr>
                  <a:t>موارد مصرف و انواع آن</a:t>
                </a:r>
                <a:endParaRPr lang="en-US" sz="2400">
                  <a:solidFill>
                    <a:srgbClr val="000000"/>
                  </a:solidFill>
                </a:endParaRPr>
              </a:p>
            </p:txBody>
          </p:sp>
          <p:sp>
            <p:nvSpPr>
              <p:cNvPr id="4131" name="Text Box 33"/>
              <p:cNvSpPr txBox="1">
                <a:spLocks noChangeArrowheads="1"/>
              </p:cNvSpPr>
              <p:nvPr/>
            </p:nvSpPr>
            <p:spPr bwMode="gray">
              <a:xfrm>
                <a:off x="1405" y="1746"/>
                <a:ext cx="28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3200">
                    <a:solidFill>
                      <a:srgbClr val="FFFFFF"/>
                    </a:solidFill>
                  </a:rPr>
                  <a:t>2</a:t>
                </a:r>
              </a:p>
            </p:txBody>
          </p:sp>
        </p:grpSp>
        <p:grpSp>
          <p:nvGrpSpPr>
            <p:cNvPr id="4103" name="Group 87"/>
            <p:cNvGrpSpPr>
              <a:grpSpLocks/>
            </p:cNvGrpSpPr>
            <p:nvPr/>
          </p:nvGrpSpPr>
          <p:grpSpPr bwMode="auto">
            <a:xfrm>
              <a:off x="1344" y="2112"/>
              <a:ext cx="2932" cy="432"/>
              <a:chOff x="1248" y="1440"/>
              <a:chExt cx="2932" cy="432"/>
            </a:xfrm>
          </p:grpSpPr>
          <p:sp>
            <p:nvSpPr>
              <p:cNvPr id="22" name="AutoShape 88"/>
              <p:cNvSpPr>
                <a:spLocks noChangeArrowheads="1"/>
              </p:cNvSpPr>
              <p:nvPr/>
            </p:nvSpPr>
            <p:spPr bwMode="gray">
              <a:xfrm>
                <a:off x="1461" y="1467"/>
                <a:ext cx="2719" cy="347"/>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headEnd/>
                <a:tailEnd/>
              </a:ln>
              <a:effectLst/>
            </p:spPr>
            <p:txBody>
              <a:bodyPr vert="eaVert" wrap="none" anchor="ctr"/>
              <a:lstStyle/>
              <a:p>
                <a:pPr algn="ctr">
                  <a:defRPr/>
                </a:pPr>
                <a:endParaRPr lang="fa-IR">
                  <a:latin typeface="Arial" charset="0"/>
                </a:endParaRPr>
              </a:p>
            </p:txBody>
          </p:sp>
          <p:grpSp>
            <p:nvGrpSpPr>
              <p:cNvPr id="4120" name="Group 89"/>
              <p:cNvGrpSpPr>
                <a:grpSpLocks/>
              </p:cNvGrpSpPr>
              <p:nvPr/>
            </p:nvGrpSpPr>
            <p:grpSpPr bwMode="auto">
              <a:xfrm>
                <a:off x="1248" y="1440"/>
                <a:ext cx="528" cy="432"/>
                <a:chOff x="720" y="960"/>
                <a:chExt cx="987" cy="795"/>
              </a:xfrm>
            </p:grpSpPr>
            <p:sp>
              <p:nvSpPr>
                <p:cNvPr id="26" name="Oval 90"/>
                <p:cNvSpPr>
                  <a:spLocks noChangeArrowheads="1"/>
                </p:cNvSpPr>
                <p:nvPr/>
              </p:nvSpPr>
              <p:spPr bwMode="gray">
                <a:xfrm rot="1758052">
                  <a:off x="746" y="987"/>
                  <a:ext cx="961" cy="772"/>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27" name="Oval 91"/>
                <p:cNvSpPr>
                  <a:spLocks noChangeArrowheads="1"/>
                </p:cNvSpPr>
                <p:nvPr/>
              </p:nvSpPr>
              <p:spPr bwMode="gray">
                <a:xfrm rot="1758052">
                  <a:off x="720" y="960"/>
                  <a:ext cx="961" cy="772"/>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125" name="Oval 92"/>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grpSp>
          <p:sp>
            <p:nvSpPr>
              <p:cNvPr id="4121" name="Text Box 93"/>
              <p:cNvSpPr txBox="1">
                <a:spLocks noChangeArrowheads="1"/>
              </p:cNvSpPr>
              <p:nvPr/>
            </p:nvSpPr>
            <p:spPr bwMode="gray">
              <a:xfrm>
                <a:off x="1728" y="1488"/>
                <a:ext cx="2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2400">
                    <a:solidFill>
                      <a:srgbClr val="000000"/>
                    </a:solidFill>
                  </a:rPr>
                  <a:t>اجزای میکروسکوپ نوری</a:t>
                </a:r>
                <a:endParaRPr lang="en-US" sz="2400">
                  <a:solidFill>
                    <a:srgbClr val="000000"/>
                  </a:solidFill>
                </a:endParaRPr>
              </a:p>
            </p:txBody>
          </p:sp>
          <p:sp>
            <p:nvSpPr>
              <p:cNvPr id="4122" name="Text Box 94"/>
              <p:cNvSpPr txBox="1">
                <a:spLocks noChangeArrowheads="1"/>
              </p:cNvSpPr>
              <p:nvPr/>
            </p:nvSpPr>
            <p:spPr bwMode="gray">
              <a:xfrm>
                <a:off x="1357" y="1458"/>
                <a:ext cx="28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3200">
                    <a:solidFill>
                      <a:srgbClr val="FFFFFF"/>
                    </a:solidFill>
                  </a:rPr>
                  <a:t>3</a:t>
                </a:r>
              </a:p>
            </p:txBody>
          </p:sp>
        </p:grpSp>
        <p:grpSp>
          <p:nvGrpSpPr>
            <p:cNvPr id="4104" name="Group 95"/>
            <p:cNvGrpSpPr>
              <a:grpSpLocks/>
            </p:cNvGrpSpPr>
            <p:nvPr/>
          </p:nvGrpSpPr>
          <p:grpSpPr bwMode="auto">
            <a:xfrm>
              <a:off x="1344" y="2640"/>
              <a:ext cx="2932" cy="432"/>
              <a:chOff x="1296" y="1728"/>
              <a:chExt cx="2932" cy="432"/>
            </a:xfrm>
          </p:grpSpPr>
          <p:sp>
            <p:nvSpPr>
              <p:cNvPr id="16" name="AutoShape 96"/>
              <p:cNvSpPr>
                <a:spLocks noChangeArrowheads="1"/>
              </p:cNvSpPr>
              <p:nvPr/>
            </p:nvSpPr>
            <p:spPr bwMode="gray">
              <a:xfrm>
                <a:off x="1509" y="1755"/>
                <a:ext cx="2719" cy="347"/>
              </a:xfrm>
              <a:prstGeom prst="roundRect">
                <a:avLst>
                  <a:gd name="adj" fmla="val 50000"/>
                </a:avLst>
              </a:prstGeom>
              <a:gradFill rotWithShape="1">
                <a:gsLst>
                  <a:gs pos="0">
                    <a:schemeClr val="accent2">
                      <a:gamma/>
                      <a:tint val="0"/>
                      <a:invGamma/>
                    </a:schemeClr>
                  </a:gs>
                  <a:gs pos="100000">
                    <a:schemeClr val="accent2">
                      <a:alpha val="39999"/>
                    </a:schemeClr>
                  </a:gs>
                </a:gsLst>
                <a:lin ang="0" scaled="1"/>
              </a:gradFill>
              <a:ln w="38100" algn="ctr">
                <a:solidFill>
                  <a:schemeClr val="accent2"/>
                </a:solidFill>
                <a:round/>
                <a:headEnd/>
                <a:tailEnd/>
              </a:ln>
              <a:effectLst/>
            </p:spPr>
            <p:txBody>
              <a:bodyPr vert="eaVert" wrap="none" anchor="ctr"/>
              <a:lstStyle/>
              <a:p>
                <a:pPr algn="ctr">
                  <a:defRPr/>
                </a:pPr>
                <a:endParaRPr lang="fa-IR">
                  <a:latin typeface="Arial" charset="0"/>
                </a:endParaRPr>
              </a:p>
            </p:txBody>
          </p:sp>
          <p:sp>
            <p:nvSpPr>
              <p:cNvPr id="17" name="Oval 97"/>
              <p:cNvSpPr>
                <a:spLocks noChangeArrowheads="1"/>
              </p:cNvSpPr>
              <p:nvPr/>
            </p:nvSpPr>
            <p:spPr bwMode="gray">
              <a:xfrm rot="1758052">
                <a:off x="1310" y="1737"/>
                <a:ext cx="514" cy="423"/>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18" name="Oval 98"/>
              <p:cNvSpPr>
                <a:spLocks noChangeArrowheads="1"/>
              </p:cNvSpPr>
              <p:nvPr/>
            </p:nvSpPr>
            <p:spPr bwMode="gray">
              <a:xfrm rot="1758052">
                <a:off x="1296" y="1728"/>
                <a:ext cx="514" cy="424"/>
              </a:xfrm>
              <a:prstGeom prst="ellipse">
                <a:avLst/>
              </a:prstGeom>
              <a:gradFill rotWithShape="1">
                <a:gsLst>
                  <a:gs pos="0">
                    <a:schemeClr val="accent2"/>
                  </a:gs>
                  <a:gs pos="100000">
                    <a:schemeClr val="accent2">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116" name="Oval 99"/>
              <p:cNvSpPr>
                <a:spLocks noChangeArrowheads="1"/>
              </p:cNvSpPr>
              <p:nvPr/>
            </p:nvSpPr>
            <p:spPr bwMode="gray">
              <a:xfrm>
                <a:off x="1347" y="1754"/>
                <a:ext cx="231" cy="235"/>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sp>
            <p:nvSpPr>
              <p:cNvPr id="4117" name="Text Box 100"/>
              <p:cNvSpPr txBox="1">
                <a:spLocks noChangeArrowheads="1"/>
              </p:cNvSpPr>
              <p:nvPr/>
            </p:nvSpPr>
            <p:spPr bwMode="gray">
              <a:xfrm>
                <a:off x="1776" y="1776"/>
                <a:ext cx="2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2400">
                    <a:solidFill>
                      <a:srgbClr val="000000"/>
                    </a:solidFill>
                  </a:rPr>
                  <a:t>میکروسکوپ های الکترونی</a:t>
                </a:r>
                <a:endParaRPr lang="en-US" sz="2400">
                  <a:solidFill>
                    <a:srgbClr val="000000"/>
                  </a:solidFill>
                </a:endParaRPr>
              </a:p>
            </p:txBody>
          </p:sp>
          <p:sp>
            <p:nvSpPr>
              <p:cNvPr id="4118" name="Text Box 101"/>
              <p:cNvSpPr txBox="1">
                <a:spLocks noChangeArrowheads="1"/>
              </p:cNvSpPr>
              <p:nvPr/>
            </p:nvSpPr>
            <p:spPr bwMode="gray">
              <a:xfrm>
                <a:off x="1405" y="1746"/>
                <a:ext cx="28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3200">
                    <a:solidFill>
                      <a:srgbClr val="FFFFFF"/>
                    </a:solidFill>
                  </a:rPr>
                  <a:t>4</a:t>
                </a:r>
              </a:p>
            </p:txBody>
          </p:sp>
        </p:grpSp>
        <p:grpSp>
          <p:nvGrpSpPr>
            <p:cNvPr id="4105" name="Group 102"/>
            <p:cNvGrpSpPr>
              <a:grpSpLocks/>
            </p:cNvGrpSpPr>
            <p:nvPr/>
          </p:nvGrpSpPr>
          <p:grpSpPr bwMode="auto">
            <a:xfrm>
              <a:off x="1344" y="3168"/>
              <a:ext cx="2932" cy="432"/>
              <a:chOff x="1248" y="1440"/>
              <a:chExt cx="2932" cy="432"/>
            </a:xfrm>
          </p:grpSpPr>
          <p:sp>
            <p:nvSpPr>
              <p:cNvPr id="9" name="AutoShape 103"/>
              <p:cNvSpPr>
                <a:spLocks noChangeArrowheads="1"/>
              </p:cNvSpPr>
              <p:nvPr/>
            </p:nvSpPr>
            <p:spPr bwMode="gray">
              <a:xfrm>
                <a:off x="1461" y="1467"/>
                <a:ext cx="2719" cy="347"/>
              </a:xfrm>
              <a:prstGeom prst="roundRect">
                <a:avLst>
                  <a:gd name="adj" fmla="val 50000"/>
                </a:avLst>
              </a:prstGeom>
              <a:gradFill rotWithShape="1">
                <a:gsLst>
                  <a:gs pos="0">
                    <a:schemeClr val="accent1">
                      <a:gamma/>
                      <a:tint val="0"/>
                      <a:invGamma/>
                    </a:schemeClr>
                  </a:gs>
                  <a:gs pos="100000">
                    <a:schemeClr val="accent1">
                      <a:alpha val="50000"/>
                    </a:schemeClr>
                  </a:gs>
                </a:gsLst>
                <a:lin ang="0" scaled="1"/>
              </a:gradFill>
              <a:ln w="38100" algn="ctr">
                <a:solidFill>
                  <a:schemeClr val="accent1"/>
                </a:solidFill>
                <a:round/>
                <a:headEnd/>
                <a:tailEnd/>
              </a:ln>
              <a:effectLst/>
            </p:spPr>
            <p:txBody>
              <a:bodyPr vert="eaVert" wrap="none" anchor="ctr"/>
              <a:lstStyle/>
              <a:p>
                <a:pPr algn="ctr">
                  <a:defRPr/>
                </a:pPr>
                <a:endParaRPr lang="fa-IR">
                  <a:latin typeface="Arial" charset="0"/>
                </a:endParaRPr>
              </a:p>
            </p:txBody>
          </p:sp>
          <p:grpSp>
            <p:nvGrpSpPr>
              <p:cNvPr id="4107" name="Group 104"/>
              <p:cNvGrpSpPr>
                <a:grpSpLocks/>
              </p:cNvGrpSpPr>
              <p:nvPr/>
            </p:nvGrpSpPr>
            <p:grpSpPr bwMode="auto">
              <a:xfrm>
                <a:off x="1248" y="1440"/>
                <a:ext cx="528" cy="432"/>
                <a:chOff x="720" y="960"/>
                <a:chExt cx="987" cy="795"/>
              </a:xfrm>
            </p:grpSpPr>
            <p:sp>
              <p:nvSpPr>
                <p:cNvPr id="13" name="Oval 105"/>
                <p:cNvSpPr>
                  <a:spLocks noChangeArrowheads="1"/>
                </p:cNvSpPr>
                <p:nvPr/>
              </p:nvSpPr>
              <p:spPr bwMode="gray">
                <a:xfrm rot="1758052">
                  <a:off x="746" y="983"/>
                  <a:ext cx="961" cy="772"/>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14" name="Oval 106"/>
                <p:cNvSpPr>
                  <a:spLocks noChangeArrowheads="1"/>
                </p:cNvSpPr>
                <p:nvPr/>
              </p:nvSpPr>
              <p:spPr bwMode="gray">
                <a:xfrm rot="1758052">
                  <a:off x="720" y="944"/>
                  <a:ext cx="961" cy="784"/>
                </a:xfrm>
                <a:prstGeom prst="ellipse">
                  <a:avLst/>
                </a:prstGeom>
                <a:gradFill rotWithShape="1">
                  <a:gsLst>
                    <a:gs pos="0">
                      <a:schemeClr val="accent1"/>
                    </a:gs>
                    <a:gs pos="100000">
                      <a:schemeClr val="accent1">
                        <a:gamma/>
                        <a:shade val="46275"/>
                        <a:invGamma/>
                      </a:schemeClr>
                    </a:gs>
                  </a:gsLst>
                  <a:lin ang="5400000" scaled="1"/>
                </a:gradFill>
                <a:ln w="9525">
                  <a:noFill/>
                  <a:round/>
                  <a:headEnd/>
                  <a:tailEnd/>
                </a:ln>
                <a:effectLst/>
              </p:spPr>
              <p:txBody>
                <a:bodyPr wrap="none" anchor="ctr"/>
                <a:lstStyle/>
                <a:p>
                  <a:pPr algn="ctr">
                    <a:defRPr/>
                  </a:pPr>
                  <a:endParaRPr lang="fa-IR">
                    <a:latin typeface="Arial" charset="0"/>
                  </a:endParaRPr>
                </a:p>
              </p:txBody>
            </p:sp>
            <p:sp>
              <p:nvSpPr>
                <p:cNvPr id="4112" name="Oval 107"/>
                <p:cNvSpPr>
                  <a:spLocks noChangeArrowheads="1"/>
                </p:cNvSpPr>
                <p:nvPr/>
              </p:nvSpPr>
              <p:spPr bwMode="gray">
                <a:xfrm>
                  <a:off x="816" y="1008"/>
                  <a:ext cx="432" cy="432"/>
                </a:xfrm>
                <a:prstGeom prst="ellipse">
                  <a:avLst/>
                </a:prstGeom>
                <a:gradFill rotWithShape="1">
                  <a:gsLst>
                    <a:gs pos="0">
                      <a:srgbClr val="FFFFFF">
                        <a:alpha val="50000"/>
                      </a:srgbClr>
                    </a:gs>
                    <a:gs pos="100000">
                      <a:srgbClr val="767676">
                        <a:alpha val="0"/>
                      </a:srgb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endParaRPr lang="fa-IR"/>
                </a:p>
              </p:txBody>
            </p:sp>
          </p:grpSp>
          <p:sp>
            <p:nvSpPr>
              <p:cNvPr id="4108" name="Text Box 108"/>
              <p:cNvSpPr txBox="1">
                <a:spLocks noChangeArrowheads="1"/>
              </p:cNvSpPr>
              <p:nvPr/>
            </p:nvSpPr>
            <p:spPr bwMode="gray">
              <a:xfrm>
                <a:off x="1728" y="1488"/>
                <a:ext cx="2160"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2400">
                    <a:solidFill>
                      <a:srgbClr val="000000"/>
                    </a:solidFill>
                  </a:rPr>
                  <a:t>SEM. TEM. STM </a:t>
                </a:r>
              </a:p>
            </p:txBody>
          </p:sp>
          <p:sp>
            <p:nvSpPr>
              <p:cNvPr id="4109" name="Text Box 109"/>
              <p:cNvSpPr txBox="1">
                <a:spLocks noChangeArrowheads="1"/>
              </p:cNvSpPr>
              <p:nvPr/>
            </p:nvSpPr>
            <p:spPr bwMode="gray">
              <a:xfrm>
                <a:off x="1357" y="1458"/>
                <a:ext cx="281"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en-US" sz="3200">
                    <a:solidFill>
                      <a:srgbClr val="FFFFFF"/>
                    </a:solidFill>
                  </a:rPr>
                  <a:t>5</a:t>
                </a:r>
              </a:p>
            </p:txBody>
          </p:sp>
        </p:grpSp>
      </p:grpSp>
      <p:sp>
        <p:nvSpPr>
          <p:cNvPr id="43" name="Oval 4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fa-IR" smtClean="0"/>
              <a:t>اجزا و اساس کار</a:t>
            </a:r>
          </a:p>
        </p:txBody>
      </p:sp>
      <p:sp>
        <p:nvSpPr>
          <p:cNvPr id="22531" name="Content Placeholder 2"/>
          <p:cNvSpPr>
            <a:spLocks noGrp="1"/>
          </p:cNvSpPr>
          <p:nvPr>
            <p:ph idx="1"/>
          </p:nvPr>
        </p:nvSpPr>
        <p:spPr>
          <a:xfrm>
            <a:off x="735013" y="1196975"/>
            <a:ext cx="8229600" cy="4943475"/>
          </a:xfrm>
        </p:spPr>
        <p:txBody>
          <a:bodyPr/>
          <a:lstStyle/>
          <a:p>
            <a:r>
              <a:rPr lang="fa-IR" sz="2400" smtClean="0">
                <a:latin typeface="Tahoma" panose="020B0604030504040204" pitchFamily="34" charset="0"/>
                <a:cs typeface="Tahoma" panose="020B0604030504040204" pitchFamily="34" charset="0"/>
              </a:rPr>
              <a:t>اساس كار ‏</a:t>
            </a:r>
            <a:br>
              <a:rPr lang="fa-IR" sz="2400" smtClean="0">
                <a:latin typeface="Tahoma" panose="020B0604030504040204" pitchFamily="34" charset="0"/>
                <a:cs typeface="Tahoma" panose="020B0604030504040204" pitchFamily="34" charset="0"/>
              </a:rPr>
            </a:br>
            <a:r>
              <a:rPr lang="fa-IR" sz="2400" smtClean="0">
                <a:latin typeface="Tahoma" panose="020B0604030504040204" pitchFamily="34" charset="0"/>
                <a:cs typeface="Tahoma" panose="020B0604030504040204" pitchFamily="34" charset="0"/>
              </a:rPr>
              <a:t>سه قسمت اصلي ميكروسكوپ عبارت است از:</a:t>
            </a:r>
            <a:br>
              <a:rPr lang="fa-IR" sz="2400" smtClean="0">
                <a:latin typeface="Tahoma" panose="020B0604030504040204" pitchFamily="34" charset="0"/>
                <a:cs typeface="Tahoma" panose="020B0604030504040204" pitchFamily="34" charset="0"/>
              </a:rPr>
            </a:br>
            <a:r>
              <a:rPr lang="fa-IR" sz="2400" smtClean="0">
                <a:latin typeface="Tahoma" panose="020B0604030504040204" pitchFamily="34" charset="0"/>
                <a:cs typeface="Tahoma" panose="020B0604030504040204" pitchFamily="34" charset="0"/>
              </a:rPr>
              <a:t>بدنه ميكروسكوپ (ساختار اصلي)،‌ منبع نور و پايه ميكروسكوپ ‏</a:t>
            </a:r>
            <a:br>
              <a:rPr lang="fa-IR" sz="2400" smtClean="0">
                <a:latin typeface="Tahoma" panose="020B0604030504040204" pitchFamily="34" charset="0"/>
                <a:cs typeface="Tahoma" panose="020B0604030504040204" pitchFamily="34" charset="0"/>
              </a:rPr>
            </a:br>
            <a:r>
              <a:rPr lang="fa-IR" sz="2400" smtClean="0">
                <a:latin typeface="Tahoma" panose="020B0604030504040204" pitchFamily="34" charset="0"/>
                <a:cs typeface="Tahoma" panose="020B0604030504040204" pitchFamily="34" charset="0"/>
              </a:rPr>
              <a:t>بدنه ميكروسكوپ از عدسي‌ها، دوربين‌ دو چشمي، شكاف‌دهنده پرتو نور، تغيير دهنده بزرگنمايي، كنترل‌كننده كانون قرارگيري جسم، عدسي شيء و يك اتصال دو طرفه به پايه ميكروسكوپ تشكيل يافته و وظيفه انجام انواع بزرگنمايي‌هاي اپتيك از اجسام كوچك را جهت داشتن تصويري واضح‌تر و بزرگ‌تر از محل انجام فرايند بررسي جسم را به عهده دارد.‏</a:t>
            </a:r>
            <a:br>
              <a:rPr lang="fa-IR" sz="2400" smtClean="0">
                <a:latin typeface="Tahoma" panose="020B0604030504040204" pitchFamily="34" charset="0"/>
                <a:cs typeface="Tahoma" panose="020B0604030504040204" pitchFamily="34" charset="0"/>
              </a:rPr>
            </a:br>
            <a:endParaRPr lang="fa-IR" sz="2400" smtClean="0">
              <a:latin typeface="Tahoma" panose="020B0604030504040204" pitchFamily="34" charset="0"/>
              <a:cs typeface="Tahoma" panose="020B0604030504040204" pitchFamily="34" charset="0"/>
            </a:endParaRPr>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endParaRPr lang="fa-IR" smtClean="0"/>
          </a:p>
        </p:txBody>
      </p:sp>
      <p:sp>
        <p:nvSpPr>
          <p:cNvPr id="23555" name="Content Placeholder 2"/>
          <p:cNvSpPr>
            <a:spLocks noGrp="1"/>
          </p:cNvSpPr>
          <p:nvPr>
            <p:ph idx="1"/>
          </p:nvPr>
        </p:nvSpPr>
        <p:spPr/>
        <p:txBody>
          <a:bodyPr/>
          <a:lstStyle/>
          <a:p>
            <a:r>
              <a:rPr lang="fa-IR" sz="2400" smtClean="0">
                <a:latin typeface="Tahoma" panose="020B0604030504040204" pitchFamily="34" charset="0"/>
                <a:cs typeface="Tahoma" panose="020B0604030504040204" pitchFamily="34" charset="0"/>
              </a:rPr>
              <a:t>شكاف‌دهنده اشعه نور، براي ناظر دوم به كار گرفته شده و امكان نصب دوربين و مشاهده تصوير بر روي مانيتور را فراهم مي‌ آورد.</a:t>
            </a:r>
            <a:br>
              <a:rPr lang="fa-IR" sz="2400" smtClean="0">
                <a:latin typeface="Tahoma" panose="020B0604030504040204" pitchFamily="34" charset="0"/>
                <a:cs typeface="Tahoma" panose="020B0604030504040204" pitchFamily="34" charset="0"/>
              </a:rPr>
            </a:br>
            <a:r>
              <a:rPr lang="fa-IR" sz="2400" smtClean="0">
                <a:latin typeface="Tahoma" panose="020B0604030504040204" pitchFamily="34" charset="0"/>
                <a:cs typeface="Tahoma" panose="020B0604030504040204" pitchFamily="34" charset="0"/>
              </a:rPr>
              <a:t>منبع نور ميكروسكوپ اكثر مواقع به فرم يك منبع نور سرد است كه برروي پايه نصب شده و توسط فيبرهاي نازك با هدايت نور به محل مورد نظر، جسم را از طريق دو مسير متفاوت با كاهش سايه‌هاي موجود نمايان‌تر مي‌سازد.</a:t>
            </a:r>
            <a:br>
              <a:rPr lang="fa-IR" sz="2400" smtClean="0">
                <a:latin typeface="Tahoma" panose="020B0604030504040204" pitchFamily="34" charset="0"/>
                <a:cs typeface="Tahoma" panose="020B0604030504040204" pitchFamily="34" charset="0"/>
              </a:rPr>
            </a:br>
            <a:endParaRPr lang="fa-IR" sz="24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endParaRPr lang="fa-IR" smtClean="0"/>
          </a:p>
        </p:txBody>
      </p:sp>
      <p:sp>
        <p:nvSpPr>
          <p:cNvPr id="24579" name="Content Placeholder 2"/>
          <p:cNvSpPr>
            <a:spLocks noGrp="1"/>
          </p:cNvSpPr>
          <p:nvPr>
            <p:ph idx="1"/>
          </p:nvPr>
        </p:nvSpPr>
        <p:spPr/>
        <p:txBody>
          <a:bodyPr/>
          <a:lstStyle/>
          <a:p>
            <a:r>
              <a:rPr lang="fa-IR" sz="2400" smtClean="0">
                <a:latin typeface="Tahoma" panose="020B0604030504040204" pitchFamily="34" charset="0"/>
                <a:cs typeface="Tahoma" panose="020B0604030504040204" pitchFamily="34" charset="0"/>
              </a:rPr>
              <a:t>پايه ميكروسكوپ از يك‌سري اتصالات چرخان با قابليت حفظ تعادل تشكيل شده كه امكان حركت آرام براي قرار گرفتن در بهترين مكان را جهت مشاهده جسم فراهم مي‌آورد. همچنين امكان قفل نمودن ميكروسكوپ برروي يك تكيه‌گاه فلزي (ميله صلب) نيز وجود دارد تا حتي‌الامكان كمترين لرزش ممكن حين استفاده از ميكروسكوپ بر روي ناحيه قرار داده شده روي بدن ايجاد گردد.</a:t>
            </a:r>
          </a:p>
          <a:p>
            <a:endParaRPr lang="fa-IR" sz="2400" smtClean="0"/>
          </a:p>
          <a:p>
            <a:endParaRPr lang="fa-IR" sz="24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ar-SA" smtClean="0"/>
              <a:t>اجزاي ميكروسكوپ </a:t>
            </a:r>
            <a:endParaRPr lang="fa-IR" smtClean="0"/>
          </a:p>
        </p:txBody>
      </p:sp>
      <p:sp>
        <p:nvSpPr>
          <p:cNvPr id="25603" name="Content Placeholder 2"/>
          <p:cNvSpPr>
            <a:spLocks noGrp="1"/>
          </p:cNvSpPr>
          <p:nvPr>
            <p:ph idx="1"/>
          </p:nvPr>
        </p:nvSpPr>
        <p:spPr/>
        <p:txBody>
          <a:bodyPr/>
          <a:lstStyle/>
          <a:p>
            <a:pPr eaLnBrk="1" hangingPunct="1"/>
            <a:r>
              <a:rPr lang="ar-SA" smtClean="0"/>
              <a:t>عدسی بر تلاند : ميكروسكوپ عدسي ديگري به نام برتلاند دارد كه در بالاي ميكروسكوپ و در زير عدسي چشمي قرار دارد.</a:t>
            </a:r>
          </a:p>
          <a:p>
            <a:pPr eaLnBrk="1" hangingPunct="1"/>
            <a:r>
              <a:rPr lang="ar-SA" smtClean="0"/>
              <a:t>پيچ تنظيم بزرگ و كوچكي كه در اطراف ميكروسكوپ قرار دارد براي واضح كردن تصوير و همچنين بالاو پايين بردن ميز ميكروسكوپ از آن استفاده مي شود.</a:t>
            </a:r>
          </a:p>
          <a:p>
            <a:pPr eaLnBrk="1" hangingPunct="1"/>
            <a:r>
              <a:rPr lang="ar-SA" smtClean="0"/>
              <a:t>آناليزور  : ميله اي در ميكروسكوپ است كه در عدسي چشمي قرار دارد كه اگر داخل باشد نور </a:t>
            </a:r>
            <a:r>
              <a:rPr lang="en-US" smtClean="0"/>
              <a:t>xpl </a:t>
            </a:r>
            <a:r>
              <a:rPr lang="ar-SA" smtClean="0"/>
              <a:t>و اگر خارج باشد نور  </a:t>
            </a:r>
            <a:r>
              <a:rPr lang="en-US" smtClean="0"/>
              <a:t>ppl </a:t>
            </a:r>
            <a:r>
              <a:rPr lang="ar-SA" smtClean="0"/>
              <a:t>را ايجاد مي كند.</a:t>
            </a:r>
          </a:p>
          <a:p>
            <a:pPr eaLnBrk="1" hangingPunct="1"/>
            <a:endParaRPr lang="fa-IR"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fa-IR" smtClean="0"/>
          </a:p>
        </p:txBody>
      </p:sp>
      <p:sp>
        <p:nvSpPr>
          <p:cNvPr id="26627" name="Content Placeholder 2"/>
          <p:cNvSpPr>
            <a:spLocks noGrp="1"/>
          </p:cNvSpPr>
          <p:nvPr>
            <p:ph idx="1"/>
          </p:nvPr>
        </p:nvSpPr>
        <p:spPr/>
        <p:txBody>
          <a:bodyPr/>
          <a:lstStyle/>
          <a:p>
            <a:pPr eaLnBrk="1" hangingPunct="1"/>
            <a:r>
              <a:rPr lang="ar-SA" smtClean="0"/>
              <a:t>ميكروسكوپ داراي دو نيكل است كه يكي در بالا و ديگري در پايين قرار دارد به نيكلي كه در پايين قرار دارد نيكل پلاريزه و به نيكلي كه در بالا قرار دارد نيكل آناليزور گفته مي شود . </a:t>
            </a:r>
          </a:p>
          <a:p>
            <a:pPr eaLnBrk="1" hangingPunct="1"/>
            <a:r>
              <a:rPr lang="ar-SA" smtClean="0"/>
              <a:t>كنداسور در ميكروسكوپ براي متقاطع كردن نو به كار مي رود.</a:t>
            </a:r>
          </a:p>
          <a:p>
            <a:pPr eaLnBrk="1" hangingPunct="1"/>
            <a:r>
              <a:rPr lang="ar-SA" smtClean="0"/>
              <a:t>1ـ پايه 2ـ بدنه 3ـ لوله ميكروسكوپ 4ـ عدسي چشمي 5ـ عدسي شيئي 6 ـ آناليزاتور                                            7ـ جايگاه ورقه هاي كمكي   8ـ حلقه هاي تنظيم عدسي  9 ـ پيچ تنظيم كننده  10ـ ميز ميكروسكوپ  11ـ ديافراگم  12ـ گيره ميز 13ـ    منبع نور</a:t>
            </a:r>
          </a:p>
          <a:p>
            <a:endParaRPr lang="fa-IR"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Content Placeholder 2"/>
          <p:cNvSpPr>
            <a:spLocks noGrp="1"/>
          </p:cNvSpPr>
          <p:nvPr>
            <p:ph idx="1"/>
          </p:nvPr>
        </p:nvSpPr>
        <p:spPr>
          <a:xfrm>
            <a:off x="806450" y="1304925"/>
            <a:ext cx="8229600" cy="4943475"/>
          </a:xfrm>
        </p:spPr>
        <p:txBody>
          <a:bodyPr/>
          <a:lstStyle/>
          <a:p>
            <a:pPr eaLnBrk="1" hangingPunct="1"/>
            <a:r>
              <a:rPr lang="ar-SA" smtClean="0"/>
              <a:t>ميكروسكوپ داراي ميزي است كه نمونه ها را روي آن قرار مي دهند و هم چنين ميكروسگوپ داراي ديافراگم است كه مي توان نو را با آن تنظيم كرد و نوري كه از منبع تغذيه وارد ميكروسكوپ مي شود نود ايزوتروپ است كه در بين راه به وسيله منشور نيكل به نور پلاريزه تبديل مي شود اين منشور در بالاي ديافراگم قرار دارد.</a:t>
            </a:r>
          </a:p>
          <a:p>
            <a:pPr eaLnBrk="1" hangingPunct="1"/>
            <a:r>
              <a:rPr lang="ar-SA" smtClean="0"/>
              <a:t>عدسی های شیی : ميكروسكوپ داراي يك سري عدسي هاي  شيئي مي باشند كه براي بزرگ يا كوچك ديدن نمونه از آن استفاده مي شود كه در اصطلاح به آن ها </a:t>
            </a:r>
            <a:r>
              <a:rPr lang="en-US" smtClean="0"/>
              <a:t>OBJECTIV</a:t>
            </a:r>
            <a:r>
              <a:rPr lang="ar-SA" smtClean="0"/>
              <a:t>گفته مي شود كه ما براي ديدن نمونه ها ابتدا از شماره 4 آن استفاده مي كنيم.</a:t>
            </a:r>
          </a:p>
          <a:p>
            <a:endParaRPr lang="fa-IR" smtClean="0"/>
          </a:p>
        </p:txBody>
      </p:sp>
      <p:sp>
        <p:nvSpPr>
          <p:cNvPr id="3" name="Oval 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fa-IR" smtClean="0"/>
              <a:t>اجزای میکروسکوپ</a:t>
            </a:r>
          </a:p>
        </p:txBody>
      </p:sp>
      <p:pic>
        <p:nvPicPr>
          <p:cNvPr id="28675" name="Content Placeholder 3" descr="Untitled-3.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617913" y="1196975"/>
            <a:ext cx="5418137" cy="5051425"/>
          </a:xfrm>
        </p:spPr>
      </p:pic>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fa-IR" smtClean="0"/>
              <a:t>اجزای میکروسکوپ</a:t>
            </a:r>
          </a:p>
        </p:txBody>
      </p:sp>
      <p:pic>
        <p:nvPicPr>
          <p:cNvPr id="29699" name="Content Placeholder 4" descr="Untitled-1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7188" y="1268413"/>
            <a:ext cx="4130675" cy="4752975"/>
          </a:xfrm>
        </p:spPr>
      </p:pic>
      <p:pic>
        <p:nvPicPr>
          <p:cNvPr id="29700" name="Picture 5" descr="Untitled-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268413"/>
            <a:ext cx="4464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fa-IR" sz="3200" smtClean="0"/>
              <a:t>اجزای میکروسکوپ</a:t>
            </a:r>
          </a:p>
        </p:txBody>
      </p:sp>
      <p:pic>
        <p:nvPicPr>
          <p:cNvPr id="30723" name="Content Placeholder 3" descr="124.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07950" y="1125538"/>
            <a:ext cx="8964613" cy="5256212"/>
          </a:xfrm>
        </p:spPr>
      </p:pic>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fa-IR" smtClean="0"/>
              <a:t>میکروسکوپ نوری</a:t>
            </a:r>
          </a:p>
        </p:txBody>
      </p:sp>
      <p:sp>
        <p:nvSpPr>
          <p:cNvPr id="31747" name="Content Placeholder 2"/>
          <p:cNvSpPr>
            <a:spLocks noGrp="1"/>
          </p:cNvSpPr>
          <p:nvPr>
            <p:ph idx="1"/>
          </p:nvPr>
        </p:nvSpPr>
        <p:spPr/>
        <p:txBody>
          <a:bodyPr/>
          <a:lstStyle/>
          <a:p>
            <a:r>
              <a:rPr lang="fa-IR" sz="1800" smtClean="0">
                <a:latin typeface="Tahoma" panose="020B0604030504040204" pitchFamily="34" charset="0"/>
                <a:cs typeface="Tahoma" panose="020B0604030504040204" pitchFamily="34" charset="0"/>
              </a:rPr>
              <a:t>اجزای اصلی میکروسکوپ نوری </a:t>
            </a:r>
          </a:p>
          <a:p>
            <a:r>
              <a:rPr lang="fa-IR" sz="1800" smtClean="0">
                <a:latin typeface="Tahoma" panose="020B0604030504040204" pitchFamily="34" charset="0"/>
                <a:cs typeface="Tahoma" panose="020B0604030504040204" pitchFamily="34" charset="0"/>
              </a:rPr>
              <a:t>پایه </a:t>
            </a:r>
          </a:p>
          <a:p>
            <a:r>
              <a:rPr lang="fa-IR" sz="1800" smtClean="0">
                <a:latin typeface="Tahoma" panose="020B0604030504040204" pitchFamily="34" charset="0"/>
                <a:cs typeface="Tahoma" panose="020B0604030504040204" pitchFamily="34" charset="0"/>
              </a:rPr>
              <a:t>یک قطعه شامل یک بخش پایین به صورتهای مختلف و گاهی بصورت نعل اسبی می‌باشد که بر روی میز محل مطالعه قرار می‌گیرد. پایه دارای ستون می‌باشد که اجزا مختلف به آن متصل می‌شود، وزن پایه نسبتا زیاد است و اجزائی که بر روی پایه سوارند عبارتند از: چشمه نور و حرکت دهنده لوله میکروسکوپ. </a:t>
            </a:r>
            <a:br>
              <a:rPr lang="fa-IR" sz="1800" smtClean="0">
                <a:latin typeface="Tahoma" panose="020B0604030504040204" pitchFamily="34" charset="0"/>
                <a:cs typeface="Tahoma" panose="020B0604030504040204" pitchFamily="34" charset="0"/>
              </a:rPr>
            </a:br>
            <a:r>
              <a:rPr lang="fa-IR" sz="1800" smtClean="0">
                <a:latin typeface="Tahoma" panose="020B0604030504040204" pitchFamily="34" charset="0"/>
                <a:cs typeface="Tahoma" panose="020B0604030504040204" pitchFamily="34" charset="0"/>
              </a:rPr>
              <a:t>لوله </a:t>
            </a:r>
          </a:p>
          <a:p>
            <a:r>
              <a:rPr lang="fa-IR" sz="1800" smtClean="0">
                <a:latin typeface="Tahoma" panose="020B0604030504040204" pitchFamily="34" charset="0"/>
                <a:cs typeface="Tahoma" panose="020B0604030504040204" pitchFamily="34" charset="0"/>
              </a:rPr>
              <a:t>میکروسکوپهای مختلف تک چشمی (</a:t>
            </a:r>
            <a:r>
              <a:rPr lang="en-US" sz="1800" smtClean="0">
                <a:latin typeface="Tahoma" panose="020B0604030504040204" pitchFamily="34" charset="0"/>
                <a:cs typeface="Tahoma" panose="020B0604030504040204" pitchFamily="34" charset="0"/>
              </a:rPr>
              <a:t> (monocular</a:t>
            </a:r>
            <a:r>
              <a:rPr lang="fa-IR" sz="1800" smtClean="0">
                <a:latin typeface="Tahoma" panose="020B0604030504040204" pitchFamily="34" charset="0"/>
                <a:cs typeface="Tahoma" panose="020B0604030504040204" pitchFamily="34" charset="0"/>
              </a:rPr>
              <a:t>و یا دو چشمی (</a:t>
            </a:r>
            <a:r>
              <a:rPr lang="en-US" sz="1800" smtClean="0">
                <a:latin typeface="Tahoma" panose="020B0604030504040204" pitchFamily="34" charset="0"/>
                <a:cs typeface="Tahoma" panose="020B0604030504040204" pitchFamily="34" charset="0"/>
              </a:rPr>
              <a:t>binocular</a:t>
            </a:r>
            <a:r>
              <a:rPr lang="fa-IR" sz="1800" smtClean="0">
                <a:latin typeface="Tahoma" panose="020B0604030504040204" pitchFamily="34" charset="0"/>
                <a:cs typeface="Tahoma" panose="020B0604030504040204" pitchFamily="34" charset="0"/>
              </a:rPr>
              <a:t> )می‌باشند، وقتی به مدت طولانی می‌خواهیم از میکروسکوپ استفاده کنیم دو چشمی بهتر است، چون مانع خستگی چشم می‌باشد. لوله شامل دو گروه عدسی به نامهای چشمی و شیئی است. </a:t>
            </a:r>
            <a:br>
              <a:rPr lang="fa-IR" sz="1800" smtClean="0">
                <a:latin typeface="Tahoma" panose="020B0604030504040204" pitchFamily="34" charset="0"/>
                <a:cs typeface="Tahoma" panose="020B0604030504040204" pitchFamily="34" charset="0"/>
              </a:rPr>
            </a:br>
            <a:r>
              <a:rPr lang="fa-IR" sz="1800" smtClean="0">
                <a:latin typeface="Tahoma" panose="020B0604030504040204" pitchFamily="34" charset="0"/>
                <a:cs typeface="Tahoma" panose="020B0604030504040204" pitchFamily="34" charset="0"/>
              </a:rPr>
              <a:t>عدسیهای شیئی </a:t>
            </a:r>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fa-IR" smtClean="0"/>
              <a:t>تاریخچه</a:t>
            </a:r>
            <a:endParaRPr lang="en-US" smtClean="0"/>
          </a:p>
        </p:txBody>
      </p:sp>
      <p:sp>
        <p:nvSpPr>
          <p:cNvPr id="5123" name="Text Box 3"/>
          <p:cNvSpPr txBox="1">
            <a:spLocks noChangeArrowheads="1"/>
          </p:cNvSpPr>
          <p:nvPr/>
        </p:nvSpPr>
        <p:spPr bwMode="auto">
          <a:xfrm>
            <a:off x="1660525" y="7223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eaLnBrk="1" hangingPunct="1"/>
            <a:endParaRPr lang="fa-IR" sz="1800" b="0">
              <a:solidFill>
                <a:schemeClr val="tx1"/>
              </a:solidFill>
            </a:endParaRPr>
          </a:p>
        </p:txBody>
      </p:sp>
      <p:sp>
        <p:nvSpPr>
          <p:cNvPr id="5124" name="Rectangle 45"/>
          <p:cNvSpPr>
            <a:spLocks noChangeArrowheads="1"/>
          </p:cNvSpPr>
          <p:nvPr/>
        </p:nvSpPr>
        <p:spPr bwMode="auto">
          <a:xfrm>
            <a:off x="428625" y="1357313"/>
            <a:ext cx="8429625"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r" rtl="1"/>
            <a:r>
              <a:rPr lang="fa-IR" sz="1800">
                <a:solidFill>
                  <a:schemeClr val="tx1"/>
                </a:solidFill>
                <a:latin typeface="Tahoma" panose="020B0604030504040204" pitchFamily="34" charset="0"/>
                <a:cs typeface="Tahoma" panose="020B0604030504040204" pitchFamily="34" charset="0"/>
              </a:rPr>
              <a:t>دید کلی :</a:t>
            </a:r>
          </a:p>
          <a:p>
            <a:pPr algn="r" rtl="1"/>
            <a:r>
              <a:rPr lang="fa-IR" sz="1800">
                <a:solidFill>
                  <a:schemeClr val="tx1"/>
                </a:solidFill>
                <a:latin typeface="Tahoma" panose="020B0604030504040204" pitchFamily="34" charset="0"/>
                <a:cs typeface="Tahoma" panose="020B0604030504040204" pitchFamily="34" charset="0"/>
              </a:rPr>
              <a:t>انسان از ابتدای تاریخ ، روشهای بزرگ نشان دادن اشیا را برای دریافت اطلاعات بیشتر درباره آنها مورد بررسی قرار داد، اما در این راه پیشرفت زیادی نداشت. تا اینکه بعضی از شیشه های دوربین را کشف کرد و به مدد آنها توانست اشیا کوچک را بزرگ کند و به مطالعه آنها بپردازد. متجاوز از دو هزار سال قبل رومیها دریافتند که شیشه مدور می تواند اشعه خورشید را در یک نقطه متمرکز سازد. اما تا سال 1500 میلادی ، که مردم از قدرت بزرگ نمایی آگاه شدند و آن را برای مطالعه گیاهان و حیوانات بکار بردند، از این پدیده استفاده نشد. </a:t>
            </a:r>
            <a:br>
              <a:rPr lang="fa-IR" sz="1800">
                <a:solidFill>
                  <a:schemeClr val="tx1"/>
                </a:solidFill>
                <a:latin typeface="Tahoma" panose="020B0604030504040204" pitchFamily="34" charset="0"/>
                <a:cs typeface="Tahoma" panose="020B0604030504040204" pitchFamily="34" charset="0"/>
              </a:rPr>
            </a:br>
            <a:endParaRPr lang="fa-IR">
              <a:solidFill>
                <a:schemeClr val="tx1"/>
              </a:solidFill>
            </a:endParaRPr>
          </a:p>
        </p:txBody>
      </p:sp>
      <p:pic>
        <p:nvPicPr>
          <p:cNvPr id="5125" name="Picture 5" descr="m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4375" y="3714750"/>
            <a:ext cx="171450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5" descr="microscope_evolution.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86188" y="4214813"/>
            <a:ext cx="424656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endParaRPr lang="fa-IR" smtClean="0"/>
          </a:p>
        </p:txBody>
      </p:sp>
      <p:sp>
        <p:nvSpPr>
          <p:cNvPr id="32771" name="Content Placeholder 2"/>
          <p:cNvSpPr>
            <a:spLocks noGrp="1"/>
          </p:cNvSpPr>
          <p:nvPr>
            <p:ph idx="1"/>
          </p:nvPr>
        </p:nvSpPr>
        <p:spPr/>
        <p:txBody>
          <a:bodyPr/>
          <a:lstStyle/>
          <a:p>
            <a:r>
              <a:rPr lang="fa-IR" sz="2000" smtClean="0">
                <a:latin typeface="Tahoma" panose="020B0604030504040204" pitchFamily="34" charset="0"/>
                <a:cs typeface="Tahoma" panose="020B0604030504040204" pitchFamily="34" charset="0"/>
              </a:rPr>
              <a:t>در میکروسکوپهای معمولی چهار عدسی شیئی بر روی صفحه چرخان نصب شده که ویژگیهای این عدسیها بصورت زیرا است:</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
            </a:r>
            <a:br>
              <a:rPr lang="fa-IR"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
            </a:r>
            <a:br>
              <a:rPr lang="fa-IR" sz="2000" smtClean="0">
                <a:latin typeface="Tahoma" panose="020B0604030504040204" pitchFamily="34" charset="0"/>
                <a:cs typeface="Tahoma" panose="020B0604030504040204" pitchFamily="34" charset="0"/>
              </a:rPr>
            </a:br>
            <a:r>
              <a:rPr lang="en-US" sz="2000" smtClean="0">
                <a:latin typeface="Tahoma" panose="020B0604030504040204" pitchFamily="34" charset="0"/>
                <a:cs typeface="Tahoma" panose="020B0604030504040204" pitchFamily="34" charset="0"/>
              </a:rPr>
              <a:t/>
            </a:r>
            <a:br>
              <a:rPr lang="en-US" sz="2000" smtClean="0">
                <a:latin typeface="Tahoma" panose="020B0604030504040204" pitchFamily="34" charset="0"/>
                <a:cs typeface="Tahoma" panose="020B0604030504040204" pitchFamily="34" charset="0"/>
              </a:rPr>
            </a:br>
            <a:r>
              <a:rPr lang="en-US" sz="2000" smtClean="0">
                <a:latin typeface="Tahoma" panose="020B0604030504040204" pitchFamily="34" charset="0"/>
                <a:cs typeface="Tahoma" panose="020B0604030504040204" pitchFamily="34" charset="0"/>
              </a:rPr>
              <a:t/>
            </a:r>
            <a:br>
              <a:rPr lang="en-US" sz="2000" smtClean="0">
                <a:latin typeface="Tahoma" panose="020B0604030504040204" pitchFamily="34" charset="0"/>
                <a:cs typeface="Tahoma" panose="020B0604030504040204" pitchFamily="34" charset="0"/>
              </a:rPr>
            </a:br>
            <a:r>
              <a:rPr lang="fa-IR" sz="2000" smtClean="0">
                <a:latin typeface="Tahoma" panose="020B0604030504040204" pitchFamily="34" charset="0"/>
                <a:cs typeface="Tahoma" panose="020B0604030504040204" pitchFamily="34" charset="0"/>
              </a:rPr>
              <a:t>دو عدسی اول در حالت خشک و دو عدسی بعدی در حالت ایمرسیون روغنی مورد استفاده قرار می‌گیرند. وظیفه عدسی شئی تهیه تصویر بزرگ شده از شیئی مورد نظر است عدسیهای شیئی وقتی به صورت خشک بکار می‌روند، دارای </a:t>
            </a:r>
            <a:r>
              <a:rPr lang="en-US" sz="2000" smtClean="0">
                <a:latin typeface="Tahoma" panose="020B0604030504040204" pitchFamily="34" charset="0"/>
                <a:cs typeface="Tahoma" panose="020B0604030504040204" pitchFamily="34" charset="0"/>
              </a:rPr>
              <a:t>N.A </a:t>
            </a:r>
            <a:r>
              <a:rPr lang="fa-IR" sz="2000" smtClean="0">
                <a:latin typeface="Tahoma" panose="020B0604030504040204" pitchFamily="34" charset="0"/>
                <a:cs typeface="Tahoma" panose="020B0604030504040204" pitchFamily="34" charset="0"/>
              </a:rPr>
              <a:t>زیاد نمی‌باشند و لذا مدت تفکیک آنها است. استفاده از روش ایمرسیون روغنی می‌تواند موجب افزایش </a:t>
            </a:r>
            <a:r>
              <a:rPr lang="en-US" sz="2000" smtClean="0">
                <a:latin typeface="Tahoma" panose="020B0604030504040204" pitchFamily="34" charset="0"/>
                <a:cs typeface="Tahoma" panose="020B0604030504040204" pitchFamily="34" charset="0"/>
              </a:rPr>
              <a:t>N.A </a:t>
            </a:r>
            <a:r>
              <a:rPr lang="fa-IR" sz="2000" smtClean="0">
                <a:latin typeface="Tahoma" panose="020B0604030504040204" pitchFamily="34" charset="0"/>
                <a:cs typeface="Tahoma" panose="020B0604030504040204" pitchFamily="34" charset="0"/>
              </a:rPr>
              <a:t>و افزایش روزلوشن شود. عدسیهای شیئی معمولا بصورت عدسیهای</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مرکب می‌باشند. کیفیت در عدسیهای شیئی وابسته به شدت روشنایی تصویر می‌توان تفکیک می‌باشد. </a:t>
            </a:r>
            <a:br>
              <a:rPr lang="fa-IR" sz="2000" smtClean="0">
                <a:latin typeface="Tahoma" panose="020B0604030504040204" pitchFamily="34" charset="0"/>
                <a:cs typeface="Tahoma" panose="020B0604030504040204" pitchFamily="34" charset="0"/>
              </a:rPr>
            </a:br>
            <a:endParaRPr lang="fa-IR" sz="2000" smtClean="0">
              <a:latin typeface="Tahoma" panose="020B0604030504040204" pitchFamily="34" charset="0"/>
              <a:cs typeface="Tahoma" panose="020B0604030504040204" pitchFamily="34" charset="0"/>
            </a:endParaRPr>
          </a:p>
          <a:p>
            <a:endParaRPr lang="fa-IR" sz="2000" smtClean="0"/>
          </a:p>
        </p:txBody>
      </p:sp>
      <p:pic>
        <p:nvPicPr>
          <p:cNvPr id="32772" name="Picture 3" descr="1222.JPG"/>
          <p:cNvPicPr>
            <a:picLocks noChangeAspect="1"/>
          </p:cNvPicPr>
          <p:nvPr/>
        </p:nvPicPr>
        <p:blipFill>
          <a:blip r:embed="rId2">
            <a:extLst>
              <a:ext uri="{28A0092B-C50C-407E-A947-70E740481C1C}">
                <a14:useLocalDpi xmlns:a14="http://schemas.microsoft.com/office/drawing/2010/main" val="0"/>
              </a:ext>
            </a:extLst>
          </a:blip>
          <a:srcRect l="1653" t="8369" r="1331" b="6793"/>
          <a:stretch>
            <a:fillRect/>
          </a:stretch>
        </p:blipFill>
        <p:spPr bwMode="auto">
          <a:xfrm>
            <a:off x="1092200" y="2116138"/>
            <a:ext cx="7054850" cy="12827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fa-IR" smtClean="0"/>
              <a:t>اجزای میکروسکوپ نوری</a:t>
            </a:r>
          </a:p>
        </p:txBody>
      </p:sp>
      <p:pic>
        <p:nvPicPr>
          <p:cNvPr id="33795" name="Picture 4" descr="mic.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88125" y="3644900"/>
            <a:ext cx="2000250"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Content Placeholder 2"/>
          <p:cNvSpPr>
            <a:spLocks noGrp="1"/>
          </p:cNvSpPr>
          <p:nvPr>
            <p:ph idx="1"/>
          </p:nvPr>
        </p:nvSpPr>
        <p:spPr>
          <a:xfrm>
            <a:off x="590550" y="1192213"/>
            <a:ext cx="8229600" cy="4943475"/>
          </a:xfrm>
        </p:spPr>
        <p:txBody>
          <a:bodyPr/>
          <a:lstStyle/>
          <a:p>
            <a:r>
              <a:rPr lang="fa-IR" sz="1800" smtClean="0">
                <a:latin typeface="Tahoma" panose="020B0604030504040204" pitchFamily="34" charset="0"/>
                <a:cs typeface="Tahoma" panose="020B0604030504040204" pitchFamily="34" charset="0"/>
              </a:rPr>
              <a:t>عدسیهای چشمی </a:t>
            </a:r>
          </a:p>
          <a:p>
            <a:r>
              <a:rPr lang="fa-IR" sz="1800" smtClean="0">
                <a:latin typeface="Tahoma" panose="020B0604030504040204" pitchFamily="34" charset="0"/>
                <a:cs typeface="Tahoma" panose="020B0604030504040204" pitchFamily="34" charset="0"/>
              </a:rPr>
              <a:t>وظایفی که چشمی بر عهده دارند عبارتند از: بزرگ سازی تصویر معکوس حاصله از عدسی شیئی ، تشکیل تصویر</a:t>
            </a:r>
            <a:r>
              <a:rPr lang="fa-IR" sz="1800" u="sng" smtClean="0">
                <a:latin typeface="Tahoma" panose="020B0604030504040204" pitchFamily="34" charset="0"/>
                <a:cs typeface="Tahoma" panose="020B0604030504040204" pitchFamily="34" charset="0"/>
              </a:rPr>
              <a:t> </a:t>
            </a:r>
            <a:r>
              <a:rPr lang="fa-IR" sz="1800" smtClean="0">
                <a:latin typeface="Tahoma" panose="020B0604030504040204" pitchFamily="34" charset="0"/>
                <a:cs typeface="Tahoma" panose="020B0604030504040204" pitchFamily="34" charset="0"/>
              </a:rPr>
              <a:t>مجازی از تصویر حاصله بوسیله عدسی شیئی ، اندازه گیری و سنجش اجزا واقع در تصویر. چشمیها دارای انواع مختلفی می‌باشند که دو نوع معروف و معمول آنها عبارتند از چشمی هویگنس (</a:t>
            </a:r>
            <a:r>
              <a:rPr lang="en-US" sz="1800" smtClean="0">
                <a:latin typeface="Tahoma" panose="020B0604030504040204" pitchFamily="34" charset="0"/>
                <a:cs typeface="Tahoma" panose="020B0604030504040204" pitchFamily="34" charset="0"/>
              </a:rPr>
              <a:t>Huygenian) </a:t>
            </a:r>
            <a:r>
              <a:rPr lang="fa-IR" sz="1800" smtClean="0">
                <a:latin typeface="Tahoma" panose="020B0604030504040204" pitchFamily="34" charset="0"/>
                <a:cs typeface="Tahoma" panose="020B0604030504040204" pitchFamily="34" charset="0"/>
              </a:rPr>
              <a:t>و چشمی رامزدن (</a:t>
            </a:r>
            <a:r>
              <a:rPr lang="en-US" sz="1800" smtClean="0">
                <a:latin typeface="Tahoma" panose="020B0604030504040204" pitchFamily="34" charset="0"/>
                <a:cs typeface="Tahoma" panose="020B0604030504040204" pitchFamily="34" charset="0"/>
              </a:rPr>
              <a:t>Ramsden). </a:t>
            </a:r>
            <a:r>
              <a:rPr lang="fa-IR" sz="1800" smtClean="0">
                <a:latin typeface="Tahoma" panose="020B0604030504040204" pitchFamily="34" charset="0"/>
                <a:cs typeface="Tahoma" panose="020B0604030504040204" pitchFamily="34" charset="0"/>
              </a:rPr>
              <a:t>چشمی هویگنس متشکل از دو عدسی سطح محدب می‌باشد که یک طرف هر کدام مسطح و یکطرف محدب می‌باشد.</a:t>
            </a:r>
            <a:br>
              <a:rPr lang="fa-IR" sz="1800" smtClean="0">
                <a:latin typeface="Tahoma" panose="020B0604030504040204" pitchFamily="34" charset="0"/>
                <a:cs typeface="Tahoma" panose="020B0604030504040204" pitchFamily="34" charset="0"/>
              </a:rPr>
            </a:br>
            <a:r>
              <a:rPr lang="fa-IR" sz="1800" smtClean="0">
                <a:latin typeface="Tahoma" panose="020B0604030504040204" pitchFamily="34" charset="0"/>
                <a:cs typeface="Tahoma" panose="020B0604030504040204" pitchFamily="34" charset="0"/>
              </a:rPr>
              <a:t/>
            </a:r>
            <a:br>
              <a:rPr lang="fa-IR" sz="1800" smtClean="0">
                <a:latin typeface="Tahoma" panose="020B0604030504040204" pitchFamily="34" charset="0"/>
                <a:cs typeface="Tahoma" panose="020B0604030504040204" pitchFamily="34" charset="0"/>
              </a:rPr>
            </a:br>
            <a:endParaRPr lang="fa-IR" sz="1800" smtClean="0">
              <a:latin typeface="Tahoma" panose="020B0604030504040204" pitchFamily="34" charset="0"/>
              <a:cs typeface="Tahoma" panose="020B0604030504040204" pitchFamily="34" charset="0"/>
            </a:endParaRPr>
          </a:p>
        </p:txBody>
      </p:sp>
      <p:sp>
        <p:nvSpPr>
          <p:cNvPr id="6" name="Oval 5"/>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endParaRPr lang="fa-IR" smtClean="0"/>
          </a:p>
        </p:txBody>
      </p:sp>
      <p:sp>
        <p:nvSpPr>
          <p:cNvPr id="34819" name="Content Placeholder 2"/>
          <p:cNvSpPr>
            <a:spLocks noGrp="1"/>
          </p:cNvSpPr>
          <p:nvPr>
            <p:ph idx="1"/>
          </p:nvPr>
        </p:nvSpPr>
        <p:spPr/>
        <p:txBody>
          <a:bodyPr/>
          <a:lstStyle/>
          <a:p>
            <a:r>
              <a:rPr lang="fa-IR" sz="2400" smtClean="0">
                <a:latin typeface="Tahoma" panose="020B0604030504040204" pitchFamily="34" charset="0"/>
                <a:cs typeface="Tahoma" panose="020B0604030504040204" pitchFamily="34" charset="0"/>
              </a:rPr>
              <a:t>در نوع هویگنس سطح محدب هر دو عدسی بطرف پایین می‌باشد و بین این دو عدسی دیافراگم قرار گرفته ، دیافراگم در محل کانون عدسی بالای عدسی چشمی واقع است. عدسی پایین پرتوهای رسیده از عدسی شی را جمع آوری نموده و در محل دیافراگم یا در نزدیکی آن متمرکز می‌نماید. عدسی چشمی این تصویر را بزرگ نموده و البته بصورت یک تصویر مجازی بزرگ شده به چشم فرد مشاهده‌گر منتقل می‌کند.</a:t>
            </a:r>
            <a:br>
              <a:rPr lang="fa-IR" sz="2400" smtClean="0">
                <a:latin typeface="Tahoma" panose="020B0604030504040204" pitchFamily="34" charset="0"/>
                <a:cs typeface="Tahoma" panose="020B0604030504040204" pitchFamily="34" charset="0"/>
              </a:rPr>
            </a:br>
            <a:r>
              <a:rPr lang="fa-IR" sz="2400" smtClean="0">
                <a:latin typeface="Tahoma" panose="020B0604030504040204" pitchFamily="34" charset="0"/>
                <a:cs typeface="Tahoma" panose="020B0604030504040204" pitchFamily="34" charset="0"/>
              </a:rPr>
              <a:t/>
            </a:r>
            <a:br>
              <a:rPr lang="fa-IR" sz="2400" smtClean="0">
                <a:latin typeface="Tahoma" panose="020B0604030504040204" pitchFamily="34" charset="0"/>
                <a:cs typeface="Tahoma" panose="020B0604030504040204" pitchFamily="34" charset="0"/>
              </a:rPr>
            </a:br>
            <a:endParaRPr lang="fa-IR" sz="24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endParaRPr lang="fa-IR" smtClean="0"/>
          </a:p>
        </p:txBody>
      </p:sp>
      <p:sp>
        <p:nvSpPr>
          <p:cNvPr id="35843" name="Content Placeholder 2"/>
          <p:cNvSpPr>
            <a:spLocks noGrp="1"/>
          </p:cNvSpPr>
          <p:nvPr>
            <p:ph idx="1"/>
          </p:nvPr>
        </p:nvSpPr>
        <p:spPr/>
        <p:txBody>
          <a:bodyPr/>
          <a:lstStyle/>
          <a:p>
            <a:r>
              <a:rPr lang="fa-IR" sz="2000" smtClean="0">
                <a:latin typeface="Tahoma" panose="020B0604030504040204" pitchFamily="34" charset="0"/>
                <a:cs typeface="Tahoma" panose="020B0604030504040204" pitchFamily="34" charset="0"/>
              </a:rPr>
              <a:t>کار دیافراگم کاهش خیره کننده‌گی نور رسیده به چشم بیننده است.</a:t>
            </a:r>
          </a:p>
          <a:p>
            <a:r>
              <a:rPr lang="fa-IR" sz="2000" smtClean="0">
                <a:latin typeface="Tahoma" panose="020B0604030504040204" pitchFamily="34" charset="0"/>
                <a:cs typeface="Tahoma" panose="020B0604030504040204" pitchFamily="34" charset="0"/>
              </a:rPr>
              <a:t>چشمیهای هویگنس به چشمیهای منفی معروفند و دارای بزرگنمایی</a:t>
            </a:r>
          </a:p>
          <a:p>
            <a:r>
              <a:rPr lang="fa-IR" sz="2000" smtClean="0">
                <a:latin typeface="Tahoma" panose="020B0604030504040204" pitchFamily="34" charset="0"/>
                <a:cs typeface="Tahoma" panose="020B0604030504040204" pitchFamily="34" charset="0"/>
              </a:rPr>
              <a:t> 10 و 5 می‌باشند. چشمی هویگنس دارای قیمت نسبتا ارزان و کارایی</a:t>
            </a:r>
          </a:p>
          <a:p>
            <a:r>
              <a:rPr lang="fa-IR" sz="2000" smtClean="0">
                <a:latin typeface="Tahoma" panose="020B0604030504040204" pitchFamily="34" charset="0"/>
                <a:cs typeface="Tahoma" panose="020B0604030504040204" pitchFamily="34" charset="0"/>
              </a:rPr>
              <a:t> مناسب می‌باشد، اشکال عمده آن محدود بودن میدان دید و عدم تامین</a:t>
            </a:r>
          </a:p>
          <a:p>
            <a:r>
              <a:rPr lang="fa-IR" sz="2000" smtClean="0">
                <a:latin typeface="Tahoma" panose="020B0604030504040204" pitchFamily="34" charset="0"/>
                <a:cs typeface="Tahoma" panose="020B0604030504040204" pitchFamily="34" charset="0"/>
              </a:rPr>
              <a:t> راحتی کافی برای چشم است. چشمیهای رامزدن به چشمیهای مثبت</a:t>
            </a:r>
          </a:p>
          <a:p>
            <a:r>
              <a:rPr lang="fa-IR" sz="2000" smtClean="0">
                <a:latin typeface="Tahoma" panose="020B0604030504040204" pitchFamily="34" charset="0"/>
                <a:cs typeface="Tahoma" panose="020B0604030504040204" pitchFamily="34" charset="0"/>
              </a:rPr>
              <a:t> معروفند، این چشمیها با دقت خوبی انحرافات عدسیهای آپکروماتیک را تصحیح می‌نمایند. </a:t>
            </a:r>
            <a:br>
              <a:rPr lang="fa-IR" sz="2000" smtClean="0">
                <a:latin typeface="Tahoma" panose="020B0604030504040204" pitchFamily="34" charset="0"/>
                <a:cs typeface="Tahoma" panose="020B0604030504040204" pitchFamily="34" charset="0"/>
              </a:rPr>
            </a:br>
            <a:endParaRPr lang="fa-IR" sz="2000" smtClean="0">
              <a:latin typeface="Tahoma" panose="020B0604030504040204" pitchFamily="34" charset="0"/>
              <a:cs typeface="Tahoma" panose="020B0604030504040204" pitchFamily="34" charset="0"/>
            </a:endParaRPr>
          </a:p>
          <a:p>
            <a:endParaRPr lang="fa-IR" sz="2000" smtClean="0">
              <a:latin typeface="Tahoma" panose="020B0604030504040204" pitchFamily="34" charset="0"/>
              <a:cs typeface="Tahoma" panose="020B0604030504040204" pitchFamily="34" charset="0"/>
            </a:endParaRPr>
          </a:p>
          <a:p>
            <a:endParaRPr lang="fa-IR" sz="2000" smtClean="0"/>
          </a:p>
          <a:p>
            <a:endParaRPr lang="fa-IR" sz="2000" smtClean="0"/>
          </a:p>
        </p:txBody>
      </p:sp>
      <p:sp>
        <p:nvSpPr>
          <p:cNvPr id="5" name="Oval 4"/>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fa-IR" smtClean="0"/>
              <a:t>اجزای میکروسکوپ نوری</a:t>
            </a:r>
          </a:p>
        </p:txBody>
      </p:sp>
      <p:sp>
        <p:nvSpPr>
          <p:cNvPr id="36867"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سیستم روشنایی </a:t>
            </a:r>
          </a:p>
          <a:p>
            <a:r>
              <a:rPr lang="fa-IR" sz="2400" b="0" smtClean="0">
                <a:latin typeface="Tahoma" panose="020B0604030504040204" pitchFamily="34" charset="0"/>
                <a:cs typeface="Tahoma" panose="020B0604030504040204" pitchFamily="34" charset="0"/>
              </a:rPr>
              <a:t>میکروسکوپها دارای محدودیتهای متعددی می‌باشند و لیکن در عمل اغلب روشنایی میکروسکوپ موجب محدودیت اصلی می‌شود. بنابراین تلاشهای زیادی در تهیه روشنایی و روش تهیه روشنایی مناسب برای میکروسکوپها گردیده است. پس تهیه نور مناسب می‌تواند نقش اساسی در وضوح تصویر داشته باشد. روشنی محیط نمی‌تواند برای تهیه تصویر مناسب و کافی باشد، لذا در تهیه روشنایی حتما باید از لامپها و چشمه‌های مصنوعی نوری استفاده می‌شود. </a:t>
            </a:r>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endParaRPr lang="fa-IR" smtClean="0"/>
          </a:p>
        </p:txBody>
      </p:sp>
      <p:sp>
        <p:nvSpPr>
          <p:cNvPr id="37891"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لامپهای مورد استفاده در میکروسکوپها عبارتند از:</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لامپ</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هالوژن: این لامپ نور سفید ایجاد می‌کند و متشکل از یک رشته تنگستن در گاز هالوژن می‌باشد. حاصلضرب شدت نور حاصله در طول عمر این لامپ تقریبا ثابت است. از لحاظ قیمت در مقایسه با لامپ</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جیوه و گزنون ارزانتر می‌باشد و برای کارهای فتومیکروگرافی مفید است.</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لامپ</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تنگستن: این لامپها در میکروسکوپهای ارزان قیمت و آموزشی بکار می‌روند.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لامپ</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گزنون: این نوع لامپ یک لامپ</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تخلیه</a:t>
            </a:r>
            <a:r>
              <a:rPr lang="fa-IR" sz="2400" b="0" u="sng"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الکتریکی است. این لامپها دارای پایداری بیشتری نسبت به لامپهای جیوه‌ای می‌باشند.</a:t>
            </a:r>
            <a:br>
              <a:rPr lang="fa-IR" sz="2400" b="0" smtClean="0">
                <a:latin typeface="Tahoma" panose="020B0604030504040204" pitchFamily="34" charset="0"/>
                <a:cs typeface="Tahoma" panose="020B0604030504040204" pitchFamily="34" charset="0"/>
              </a:rPr>
            </a:br>
            <a:endParaRPr lang="fa-IR" sz="2400" b="0" smtClean="0">
              <a:latin typeface="Tahoma" panose="020B0604030504040204" pitchFamily="34" charset="0"/>
              <a:cs typeface="Tahoma" panose="020B0604030504040204" pitchFamily="34" charset="0"/>
            </a:endParaRPr>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fa-IR" smtClean="0"/>
          </a:p>
        </p:txBody>
      </p:sp>
      <p:sp>
        <p:nvSpPr>
          <p:cNvPr id="38915"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لامپ جیوه‌ای: این لامپ همانند لامپ گزنون از طریق تخلیه الکتریکی ایجاد نور می‌نماید. لامپ جیوه‌ای حاوی مقدار کمی جیوه است که در اثر یونیزه شدن هوای داخل لامپ ، یونهای تولید شده موجب تبخیر و یونیزه شدن جیوه‌ها می‌شوند. </a:t>
            </a:r>
          </a:p>
          <a:p>
            <a:r>
              <a:rPr lang="fa-IR" sz="2400" b="0" smtClean="0">
                <a:latin typeface="Tahoma" panose="020B0604030504040204" pitchFamily="34" charset="0"/>
                <a:cs typeface="Tahoma" panose="020B0604030504040204" pitchFamily="34" charset="0"/>
              </a:rPr>
              <a:t>کندانسور </a:t>
            </a:r>
          </a:p>
          <a:p>
            <a:r>
              <a:rPr lang="fa-IR" sz="2400" b="0" smtClean="0">
                <a:latin typeface="Tahoma" panose="020B0604030504040204" pitchFamily="34" charset="0"/>
                <a:cs typeface="Tahoma" panose="020B0604030504040204" pitchFamily="34" charset="0"/>
              </a:rPr>
              <a:t>وظیفه کندانسور متمرکز سازی نور بر روی نمونه می‌باشد. کندانسور در زیر </a:t>
            </a:r>
            <a:r>
              <a:rPr lang="en-US" sz="2400" b="0" smtClean="0">
                <a:latin typeface="Tahoma" panose="020B0604030504040204" pitchFamily="34" charset="0"/>
                <a:cs typeface="Tahoma" panose="020B0604030504040204" pitchFamily="34" charset="0"/>
              </a:rPr>
              <a:t>Stage </a:t>
            </a:r>
            <a:r>
              <a:rPr lang="fa-IR" sz="2400" b="0" smtClean="0">
                <a:latin typeface="Tahoma" panose="020B0604030504040204" pitchFamily="34" charset="0"/>
                <a:cs typeface="Tahoma" panose="020B0604030504040204" pitchFamily="34" charset="0"/>
              </a:rPr>
              <a:t>که محل قرار‌‌‌گیری نمونه است واقع می‌شود.</a:t>
            </a:r>
            <a:br>
              <a:rPr lang="fa-IR" sz="2400" b="0" smtClean="0">
                <a:latin typeface="Tahoma" panose="020B0604030504040204" pitchFamily="34" charset="0"/>
                <a:cs typeface="Tahoma" panose="020B0604030504040204" pitchFamily="34" charset="0"/>
              </a:rPr>
            </a:br>
            <a:endParaRPr lang="fa-IR" sz="2400"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endParaRPr lang="fa-IR" smtClean="0"/>
          </a:p>
        </p:txBody>
      </p:sp>
      <p:sp>
        <p:nvSpPr>
          <p:cNvPr id="39939"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کندانسور آبه: این نوع کندانسور عموما در میکروسکوپهای معمولی بکار می‌روند. در این نوع کندانسورها دو عدسی بکار رفته است و دارای قیمت ارزان می‌باشند. این کندانسورها با عدسیهای شیئی و آکرومات </a:t>
            </a:r>
            <a:r>
              <a:rPr lang="en-US" sz="2400" b="0" smtClean="0">
                <a:latin typeface="Tahoma" panose="020B0604030504040204" pitchFamily="34" charset="0"/>
                <a:cs typeface="Tahoma" panose="020B0604030504040204" pitchFamily="34" charset="0"/>
              </a:rPr>
              <a:t>CF </a:t>
            </a:r>
            <a:r>
              <a:rPr lang="fa-IR" sz="2400" b="0" smtClean="0">
                <a:latin typeface="Tahoma" panose="020B0604030504040204" pitchFamily="34" charset="0"/>
                <a:cs typeface="Tahoma" panose="020B0604030504040204" pitchFamily="34" charset="0"/>
              </a:rPr>
              <a:t>با بزرگنمایی 4</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تا 100</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برای مشاهدات عمومی و کاربردهای تشخص مفید می‌باشند.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کندانسور با عدسی متحرک: این کندانسور برای فتومیکروگرافی همراه با عدسی‌های شیئی و پلن آکرومات از نوع </a:t>
            </a:r>
            <a:r>
              <a:rPr lang="en-US" sz="2400" b="0" smtClean="0">
                <a:latin typeface="Tahoma" panose="020B0604030504040204" pitchFamily="34" charset="0"/>
                <a:cs typeface="Tahoma" panose="020B0604030504040204" pitchFamily="34" charset="0"/>
              </a:rPr>
              <a:t>CF </a:t>
            </a:r>
            <a:r>
              <a:rPr lang="fa-IR" sz="2400" b="0" smtClean="0">
                <a:latin typeface="Tahoma" panose="020B0604030504040204" pitchFamily="34" charset="0"/>
                <a:cs typeface="Tahoma" panose="020B0604030504040204" pitchFamily="34" charset="0"/>
              </a:rPr>
              <a:t>مفید می‌باشند.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کندانسور آکرومات: این گروه کندانسور در مشاهدات و فتومیکروگرافی مورد استفاده قرار می‌گیرد این نوع کندانسور با عدسیهای شیئی 4</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تا 100</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می‌تواند بکار رود.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
            </a:r>
            <a:br>
              <a:rPr lang="fa-IR" sz="2400" b="0" smtClean="0">
                <a:latin typeface="Tahoma" panose="020B0604030504040204" pitchFamily="34" charset="0"/>
                <a:cs typeface="Tahoma" panose="020B0604030504040204" pitchFamily="34" charset="0"/>
              </a:rPr>
            </a:br>
            <a:endParaRPr lang="fa-IR" sz="2400" b="0" smtClean="0">
              <a:latin typeface="Tahoma" panose="020B0604030504040204" pitchFamily="34" charset="0"/>
              <a:cs typeface="Tahoma" panose="020B0604030504040204" pitchFamily="34" charset="0"/>
            </a:endParaRPr>
          </a:p>
          <a:p>
            <a:endParaRPr lang="fa-IR" sz="2400" smtClean="0"/>
          </a:p>
          <a:p>
            <a:endParaRPr lang="fa-IR" sz="2400"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fa-IR" smtClean="0"/>
              <a:t>اجزای میکروسکوپ نوری</a:t>
            </a:r>
          </a:p>
        </p:txBody>
      </p:sp>
      <p:sp>
        <p:nvSpPr>
          <p:cNvPr id="40963" name="Content Placeholder 2"/>
          <p:cNvSpPr>
            <a:spLocks noGrp="1"/>
          </p:cNvSpPr>
          <p:nvPr>
            <p:ph idx="1"/>
          </p:nvPr>
        </p:nvSpPr>
        <p:spPr/>
        <p:txBody>
          <a:bodyPr/>
          <a:lstStyle/>
          <a:p>
            <a:endParaRPr lang="fa-IR" sz="2400" b="0" smtClean="0">
              <a:latin typeface="Tahoma" panose="020B0604030504040204" pitchFamily="34" charset="0"/>
              <a:cs typeface="Tahoma" panose="020B0604030504040204" pitchFamily="34" charset="0"/>
            </a:endParaRPr>
          </a:p>
          <a:p>
            <a:r>
              <a:rPr lang="fa-IR" sz="2400" b="0" smtClean="0">
                <a:latin typeface="Tahoma" panose="020B0604030504040204" pitchFamily="34" charset="0"/>
                <a:cs typeface="Tahoma" panose="020B0604030504040204" pitchFamily="34" charset="0"/>
              </a:rPr>
              <a:t>کندانسور آکرومات - آپلانت: این نوع کندانسور را پایه همراه با عدسی های شیئی آپوکرومات بکار برد این کندانسور ها برای فتومیکروگرافی جهت تصویرگیری از اجزا بسیار ریز بسیار مفید می باشد.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
            </a:r>
            <a:br>
              <a:rPr lang="fa-IR" sz="2400" b="0" smtClean="0">
                <a:latin typeface="Tahoma" panose="020B0604030504040204" pitchFamily="34" charset="0"/>
                <a:cs typeface="Tahoma" panose="020B0604030504040204" pitchFamily="34" charset="0"/>
              </a:rPr>
            </a:br>
            <a:endParaRPr lang="fa-IR" sz="2400" b="0" smtClean="0">
              <a:latin typeface="Tahoma" panose="020B0604030504040204" pitchFamily="34" charset="0"/>
              <a:cs typeface="Tahoma" panose="020B0604030504040204" pitchFamily="34" charset="0"/>
            </a:endParaRPr>
          </a:p>
          <a:p>
            <a:r>
              <a:rPr lang="fa-IR" sz="2400" b="0" smtClean="0">
                <a:latin typeface="Tahoma" panose="020B0604030504040204" pitchFamily="34" charset="0"/>
                <a:cs typeface="Tahoma" panose="020B0604030504040204" pitchFamily="34" charset="0"/>
              </a:rPr>
              <a:t>کندانسور جهت عدسیهای شیئی با توان کم ، که این نوع کندانسور معمولا در بزرگنماییهای بسیار پایین مثل عدسی شیئی با بزرگنمایی 4</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تا 460</a:t>
            </a:r>
            <a:r>
              <a:rPr lang="en-US" sz="2400" b="0" smtClean="0">
                <a:latin typeface="Tahoma" panose="020B0604030504040204" pitchFamily="34" charset="0"/>
                <a:cs typeface="Tahoma" panose="020B0604030504040204" pitchFamily="34" charset="0"/>
              </a:rPr>
              <a:t>x </a:t>
            </a:r>
            <a:r>
              <a:rPr lang="fa-IR" sz="2400" b="0" smtClean="0">
                <a:latin typeface="Tahoma" panose="020B0604030504040204" pitchFamily="34" charset="0"/>
                <a:cs typeface="Tahoma" panose="020B0604030504040204" pitchFamily="34" charset="0"/>
              </a:rPr>
              <a:t>مفید هستند. </a:t>
            </a:r>
          </a:p>
          <a:p>
            <a:endParaRPr lang="fa-IR" sz="2400" b="0" smtClean="0"/>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fa-IR" smtClean="0"/>
              <a:t>میکروسکوپ های نوری</a:t>
            </a:r>
          </a:p>
        </p:txBody>
      </p:sp>
      <p:pic>
        <p:nvPicPr>
          <p:cNvPr id="41987" name="Content Placeholder 3" descr="123.jpg"/>
          <p:cNvPicPr>
            <a:picLocks noGrp="1" noChangeAspect="1"/>
          </p:cNvPicPr>
          <p:nvPr>
            <p:ph idx="1"/>
          </p:nvPr>
        </p:nvPicPr>
        <p:blipFill>
          <a:blip r:embed="rId2">
            <a:extLst>
              <a:ext uri="{28A0092B-C50C-407E-A947-70E740481C1C}">
                <a14:useLocalDpi xmlns:a14="http://schemas.microsoft.com/office/drawing/2010/main" val="0"/>
              </a:ext>
            </a:extLst>
          </a:blip>
          <a:srcRect b="7091"/>
          <a:stretch>
            <a:fillRect/>
          </a:stretch>
        </p:blipFill>
        <p:spPr>
          <a:xfrm>
            <a:off x="1258888" y="1547813"/>
            <a:ext cx="6788150" cy="4329112"/>
          </a:xfrm>
        </p:spPr>
      </p:pic>
      <p:sp>
        <p:nvSpPr>
          <p:cNvPr id="41988" name="TextBox 1"/>
          <p:cNvSpPr txBox="1">
            <a:spLocks noChangeArrowheads="1"/>
          </p:cNvSpPr>
          <p:nvPr/>
        </p:nvSpPr>
        <p:spPr bwMode="auto">
          <a:xfrm>
            <a:off x="900113" y="5445125"/>
            <a:ext cx="3816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r"/>
            <a:r>
              <a:rPr lang="fa-IR" sz="2400" b="0">
                <a:solidFill>
                  <a:schemeClr val="tx1"/>
                </a:solidFill>
              </a:rPr>
              <a:t>شکل15-3-متالو گراف معکوس</a:t>
            </a:r>
          </a:p>
        </p:txBody>
      </p:sp>
      <p:sp>
        <p:nvSpPr>
          <p:cNvPr id="41989" name="TextBox 5"/>
          <p:cNvSpPr txBox="1">
            <a:spLocks noChangeArrowheads="1"/>
          </p:cNvSpPr>
          <p:nvPr/>
        </p:nvSpPr>
        <p:spPr bwMode="auto">
          <a:xfrm>
            <a:off x="4859338" y="5414963"/>
            <a:ext cx="3228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r"/>
            <a:r>
              <a:rPr lang="fa-IR" sz="2400" b="0">
                <a:solidFill>
                  <a:schemeClr val="tx1"/>
                </a:solidFill>
              </a:rPr>
              <a:t>شکل14-3-متالو گراف مستقیم</a:t>
            </a:r>
          </a:p>
        </p:txBody>
      </p:sp>
      <p:sp>
        <p:nvSpPr>
          <p:cNvPr id="7" name="Oval 6"/>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323850" y="1414463"/>
            <a:ext cx="8569325"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r" rtl="1"/>
            <a:r>
              <a:rPr lang="fa-IR">
                <a:solidFill>
                  <a:schemeClr val="tx1"/>
                </a:solidFill>
                <a:latin typeface="Tahoma" panose="020B0604030504040204" pitchFamily="34" charset="0"/>
                <a:cs typeface="Tahoma" panose="020B0604030504040204" pitchFamily="34" charset="0"/>
              </a:rPr>
              <a:t>مخترعین اولیه :</a:t>
            </a:r>
          </a:p>
          <a:p>
            <a:pPr algn="r"/>
            <a:r>
              <a:rPr lang="fa-IR">
                <a:solidFill>
                  <a:schemeClr val="tx1"/>
                </a:solidFill>
                <a:latin typeface="Tahoma" panose="020B0604030504040204" pitchFamily="34" charset="0"/>
                <a:cs typeface="Tahoma" panose="020B0604030504040204" pitchFamily="34" charset="0"/>
              </a:rPr>
              <a:t>در اوایل قرن هفدهم ، چندین نفر از دانشمندان میکروسکوپ‌های</a:t>
            </a:r>
            <a:r>
              <a:rPr lang="fa-IR" u="sng">
                <a:solidFill>
                  <a:schemeClr val="tx1"/>
                </a:solidFill>
                <a:latin typeface="Tahoma" panose="020B0604030504040204" pitchFamily="34" charset="0"/>
                <a:cs typeface="Tahoma" panose="020B0604030504040204" pitchFamily="34" charset="0"/>
              </a:rPr>
              <a:t> </a:t>
            </a:r>
            <a:r>
              <a:rPr lang="fa-IR">
                <a:solidFill>
                  <a:schemeClr val="tx1"/>
                </a:solidFill>
                <a:latin typeface="Tahoma" panose="020B0604030504040204" pitchFamily="34" charset="0"/>
                <a:cs typeface="Tahoma" panose="020B0604030504040204" pitchFamily="34" charset="0"/>
              </a:rPr>
              <a:t>ساده‌ای ساختند. اما این میکروسکوپ ها دقیق نبودند و از لحاظ اندازه ، شکل مطلوبی نداشتند. در این ایام سه تن به نامهای «آنتون فن» ، «لیونهاک» و «هابر جانسن» سازنده عینک در استفاده از میکروسکوپ پیشقدم شدند. </a:t>
            </a:r>
            <a:br>
              <a:rPr lang="fa-IR">
                <a:solidFill>
                  <a:schemeClr val="tx1"/>
                </a:solidFill>
                <a:latin typeface="Tahoma" panose="020B0604030504040204" pitchFamily="34" charset="0"/>
                <a:cs typeface="Tahoma" panose="020B0604030504040204" pitchFamily="34" charset="0"/>
              </a:rPr>
            </a:br>
            <a:r>
              <a:rPr lang="fa-IR">
                <a:solidFill>
                  <a:schemeClr val="tx1"/>
                </a:solidFill>
                <a:latin typeface="Tahoma" panose="020B0604030504040204" pitchFamily="34" charset="0"/>
                <a:cs typeface="Tahoma" panose="020B0604030504040204" pitchFamily="34" charset="0"/>
              </a:rPr>
              <a:t/>
            </a:r>
            <a:br>
              <a:rPr lang="fa-IR">
                <a:solidFill>
                  <a:schemeClr val="tx1"/>
                </a:solidFill>
                <a:latin typeface="Tahoma" panose="020B0604030504040204" pitchFamily="34" charset="0"/>
                <a:cs typeface="Tahoma" panose="020B0604030504040204" pitchFamily="34" charset="0"/>
              </a:rPr>
            </a:br>
            <a:r>
              <a:rPr lang="fa-IR">
                <a:solidFill>
                  <a:schemeClr val="tx1"/>
                </a:solidFill>
                <a:latin typeface="Tahoma" panose="020B0604030504040204" pitchFamily="34" charset="0"/>
                <a:cs typeface="Tahoma" panose="020B0604030504040204" pitchFamily="34" charset="0"/>
              </a:rPr>
              <a:t>لیونهاک یکی از اولین مخترعینی بود که مشاهدات خود را در زیر میکروسکوپ ثبت کرد و یادداشتهای دقیقی تهیه نمود. او حیوانات ریز و کوچک استخر را برای مطالعه زیر میکروسکوپ قرار می داد. </a:t>
            </a:r>
            <a:br>
              <a:rPr lang="fa-IR">
                <a:solidFill>
                  <a:schemeClr val="tx1"/>
                </a:solidFill>
                <a:latin typeface="Tahoma" panose="020B0604030504040204" pitchFamily="34" charset="0"/>
                <a:cs typeface="Tahoma" panose="020B0604030504040204" pitchFamily="34" charset="0"/>
              </a:rPr>
            </a:br>
            <a:r>
              <a:rPr lang="fa-IR">
                <a:solidFill>
                  <a:schemeClr val="tx1"/>
                </a:solidFill>
                <a:latin typeface="Tahoma" panose="020B0604030504040204" pitchFamily="34" charset="0"/>
                <a:cs typeface="Tahoma" panose="020B0604030504040204" pitchFamily="34" charset="0"/>
              </a:rPr>
              <a:t>در موزه</a:t>
            </a:r>
            <a:r>
              <a:rPr lang="fa-IR" u="sng">
                <a:solidFill>
                  <a:schemeClr val="tx1"/>
                </a:solidFill>
                <a:latin typeface="Tahoma" panose="020B0604030504040204" pitchFamily="34" charset="0"/>
                <a:cs typeface="Tahoma" panose="020B0604030504040204" pitchFamily="34" charset="0"/>
              </a:rPr>
              <a:t> </a:t>
            </a:r>
            <a:r>
              <a:rPr lang="fa-IR">
                <a:solidFill>
                  <a:schemeClr val="tx1"/>
                </a:solidFill>
                <a:latin typeface="Tahoma" panose="020B0604030504040204" pitchFamily="34" charset="0"/>
                <a:cs typeface="Tahoma" panose="020B0604030504040204" pitchFamily="34" charset="0"/>
              </a:rPr>
              <a:t>میلدبرگ در هلند یکی از میکروسکوپ های اولیه نگاهداری می شود</a:t>
            </a:r>
            <a:br>
              <a:rPr lang="fa-IR">
                <a:solidFill>
                  <a:schemeClr val="tx1"/>
                </a:solidFill>
                <a:latin typeface="Tahoma" panose="020B0604030504040204" pitchFamily="34" charset="0"/>
                <a:cs typeface="Tahoma" panose="020B0604030504040204" pitchFamily="34" charset="0"/>
              </a:rPr>
            </a:br>
            <a:r>
              <a:rPr lang="fa-IR">
                <a:solidFill>
                  <a:schemeClr val="tx1"/>
                </a:solidFill>
                <a:latin typeface="Tahoma" panose="020B0604030504040204" pitchFamily="34" charset="0"/>
                <a:cs typeface="Tahoma" panose="020B0604030504040204" pitchFamily="34" charset="0"/>
              </a:rPr>
              <a:t> که احتمالا بوسیله این دانشمندان سا خته شده است. </a:t>
            </a:r>
            <a:r>
              <a:rPr lang="fa-IR" sz="2400">
                <a:solidFill>
                  <a:schemeClr val="tx1"/>
                </a:solidFill>
              </a:rPr>
              <a:t/>
            </a:r>
            <a:br>
              <a:rPr lang="fa-IR" sz="2400">
                <a:solidFill>
                  <a:schemeClr val="tx1"/>
                </a:solidFill>
              </a:rPr>
            </a:br>
            <a:endParaRPr lang="fa-IR" sz="2400">
              <a:solidFill>
                <a:schemeClr val="tx1"/>
              </a:solidFill>
            </a:endParaRPr>
          </a:p>
        </p:txBody>
      </p:sp>
      <p:sp>
        <p:nvSpPr>
          <p:cNvPr id="3" name="Oval 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fa-IR" smtClean="0"/>
              <a:t>میکورسکوپ های نوری و الکترونی</a:t>
            </a:r>
          </a:p>
        </p:txBody>
      </p:sp>
      <p:sp>
        <p:nvSpPr>
          <p:cNvPr id="43011" name="Content Placeholder 2"/>
          <p:cNvSpPr>
            <a:spLocks noGrp="1"/>
          </p:cNvSpPr>
          <p:nvPr>
            <p:ph idx="1"/>
          </p:nvPr>
        </p:nvSpPr>
        <p:spPr>
          <a:xfrm>
            <a:off x="735013" y="1052513"/>
            <a:ext cx="8229600" cy="4943475"/>
          </a:xfrm>
        </p:spPr>
        <p:txBody>
          <a:bodyPr/>
          <a:lstStyle/>
          <a:p>
            <a:r>
              <a:rPr lang="fa-IR" sz="2400" b="0" smtClean="0">
                <a:latin typeface="Tahoma" panose="020B0604030504040204" pitchFamily="34" charset="0"/>
                <a:cs typeface="Tahoma" panose="020B0604030504040204" pitchFamily="34" charset="0"/>
              </a:rPr>
              <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اصولا میکروسکوپ های الکترونی مشابه میکروسکوپ نوری است . اما ظاهر آن بسیار متفاوت است و بعلت داشتن منابع تامین نیروی خیلی منظم برای تولید و کنترل الکتورنی بسیار بزرکتر است . کل سیستم باید در یک خلا بسیار بالا نگهداری شود . زیرا هوا مانع حرکت الکترو ها خواهد شد.</a:t>
            </a:r>
          </a:p>
          <a:p>
            <a:r>
              <a:rPr lang="fa-IR" sz="2400" b="0" smtClean="0">
                <a:latin typeface="Tahoma" panose="020B0604030504040204" pitchFamily="34" charset="0"/>
                <a:cs typeface="Tahoma" panose="020B0604030504040204" pitchFamily="34" charset="0"/>
              </a:rPr>
              <a:t>عدسی های میکروسکوپ الکترونی میدان های قوی مغناطیسی حاصل از سیم پیچ ها هستند و با تغییر نیروی میدان در حالی که سیم پیچ ها در وضعیت ثابتی هستند تصویر به کانون آورده می شود .</a:t>
            </a:r>
          </a:p>
          <a:p>
            <a:r>
              <a:rPr lang="fa-IR" sz="2400" b="0" smtClean="0">
                <a:latin typeface="Tahoma" panose="020B0604030504040204" pitchFamily="34" charset="0"/>
                <a:cs typeface="Tahoma" panose="020B0604030504040204" pitchFamily="34" charset="0"/>
              </a:rPr>
              <a:t>در میکروسکوپ های نوری به وسیله تغییر فاصله عدسی تصویر به کانون آورده می شود.</a:t>
            </a:r>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endParaRPr lang="fa-IR" smtClean="0"/>
          </a:p>
        </p:txBody>
      </p:sp>
      <p:sp>
        <p:nvSpPr>
          <p:cNvPr id="44035"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از آنجایی که نمونه های متالوگرافی به پر تو  الکترونی کدر هستند ضروری است که نقش برگردان نازکی از نمونه تهیه شده و با تکنیک های مخصوصی نقش برگردان سطح نمونه مطالعه شود.</a:t>
            </a:r>
          </a:p>
          <a:p>
            <a:r>
              <a:rPr lang="fa-IR" sz="2400" b="0" smtClean="0">
                <a:latin typeface="Tahoma" panose="020B0604030504040204" pitchFamily="34" charset="0"/>
                <a:cs typeface="Tahoma" panose="020B0604030504040204" pitchFamily="34" charset="0"/>
              </a:rPr>
              <a:t>درواقع میکروسکوپ الکترونی براساس قوانین نوری کار میکند ومانند تمام میکروسکوپها از دو عدسی شی و چشمی تشکیل شده ولی دراین دستگاه به جای نور از شار الکترون</a:t>
            </a:r>
            <a:r>
              <a:rPr lang="en-US" sz="2400" b="0"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پرتوهای الکترونی</a:t>
            </a:r>
            <a:r>
              <a:rPr lang="en-US" sz="2400" b="0"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پر انرژی استفاده میگردد از آنجاییکه طول موج تابش ا لکترون بسیار کوتاهتر است تصاویر بدست آمده دارای بزرگنمایی بیشتری نسبت به میکروسکوپهای نوری میباشند</a:t>
            </a:r>
            <a:r>
              <a:rPr lang="en-US" sz="2400" b="0" smtClean="0">
                <a:latin typeface="Tahoma" panose="020B0604030504040204" pitchFamily="34" charset="0"/>
                <a:cs typeface="Tahoma" panose="020B0604030504040204" pitchFamily="34" charset="0"/>
              </a:rPr>
              <a:t> . </a:t>
            </a:r>
            <a:br>
              <a:rPr lang="en-US" sz="2400" b="0" smtClean="0">
                <a:latin typeface="Tahoma" panose="020B0604030504040204" pitchFamily="34" charset="0"/>
                <a:cs typeface="Tahoma" panose="020B0604030504040204" pitchFamily="34" charset="0"/>
              </a:rPr>
            </a:br>
            <a:endParaRPr lang="fa-IR" sz="2400" smtClean="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endParaRPr lang="fa-IR" smtClean="0"/>
          </a:p>
        </p:txBody>
      </p:sp>
      <p:sp>
        <p:nvSpPr>
          <p:cNvPr id="45059"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تمام میکروسکوپها ی الکترونی دارای یک محفطه</a:t>
            </a:r>
            <a:r>
              <a:rPr lang="en-US" sz="2400" b="0"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بخش لوله</a:t>
            </a: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ای شکل</a:t>
            </a: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خلاء تحت فشار بسیار کم نانو پاسکال هستند که که بعنوان یک منبع الکترونی عمل میکنند و کار ساخت وتمرکز الکترونها در آن صورت میگیردد</a:t>
            </a:r>
            <a:r>
              <a:rPr lang="en-US" sz="2400" b="0" smtClean="0">
                <a:latin typeface="Tahoma" panose="020B0604030504040204" pitchFamily="34" charset="0"/>
                <a:cs typeface="Tahoma" panose="020B0604030504040204" pitchFamily="34" charset="0"/>
              </a:rPr>
              <a:t>. </a:t>
            </a:r>
            <a:br>
              <a:rPr lang="en-US"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در قسمت بالای لوله یک قطب منفی الکتریکی فلزی ازجنس تنگستن نصب شده واین فلز با عبور جریان الکتریکی آنقدر داغ میشود که الکترون شارش کند می</a:t>
            </a: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تواند آزادانه از آن عبور کند</a:t>
            </a:r>
            <a:r>
              <a:rPr lang="en-US" sz="2400" b="0" smtClean="0">
                <a:latin typeface="Tahoma" panose="020B0604030504040204" pitchFamily="34" charset="0"/>
                <a:cs typeface="Tahoma" panose="020B0604030504040204" pitchFamily="34" charset="0"/>
              </a:rPr>
              <a:t> </a:t>
            </a:r>
            <a:br>
              <a:rPr lang="en-US" sz="2400" b="0" smtClean="0">
                <a:latin typeface="Tahoma" panose="020B0604030504040204" pitchFamily="34" charset="0"/>
                <a:cs typeface="Tahoma" panose="020B0604030504040204" pitchFamily="34" charset="0"/>
              </a:rPr>
            </a:b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پرتوهای الکترونی در مسیر خود از روزنه های تعبیه شده در یک فلز و گاز</a:t>
            </a:r>
            <a:r>
              <a:rPr lang="en-US" sz="2400" b="0" smtClean="0">
                <a:latin typeface="Tahoma" panose="020B0604030504040204" pitchFamily="34" charset="0"/>
                <a:cs typeface="Tahoma" panose="020B0604030504040204" pitchFamily="34" charset="0"/>
              </a:rPr>
              <a:t> (</a:t>
            </a:r>
            <a:r>
              <a:rPr lang="fa-IR" sz="2400" b="0" smtClean="0">
                <a:latin typeface="Tahoma" panose="020B0604030504040204" pitchFamily="34" charset="0"/>
                <a:cs typeface="Tahoma" panose="020B0604030504040204" pitchFamily="34" charset="0"/>
              </a:rPr>
              <a:t>معمولا بخارآب</a:t>
            </a: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عبور کرده وبا عبور از لنزهای مغناطیسی بر روی شی مورد نظر تابانده شده ودر نتیجه بازتاب نور تصو یر شی دیده خواهد شد</a:t>
            </a:r>
            <a:r>
              <a:rPr lang="en-US" sz="2400" b="0" smtClean="0">
                <a:latin typeface="Tahoma" panose="020B0604030504040204" pitchFamily="34" charset="0"/>
                <a:cs typeface="Tahoma" panose="020B0604030504040204" pitchFamily="34" charset="0"/>
              </a:rPr>
              <a:t>.</a:t>
            </a:r>
            <a:r>
              <a:rPr lang="fa-IR" sz="2400" b="0" smtClean="0">
                <a:latin typeface="Tahoma" panose="020B0604030504040204" pitchFamily="34" charset="0"/>
                <a:cs typeface="Tahoma" panose="020B0604030504040204" pitchFamily="34" charset="0"/>
              </a:rPr>
              <a:t>که میتوان آن را در کامپیوتر بوضوح ثبت نمود</a:t>
            </a:r>
            <a:r>
              <a:rPr lang="en-US" sz="2400" b="0" smtClean="0">
                <a:latin typeface="Tahoma" panose="020B0604030504040204" pitchFamily="34" charset="0"/>
                <a:cs typeface="Tahoma" panose="020B0604030504040204" pitchFamily="34" charset="0"/>
              </a:rPr>
              <a:t>.</a:t>
            </a:r>
            <a:endParaRPr lang="fa-IR" sz="2400" b="0" smtClean="0">
              <a:latin typeface="Tahoma" panose="020B0604030504040204" pitchFamily="34" charset="0"/>
              <a:cs typeface="Tahoma" panose="020B0604030504040204" pitchFamily="34" charset="0"/>
            </a:endParaRPr>
          </a:p>
          <a:p>
            <a:endParaRPr lang="fa-IR" sz="2400" smtClean="0"/>
          </a:p>
          <a:p>
            <a:endParaRPr lang="fa-IR" sz="2400" smtClean="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fa-IR" smtClean="0"/>
              <a:t>میکروسکوپ نوری و الکترونی</a:t>
            </a:r>
          </a:p>
        </p:txBody>
      </p:sp>
      <p:pic>
        <p:nvPicPr>
          <p:cNvPr id="46083" name="Content Placeholder 5" descr="Untitled-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987425" y="1304925"/>
            <a:ext cx="7169150" cy="4943475"/>
          </a:xfrm>
        </p:spPr>
      </p:pic>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fa-IR" smtClean="0"/>
              <a:t>میکروسکوپ </a:t>
            </a:r>
            <a:r>
              <a:rPr lang="en-US" smtClean="0"/>
              <a:t>AFM</a:t>
            </a:r>
            <a:endParaRPr lang="fa-IR" smtClean="0"/>
          </a:p>
        </p:txBody>
      </p:sp>
      <p:sp>
        <p:nvSpPr>
          <p:cNvPr id="47107"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ميکروسکوپ نيروی اتمی </a:t>
            </a:r>
            <a:r>
              <a:rPr lang="en-US" sz="2400" b="0" smtClean="0">
                <a:latin typeface="Tahoma" panose="020B0604030504040204" pitchFamily="34" charset="0"/>
                <a:cs typeface="Tahoma" panose="020B0604030504040204" pitchFamily="34" charset="0"/>
              </a:rPr>
              <a:t>AFM : </a:t>
            </a:r>
            <a:br>
              <a:rPr lang="en-US"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اين نوع ميکروسکوپ نيروی اتمی شباهت زيادی به کابل‌‌‌‌‌‌‌‌‌های اقيانوس‌‌‌‌‌‌‌‌‌شناس‌‌‌‌‌‌‌‌‌های قديمی و کهنه کار دارد. یک جورهايي نيز شبیه دستگاه گرامافون از يک سوزن بسيار نوک تيز تشکيل شده که اين سوزن روی سطح لوح در شيار‌‌‌‌‌‌‌‌‌های آن حرکت می‌‌‌‌‌‌‌‌‌کند و پستی - بلندی های سطح را به صدا تبديل مي‌‌‌‌‌‌‌‌‌کند.</a:t>
            </a:r>
            <a:br>
              <a:rPr lang="fa-IR"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و اما وظيفه ميکروسکوپ نيروی اتمی چيست؟ </a:t>
            </a:r>
            <a:br>
              <a:rPr lang="fa-IR" sz="2400" b="0" smtClean="0">
                <a:latin typeface="Tahoma" panose="020B0604030504040204" pitchFamily="34" charset="0"/>
                <a:cs typeface="Tahoma" panose="020B0604030504040204" pitchFamily="34" charset="0"/>
              </a:rPr>
            </a:br>
            <a:endParaRPr lang="fa-IR" sz="2400" b="0" smtClean="0">
              <a:latin typeface="Tahoma" panose="020B0604030504040204" pitchFamily="34" charset="0"/>
              <a:cs typeface="Tahoma" panose="020B0604030504040204" pitchFamily="34" charset="0"/>
            </a:endParaRPr>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endParaRPr lang="fa-IR" smtClean="0"/>
          </a:p>
        </p:txBody>
      </p:sp>
      <p:sp>
        <p:nvSpPr>
          <p:cNvPr id="48131"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مي‌دانيم كه تمامي اجسام هراندازه هم كه به ظاهر صاف و صيقلي باشند، باز هم در سطح خود داراي پستي و بلندي و ناصافي‌هايي هستند. به عنوان مثال سطح شيشه بسيار بسيار صاف و صيقلي به نظر مي‌رسد، اما اگر در مقياس خيلي کوچک به آن نگاه کنيم، خواهيم ديد که سطح شيشه پر از ناصافي‌ها يا به عبارتي "دست انداز" است. كار ميكروسكوپ نيروي اتمي نشان‌دادن اين ناصافي‌ها و اندازه‌گيري عمق آنهاست. ثبت چگونگي قرارگيري و نشان دادن عمق و ارتفاعِ پستي و بلندي‌ها در يك سطح خاص از ماده را "توپوگرافي" مي‌نامند. </a:t>
            </a:r>
            <a:br>
              <a:rPr lang="fa-IR" sz="2400" b="0" smtClean="0">
                <a:latin typeface="Tahoma" panose="020B0604030504040204" pitchFamily="34" charset="0"/>
                <a:cs typeface="Tahoma" panose="020B0604030504040204" pitchFamily="34" charset="0"/>
              </a:rPr>
            </a:br>
            <a:endParaRPr lang="fa-IR" sz="2400" smtClean="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endParaRPr lang="fa-IR" smtClean="0"/>
          </a:p>
        </p:txBody>
      </p:sp>
      <p:sp>
        <p:nvSpPr>
          <p:cNvPr id="3" name="Content Placeholder 2"/>
          <p:cNvSpPr>
            <a:spLocks noGrp="1"/>
          </p:cNvSpPr>
          <p:nvPr>
            <p:ph idx="1"/>
          </p:nvPr>
        </p:nvSpPr>
        <p:spPr/>
        <p:txBody>
          <a:bodyPr/>
          <a:lstStyle/>
          <a:p>
            <a:pPr marL="0" indent="0">
              <a:buFont typeface="Wingdings" panose="05000000000000000000" pitchFamily="2" charset="2"/>
              <a:buNone/>
              <a:defRPr/>
            </a:pPr>
            <a:r>
              <a:rPr lang="fa-IR" b="0" dirty="0" smtClean="0">
                <a:latin typeface="Tahoma" pitchFamily="34" charset="0"/>
                <a:cs typeface="Tahoma" pitchFamily="34" charset="0"/>
              </a:rPr>
              <a:t>همانطور که می‌‌‌‌‌‌‌‌‌دانيد نيروهاي بسيار کوچکي بصورت جاذبه و دافعه بين اتمهاي باردار وجود دارند، (درست مثل دو سر ناهمنام آهنربا که باعث دفع و جذب مي شوند.) چنين نيروهايي بين نوک ميکروسکوپ و اتمهاي سطح ايجاد مي‌‌‌‌‌‌‌‌‌گردد. با اندازه گيري نيروي بين اتمها در نقاط مختلف سطح، مي‌‌‌‌‌‌‌‌‌توان محل اتمها روي آن را مشخص کرد. </a:t>
            </a:r>
            <a:br>
              <a:rPr lang="fa-IR" b="0" dirty="0" smtClean="0">
                <a:latin typeface="Tahoma" pitchFamily="34" charset="0"/>
                <a:cs typeface="Tahoma" pitchFamily="34" charset="0"/>
              </a:rPr>
            </a:br>
            <a:endParaRPr lang="fa-IR" b="0" dirty="0" smtClean="0">
              <a:latin typeface="Tahoma" pitchFamily="34" charset="0"/>
              <a:cs typeface="Tahoma" pitchFamily="34" charset="0"/>
            </a:endParaRPr>
          </a:p>
          <a:p>
            <a:pPr>
              <a:defRPr/>
            </a:pPr>
            <a:endParaRPr lang="fa-IR" dirty="0" smtClean="0"/>
          </a:p>
          <a:p>
            <a:pPr>
              <a:defRPr/>
            </a:pPr>
            <a:endParaRPr lang="fa-IR" dirty="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fa-IR" smtClean="0"/>
              <a:t>میکروسکوپ </a:t>
            </a:r>
            <a:r>
              <a:rPr lang="en-US" smtClean="0"/>
              <a:t>TEM</a:t>
            </a:r>
            <a:endParaRPr lang="fa-IR" smtClean="0"/>
          </a:p>
        </p:txBody>
      </p:sp>
      <p:sp>
        <p:nvSpPr>
          <p:cNvPr id="50179"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ميکروسکوپ انتقال الکترونی </a:t>
            </a:r>
            <a:r>
              <a:rPr lang="en-US" sz="2400" b="0" smtClean="0">
                <a:latin typeface="Tahoma" panose="020B0604030504040204" pitchFamily="34" charset="0"/>
                <a:cs typeface="Tahoma" panose="020B0604030504040204" pitchFamily="34" charset="0"/>
              </a:rPr>
              <a:t>TEM :</a:t>
            </a:r>
            <a:br>
              <a:rPr lang="en-US"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در ميکروسکوپِ </a:t>
            </a:r>
            <a:r>
              <a:rPr lang="en-US" sz="2400" b="0" smtClean="0">
                <a:latin typeface="Tahoma" panose="020B0604030504040204" pitchFamily="34" charset="0"/>
                <a:cs typeface="Tahoma" panose="020B0604030504040204" pitchFamily="34" charset="0"/>
              </a:rPr>
              <a:t>SEM </a:t>
            </a:r>
            <a:r>
              <a:rPr lang="fa-IR" sz="2400" b="0" smtClean="0">
                <a:latin typeface="Tahoma" panose="020B0604030504040204" pitchFamily="34" charset="0"/>
                <a:cs typeface="Tahoma" panose="020B0604030504040204" pitchFamily="34" charset="0"/>
              </a:rPr>
              <a:t>الکترون اوليه پس از شليک به سطح نمونه برخورد می‌‌‌‌‌‌‌‌‌کرد و الکترون ثانويه از همان سطح نمونه خارج می‌‌‌‌‌‌‌‌‌شد و به سمت صفحه مثبت می‌‌‌‌‌‌‌‌‌رفت و تبديل به سيگنال می‌‌‌‌‌‌‌‌‌شد. در واقع در آن ميکروسکوپ، نمونه مانند یک آينه عمل می‌‌‌‌‌‌‌‌‌کرد که الکترون‌‌‌‌‌‌‌‌‌های ثانويه از همان سطحی خارج می‌‌‌‌‌‌‌‌‌شد که الکترون‌‌‌‌‌‌‌‌‌های اوليه وارد شده بودند (فقط با زاويه متفاوت). </a:t>
            </a:r>
            <a:br>
              <a:rPr lang="fa-IR" sz="2400" b="0" smtClean="0">
                <a:latin typeface="Tahoma" panose="020B0604030504040204" pitchFamily="34" charset="0"/>
                <a:cs typeface="Tahoma" panose="020B0604030504040204" pitchFamily="34" charset="0"/>
              </a:rPr>
            </a:br>
            <a:endParaRPr lang="fa-IR" sz="2400" b="0" smtClean="0">
              <a:latin typeface="Tahoma" panose="020B0604030504040204" pitchFamily="34" charset="0"/>
              <a:cs typeface="Tahoma" panose="020B0604030504040204" pitchFamily="34" charset="0"/>
            </a:endParaRPr>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endParaRPr lang="fa-IR" smtClean="0"/>
          </a:p>
        </p:txBody>
      </p:sp>
      <p:sp>
        <p:nvSpPr>
          <p:cNvPr id="51203" name="Content Placeholder 2"/>
          <p:cNvSpPr>
            <a:spLocks noGrp="1"/>
          </p:cNvSpPr>
          <p:nvPr>
            <p:ph idx="1"/>
          </p:nvPr>
        </p:nvSpPr>
        <p:spPr/>
        <p:txBody>
          <a:bodyPr/>
          <a:lstStyle/>
          <a:p>
            <a:r>
              <a:rPr lang="fa-IR" b="0" smtClean="0">
                <a:latin typeface="Tahoma" panose="020B0604030504040204" pitchFamily="34" charset="0"/>
                <a:cs typeface="Tahoma" panose="020B0604030504040204" pitchFamily="34" charset="0"/>
              </a:rPr>
              <a:t>ميکروسکوپهای </a:t>
            </a:r>
            <a:r>
              <a:rPr lang="en-US" b="0" smtClean="0">
                <a:latin typeface="Tahoma" panose="020B0604030504040204" pitchFamily="34" charset="0"/>
                <a:cs typeface="Tahoma" panose="020B0604030504040204" pitchFamily="34" charset="0"/>
              </a:rPr>
              <a:t>TEM </a:t>
            </a:r>
            <a:r>
              <a:rPr lang="fa-IR" b="0" smtClean="0">
                <a:latin typeface="Tahoma" panose="020B0604030504040204" pitchFamily="34" charset="0"/>
                <a:cs typeface="Tahoma" panose="020B0604030504040204" pitchFamily="34" charset="0"/>
              </a:rPr>
              <a:t>نيز همانند </a:t>
            </a:r>
            <a:r>
              <a:rPr lang="en-US" b="0" smtClean="0">
                <a:latin typeface="Tahoma" panose="020B0604030504040204" pitchFamily="34" charset="0"/>
                <a:cs typeface="Tahoma" panose="020B0604030504040204" pitchFamily="34" charset="0"/>
              </a:rPr>
              <a:t>SEM </a:t>
            </a:r>
            <a:r>
              <a:rPr lang="fa-IR" b="0" smtClean="0">
                <a:latin typeface="Tahoma" panose="020B0604030504040204" pitchFamily="34" charset="0"/>
                <a:cs typeface="Tahoma" panose="020B0604030504040204" pitchFamily="34" charset="0"/>
              </a:rPr>
              <a:t>از تکنيک شليک الکترون‌‌‌‌‌‌‌‌‌ها به نمونه بهره می‌‌‌‌‌‌‌‌‌برند با اين تفاوت که در ميکروسکوپ انتقال الکترونی (</a:t>
            </a:r>
            <a:r>
              <a:rPr lang="en-US" b="0" smtClean="0">
                <a:latin typeface="Tahoma" panose="020B0604030504040204" pitchFamily="34" charset="0"/>
                <a:cs typeface="Tahoma" panose="020B0604030504040204" pitchFamily="34" charset="0"/>
              </a:rPr>
              <a:t>TEM) </a:t>
            </a:r>
            <a:r>
              <a:rPr lang="fa-IR" b="0" smtClean="0">
                <a:latin typeface="Tahoma" panose="020B0604030504040204" pitchFamily="34" charset="0"/>
                <a:cs typeface="Tahoma" panose="020B0604030504040204" pitchFamily="34" charset="0"/>
              </a:rPr>
              <a:t>پروتو الکترون‌‌‌‌‌‌‌‌‌هایی که به نمونه شليک می‌‌‌‌‌‌‌‌‌شوند، از نمونه عبور می‌‌‌‌‌‌‌‌‌کنند و به یک پرده فسفریِ آشکارساز می‌‌‌‌‌‌‌‌‌خورند تا يک طرح از ساختار نمونه به ما ارايه دهند. به عبارت ساده‌‌‌‌‌‌‌‌‌تر </a:t>
            </a:r>
            <a:r>
              <a:rPr lang="en-US" b="0" smtClean="0">
                <a:latin typeface="Tahoma" panose="020B0604030504040204" pitchFamily="34" charset="0"/>
                <a:cs typeface="Tahoma" panose="020B0604030504040204" pitchFamily="34" charset="0"/>
              </a:rPr>
              <a:t>TEM </a:t>
            </a:r>
            <a:r>
              <a:rPr lang="fa-IR" b="0" smtClean="0">
                <a:latin typeface="Tahoma" panose="020B0604030504040204" pitchFamily="34" charset="0"/>
                <a:cs typeface="Tahoma" panose="020B0604030504040204" pitchFamily="34" charset="0"/>
              </a:rPr>
              <a:t>يک نوع پروژکتور نمايش اسلايد در مقياس نانو است. </a:t>
            </a:r>
            <a:br>
              <a:rPr lang="fa-IR" b="0" smtClean="0">
                <a:latin typeface="Tahoma" panose="020B0604030504040204" pitchFamily="34" charset="0"/>
                <a:cs typeface="Tahoma" panose="020B0604030504040204" pitchFamily="34" charset="0"/>
              </a:rPr>
            </a:br>
            <a:endParaRPr lang="fa-IR" smtClean="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endParaRPr lang="fa-IR" smtClean="0"/>
          </a:p>
        </p:txBody>
      </p:sp>
      <p:sp>
        <p:nvSpPr>
          <p:cNvPr id="52227" name="Content Placeholder 2"/>
          <p:cNvSpPr>
            <a:spLocks noGrp="1"/>
          </p:cNvSpPr>
          <p:nvPr>
            <p:ph idx="1"/>
          </p:nvPr>
        </p:nvSpPr>
        <p:spPr/>
        <p:txBody>
          <a:bodyPr/>
          <a:lstStyle/>
          <a:p>
            <a:r>
              <a:rPr lang="fa-IR" b="0" smtClean="0">
                <a:latin typeface="Tahoma" panose="020B0604030504040204" pitchFamily="34" charset="0"/>
                <a:cs typeface="Tahoma" panose="020B0604030504040204" pitchFamily="34" charset="0"/>
              </a:rPr>
              <a:t>وضوح و دقت تصاوير گرفته شده توسط ميکروسکوپ انتقال الکترونی از پيمايشگر الکترونی بهتر است اما به سبب گران بودن آن و همچنین سخت‌‌‌‌‌‌‌‌‌تر بودن مراحل آماده سازی نمونه برای قرار گرفتن در زير ميکروسکوپ انتقال الکترونی، بيشتر از </a:t>
            </a:r>
            <a:r>
              <a:rPr lang="en-US" b="0" smtClean="0">
                <a:latin typeface="Tahoma" panose="020B0604030504040204" pitchFamily="34" charset="0"/>
                <a:cs typeface="Tahoma" panose="020B0604030504040204" pitchFamily="34" charset="0"/>
              </a:rPr>
              <a:t>SEM </a:t>
            </a:r>
            <a:r>
              <a:rPr lang="fa-IR" b="0" smtClean="0">
                <a:latin typeface="Tahoma" panose="020B0604030504040204" pitchFamily="34" charset="0"/>
                <a:cs typeface="Tahoma" panose="020B0604030504040204" pitchFamily="34" charset="0"/>
              </a:rPr>
              <a:t>استفاده می‌‌‌‌‌‌‌‌‌شود و فقط در مواردی که ساختار بلوری(نحوه قرار گيری اتمها در شبکه بلور) مهم باشد از ميکروسکوپ </a:t>
            </a:r>
            <a:r>
              <a:rPr lang="en-US" b="0" smtClean="0">
                <a:latin typeface="Tahoma" panose="020B0604030504040204" pitchFamily="34" charset="0"/>
                <a:cs typeface="Tahoma" panose="020B0604030504040204" pitchFamily="34" charset="0"/>
              </a:rPr>
              <a:t>TEM </a:t>
            </a:r>
            <a:r>
              <a:rPr lang="fa-IR" b="0" smtClean="0">
                <a:latin typeface="Tahoma" panose="020B0604030504040204" pitchFamily="34" charset="0"/>
                <a:cs typeface="Tahoma" panose="020B0604030504040204" pitchFamily="34" charset="0"/>
              </a:rPr>
              <a:t>استفاده می‌‌‌‌‌‌‌‌‌شود.</a:t>
            </a:r>
            <a:br>
              <a:rPr lang="fa-IR" b="0" smtClean="0">
                <a:latin typeface="Tahoma" panose="020B0604030504040204" pitchFamily="34" charset="0"/>
                <a:cs typeface="Tahoma" panose="020B0604030504040204" pitchFamily="34" charset="0"/>
              </a:rPr>
            </a:br>
            <a:endParaRPr lang="fa-IR" b="0" smtClean="0">
              <a:latin typeface="Tahoma" panose="020B0604030504040204" pitchFamily="34" charset="0"/>
              <a:cs typeface="Tahoma" panose="020B0604030504040204" pitchFamily="34" charset="0"/>
            </a:endParaRPr>
          </a:p>
          <a:p>
            <a:endParaRPr lang="fa-IR" smtClean="0"/>
          </a:p>
          <a:p>
            <a:endParaRPr lang="fa-IR" smtClean="0"/>
          </a:p>
        </p:txBody>
      </p:sp>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a-IR" smtClean="0"/>
              <a:t>تاریخچه</a:t>
            </a:r>
            <a:endParaRPr lang="en-US" smtClean="0"/>
          </a:p>
        </p:txBody>
      </p:sp>
      <p:sp>
        <p:nvSpPr>
          <p:cNvPr id="7171" name="Rectangle 3"/>
          <p:cNvSpPr>
            <a:spLocks noGrp="1" noChangeArrowheads="1"/>
          </p:cNvSpPr>
          <p:nvPr>
            <p:ph type="body" idx="1"/>
          </p:nvPr>
        </p:nvSpPr>
        <p:spPr>
          <a:xfrm>
            <a:off x="285750" y="1214438"/>
            <a:ext cx="8429625" cy="4957762"/>
          </a:xfrm>
        </p:spPr>
        <p:txBody>
          <a:bodyPr/>
          <a:lstStyle/>
          <a:p>
            <a:pPr eaLnBrk="1" hangingPunct="1"/>
            <a:r>
              <a:rPr lang="fa-IR" sz="2000" smtClean="0">
                <a:latin typeface="Tahoma" panose="020B0604030504040204" pitchFamily="34" charset="0"/>
                <a:cs typeface="Tahoma" panose="020B0604030504040204" pitchFamily="34" charset="0"/>
              </a:rPr>
              <a:t>ساختمان و معایب میکروسکوپ های اولیه </a:t>
            </a:r>
          </a:p>
          <a:p>
            <a:pPr eaLnBrk="1" hangingPunct="1"/>
            <a:r>
              <a:rPr lang="fa-IR" sz="2000" smtClean="0">
                <a:latin typeface="Tahoma" panose="020B0604030504040204" pitchFamily="34" charset="0"/>
                <a:cs typeface="Tahoma" panose="020B0604030504040204" pitchFamily="34" charset="0"/>
              </a:rPr>
              <a:t>میکروسکوپ های اولیه از لحاظ ساختمان کاملا ساده بودند و از دو عدسی</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و دو لوله متحرک تشکیل می شدند. برای درشت کردن شی و تنظیم</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میکروسکوپ</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ساده ، لوله ها را به داخل و خارج حرکت می دادند و فقط اشیا</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غیر</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شفاف می توانست در این میکروسکوپ ها آزمایش شود. </a:t>
            </a:r>
            <a:br>
              <a:rPr lang="fa-IR" sz="2000" smtClean="0">
                <a:latin typeface="Tahoma" panose="020B0604030504040204" pitchFamily="34" charset="0"/>
                <a:cs typeface="Tahoma" panose="020B0604030504040204" pitchFamily="34" charset="0"/>
              </a:rPr>
            </a:br>
            <a:endParaRPr lang="fa-IR" sz="2000" smtClean="0">
              <a:latin typeface="Tahoma" panose="020B0604030504040204" pitchFamily="34" charset="0"/>
              <a:cs typeface="Tahoma" panose="020B0604030504040204" pitchFamily="34" charset="0"/>
            </a:endParaRPr>
          </a:p>
          <a:p>
            <a:pPr eaLnBrk="1" hangingPunct="1"/>
            <a:r>
              <a:rPr lang="fa-IR" sz="2000" smtClean="0">
                <a:latin typeface="Tahoma" panose="020B0604030504040204" pitchFamily="34" charset="0"/>
                <a:cs typeface="Tahoma" panose="020B0604030504040204" pitchFamily="34" charset="0"/>
              </a:rPr>
              <a:t>در اواخر سال 1600 یک صنعتگر ایتالیایی به نام «کام پانی» ، میکروسکوپی برای مشاهده نمونه های شفاف ساخت. تصویر میکروسکوپ های اولیه واضح نبود ، استفاده از روغن چراغ برای روشن نمودن و نشان دادن نمونه های آزمایش نیز وضع را بدتر می کرد.</a:t>
            </a:r>
            <a:br>
              <a:rPr lang="fa-IR" sz="2000" smtClean="0">
                <a:latin typeface="Tahoma" panose="020B0604030504040204" pitchFamily="34" charset="0"/>
                <a:cs typeface="Tahoma" panose="020B0604030504040204" pitchFamily="34" charset="0"/>
              </a:rPr>
            </a:br>
            <a:endParaRPr lang="fa-IR" sz="2000" smtClean="0">
              <a:latin typeface="Tahoma" panose="020B0604030504040204" pitchFamily="34" charset="0"/>
              <a:cs typeface="Tahoma" panose="020B0604030504040204" pitchFamily="34" charset="0"/>
            </a:endParaRPr>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fa-IR" smtClean="0"/>
              <a:t>میکروسکوپ </a:t>
            </a:r>
            <a:r>
              <a:rPr lang="en-US" smtClean="0"/>
              <a:t>TEM</a:t>
            </a:r>
            <a:endParaRPr lang="fa-IR" smtClean="0"/>
          </a:p>
        </p:txBody>
      </p:sp>
      <p:pic>
        <p:nvPicPr>
          <p:cNvPr id="53251" name="Picture 4" descr="image0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125538"/>
            <a:ext cx="8928100"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fa-IR" smtClean="0"/>
              <a:t>میکروسکوپ </a:t>
            </a:r>
            <a:r>
              <a:rPr lang="en-US" smtClean="0"/>
              <a:t>STM</a:t>
            </a:r>
            <a:endParaRPr lang="fa-IR" smtClean="0"/>
          </a:p>
        </p:txBody>
      </p:sp>
      <p:sp>
        <p:nvSpPr>
          <p:cNvPr id="54275"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ميکروسکوپ پيمايشگر تونلی </a:t>
            </a:r>
            <a:r>
              <a:rPr lang="en-US" sz="2400" b="0" smtClean="0">
                <a:latin typeface="Tahoma" panose="020B0604030504040204" pitchFamily="34" charset="0"/>
                <a:cs typeface="Tahoma" panose="020B0604030504040204" pitchFamily="34" charset="0"/>
              </a:rPr>
              <a:t>STM :</a:t>
            </a:r>
            <a:br>
              <a:rPr lang="en-US" sz="2400" b="0" smtClean="0">
                <a:latin typeface="Tahoma" panose="020B0604030504040204" pitchFamily="34" charset="0"/>
                <a:cs typeface="Tahoma" panose="020B0604030504040204" pitchFamily="34" charset="0"/>
              </a:rPr>
            </a:br>
            <a:r>
              <a:rPr lang="fa-IR" sz="2400" b="0" smtClean="0">
                <a:latin typeface="Tahoma" panose="020B0604030504040204" pitchFamily="34" charset="0"/>
                <a:cs typeface="Tahoma" panose="020B0604030504040204" pitchFamily="34" charset="0"/>
              </a:rPr>
              <a:t>اگر بخواهید از سطح صلبی تصوير برداری کنید که الکتريسيته را عبور می‌‌‌‌‌‌‌‌‌دهد لازم است تا از ميکروسکوپ پيمايشگر تونلی استفاده کنید. اين ميکروسکوپ‌‌‌‌‌‌‌‌‌ها شباهت زيادی به ميکروسکوپ‌‌‌‌‌‌‌‌‌های نيروی اتمی (</a:t>
            </a:r>
            <a:r>
              <a:rPr lang="en-US" sz="2400" b="0" smtClean="0">
                <a:latin typeface="Tahoma" panose="020B0604030504040204" pitchFamily="34" charset="0"/>
                <a:cs typeface="Tahoma" panose="020B0604030504040204" pitchFamily="34" charset="0"/>
              </a:rPr>
              <a:t>AFM) </a:t>
            </a:r>
            <a:r>
              <a:rPr lang="fa-IR" sz="2400" b="0" smtClean="0">
                <a:latin typeface="Tahoma" panose="020B0604030504040204" pitchFamily="34" charset="0"/>
                <a:cs typeface="Tahoma" panose="020B0604030504040204" pitchFamily="34" charset="0"/>
              </a:rPr>
              <a:t>دارند در اين ميکروسکوپ‌‌‌‌‌‌‌‌‌ها از نوعی جريان الکتريسته استفاده می‌‌‌‌‌‌‌‌‌شود که زمانی‌‌‌‌‌‌‌‌‌که نوک در مجاورت سطح رسانا و در فاصله یک نانومتری از آن حرکت می‌‌‌‌‌‌‌‌‌کند، برقرار می‌‌‌‌‌‌‌‌‌شود. در اين زمان جريان شروع به انتقال از سطح به نوک می‌‌‌‌‌‌‌‌‌کند. </a:t>
            </a:r>
          </a:p>
        </p:txBody>
      </p:sp>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endParaRPr lang="fa-IR" smtClean="0"/>
          </a:p>
        </p:txBody>
      </p:sp>
      <p:sp>
        <p:nvSpPr>
          <p:cNvPr id="55299" name="Content Placeholder 2"/>
          <p:cNvSpPr>
            <a:spLocks noGrp="1"/>
          </p:cNvSpPr>
          <p:nvPr>
            <p:ph idx="1"/>
          </p:nvPr>
        </p:nvSpPr>
        <p:spPr/>
        <p:txBody>
          <a:bodyPr/>
          <a:lstStyle/>
          <a:p>
            <a:r>
              <a:rPr lang="fa-IR" sz="2400" b="0" smtClean="0">
                <a:latin typeface="Tahoma" panose="020B0604030504040204" pitchFamily="34" charset="0"/>
                <a:cs typeface="Tahoma" panose="020B0604030504040204" pitchFamily="34" charset="0"/>
              </a:rPr>
              <a:t>توجه داشته باشيد که بين نوک و سطح فاصله وجود دارد و الکترونها از يک سد انرژی عبور می‌‌‌‌‌‌‌‌‌کنند (به اين فرآيند اصطلاحاً تونل زنی گفته می‌‌‌‌‌‌‌‌‌شود) در حين تونل زنی اگر جريان ثابت باشد تغييرات فاصله نوک تا نمونه اطلاعات سطح را به ما می‌‌‌‌‌‌‌‌‌دهد. اگر هم فاصله نوک و نمونه را ثابت نگه داريم تغييرات جريان تونل زنی اطلاعات سطح را به ما خواهد داد. اينکه از کدم مد يا حالت استفاده کنيم به شرايط نمونه و خواسته‌‌‌‌‌‌‌‌‌های ما ربط دارد. معمولاً در حالتی که سطح نمونه نامنظم باشد از مد جريان ثابت استفاده می‌‌‌‌‌‌‌‌‌شود و زمان بيشتری را به نسبت مد ارتفاع ثابت لازم دارد.</a:t>
            </a:r>
          </a:p>
          <a:p>
            <a:pPr>
              <a:buFont typeface="Wingdings" panose="05000000000000000000" pitchFamily="2" charset="2"/>
              <a:buNone/>
            </a:pPr>
            <a:endParaRPr lang="fa-IR" sz="2400" b="0" smtClean="0">
              <a:latin typeface="Tahoma" panose="020B0604030504040204" pitchFamily="34" charset="0"/>
              <a:cs typeface="Tahoma" panose="020B0604030504040204" pitchFamily="34" charset="0"/>
            </a:endParaRPr>
          </a:p>
          <a:p>
            <a:endParaRPr lang="fa-IR" sz="2400" smtClean="0"/>
          </a:p>
        </p:txBody>
      </p:sp>
      <p:pic>
        <p:nvPicPr>
          <p:cNvPr id="55300" name="Picture 3" descr="intro00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87675" y="4773613"/>
            <a:ext cx="2305050"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endParaRPr lang="fa-IR" smtClean="0"/>
          </a:p>
        </p:txBody>
      </p:sp>
      <p:sp>
        <p:nvSpPr>
          <p:cNvPr id="56323" name="Content Placeholder 2"/>
          <p:cNvSpPr>
            <a:spLocks noGrp="1"/>
          </p:cNvSpPr>
          <p:nvPr>
            <p:ph idx="1"/>
          </p:nvPr>
        </p:nvSpPr>
        <p:spPr>
          <a:xfrm>
            <a:off x="-2989263" y="1304925"/>
            <a:ext cx="8229601" cy="4943475"/>
          </a:xfrm>
        </p:spPr>
        <p:txBody>
          <a:bodyPr/>
          <a:lstStyle/>
          <a:p>
            <a:endParaRPr lang="fa-IR" sz="2400" smtClean="0">
              <a:latin typeface="Tahoma" panose="020B0604030504040204" pitchFamily="34" charset="0"/>
              <a:cs typeface="Tahoma" panose="020B0604030504040204" pitchFamily="34" charset="0"/>
            </a:endParaRPr>
          </a:p>
          <a:p>
            <a:endParaRPr lang="fa-IR" sz="2400" smtClean="0">
              <a:latin typeface="Tahoma" panose="020B0604030504040204" pitchFamily="34" charset="0"/>
              <a:cs typeface="Tahoma" panose="020B0604030504040204" pitchFamily="34" charset="0"/>
            </a:endParaRPr>
          </a:p>
          <a:p>
            <a:endParaRPr lang="fa-IR" sz="2400" smtClean="0">
              <a:latin typeface="Tahoma" panose="020B0604030504040204" pitchFamily="34" charset="0"/>
              <a:cs typeface="Tahoma" panose="020B0604030504040204" pitchFamily="34" charset="0"/>
            </a:endParaRPr>
          </a:p>
          <a:p>
            <a:endParaRPr lang="fa-IR" sz="2400" smtClean="0">
              <a:latin typeface="Tahoma" panose="020B0604030504040204" pitchFamily="34" charset="0"/>
              <a:cs typeface="Tahoma" panose="020B0604030504040204" pitchFamily="34" charset="0"/>
            </a:endParaRPr>
          </a:p>
          <a:p>
            <a:endParaRPr lang="fa-IR" sz="2400" smtClean="0">
              <a:latin typeface="Tahoma" panose="020B0604030504040204" pitchFamily="34" charset="0"/>
              <a:cs typeface="Tahoma" panose="020B0604030504040204" pitchFamily="34" charset="0"/>
            </a:endParaRPr>
          </a:p>
          <a:p>
            <a:r>
              <a:rPr lang="fa-IR" sz="2400" smtClean="0">
                <a:latin typeface="Tahoma" panose="020B0604030504040204" pitchFamily="34" charset="0"/>
                <a:cs typeface="Tahoma" panose="020B0604030504040204" pitchFamily="34" charset="0"/>
              </a:rPr>
              <a:t>نمایی از میکروسکوپ </a:t>
            </a:r>
            <a:r>
              <a:rPr lang="en-US" sz="2400" smtClean="0">
                <a:latin typeface="Tahoma" panose="020B0604030504040204" pitchFamily="34" charset="0"/>
                <a:cs typeface="Tahoma" panose="020B0604030504040204" pitchFamily="34" charset="0"/>
              </a:rPr>
              <a:t>STM</a:t>
            </a:r>
            <a:endParaRPr lang="fa-IR" sz="2400" smtClean="0">
              <a:latin typeface="Tahoma" panose="020B0604030504040204" pitchFamily="34" charset="0"/>
              <a:cs typeface="Tahoma" panose="020B0604030504040204" pitchFamily="34" charset="0"/>
            </a:endParaRPr>
          </a:p>
        </p:txBody>
      </p:sp>
      <p:pic>
        <p:nvPicPr>
          <p:cNvPr id="56324" name="Picture 3" descr="image03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146175"/>
            <a:ext cx="376555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fa-IR" smtClean="0"/>
              <a:t>میکروسکوپ </a:t>
            </a:r>
            <a:r>
              <a:rPr lang="en-US" smtClean="0"/>
              <a:t>SEM</a:t>
            </a:r>
            <a:endParaRPr lang="fa-IR" smtClean="0"/>
          </a:p>
        </p:txBody>
      </p:sp>
      <p:sp>
        <p:nvSpPr>
          <p:cNvPr id="57347" name="Content Placeholder 2"/>
          <p:cNvSpPr>
            <a:spLocks noGrp="1"/>
          </p:cNvSpPr>
          <p:nvPr>
            <p:ph idx="1"/>
          </p:nvPr>
        </p:nvSpPr>
        <p:spPr/>
        <p:txBody>
          <a:bodyPr/>
          <a:lstStyle/>
          <a:p>
            <a:r>
              <a:rPr lang="fa-IR" sz="2400" smtClean="0"/>
              <a:t>میکروسکوپ پیمایشگر الکترونی که به آن </a:t>
            </a:r>
            <a:r>
              <a:rPr lang="en-US" sz="2400" smtClean="0"/>
              <a:t>Scanning Elecron Microscope </a:t>
            </a:r>
            <a:r>
              <a:rPr lang="fa-IR" sz="2400" smtClean="0"/>
              <a:t>یا به اختصار </a:t>
            </a:r>
            <a:r>
              <a:rPr lang="en-US" sz="2400" smtClean="0"/>
              <a:t>SEM </a:t>
            </a:r>
            <a:r>
              <a:rPr lang="fa-IR" sz="2400" smtClean="0"/>
              <a:t>گویند یکی از ابزارهای مورد استفاده در فناوری نانو است که با کمک بمباران الکترونی تصاویر اجسامی به کوچکی 10 نانومتر را برای مطالعه تهیه می کند. ساخت </a:t>
            </a:r>
            <a:r>
              <a:rPr lang="en-US" sz="2400" smtClean="0"/>
              <a:t>SEM </a:t>
            </a:r>
            <a:r>
              <a:rPr lang="fa-IR" sz="2400" smtClean="0"/>
              <a:t>سبب شد تا محققان بتوانند نمونه های بزرگتر را به سادگی و با وضوح بیشتر مطالعه کنند. بمباران نمونه سبب می شود تا از نمونه الکترونهایی به سمت صفحه دارای بار مثبت رها شود که این الکترون ها در آنجا تبدیل به سیگنال می شوند. حرکت پرتو بر روی نمونه مجموعه ای از سیگنال ها را فراهم می کند که بر این اساس میکروسکوپ می تواند تصویری از سطح نمونه را بر صفحه کامپیوتر نمایش دهد.</a:t>
            </a:r>
          </a:p>
        </p:txBody>
      </p:sp>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endParaRPr lang="fa-IR" smtClean="0"/>
          </a:p>
        </p:txBody>
      </p:sp>
      <p:sp>
        <p:nvSpPr>
          <p:cNvPr id="58371" name="Content Placeholder 2"/>
          <p:cNvSpPr>
            <a:spLocks noGrp="1"/>
          </p:cNvSpPr>
          <p:nvPr>
            <p:ph idx="1"/>
          </p:nvPr>
        </p:nvSpPr>
        <p:spPr/>
        <p:txBody>
          <a:bodyPr/>
          <a:lstStyle/>
          <a:p>
            <a:r>
              <a:rPr lang="fa-IR" sz="2400" b="0" smtClean="0"/>
              <a:t>. </a:t>
            </a:r>
            <a:r>
              <a:rPr lang="en-US" sz="2400" b="0" smtClean="0"/>
              <a:t>SEM </a:t>
            </a:r>
            <a:r>
              <a:rPr lang="fa-IR" sz="2400" b="0" smtClean="0"/>
              <a:t>اطلاعات زیر را در خصوص نمونه در اختیار میگذارد: </a:t>
            </a:r>
            <a:br>
              <a:rPr lang="fa-IR" sz="2400" b="0" smtClean="0"/>
            </a:br>
            <a:r>
              <a:rPr lang="fa-IR" sz="2400" b="0" i="1" smtClean="0"/>
              <a:t>- توپوگرافی نمونه: خصوصیات سطوح</a:t>
            </a:r>
            <a:br>
              <a:rPr lang="fa-IR" sz="2400" b="0" i="1" smtClean="0"/>
            </a:br>
            <a:r>
              <a:rPr lang="fa-IR" sz="2400" b="0" i="1" smtClean="0"/>
              <a:t>- مورفولوژی: شکل ، اندازه و نحوه قرارگیری ذرات در سطح جسم</a:t>
            </a:r>
            <a:br>
              <a:rPr lang="fa-IR" sz="2400" b="0" i="1" smtClean="0"/>
            </a:br>
            <a:r>
              <a:rPr lang="fa-IR" sz="2400" b="0" i="1" smtClean="0"/>
              <a:t>- ترکیب: اجزایی که نمونه را می سازند</a:t>
            </a:r>
          </a:p>
          <a:p>
            <a:r>
              <a:rPr lang="fa-IR" sz="2400" b="0" smtClean="0"/>
              <a:t>در ميكروسكوپ الكتروني روبشي (</a:t>
            </a:r>
            <a:r>
              <a:rPr lang="en-US" sz="2400" b="0" smtClean="0"/>
              <a:t> (SEM</a:t>
            </a:r>
            <a:r>
              <a:rPr lang="fa-IR" sz="2400" b="0" smtClean="0"/>
              <a:t>مانند ميكروسكوپ الكتروني عبوري </a:t>
            </a:r>
            <a:r>
              <a:rPr lang="en-US" sz="2400" b="0" smtClean="0"/>
              <a:t>(TEM)، </a:t>
            </a:r>
            <a:r>
              <a:rPr lang="fa-IR" sz="2400" b="0" smtClean="0"/>
              <a:t>يك پرتو الكتروني به نمونه مي‌تابد. </a:t>
            </a:r>
          </a:p>
          <a:p>
            <a:endParaRPr lang="fa-IR" sz="2400" b="0" smtClean="0"/>
          </a:p>
        </p:txBody>
      </p:sp>
      <p:pic>
        <p:nvPicPr>
          <p:cNvPr id="58372" name="Picture 3" descr="nrc-nint_scan_tunn_mic-l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3789363"/>
            <a:ext cx="3810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fa-IR" smtClean="0"/>
              <a:t>میکروسکوپ </a:t>
            </a:r>
            <a:r>
              <a:rPr lang="en-US" smtClean="0"/>
              <a:t>SEM</a:t>
            </a:r>
            <a:endParaRPr lang="fa-IR" smtClean="0"/>
          </a:p>
        </p:txBody>
      </p:sp>
      <p:sp>
        <p:nvSpPr>
          <p:cNvPr id="59395" name="Content Placeholder 2"/>
          <p:cNvSpPr>
            <a:spLocks noGrp="1"/>
          </p:cNvSpPr>
          <p:nvPr>
            <p:ph idx="1"/>
          </p:nvPr>
        </p:nvSpPr>
        <p:spPr/>
        <p:txBody>
          <a:bodyPr/>
          <a:lstStyle/>
          <a:p>
            <a:r>
              <a:rPr lang="fa-IR" sz="2400" b="0" smtClean="0"/>
              <a:t>چگونه </a:t>
            </a:r>
            <a:r>
              <a:rPr lang="en-US" sz="2400" b="0" smtClean="0"/>
              <a:t>SEM </a:t>
            </a:r>
            <a:r>
              <a:rPr lang="fa-IR" sz="2400" b="0" smtClean="0"/>
              <a:t>کار می کند؟</a:t>
            </a:r>
            <a:br>
              <a:rPr lang="fa-IR" sz="2400" b="0" smtClean="0"/>
            </a:br>
            <a:r>
              <a:rPr lang="en-US" sz="2400" b="0" smtClean="0"/>
              <a:t>SEM </a:t>
            </a:r>
            <a:r>
              <a:rPr lang="fa-IR" sz="2400" b="0" smtClean="0"/>
              <a:t>وسیله ای است که به کمک آن می توان تصویر بزرگتر از نمونه را با کمک الکترون های (به جای نور) خلق کرد. پرتویی از الکترون ها با کمک تفنگ الکترونی میکروسکوپ تولید می شود. </a:t>
            </a:r>
          </a:p>
          <a:p>
            <a:r>
              <a:rPr lang="fa-IR" sz="2400" b="0" smtClean="0"/>
              <a:t>پرتوی الکترونی در خلاء به صورت عمودی از میکروسکوپ عبور می کند. </a:t>
            </a:r>
            <a:br>
              <a:rPr lang="fa-IR" sz="2400" b="0" smtClean="0"/>
            </a:br>
            <a:r>
              <a:rPr lang="fa-IR" sz="2400" b="0" smtClean="0"/>
              <a:t>سپس با عبور از میدان های الکترومغناطیسی و لنزهای ویژه به صورت متمرکز</a:t>
            </a:r>
            <a:br>
              <a:rPr lang="fa-IR" sz="2400" b="0" smtClean="0"/>
            </a:br>
            <a:r>
              <a:rPr lang="fa-IR" sz="2400" b="0" smtClean="0"/>
              <a:t> به نمونه تابانده می شوند. به محض برخورد پرتو با نمونه، الکترون ها و </a:t>
            </a:r>
            <a:br>
              <a:rPr lang="fa-IR" sz="2400" b="0" smtClean="0"/>
            </a:br>
            <a:r>
              <a:rPr lang="fa-IR" sz="2400" b="0" smtClean="0"/>
              <a:t>اشعه های ایکش از نمونه خارج می شوند.</a:t>
            </a:r>
          </a:p>
          <a:p>
            <a:endParaRPr lang="fa-IR" sz="2400" b="0" smtClean="0"/>
          </a:p>
        </p:txBody>
      </p:sp>
      <p:sp>
        <p:nvSpPr>
          <p:cNvPr id="6" name="Oval 5"/>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Content Placeholder 2"/>
          <p:cNvSpPr>
            <a:spLocks noGrp="1"/>
          </p:cNvSpPr>
          <p:nvPr>
            <p:ph idx="1"/>
          </p:nvPr>
        </p:nvSpPr>
        <p:spPr/>
        <p:txBody>
          <a:bodyPr/>
          <a:lstStyle/>
          <a:p>
            <a:r>
              <a:rPr lang="fa-IR" sz="3200" b="0" smtClean="0"/>
              <a:t>سپس آشکارسازها پرتوهای ایکس، الکترونهای اولیه </a:t>
            </a:r>
            <a:br>
              <a:rPr lang="fa-IR" sz="3200" b="0" smtClean="0"/>
            </a:br>
            <a:r>
              <a:rPr lang="fa-IR" sz="3200" b="0" smtClean="0"/>
              <a:t>و الکترونهای ناشی از برخورد الکترونهای اولیه با </a:t>
            </a:r>
            <a:br>
              <a:rPr lang="fa-IR" sz="3200" b="0" smtClean="0"/>
            </a:br>
            <a:r>
              <a:rPr lang="fa-IR" sz="3200" b="0" smtClean="0"/>
              <a:t>جسم را جمع آوری می کنند و آنها را به سیگنال مبدل</a:t>
            </a:r>
            <a:br>
              <a:rPr lang="fa-IR" sz="3200" b="0" smtClean="0"/>
            </a:br>
            <a:r>
              <a:rPr lang="fa-IR" sz="3200" b="0" smtClean="0"/>
              <a:t> کرده به صفحه نمایش (مانند صفحه تلویزیون) منتقل</a:t>
            </a:r>
            <a:br>
              <a:rPr lang="fa-IR" sz="3200" b="0" smtClean="0"/>
            </a:br>
            <a:r>
              <a:rPr lang="fa-IR" sz="3200" b="0" smtClean="0"/>
              <a:t> می کنند و به این طریق تصویر نهایی تهیه می شود. </a:t>
            </a:r>
          </a:p>
          <a:p>
            <a:endParaRPr lang="fa-IR" sz="3200" smtClean="0"/>
          </a:p>
        </p:txBody>
      </p:sp>
      <p:sp>
        <p:nvSpPr>
          <p:cNvPr id="6" name="Oval 5"/>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endParaRPr lang="fa-IR" smtClean="0"/>
          </a:p>
        </p:txBody>
      </p:sp>
      <p:pic>
        <p:nvPicPr>
          <p:cNvPr id="61443" name="Content Placeholder 3" descr="image001.gif"/>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9388" y="1196975"/>
            <a:ext cx="3762375" cy="4752975"/>
          </a:xfrm>
          <a:noFill/>
        </p:spPr>
      </p:pic>
      <p:pic>
        <p:nvPicPr>
          <p:cNvPr id="61444" name="Picture 4" descr="image00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2781300"/>
            <a:ext cx="5040312"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5" name="TextBox 5"/>
          <p:cNvSpPr txBox="1">
            <a:spLocks noChangeArrowheads="1"/>
          </p:cNvSpPr>
          <p:nvPr/>
        </p:nvSpPr>
        <p:spPr bwMode="auto">
          <a:xfrm>
            <a:off x="2987675" y="1412875"/>
            <a:ext cx="57610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r"/>
            <a:r>
              <a:rPr lang="en-US" sz="3200" b="0">
                <a:solidFill>
                  <a:schemeClr val="tx1"/>
                </a:solidFill>
              </a:rPr>
              <a:t>:SEM</a:t>
            </a:r>
            <a:r>
              <a:rPr lang="fa-IR" sz="3200" b="0">
                <a:solidFill>
                  <a:schemeClr val="tx1"/>
                </a:solidFill>
              </a:rPr>
              <a:t>اطلعاتی از میکروسکوپ </a:t>
            </a:r>
          </a:p>
        </p:txBody>
      </p:sp>
      <p:sp>
        <p:nvSpPr>
          <p:cNvPr id="7" name="Oval 6"/>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WordArt 5"/>
          <p:cNvSpPr>
            <a:spLocks noChangeArrowheads="1" noChangeShapeType="1" noTextEdit="1"/>
          </p:cNvSpPr>
          <p:nvPr/>
        </p:nvSpPr>
        <p:spPr bwMode="auto">
          <a:xfrm>
            <a:off x="2714625" y="3967163"/>
            <a:ext cx="4953000" cy="685800"/>
          </a:xfrm>
          <a:prstGeom prst="rect">
            <a:avLst/>
          </a:prstGeom>
        </p:spPr>
        <p:txBody>
          <a:bodyPr wrap="none" fromWordArt="1">
            <a:prstTxWarp prst="textPlain">
              <a:avLst>
                <a:gd name="adj" fmla="val 50000"/>
              </a:avLst>
            </a:prstTxWarp>
          </a:bodyPr>
          <a:lstStyle/>
          <a:p>
            <a:pPr algn="ctr" rtl="1"/>
            <a:r>
              <a:rPr lang="fa-IR" sz="3600" kern="10">
                <a:ln w="28575">
                  <a:solidFill>
                    <a:schemeClr val="accent2"/>
                  </a:solidFill>
                  <a:round/>
                  <a:headEnd/>
                  <a:tailEnd/>
                </a:ln>
                <a:gradFill rotWithShape="1">
                  <a:gsLst>
                    <a:gs pos="0">
                      <a:schemeClr val="tx2"/>
                    </a:gs>
                    <a:gs pos="100000">
                      <a:srgbClr val="FFFFFF"/>
                    </a:gs>
                  </a:gsLst>
                  <a:lin ang="5400000" scaled="1"/>
                </a:gradFill>
                <a:effectLst>
                  <a:outerShdw dist="53882" dir="2700000" algn="ctr" rotWithShape="0">
                    <a:schemeClr val="tx1">
                      <a:alpha val="50000"/>
                    </a:schemeClr>
                  </a:outerShdw>
                </a:effectLst>
                <a:latin typeface="+mn-cs"/>
                <a:ea typeface="+mn-cs"/>
              </a:rPr>
              <a:t>با تشکر</a:t>
            </a:r>
            <a:endParaRPr lang="en-US" sz="3600" kern="10">
              <a:ln w="28575">
                <a:solidFill>
                  <a:schemeClr val="accent2"/>
                </a:solidFill>
                <a:round/>
                <a:headEnd/>
                <a:tailEnd/>
              </a:ln>
              <a:gradFill rotWithShape="1">
                <a:gsLst>
                  <a:gs pos="0">
                    <a:schemeClr val="tx2"/>
                  </a:gs>
                  <a:gs pos="100000">
                    <a:srgbClr val="FFFFFF"/>
                  </a:gs>
                </a:gsLst>
                <a:lin ang="5400000" scaled="1"/>
              </a:gradFill>
              <a:effectLst>
                <a:outerShdw dist="53882" dir="2700000" algn="ctr" rotWithShape="0">
                  <a:schemeClr val="tx1">
                    <a:alpha val="50000"/>
                  </a:schemeClr>
                </a:outerShdw>
              </a:effectLst>
              <a:latin typeface="+mn-cs"/>
              <a:ea typeface="+mn-cs"/>
            </a:endParaRPr>
          </a:p>
        </p:txBody>
      </p:sp>
      <p:sp>
        <p:nvSpPr>
          <p:cNvPr id="62467" name="TextBox 4"/>
          <p:cNvSpPr txBox="1">
            <a:spLocks noChangeArrowheads="1"/>
          </p:cNvSpPr>
          <p:nvPr/>
        </p:nvSpPr>
        <p:spPr bwMode="auto">
          <a:xfrm>
            <a:off x="5003800" y="5286375"/>
            <a:ext cx="40846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3600"/>
              <a:t>تهیه کننده :پوریا گلمکانی</a:t>
            </a:r>
          </a:p>
        </p:txBody>
      </p:sp>
      <p:sp>
        <p:nvSpPr>
          <p:cNvPr id="62468" name="TextBox 4"/>
          <p:cNvSpPr txBox="1">
            <a:spLocks noChangeArrowheads="1"/>
          </p:cNvSpPr>
          <p:nvPr/>
        </p:nvSpPr>
        <p:spPr bwMode="auto">
          <a:xfrm>
            <a:off x="79375" y="6092825"/>
            <a:ext cx="42767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3600"/>
              <a:t>@</a:t>
            </a:r>
            <a:r>
              <a:rPr lang="en-US" sz="3600"/>
              <a:t>sheshomkoosha</a:t>
            </a:r>
          </a:p>
        </p:txBody>
      </p:sp>
    </p:spTree>
  </p:cSld>
  <p:clrMapOvr>
    <a:masterClrMapping/>
  </p:clrMapOvr>
  <p:transition spd="slow">
    <p:push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1989138"/>
            <a:ext cx="8229600" cy="4943475"/>
          </a:xfrm>
        </p:spPr>
        <p:txBody>
          <a:bodyPr/>
          <a:lstStyle/>
          <a:p>
            <a:r>
              <a:rPr lang="fa-IR" smtClean="0"/>
              <a:t>در انگلستان «رابرت هوک» ، دانشمند معروف کوشش کرد عدسیهای بهتری بسازد. اما محصول کار او ناامید کننده بود. در این زمان مشاهدات ریز میکروسکوپ از لحاظ علمی حائز اهمیت گردید. زیرا عامل بیماری به قدری ریز است که با چشم غیر مسلح نمی توان آن را دید. </a:t>
            </a:r>
            <a:br>
              <a:rPr lang="fa-IR" smtClean="0"/>
            </a:br>
            <a:r>
              <a:rPr lang="fa-IR" smtClean="0"/>
              <a:t/>
            </a:r>
            <a:br>
              <a:rPr lang="fa-IR" smtClean="0"/>
            </a:br>
            <a:endParaRPr lang="fa-IR" smtClean="0"/>
          </a:p>
          <a:p>
            <a:endParaRPr lang="fa-IR" smtClean="0"/>
          </a:p>
        </p:txBody>
      </p:sp>
      <p:pic>
        <p:nvPicPr>
          <p:cNvPr id="8195" name="Picture 4" descr="1985L%20B&amp;L%20Microscop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87725" y="3860800"/>
            <a:ext cx="1831975" cy="247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3" descr="simbio-300313r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11913" y="4265613"/>
            <a:ext cx="1831975"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p:nvPr/>
        </p:nvSpPr>
        <p:spPr>
          <a:xfrm>
            <a:off x="125413" y="5876925"/>
            <a:ext cx="3294062"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fa-IR" smtClean="0"/>
              <a:t>تاریخچه</a:t>
            </a:r>
          </a:p>
        </p:txBody>
      </p:sp>
      <p:sp>
        <p:nvSpPr>
          <p:cNvPr id="9219" name="Content Placeholder 2"/>
          <p:cNvSpPr>
            <a:spLocks noGrp="1"/>
          </p:cNvSpPr>
          <p:nvPr>
            <p:ph idx="1"/>
          </p:nvPr>
        </p:nvSpPr>
        <p:spPr>
          <a:xfrm>
            <a:off x="0" y="862013"/>
            <a:ext cx="9109075" cy="4943475"/>
          </a:xfrm>
        </p:spPr>
        <p:txBody>
          <a:bodyPr/>
          <a:lstStyle/>
          <a:p>
            <a:pPr eaLnBrk="1" hangingPunct="1"/>
            <a:endParaRPr lang="fa-IR" sz="2000" smtClean="0">
              <a:latin typeface="Tahoma" panose="020B0604030504040204" pitchFamily="34" charset="0"/>
              <a:cs typeface="Tahoma" panose="020B0604030504040204" pitchFamily="34" charset="0"/>
            </a:endParaRPr>
          </a:p>
          <a:p>
            <a:pPr eaLnBrk="1" hangingPunct="1"/>
            <a:r>
              <a:rPr lang="fa-IR" sz="2000" smtClean="0">
                <a:latin typeface="Tahoma" panose="020B0604030504040204" pitchFamily="34" charset="0"/>
                <a:cs typeface="Tahoma" panose="020B0604030504040204" pitchFamily="34" charset="0"/>
              </a:rPr>
              <a:t>سیر تحولی میکروسکوپ </a:t>
            </a:r>
          </a:p>
          <a:p>
            <a:pPr eaLnBrk="1" hangingPunct="1"/>
            <a:r>
              <a:rPr lang="fa-IR" sz="2000" smtClean="0">
                <a:latin typeface="Tahoma" panose="020B0604030504040204" pitchFamily="34" charset="0"/>
                <a:cs typeface="Tahoma" panose="020B0604030504040204" pitchFamily="34" charset="0"/>
              </a:rPr>
              <a:t>در سال 1700 ، «جان مارشال» و دیگر سازندگان میکروسکوپ ، پیشرفت زیادی را در طرح های مکانیکی بوجود آوردند، اما در فرمهای عدسی پیشرفت کمی حاصل شد. به هر حال در سال 1800، دستگاههای</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چشمی تا حد زیادی پیشرفت یافتند. در این حال بالاترین مقام در علم میکروسکوپی حادث گردید. سازندگان عدسی ها قبل از سال 1800 نمی توانستند لنزهایی بسازند که نور را منکسر کنند و رنگها را تجزیه نمایند. این پدیده معروف به انحراف</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کروماتیک گردید. در این دستگاه همیشه رنگ و تصویر ، تار نشان داده می شد و اگر یک رنگ در کانون بود ، رنگهای دیگر وجود نداشتند.</a:t>
            </a:r>
          </a:p>
        </p:txBody>
      </p:sp>
      <p:sp>
        <p:nvSpPr>
          <p:cNvPr id="9220" name="TextBox 5"/>
          <p:cNvSpPr txBox="1">
            <a:spLocks noChangeArrowheads="1"/>
          </p:cNvSpPr>
          <p:nvPr/>
        </p:nvSpPr>
        <p:spPr bwMode="auto">
          <a:xfrm>
            <a:off x="4078288" y="6434138"/>
            <a:ext cx="31575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b="1">
                <a:solidFill>
                  <a:schemeClr val="bg1"/>
                </a:solidFill>
                <a:latin typeface="Arial" panose="020B0604020202020204" pitchFamily="34" charset="0"/>
              </a:defRPr>
            </a:lvl1pPr>
            <a:lvl2pPr marL="742950" indent="-285750">
              <a:defRPr sz="2000" b="1">
                <a:solidFill>
                  <a:schemeClr val="bg1"/>
                </a:solidFill>
                <a:latin typeface="Arial" panose="020B0604020202020204" pitchFamily="34" charset="0"/>
              </a:defRPr>
            </a:lvl2pPr>
            <a:lvl3pPr marL="1143000" indent="-228600">
              <a:defRPr sz="2000" b="1">
                <a:solidFill>
                  <a:schemeClr val="bg1"/>
                </a:solidFill>
                <a:latin typeface="Arial" panose="020B0604020202020204" pitchFamily="34" charset="0"/>
              </a:defRPr>
            </a:lvl3pPr>
            <a:lvl4pPr marL="1600200" indent="-228600">
              <a:defRPr sz="2000" b="1">
                <a:solidFill>
                  <a:schemeClr val="bg1"/>
                </a:solidFill>
                <a:latin typeface="Arial" panose="020B0604020202020204" pitchFamily="34" charset="0"/>
              </a:defRPr>
            </a:lvl4pPr>
            <a:lvl5pPr marL="2057400" indent="-228600">
              <a:defRPr sz="2000" b="1">
                <a:solidFill>
                  <a:schemeClr val="bg1"/>
                </a:solidFill>
                <a:latin typeface="Arial" panose="020B0604020202020204" pitchFamily="34" charset="0"/>
              </a:defRPr>
            </a:lvl5pPr>
            <a:lvl6pPr marL="2514600" indent="-228600" eaLnBrk="0" fontAlgn="base" hangingPunct="0">
              <a:spcBef>
                <a:spcPct val="0"/>
              </a:spcBef>
              <a:spcAft>
                <a:spcPct val="0"/>
              </a:spcAft>
              <a:defRPr sz="2000" b="1">
                <a:solidFill>
                  <a:schemeClr val="bg1"/>
                </a:solidFill>
                <a:latin typeface="Arial" panose="020B0604020202020204" pitchFamily="34" charset="0"/>
              </a:defRPr>
            </a:lvl6pPr>
            <a:lvl7pPr marL="2971800" indent="-228600" eaLnBrk="0" fontAlgn="base" hangingPunct="0">
              <a:spcBef>
                <a:spcPct val="0"/>
              </a:spcBef>
              <a:spcAft>
                <a:spcPct val="0"/>
              </a:spcAft>
              <a:defRPr sz="2000" b="1">
                <a:solidFill>
                  <a:schemeClr val="bg1"/>
                </a:solidFill>
                <a:latin typeface="Arial" panose="020B0604020202020204" pitchFamily="34" charset="0"/>
              </a:defRPr>
            </a:lvl7pPr>
            <a:lvl8pPr marL="3429000" indent="-228600" eaLnBrk="0" fontAlgn="base" hangingPunct="0">
              <a:spcBef>
                <a:spcPct val="0"/>
              </a:spcBef>
              <a:spcAft>
                <a:spcPct val="0"/>
              </a:spcAft>
              <a:defRPr sz="2000" b="1">
                <a:solidFill>
                  <a:schemeClr val="bg1"/>
                </a:solidFill>
                <a:latin typeface="Arial" panose="020B0604020202020204" pitchFamily="34" charset="0"/>
              </a:defRPr>
            </a:lvl8pPr>
            <a:lvl9pPr marL="3886200" indent="-228600" eaLnBrk="0" fontAlgn="base" hangingPunct="0">
              <a:spcBef>
                <a:spcPct val="0"/>
              </a:spcBef>
              <a:spcAft>
                <a:spcPct val="0"/>
              </a:spcAft>
              <a:defRPr sz="2000" b="1">
                <a:solidFill>
                  <a:schemeClr val="bg1"/>
                </a:solidFill>
                <a:latin typeface="Arial" panose="020B0604020202020204" pitchFamily="34" charset="0"/>
              </a:defRPr>
            </a:lvl9pPr>
          </a:lstStyle>
          <a:p>
            <a:pPr algn="ctr"/>
            <a:r>
              <a:rPr lang="fa-IR" sz="1400">
                <a:latin typeface="Tahoma" panose="020B0604030504040204" pitchFamily="34" charset="0"/>
                <a:cs typeface="Tahoma" panose="020B0604030504040204" pitchFamily="34" charset="0"/>
              </a:rPr>
              <a:t>میکروسکوپ آنتونی وان لیوون هوک</a:t>
            </a:r>
          </a:p>
        </p:txBody>
      </p:sp>
      <p:pic>
        <p:nvPicPr>
          <p:cNvPr id="9221" name="Picture 7" descr="SL2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49775" y="4164013"/>
            <a:ext cx="2254250" cy="221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07950" y="1546225"/>
            <a:ext cx="8964613" cy="5195888"/>
          </a:xfrm>
        </p:spPr>
        <p:txBody>
          <a:bodyPr/>
          <a:lstStyle/>
          <a:p>
            <a:r>
              <a:rPr lang="fa-IR" sz="2400" smtClean="0">
                <a:latin typeface="Tahoma" panose="020B0604030504040204" pitchFamily="34" charset="0"/>
                <a:cs typeface="Tahoma" panose="020B0604030504040204" pitchFamily="34" charset="0"/>
              </a:rPr>
              <a:t>یک حقوقدان انگلیسی به نام «چستر مور» ، عدسیهای کاملی در اوایل قرن نوزدهم تولید نمودولی تا سال 1830، که عدسی های کامل و بهتر میکروسکوپی معروف به لنزهای</a:t>
            </a:r>
            <a:r>
              <a:rPr lang="fa-IR" sz="2400" u="sng" smtClean="0">
                <a:latin typeface="Tahoma" panose="020B0604030504040204" pitchFamily="34" charset="0"/>
                <a:cs typeface="Tahoma" panose="020B0604030504040204" pitchFamily="34" charset="0"/>
              </a:rPr>
              <a:t> </a:t>
            </a:r>
            <a:r>
              <a:rPr lang="fa-IR" sz="2400" smtClean="0">
                <a:latin typeface="Tahoma" panose="020B0604030504040204" pitchFamily="34" charset="0"/>
                <a:cs typeface="Tahoma" panose="020B0604030504040204" pitchFamily="34" charset="0"/>
              </a:rPr>
              <a:t>کروماتیک ساخته شدند ، از این عدسی استفاده نگردید. نقص دیگر این عدسیها ، انحراف دورانی بود که تصویر را تار می ساخت. در سال 1886 «ارنست آبه» ، به کمک «کارل زیز» در آلمان ، عدسی هایی به نام ایوکروماتیک ساختند که این نقص را مرتفع می کرد. لذا از اوایل سال 1800 میکروسکوپ به صورت دستگاههای ریزبین امروزی درآمد، اما می بایست تغییراتی در این دستگاه بوجود آید تا شی مورد آزمایش به وضوح دیده شود. </a:t>
            </a:r>
            <a:br>
              <a:rPr lang="fa-IR" sz="2400" smtClean="0">
                <a:latin typeface="Tahoma" panose="020B0604030504040204" pitchFamily="34" charset="0"/>
                <a:cs typeface="Tahoma" panose="020B0604030504040204" pitchFamily="34" charset="0"/>
              </a:rPr>
            </a:br>
            <a:endParaRPr lang="fa-IR" sz="2400" smtClean="0">
              <a:latin typeface="Tahoma" panose="020B0604030504040204" pitchFamily="34" charset="0"/>
              <a:cs typeface="Tahoma" panose="020B0604030504040204" pitchFamily="34" charset="0"/>
            </a:endParaRPr>
          </a:p>
          <a:p>
            <a:endParaRPr lang="fa-IR" sz="2400" smtClean="0"/>
          </a:p>
        </p:txBody>
      </p:sp>
      <p:sp>
        <p:nvSpPr>
          <p:cNvPr id="3" name="Oval 2"/>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fa-IR" smtClean="0"/>
              <a:t>تاریخچه</a:t>
            </a:r>
          </a:p>
        </p:txBody>
      </p:sp>
      <p:sp>
        <p:nvSpPr>
          <p:cNvPr id="11267" name="Content Placeholder 2"/>
          <p:cNvSpPr>
            <a:spLocks noGrp="1"/>
          </p:cNvSpPr>
          <p:nvPr>
            <p:ph idx="1"/>
          </p:nvPr>
        </p:nvSpPr>
        <p:spPr>
          <a:xfrm>
            <a:off x="428625" y="1357313"/>
            <a:ext cx="8229600" cy="4943475"/>
          </a:xfrm>
        </p:spPr>
        <p:txBody>
          <a:bodyPr/>
          <a:lstStyle/>
          <a:p>
            <a:r>
              <a:rPr lang="fa-IR" sz="2000" smtClean="0">
                <a:latin typeface="Tahoma" panose="020B0604030504040204" pitchFamily="34" charset="0"/>
                <a:cs typeface="Tahoma" panose="020B0604030504040204" pitchFamily="34" charset="0"/>
              </a:rPr>
              <a:t>پیشرفتهای میکروسکوپ</a:t>
            </a:r>
          </a:p>
          <a:p>
            <a:r>
              <a:rPr lang="fa-IR" sz="2000" smtClean="0">
                <a:latin typeface="Tahoma" panose="020B0604030504040204" pitchFamily="34" charset="0"/>
                <a:cs typeface="Tahoma" panose="020B0604030504040204" pitchFamily="34" charset="0"/>
              </a:rPr>
              <a:t>در سال 1893 «آگوست کوهلر» ، دستگاه</a:t>
            </a:r>
            <a:r>
              <a:rPr lang="fa-IR" sz="2000" u="sng" smtClean="0">
                <a:latin typeface="Tahoma" panose="020B0604030504040204" pitchFamily="34" charset="0"/>
                <a:cs typeface="Tahoma" panose="020B0604030504040204" pitchFamily="34" charset="0"/>
              </a:rPr>
              <a:t> </a:t>
            </a:r>
            <a:r>
              <a:rPr lang="fa-IR" sz="2000" smtClean="0">
                <a:latin typeface="Tahoma" panose="020B0604030504040204" pitchFamily="34" charset="0"/>
                <a:cs typeface="Tahoma" panose="020B0604030504040204" pitchFamily="34" charset="0"/>
              </a:rPr>
              <a:t>نورافکن را اختراع کرد که امروزه هنوز از آن استفاده می شود. در سال 1900 میکروسکوپ اساسا کمی تغییر کرد. لوله های میکروسکوپ را با پیچ کردن دستگاه ، برای اندازه بزرگنمایی شی تنظیم کردند. </a:t>
            </a:r>
          </a:p>
          <a:p>
            <a:r>
              <a:rPr lang="fa-IR" sz="2000" smtClean="0">
                <a:latin typeface="Tahoma" panose="020B0604030504040204" pitchFamily="34" charset="0"/>
                <a:cs typeface="Tahoma" panose="020B0604030504040204" pitchFamily="34" charset="0"/>
              </a:rPr>
              <a:t>پیشرفت مهم دیگری که در میکروسکوپ حاصل گردید، این بود که توانستند آن را روی پایه ای نصب کنند تا کاملا بتوانند صفحه زیر آن را با شی بزرگ شده ببینند. مزیت این دستگاه در آن است که می توان صفحه دید را به طور مداوم در حالت افقی دید. </a:t>
            </a:r>
          </a:p>
          <a:p>
            <a:r>
              <a:rPr lang="fa-IR" sz="2000" smtClean="0">
                <a:latin typeface="Tahoma" panose="020B0604030504040204" pitchFamily="34" charset="0"/>
                <a:cs typeface="Tahoma" panose="020B0604030504040204" pitchFamily="34" charset="0"/>
              </a:rPr>
              <a:t>در سال 1935 «فریتز زرینگ» ، میکروسکوپی ساخت که می توانست نمونه تاریک و نامشخص شی مورد آزمایش را با آن مشاهده کند. </a:t>
            </a:r>
          </a:p>
          <a:p>
            <a:endParaRPr lang="fa-IR" sz="2000" smtClean="0">
              <a:latin typeface="Tahoma" panose="020B0604030504040204" pitchFamily="34" charset="0"/>
              <a:cs typeface="Tahoma" panose="020B0604030504040204" pitchFamily="34" charset="0"/>
            </a:endParaRPr>
          </a:p>
          <a:p>
            <a:endParaRPr lang="fa-IR" sz="2000" smtClean="0">
              <a:latin typeface="Tahoma" panose="020B0604030504040204" pitchFamily="34" charset="0"/>
              <a:cs typeface="Tahoma" panose="020B0604030504040204" pitchFamily="34" charset="0"/>
            </a:endParaRPr>
          </a:p>
        </p:txBody>
      </p:sp>
      <p:sp>
        <p:nvSpPr>
          <p:cNvPr id="4" name="Oval 3"/>
          <p:cNvSpPr/>
          <p:nvPr/>
        </p:nvSpPr>
        <p:spPr>
          <a:xfrm>
            <a:off x="323850" y="5876925"/>
            <a:ext cx="3294063" cy="5048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dirty="0" smtClean="0"/>
              <a:t>@</a:t>
            </a:r>
            <a:r>
              <a:rPr lang="en-US" dirty="0" err="1" smtClean="0"/>
              <a:t>sheshomkosha</a:t>
            </a:r>
            <a:endParaRPr lang="fa-IR" dirty="0"/>
          </a:p>
        </p:txBody>
      </p:sp>
    </p:spTree>
  </p:cSld>
  <p:clrMapOvr>
    <a:masterClrMapping/>
  </p:clrMapOvr>
  <p:transition spd="slow">
    <p:push dir="r"/>
  </p:transition>
  <p:timing>
    <p:tnLst>
      <p:par>
        <p:cTn id="1" dur="indefinite" restart="never" nodeType="tmRoot"/>
      </p:par>
    </p:tnLst>
  </p:timing>
</p:sld>
</file>

<file path=ppt/theme/theme1.xml><?xml version="1.0" encoding="utf-8"?>
<a:theme xmlns:a="http://schemas.openxmlformats.org/drawingml/2006/main" name="MRT (18)">
  <a:themeElements>
    <a:clrScheme name="sample 3">
      <a:dk1>
        <a:srgbClr val="002A00"/>
      </a:dk1>
      <a:lt1>
        <a:srgbClr val="FFFFFF"/>
      </a:lt1>
      <a:dk2>
        <a:srgbClr val="FFFFE7"/>
      </a:dk2>
      <a:lt2>
        <a:srgbClr val="B2B2B2"/>
      </a:lt2>
      <a:accent1>
        <a:srgbClr val="6D77BF"/>
      </a:accent1>
      <a:accent2>
        <a:srgbClr val="669900"/>
      </a:accent2>
      <a:accent3>
        <a:srgbClr val="FFFFFF"/>
      </a:accent3>
      <a:accent4>
        <a:srgbClr val="002200"/>
      </a:accent4>
      <a:accent5>
        <a:srgbClr val="BABDDC"/>
      </a:accent5>
      <a:accent6>
        <a:srgbClr val="5C8A00"/>
      </a:accent6>
      <a:hlink>
        <a:srgbClr val="A76E23"/>
      </a:hlink>
      <a:folHlink>
        <a:srgbClr val="145232"/>
      </a:folHlink>
    </a:clrScheme>
    <a:fontScheme name="sampl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bg1"/>
            </a:solidFill>
            <a:effectLst/>
            <a:latin typeface="Arial" charset="0"/>
          </a:defRPr>
        </a:defPPr>
      </a:lstStyle>
    </a:lnDef>
  </a:objectDefaults>
  <a:extraClrSchemeLst>
    <a:extraClrScheme>
      <a:clrScheme name="sample 1">
        <a:dk1>
          <a:srgbClr val="000066"/>
        </a:dk1>
        <a:lt1>
          <a:srgbClr val="FFFFFF"/>
        </a:lt1>
        <a:dk2>
          <a:srgbClr val="E1E1E7"/>
        </a:dk2>
        <a:lt2>
          <a:srgbClr val="B2B2B2"/>
        </a:lt2>
        <a:accent1>
          <a:srgbClr val="009999"/>
        </a:accent1>
        <a:accent2>
          <a:srgbClr val="FF9933"/>
        </a:accent2>
        <a:accent3>
          <a:srgbClr val="FFFFFF"/>
        </a:accent3>
        <a:accent4>
          <a:srgbClr val="000056"/>
        </a:accent4>
        <a:accent5>
          <a:srgbClr val="AACACA"/>
        </a:accent5>
        <a:accent6>
          <a:srgbClr val="E78A2D"/>
        </a:accent6>
        <a:hlink>
          <a:srgbClr val="6A9EB0"/>
        </a:hlink>
        <a:folHlink>
          <a:srgbClr val="336699"/>
        </a:folHlink>
      </a:clrScheme>
      <a:clrMap bg1="lt1" tx1="dk1" bg2="lt2" tx2="dk2" accent1="accent1" accent2="accent2" accent3="accent3" accent4="accent4" accent5="accent5" accent6="accent6" hlink="hlink" folHlink="folHlink"/>
    </a:extraClrScheme>
    <a:extraClrScheme>
      <a:clrScheme name="sample 2">
        <a:dk1>
          <a:srgbClr val="000000"/>
        </a:dk1>
        <a:lt1>
          <a:srgbClr val="FFFFFF"/>
        </a:lt1>
        <a:dk2>
          <a:srgbClr val="FFFFFF"/>
        </a:dk2>
        <a:lt2>
          <a:srgbClr val="B2B2B2"/>
        </a:lt2>
        <a:accent1>
          <a:srgbClr val="C0D070"/>
        </a:accent1>
        <a:accent2>
          <a:srgbClr val="0099CC"/>
        </a:accent2>
        <a:accent3>
          <a:srgbClr val="FFFFFF"/>
        </a:accent3>
        <a:accent4>
          <a:srgbClr val="000000"/>
        </a:accent4>
        <a:accent5>
          <a:srgbClr val="DCE4BB"/>
        </a:accent5>
        <a:accent6>
          <a:srgbClr val="008AB9"/>
        </a:accent6>
        <a:hlink>
          <a:srgbClr val="CA9938"/>
        </a:hlink>
        <a:folHlink>
          <a:srgbClr val="683241"/>
        </a:folHlink>
      </a:clrScheme>
      <a:clrMap bg1="lt1" tx1="dk1" bg2="lt2" tx2="dk2" accent1="accent1" accent2="accent2" accent3="accent3" accent4="accent4" accent5="accent5" accent6="accent6" hlink="hlink" folHlink="folHlink"/>
    </a:extraClrScheme>
    <a:extraClrScheme>
      <a:clrScheme name="sample 3">
        <a:dk1>
          <a:srgbClr val="002A00"/>
        </a:dk1>
        <a:lt1>
          <a:srgbClr val="FFFFFF"/>
        </a:lt1>
        <a:dk2>
          <a:srgbClr val="FFFFE7"/>
        </a:dk2>
        <a:lt2>
          <a:srgbClr val="B2B2B2"/>
        </a:lt2>
        <a:accent1>
          <a:srgbClr val="6D77BF"/>
        </a:accent1>
        <a:accent2>
          <a:srgbClr val="669900"/>
        </a:accent2>
        <a:accent3>
          <a:srgbClr val="FFFFFF"/>
        </a:accent3>
        <a:accent4>
          <a:srgbClr val="002200"/>
        </a:accent4>
        <a:accent5>
          <a:srgbClr val="BABDDC"/>
        </a:accent5>
        <a:accent6>
          <a:srgbClr val="5C8A00"/>
        </a:accent6>
        <a:hlink>
          <a:srgbClr val="A76E23"/>
        </a:hlink>
        <a:folHlink>
          <a:srgbClr val="14523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1100240132_28793</Template>
  <TotalTime>0</TotalTime>
  <Words>2743</Words>
  <Application>Microsoft Office PowerPoint</Application>
  <PresentationFormat>On-screen Show (4:3)</PresentationFormat>
  <Paragraphs>193</Paragraphs>
  <Slides>59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59</vt:i4>
      </vt:variant>
    </vt:vector>
  </HeadingPairs>
  <TitlesOfParts>
    <vt:vector size="66" baseType="lpstr">
      <vt:lpstr>Arial</vt:lpstr>
      <vt:lpstr>Verdana</vt:lpstr>
      <vt:lpstr>Wingdings</vt:lpstr>
      <vt:lpstr>Calibri</vt:lpstr>
      <vt:lpstr>Tahoma</vt:lpstr>
      <vt:lpstr>MRT (18)</vt:lpstr>
      <vt:lpstr>Adobe Photoshop Image</vt:lpstr>
      <vt:lpstr>شناخت کلی انواع میکروسکوپ ها.اجزا اصلی میکروسکوپ ها نوری و کاربرد هر یک</vt:lpstr>
      <vt:lpstr>فهرست</vt:lpstr>
      <vt:lpstr>تاریخچه</vt:lpstr>
      <vt:lpstr>PowerPoint Presentation</vt:lpstr>
      <vt:lpstr>تاریخچه</vt:lpstr>
      <vt:lpstr>PowerPoint Presentation</vt:lpstr>
      <vt:lpstr>تاریخچه</vt:lpstr>
      <vt:lpstr>PowerPoint Presentation</vt:lpstr>
      <vt:lpstr>تاریخچه</vt:lpstr>
      <vt:lpstr>PowerPoint Presentation</vt:lpstr>
      <vt:lpstr>موارد استفاده</vt:lpstr>
      <vt:lpstr>PowerPoint Presentation</vt:lpstr>
      <vt:lpstr>موارد استفاده</vt:lpstr>
      <vt:lpstr>PowerPoint Presentation</vt:lpstr>
      <vt:lpstr>PowerPoint Presentation</vt:lpstr>
      <vt:lpstr>PowerPoint Presentation</vt:lpstr>
      <vt:lpstr>انواع میکروسکوپ</vt:lpstr>
      <vt:lpstr>PowerPoint Presentation</vt:lpstr>
      <vt:lpstr>PowerPoint Presentation</vt:lpstr>
      <vt:lpstr>اجزا و اساس کار</vt:lpstr>
      <vt:lpstr>PowerPoint Presentation</vt:lpstr>
      <vt:lpstr>PowerPoint Presentation</vt:lpstr>
      <vt:lpstr>اجزاي ميكروسكوپ </vt:lpstr>
      <vt:lpstr>PowerPoint Presentation</vt:lpstr>
      <vt:lpstr>PowerPoint Presentation</vt:lpstr>
      <vt:lpstr>اجزای میکروسکوپ</vt:lpstr>
      <vt:lpstr>اجزای میکروسکوپ</vt:lpstr>
      <vt:lpstr>اجزای میکروسکوپ</vt:lpstr>
      <vt:lpstr>میکروسکوپ نوری</vt:lpstr>
      <vt:lpstr>PowerPoint Presentation</vt:lpstr>
      <vt:lpstr>اجزای میکروسکوپ نوری</vt:lpstr>
      <vt:lpstr>PowerPoint Presentation</vt:lpstr>
      <vt:lpstr>PowerPoint Presentation</vt:lpstr>
      <vt:lpstr>اجزای میکروسکوپ نوری</vt:lpstr>
      <vt:lpstr>PowerPoint Presentation</vt:lpstr>
      <vt:lpstr>PowerPoint Presentation</vt:lpstr>
      <vt:lpstr>PowerPoint Presentation</vt:lpstr>
      <vt:lpstr>اجزای میکروسکوپ نوری</vt:lpstr>
      <vt:lpstr>میکروسکوپ های نوری</vt:lpstr>
      <vt:lpstr>میکورسکوپ های نوری و الکترونی</vt:lpstr>
      <vt:lpstr>PowerPoint Presentation</vt:lpstr>
      <vt:lpstr>PowerPoint Presentation</vt:lpstr>
      <vt:lpstr>میکروسکوپ نوری و الکترونی</vt:lpstr>
      <vt:lpstr>میکروسکوپ AFM</vt:lpstr>
      <vt:lpstr>PowerPoint Presentation</vt:lpstr>
      <vt:lpstr>PowerPoint Presentation</vt:lpstr>
      <vt:lpstr>میکروسکوپ TEM</vt:lpstr>
      <vt:lpstr>PowerPoint Presentation</vt:lpstr>
      <vt:lpstr>PowerPoint Presentation</vt:lpstr>
      <vt:lpstr>میکروسکوپ TEM</vt:lpstr>
      <vt:lpstr>میکروسکوپ STM</vt:lpstr>
      <vt:lpstr>PowerPoint Presentation</vt:lpstr>
      <vt:lpstr>PowerPoint Presentation</vt:lpstr>
      <vt:lpstr>میکروسکوپ SEM</vt:lpstr>
      <vt:lpstr>PowerPoint Presentation</vt:lpstr>
      <vt:lpstr>میکروسکوپ SEM</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شناخت کلی انواع میکروسکوپ ها.اجزا اصلی میکروسکوپ ها نوری و کاربرد هر یک</dc:title>
  <dc:creator>omid arzi</dc:creator>
  <cp:lastModifiedBy>omid arzi</cp:lastModifiedBy>
  <cp:revision>1</cp:revision>
  <dcterms:created xsi:type="dcterms:W3CDTF">2021-12-20T08:50:27Z</dcterms:created>
  <dcterms:modified xsi:type="dcterms:W3CDTF">2021-12-20T08:50:57Z</dcterms:modified>
</cp:coreProperties>
</file>