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C53394-C373-493A-9608-A0BF6133C4B5}" type="datetimeFigureOut">
              <a:rPr lang="fa-IR" smtClean="0"/>
              <a:pPr/>
              <a:t>04/16/1438</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1B1D3C-919C-4E04-9BB5-D2DD3E6F555D}"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1B1D3C-919C-4E04-9BB5-D2DD3E6F555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1B1D3C-919C-4E04-9BB5-D2DD3E6F555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1B1D3C-919C-4E04-9BB5-D2DD3E6F555D}"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11B1D3C-919C-4E04-9BB5-D2DD3E6F555D}"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11B1D3C-919C-4E04-9BB5-D2DD3E6F555D}"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A11B1D3C-919C-4E04-9BB5-D2DD3E6F555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A11B1D3C-919C-4E04-9BB5-D2DD3E6F555D}"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FC53394-C373-493A-9608-A0BF6133C4B5}" type="datetimeFigureOut">
              <a:rPr lang="fa-IR" smtClean="0"/>
              <a:pPr/>
              <a:t>04/16/1438</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A11B1D3C-919C-4E04-9BB5-D2DD3E6F555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FC53394-C373-493A-9608-A0BF6133C4B5}" type="datetimeFigureOut">
              <a:rPr lang="fa-IR" smtClean="0"/>
              <a:pPr/>
              <a:t>04/16/1438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11B1D3C-919C-4E04-9BB5-D2DD3E6F555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FC53394-C373-493A-9608-A0BF6133C4B5}" type="datetimeFigureOut">
              <a:rPr lang="fa-IR" smtClean="0"/>
              <a:pPr/>
              <a:t>04/16/1438</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1B1D3C-919C-4E04-9BB5-D2DD3E6F555D}"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FC53394-C373-493A-9608-A0BF6133C4B5}" type="datetimeFigureOut">
              <a:rPr lang="fa-IR" smtClean="0"/>
              <a:pPr/>
              <a:t>04/16/1438</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1B1D3C-919C-4E04-9BB5-D2DD3E6F555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b="1" dirty="0" smtClean="0"/>
              <a:t>تکنیک و استراتژی در مذاکره </a:t>
            </a:r>
            <a:r>
              <a:rPr lang="en-US" dirty="0"/>
              <a:t/>
            </a:r>
            <a:br>
              <a:rPr lang="en-US" dirty="0"/>
            </a:br>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نیازهای احساساتی افرادی که با آنها مذاکره می نمائید را برآورده سازید. اکثر فروشندگان از فروش و ترغیب برای خرید کالاهایشان لذت می برند، اما نوعی عدم اطمینان در آنها به چشم می خورد. بجای سعی در خشن برخورد نمودن با فروشندگان، این شانس را به آنها بدهید که برای فروش کالاهایشان شما را ترغیب نمایند و در این صورت است که آنها برای انجام کار شما حاضر به اعطائ امتیازاتی خواهند بود. این احساس را در آنها بوجود آورید که به رغم معامله با آنها به موقعیت آنها احترام گذاشته و از آنها بعنوان عضوی از یک تیم همکاری قدردانی می نمائید.</a:t>
            </a:r>
            <a:br>
              <a:rPr lang="fa-IR" dirty="0"/>
            </a:br>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a:t>1- ایجاد وفقه در مذاکرات</a:t>
            </a:r>
            <a:br>
              <a:rPr lang="fa-IR" dirty="0"/>
            </a:br>
            <a:r>
              <a:rPr lang="fa-IR" dirty="0"/>
              <a:t>چگونه؟</a:t>
            </a:r>
            <a:br>
              <a:rPr lang="fa-IR" dirty="0"/>
            </a:br>
            <a:r>
              <a:rPr lang="fa-IR" dirty="0"/>
              <a:t>•   تقاضای مؤدبانه برای تنفس مذاکره.</a:t>
            </a:r>
            <a:br>
              <a:rPr lang="fa-IR" dirty="0"/>
            </a:br>
            <a:r>
              <a:rPr lang="fa-IR" dirty="0"/>
              <a:t>•   برخورد قاطعانه وتهدید گونه.</a:t>
            </a:r>
            <a:br>
              <a:rPr lang="fa-IR" dirty="0"/>
            </a:br>
            <a:r>
              <a:rPr lang="fa-IR" dirty="0"/>
              <a:t>چه واکنشی؟</a:t>
            </a:r>
            <a:br>
              <a:rPr lang="fa-IR" dirty="0"/>
            </a:br>
            <a:r>
              <a:rPr lang="fa-IR" dirty="0"/>
              <a:t>•   شدید و مقابله ای </a:t>
            </a:r>
            <a:br>
              <a:rPr lang="fa-IR" dirty="0"/>
            </a:br>
            <a:r>
              <a:rPr lang="fa-IR" dirty="0"/>
              <a:t>•   خونسردی و بی تفاوتی افراطی</a:t>
            </a:r>
            <a:br>
              <a:rPr lang="fa-IR" dirty="0"/>
            </a:br>
            <a:r>
              <a:rPr lang="fa-IR" dirty="0"/>
              <a:t>•   ارتباط با دیگر همکاران یا مدیران شما توسط حریف و متقاعد ساختن آنها</a:t>
            </a:r>
            <a:br>
              <a:rPr lang="fa-IR" dirty="0"/>
            </a:br>
            <a:r>
              <a:rPr lang="fa-IR" dirty="0"/>
              <a:t>•   مذاکره با رقبای شما</a:t>
            </a:r>
            <a:br>
              <a:rPr lang="fa-IR" dirty="0"/>
            </a:br>
            <a:r>
              <a:rPr lang="fa-IR" dirty="0"/>
              <a:t>•   نمایش بی تفاوتی در اول و بازگشت در مرحلۀ بعد</a:t>
            </a:r>
          </a:p>
        </p:txBody>
      </p:sp>
      <p:sp>
        <p:nvSpPr>
          <p:cNvPr id="2" name="Title 1"/>
          <p:cNvSpPr>
            <a:spLocks noGrp="1"/>
          </p:cNvSpPr>
          <p:nvPr>
            <p:ph type="title"/>
          </p:nvPr>
        </p:nvSpPr>
        <p:spPr/>
        <p:txBody>
          <a:bodyPr/>
          <a:lstStyle/>
          <a:p>
            <a:pPr algn="r"/>
            <a:r>
              <a:rPr lang="fa-IR" b="1" dirty="0"/>
              <a:t>تاکتیکهای تاثیر گذار در مذاکره</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4525963"/>
          </a:xfrm>
        </p:spPr>
        <p:txBody>
          <a:bodyPr>
            <a:normAutofit/>
          </a:bodyPr>
          <a:lstStyle/>
          <a:p>
            <a:pPr>
              <a:buNone/>
            </a:pPr>
            <a:endParaRPr lang="en-US" dirty="0"/>
          </a:p>
          <a:p>
            <a:r>
              <a:rPr lang="fa-IR" dirty="0"/>
              <a:t>2- مذاکرۀ غیر رسمی</a:t>
            </a:r>
            <a:br>
              <a:rPr lang="fa-IR" dirty="0"/>
            </a:br>
            <a:r>
              <a:rPr lang="fa-IR" dirty="0"/>
              <a:t>چه افرادی با چه ویژگیها؟</a:t>
            </a:r>
            <a:br>
              <a:rPr lang="fa-IR" dirty="0"/>
            </a:br>
            <a:r>
              <a:rPr lang="fa-IR" dirty="0"/>
              <a:t>•   قابل اعتماد و معتبر بودن</a:t>
            </a:r>
            <a:br>
              <a:rPr lang="fa-IR" dirty="0"/>
            </a:br>
            <a:r>
              <a:rPr lang="fa-IR" dirty="0"/>
              <a:t>•   اختیار داشتن</a:t>
            </a:r>
            <a:br>
              <a:rPr lang="fa-IR" dirty="0"/>
            </a:br>
            <a:r>
              <a:rPr lang="fa-IR" dirty="0"/>
              <a:t>•   مجرب بودن و ارشد بودن</a:t>
            </a:r>
            <a:br>
              <a:rPr lang="fa-IR" dirty="0"/>
            </a:br>
            <a:r>
              <a:rPr lang="fa-IR" dirty="0"/>
              <a:t>•   هم قدرت با مخاطب بودن</a:t>
            </a:r>
            <a:br>
              <a:rPr lang="fa-IR" dirty="0"/>
            </a:br>
            <a:r>
              <a:rPr lang="fa-IR" dirty="0"/>
              <a:t>واکنشهای احتمالی؟</a:t>
            </a:r>
            <a:br>
              <a:rPr lang="fa-IR" dirty="0"/>
            </a:br>
            <a:r>
              <a:rPr lang="fa-IR" dirty="0"/>
              <a:t>•   محتاط عمل کردن</a:t>
            </a:r>
            <a:br>
              <a:rPr lang="fa-IR" dirty="0"/>
            </a:br>
            <a:r>
              <a:rPr lang="fa-IR" dirty="0"/>
              <a:t>•   خودداری</a:t>
            </a:r>
            <a:endParaRPr lang="en-US"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a-IR" dirty="0"/>
              <a:t>3- تاکتیک حمله</a:t>
            </a:r>
            <a:br>
              <a:rPr lang="fa-IR" dirty="0"/>
            </a:br>
            <a:r>
              <a:rPr lang="fa-IR" dirty="0"/>
              <a:t>حمله یعنی گرفتن نیروی حرکت و ایجاد مانع برای رقیب</a:t>
            </a:r>
            <a:br>
              <a:rPr lang="fa-IR" dirty="0"/>
            </a:br>
            <a:r>
              <a:rPr lang="fa-IR" dirty="0"/>
              <a:t>ویژگیها و شرایط لازم:</a:t>
            </a:r>
            <a:br>
              <a:rPr lang="fa-IR" dirty="0"/>
            </a:br>
            <a:r>
              <a:rPr lang="fa-IR" dirty="0"/>
              <a:t>•   حمله در اسرع وقت</a:t>
            </a:r>
            <a:br>
              <a:rPr lang="fa-IR" dirty="0"/>
            </a:br>
            <a:r>
              <a:rPr lang="fa-IR" dirty="0"/>
              <a:t>•   تمرکز بر نقاط ضعف و در نتیجه جلوگیری از تقویت نمودن نقاط ضعف توسط رقیب.</a:t>
            </a:r>
            <a:br>
              <a:rPr lang="fa-IR" dirty="0"/>
            </a:br>
            <a:r>
              <a:rPr lang="fa-IR" dirty="0"/>
              <a:t>•   بدست آوردن نیروی حرکت و تقویت موقعیت</a:t>
            </a:r>
            <a:br>
              <a:rPr lang="fa-IR" dirty="0"/>
            </a:br>
            <a:r>
              <a:rPr lang="fa-IR" dirty="0"/>
              <a:t>•   ادغام حالت تهاجمی و محافظه کاری برای افراد با تجربه</a:t>
            </a:r>
            <a:br>
              <a:rPr lang="fa-IR" dirty="0"/>
            </a:br>
            <a:r>
              <a:rPr lang="fa-IR" dirty="0"/>
              <a:t>•   تمرکز بر جنیه های مثبت برای مذاکره کننده کم تجربه</a:t>
            </a:r>
            <a:br>
              <a:rPr lang="fa-IR" dirty="0"/>
            </a:br>
            <a:r>
              <a:rPr lang="fa-IR" dirty="0"/>
              <a:t>•   فرصت به رقیب برای حملۀ اولیه و موقتی و سپس اقدام به حملۀ اولیه و موقتی و سپس اقدام به حملۀ قوی.</a:t>
            </a:r>
            <a:br>
              <a:rPr lang="fa-IR" dirty="0"/>
            </a:br>
            <a:r>
              <a:rPr lang="fa-IR" dirty="0"/>
              <a:t>•   باز پس گیری موقعیت حمله از طریق تغییر جهت دادن مذاکره.</a:t>
            </a:r>
            <a:br>
              <a:rPr lang="fa-IR" dirty="0"/>
            </a:br>
            <a:r>
              <a:rPr lang="fa-IR" dirty="0"/>
              <a:t>•   خودداری از عوامل تهاجمی ظاهری و زود گذر (بلند کردن فریاد، روی میز کوبیدن و ...)</a:t>
            </a:r>
            <a:endParaRPr lang="en-US" dirty="0"/>
          </a:p>
          <a:p>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4- حملۀ غافلگیرانه</a:t>
            </a:r>
            <a:br>
              <a:rPr lang="fa-IR" dirty="0"/>
            </a:br>
            <a:r>
              <a:rPr lang="fa-IR" dirty="0"/>
              <a:t>هرگونه مانوری که تغییرات ناگهانی و غیر مترقبه در رقیب اجیاد نماید. </a:t>
            </a:r>
            <a:br>
              <a:rPr lang="fa-IR" dirty="0"/>
            </a:br>
            <a:r>
              <a:rPr lang="fa-IR" dirty="0"/>
              <a:t>عوامل مؤثر در این تاکتیک:</a:t>
            </a:r>
            <a:br>
              <a:rPr lang="fa-IR" dirty="0"/>
            </a:br>
            <a:r>
              <a:rPr lang="fa-IR" dirty="0"/>
              <a:t>•   وقت شناسی برای اینگونه غافلگیری</a:t>
            </a:r>
            <a:br>
              <a:rPr lang="fa-IR" dirty="0"/>
            </a:br>
            <a:r>
              <a:rPr lang="fa-IR" dirty="0"/>
              <a:t>•   عصبانیت ناگهانی</a:t>
            </a:r>
            <a:br>
              <a:rPr lang="fa-IR" dirty="0"/>
            </a:br>
            <a:r>
              <a:rPr lang="fa-IR" dirty="0"/>
              <a:t>•   تغییر در زیر و بم صداها</a:t>
            </a:r>
            <a:br>
              <a:rPr lang="fa-IR" dirty="0"/>
            </a:br>
            <a:r>
              <a:rPr lang="fa-IR" dirty="0"/>
              <a:t>•   تغییر کلی و غیر مترقبه در موضوع در اواسط مذاکره یا بعد از وقفه ای کوتاه</a:t>
            </a:r>
            <a:br>
              <a:rPr lang="fa-IR" dirty="0"/>
            </a:br>
            <a:r>
              <a:rPr lang="fa-IR" dirty="0"/>
              <a:t>•   ابراز غیر مترقبۀ احساسات برای به هیجان آوردن رقیب</a:t>
            </a:r>
            <a:br>
              <a:rPr lang="fa-IR" dirty="0"/>
            </a:br>
            <a:r>
              <a:rPr lang="fa-IR" dirty="0"/>
              <a:t>•   به بن بست رساندن مذاکره بطور ناگهانی و برای مدتی کوتاه یا طولانی</a:t>
            </a:r>
            <a:endParaRPr lang="en-US" dirty="0"/>
          </a:p>
          <a:p>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fa-IR" dirty="0"/>
              <a:t>5- قاطعیت (</a:t>
            </a:r>
            <a:r>
              <a:rPr lang="en-GB" dirty="0"/>
              <a:t>FAIT ACCOMPLI</a:t>
            </a:r>
            <a:r>
              <a:rPr lang="fa-IR" dirty="0"/>
              <a:t> معامله انجام میشود)</a:t>
            </a:r>
            <a:br>
              <a:rPr lang="fa-IR" dirty="0"/>
            </a:br>
            <a:r>
              <a:rPr lang="fa-IR" dirty="0"/>
              <a:t>اهداف؟</a:t>
            </a:r>
            <a:br>
              <a:rPr lang="fa-IR" dirty="0"/>
            </a:br>
            <a:r>
              <a:rPr lang="fa-IR" dirty="0"/>
              <a:t>•   تسلط بر رقیب ضعیف</a:t>
            </a:r>
            <a:br>
              <a:rPr lang="fa-IR" dirty="0"/>
            </a:br>
            <a:r>
              <a:rPr lang="fa-IR" dirty="0"/>
              <a:t>•   مجبور بودن مخاطب برای نتیجه گیری از مذاکره</a:t>
            </a:r>
            <a:br>
              <a:rPr lang="fa-IR" dirty="0"/>
            </a:br>
            <a:r>
              <a:rPr lang="fa-IR" dirty="0"/>
              <a:t>آثار؟ </a:t>
            </a:r>
            <a:br>
              <a:rPr lang="fa-IR" dirty="0"/>
            </a:br>
            <a:r>
              <a:rPr lang="fa-IR" dirty="0"/>
              <a:t>•   ایجاد حس تنفر و انزجار</a:t>
            </a:r>
            <a:br>
              <a:rPr lang="fa-IR" dirty="0"/>
            </a:br>
            <a:r>
              <a:rPr lang="fa-IR" dirty="0"/>
              <a:t>•   استفاده از همین تاکتیک توسط مخاطب</a:t>
            </a:r>
            <a:br>
              <a:rPr lang="fa-IR" dirty="0"/>
            </a:br>
            <a:r>
              <a:rPr lang="fa-IR" dirty="0"/>
              <a:t>کاربرد تاکتیک قاطعیت:</a:t>
            </a:r>
            <a:br>
              <a:rPr lang="fa-IR" dirty="0"/>
            </a:br>
            <a:r>
              <a:rPr lang="fa-IR" dirty="0"/>
              <a:t>•   استفاده از این تاکتیک برای بن بستهای موقتی</a:t>
            </a:r>
            <a:br>
              <a:rPr lang="fa-IR" dirty="0"/>
            </a:br>
            <a:r>
              <a:rPr lang="fa-IR" dirty="0"/>
              <a:t>•   رفع بلاتکلیفی و بن بست</a:t>
            </a:r>
            <a:br>
              <a:rPr lang="fa-IR" dirty="0"/>
            </a:br>
            <a:r>
              <a:rPr lang="fa-IR" dirty="0"/>
              <a:t>•   تاکتیکی به عنوان آخرین ضربه</a:t>
            </a:r>
            <a:br>
              <a:rPr lang="fa-IR" dirty="0"/>
            </a:br>
            <a:r>
              <a:rPr lang="fa-IR" dirty="0"/>
              <a:t>•   التیماتوم دادن به مخاطب</a:t>
            </a:r>
            <a:br>
              <a:rPr lang="fa-IR" dirty="0"/>
            </a:br>
            <a:r>
              <a:rPr lang="fa-IR" dirty="0"/>
              <a:t>•   ایجاد ارتباط غیر رسمی</a:t>
            </a:r>
            <a:br>
              <a:rPr lang="fa-IR" dirty="0"/>
            </a:br>
            <a:r>
              <a:rPr lang="fa-IR" dirty="0"/>
              <a:t>•   در نظر داشتن راههای دیگر  در صورت شکست این تاکتیک</a:t>
            </a:r>
            <a:br>
              <a:rPr lang="fa-IR" dirty="0"/>
            </a:br>
            <a:r>
              <a:rPr lang="fa-IR" dirty="0"/>
              <a:t>•   ایجاد ارتباط های غیر رسمی</a:t>
            </a:r>
            <a:br>
              <a:rPr lang="fa-IR" dirty="0"/>
            </a:br>
            <a:r>
              <a:rPr lang="fa-IR" dirty="0"/>
              <a:t>•   حفظ آبروی افراد</a:t>
            </a:r>
            <a:br>
              <a:rPr lang="fa-IR" dirty="0"/>
            </a:br>
            <a:r>
              <a:rPr lang="fa-IR" dirty="0"/>
              <a:t>6- تاکتیک گام به گام</a:t>
            </a:r>
            <a:br>
              <a:rPr lang="fa-IR" dirty="0"/>
            </a:br>
            <a:r>
              <a:rPr lang="fa-IR" dirty="0"/>
              <a:t>•   افشای اهداف به تدریج</a:t>
            </a:r>
            <a:br>
              <a:rPr lang="fa-IR" dirty="0"/>
            </a:br>
            <a:r>
              <a:rPr lang="fa-IR" dirty="0"/>
              <a:t>•   جدی گرفتن هر مرحله</a:t>
            </a:r>
            <a:endParaRPr lang="en-US" dirty="0"/>
          </a:p>
          <a:p>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fa-IR" dirty="0"/>
              <a:t>1-   تا آنجا که می توانید از ارائه اطلاعات اضافی و غیر ضرئری خودداری کنید</a:t>
            </a:r>
            <a:br>
              <a:rPr lang="fa-IR" dirty="0"/>
            </a:br>
            <a:r>
              <a:rPr lang="fa-IR" dirty="0"/>
              <a:t>2-   با روحیه ای شاد و مثبت و ظاهری آراسته در جلسات مذاکره شرکت کنید</a:t>
            </a:r>
            <a:br>
              <a:rPr lang="fa-IR" dirty="0"/>
            </a:br>
            <a:r>
              <a:rPr lang="fa-IR" dirty="0"/>
              <a:t>3-   از کلمات و عبارات بجا و مناسب استفاده کنید</a:t>
            </a:r>
            <a:br>
              <a:rPr lang="fa-IR" dirty="0"/>
            </a:br>
            <a:r>
              <a:rPr lang="fa-IR" dirty="0"/>
              <a:t>4-   در مذاکره شکیبائی و خونسردی خود را حفظ کرده و عجله نکنید</a:t>
            </a:r>
            <a:br>
              <a:rPr lang="fa-IR" dirty="0"/>
            </a:br>
            <a:r>
              <a:rPr lang="fa-IR" dirty="0"/>
              <a:t>5-   نکات متفرقه را به درستی با دقت بهم پیوند دهید تا رشته مذاکره بهم پاشیده نگردد</a:t>
            </a:r>
            <a:br>
              <a:rPr lang="fa-IR" dirty="0"/>
            </a:br>
            <a:r>
              <a:rPr lang="fa-IR" dirty="0"/>
              <a:t>6-   به آداب و سنن و ارزشهای مذاکره کنندگان احترام بگذارید</a:t>
            </a:r>
            <a:br>
              <a:rPr lang="fa-IR" dirty="0"/>
            </a:br>
            <a:r>
              <a:rPr lang="fa-IR" dirty="0"/>
              <a:t>7-   خوب گوش دهید، درست بیندیشید و سپس اقدام کنید</a:t>
            </a:r>
            <a:br>
              <a:rPr lang="fa-IR" dirty="0"/>
            </a:br>
            <a:r>
              <a:rPr lang="fa-IR" dirty="0"/>
              <a:t>8-   با اعضای دیگر گروه خود (در صورت مذاکره گروهی) قبلاً هماهنگی بعمل آورید</a:t>
            </a:r>
            <a:br>
              <a:rPr lang="fa-IR" dirty="0"/>
            </a:br>
            <a:r>
              <a:rPr lang="fa-IR" dirty="0"/>
              <a:t>9-   تا در موضع قدرت هستید با شیوه ای مناسب مذاکره را قطع </a:t>
            </a:r>
            <a:r>
              <a:rPr lang="fa-IR" dirty="0" smtClean="0"/>
              <a:t>نمایید</a:t>
            </a:r>
            <a:endParaRPr lang="fa-IR" dirty="0"/>
          </a:p>
        </p:txBody>
      </p:sp>
      <p:sp>
        <p:nvSpPr>
          <p:cNvPr id="2" name="Title 1"/>
          <p:cNvSpPr>
            <a:spLocks noGrp="1"/>
          </p:cNvSpPr>
          <p:nvPr>
            <p:ph type="title"/>
          </p:nvPr>
        </p:nvSpPr>
        <p:spPr/>
        <p:txBody>
          <a:bodyPr/>
          <a:lstStyle/>
          <a:p>
            <a:pPr algn="r"/>
            <a:r>
              <a:rPr lang="fa-IR" b="1" dirty="0"/>
              <a:t>نکات مهم در مدیریت مذاکره</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10-   در صورت نیاز به اطلاعات اضافی تنفس اعلام کنید</a:t>
            </a:r>
            <a:br>
              <a:rPr lang="fa-IR" dirty="0"/>
            </a:br>
            <a:r>
              <a:rPr lang="fa-IR" dirty="0"/>
              <a:t>11-   زمان و مکان مناسبی برای مذاکره در نظر بگیرید</a:t>
            </a:r>
            <a:br>
              <a:rPr lang="fa-IR" dirty="0"/>
            </a:br>
            <a:r>
              <a:rPr lang="fa-IR" dirty="0"/>
              <a:t>12-   مذاکره را بعنوان وسیله ای ارتباطی برای روابط پایدار و سالم آینده بدانید</a:t>
            </a:r>
            <a:br>
              <a:rPr lang="fa-IR" dirty="0"/>
            </a:br>
            <a:r>
              <a:rPr lang="fa-IR" dirty="0"/>
              <a:t>13-   توقعات و انتظارات خود را محدود کنید و سعی در داد و ستد امتیازات داشته باشید</a:t>
            </a:r>
            <a:br>
              <a:rPr lang="fa-IR" dirty="0"/>
            </a:br>
            <a:r>
              <a:rPr lang="fa-IR" dirty="0"/>
              <a:t>14-   در مذاکره انعطاف پذیر باشید و از تاکید و پا فشاری زیاد روی موضوعات خودداری کنید</a:t>
            </a:r>
          </a:p>
        </p:txBody>
      </p:sp>
      <p:sp>
        <p:nvSpPr>
          <p:cNvPr id="2" name="Title 1"/>
          <p:cNvSpPr>
            <a:spLocks noGrp="1"/>
          </p:cNvSpPr>
          <p:nvPr>
            <p:ph type="title"/>
          </p:nvPr>
        </p:nvSpPr>
        <p:spPr/>
        <p:txBody>
          <a:bodyPr/>
          <a:lstStyle/>
          <a:p>
            <a:pPr algn="r"/>
            <a:r>
              <a:rPr lang="fa-IR" b="1" dirty="0" smtClean="0"/>
              <a:t>نکات مهم در مدیریت مذاکره</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1-  تماس های عادی با طرف مقابل را حفظ کنید.</a:t>
            </a:r>
            <a:endParaRPr lang="en-US" dirty="0"/>
          </a:p>
          <a:p>
            <a:r>
              <a:rPr lang="fa-IR" dirty="0"/>
              <a:t>2-   در صورتی که به نتایج مورد انتظار نرسیدید برای مذاکره بعدی پیشنهاد دهید.</a:t>
            </a:r>
            <a:endParaRPr lang="en-US" dirty="0"/>
          </a:p>
          <a:p>
            <a:r>
              <a:rPr lang="fa-IR" dirty="0"/>
              <a:t>3-  اعتراضات و ابهامات را پی گیری کنید و راه حل های مورد توافق دو طرف را پیدا کنید.</a:t>
            </a:r>
            <a:endParaRPr lang="en-US" dirty="0"/>
          </a:p>
          <a:p>
            <a:r>
              <a:rPr lang="fa-IR" dirty="0"/>
              <a:t>4-   در زمینه مذاکره بعدی نقطه نظرات و عقاید سختی را اتخاذ نکنید.</a:t>
            </a:r>
            <a:endParaRPr lang="en-US" dirty="0"/>
          </a:p>
          <a:p>
            <a:r>
              <a:rPr lang="fa-IR" dirty="0"/>
              <a:t>5-  پس از رسیدن به توافق، درگیری را تمام شده ندانید. مذاکره با رسیدن به توافق به اتمام نمی رسد و این تازه شروع روابط کاری دو طرف خواهد بود.</a:t>
            </a:r>
            <a:endParaRPr lang="en-US" dirty="0"/>
          </a:p>
          <a:p>
            <a:endParaRPr lang="fa-IR" dirty="0"/>
          </a:p>
        </p:txBody>
      </p:sp>
      <p:sp>
        <p:nvSpPr>
          <p:cNvPr id="2" name="Title 1"/>
          <p:cNvSpPr>
            <a:spLocks noGrp="1"/>
          </p:cNvSpPr>
          <p:nvPr>
            <p:ph type="title"/>
          </p:nvPr>
        </p:nvSpPr>
        <p:spPr/>
        <p:txBody>
          <a:bodyPr/>
          <a:lstStyle/>
          <a:p>
            <a:pPr algn="r"/>
            <a:r>
              <a:rPr lang="fa-IR" dirty="0" smtClean="0"/>
              <a:t>سخن پایانی در مورد پیشبرد مذاکره</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fa-IR" sz="6600" dirty="0" smtClean="0"/>
          </a:p>
          <a:p>
            <a:pPr algn="ctr"/>
            <a:endParaRPr lang="fa-IR" sz="6600" dirty="0" smtClean="0"/>
          </a:p>
          <a:p>
            <a:pPr algn="ctr"/>
            <a:r>
              <a:rPr lang="fa-IR" sz="6600" dirty="0" smtClean="0"/>
              <a:t>  پایان</a:t>
            </a:r>
            <a:endParaRPr lang="fa-IR" sz="6600"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برای مذاکره تعاریف متفاوتی ذکر شده است اما از معتبرین ترین این تعاریف می توان اشاره کرد به فرهنگ مارین وبستر  که مذاکره را عمل یا فرایند گفت و گو با دیگری برای دستیابی به توافق بر سر مسئله‌ای تعریف کرده است</a:t>
            </a:r>
            <a:r>
              <a:rPr lang="fa-IR" dirty="0" smtClean="0"/>
              <a:t>.</a:t>
            </a:r>
          </a:p>
          <a:p>
            <a:r>
              <a:rPr lang="fa-IR" dirty="0" smtClean="0"/>
              <a:t>در </a:t>
            </a:r>
            <a:r>
              <a:rPr lang="fa-IR" dirty="0"/>
              <a:t>فرهنگ امریکن هریتیج مذاکره به صورت عمل یا فرایند گفت و گو با دیگران برای دستیابی به توافق یا یک موافقت نامه تعریف شده است</a:t>
            </a:r>
            <a:r>
              <a:rPr lang="fa-IR" dirty="0" smtClean="0"/>
              <a:t>.</a:t>
            </a:r>
          </a:p>
          <a:p>
            <a:r>
              <a:rPr lang="fa-IR" dirty="0" smtClean="0"/>
              <a:t>گفت </a:t>
            </a:r>
            <a:r>
              <a:rPr lang="fa-IR" dirty="0"/>
              <a:t>و گویی که هدف آن دستیابی به یک توافق است، تعریفی است که فرهنگ اکسفورد از مذاکره ارائه داده است.</a:t>
            </a:r>
            <a:br>
              <a:rPr lang="fa-IR" dirty="0"/>
            </a:br>
            <a:endParaRPr lang="fa-IR" dirty="0"/>
          </a:p>
        </p:txBody>
      </p:sp>
      <p:sp>
        <p:nvSpPr>
          <p:cNvPr id="2" name="Title 1"/>
          <p:cNvSpPr>
            <a:spLocks noGrp="1"/>
          </p:cNvSpPr>
          <p:nvPr>
            <p:ph type="title"/>
          </p:nvPr>
        </p:nvSpPr>
        <p:spPr/>
        <p:txBody>
          <a:bodyPr/>
          <a:lstStyle/>
          <a:p>
            <a:pPr algn="r"/>
            <a:r>
              <a:rPr lang="fa-IR" b="1" dirty="0"/>
              <a:t>تعریف مذاکره</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fa-IR" dirty="0"/>
              <a:t>طبیعت مذاکره، هنر رسیدن به تفاهمی عمومی از طریق چانه زدن بر سر نکات اساسی توافق از قبیل نحوه تحویل، مشخصات، قیمتها و شرایط می باشد. از آنجائیکه بین این عناصر با عناصر دیگر روابط بسیاری وجود دارد، مذاکره هنری است مشکل که نیازمند تمرین، داوری، کاردانی و قضاوت صحیح است. مذاکره کننده موثر، باید یک خریدار واقعی باشد و از احتمالات معامله با فروشنده آگاهی داشته باشد. یک مذاکره کننده تنها از طریق آشنائی و اطلاع از قدرت نسبی چانه زنی می تواند بداند چه موقع باید محکم باشد و یا احتمالاً چه زمانی باید در قیمتها و شرایط امتیازاتی اعطا کند. </a:t>
            </a:r>
            <a:br>
              <a:rPr lang="fa-IR" dirty="0"/>
            </a:br>
            <a:endParaRPr lang="fa-IR" dirty="0" smtClean="0"/>
          </a:p>
          <a:p>
            <a:r>
              <a:rPr lang="fa-IR" dirty="0" smtClean="0"/>
              <a:t>مسئولیت </a:t>
            </a:r>
            <a:r>
              <a:rPr lang="fa-IR" dirty="0"/>
              <a:t>ذخیره سازی و انبار، زمان تحویل، روشهای حمل و نقل، بیمه، بازرسی و قیمتها تنها شمه ای از عناصر متعددی هستند که پیش از تکمیل شدن خرید باید درباره آنها توافق حاصل گردد.</a:t>
            </a:r>
            <a:endParaRPr lang="en-US" dirty="0"/>
          </a:p>
          <a:p>
            <a:endParaRPr lang="fa-IR" dirty="0"/>
          </a:p>
        </p:txBody>
      </p:sp>
      <p:sp>
        <p:nvSpPr>
          <p:cNvPr id="2" name="Title 1"/>
          <p:cNvSpPr>
            <a:spLocks noGrp="1"/>
          </p:cNvSpPr>
          <p:nvPr>
            <p:ph type="title"/>
          </p:nvPr>
        </p:nvSpPr>
        <p:spPr/>
        <p:txBody>
          <a:bodyPr/>
          <a:lstStyle/>
          <a:p>
            <a:pPr algn="r"/>
            <a:r>
              <a:rPr lang="fa-IR" b="1" dirty="0"/>
              <a:t>طبیعت مذاکره</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اغلب مذاکره موضوعی بسیار فنی است اما در عین حال موضوعی بسیار انسانی نیز بشمار می رود. از آنجائیکه عنصر اساسی مذاکره چانه زدن میان افراد است، این فرایند، شخصیت انسانها، محرکهای بشری، نقاط ضعف و قوت مردم و به مقدار زیادی روانشناسی را شامل می گردد. در بساری از متونی که خطاب به گروه های خرید نوشته شده است، نویسندگان به استفاده از این قوانین کلی برای تغییر مسیر انسانی حاضر در مذاکرات در جهت کسب مزایای بیشتر تاکید نموده اند:</a:t>
            </a:r>
            <a:br>
              <a:rPr lang="fa-IR" dirty="0"/>
            </a:br>
            <a:endParaRPr lang="fa-IR" dirty="0"/>
          </a:p>
        </p:txBody>
      </p:sp>
      <p:sp>
        <p:nvSpPr>
          <p:cNvPr id="2" name="Title 1"/>
          <p:cNvSpPr>
            <a:spLocks noGrp="1"/>
          </p:cNvSpPr>
          <p:nvPr>
            <p:ph type="title"/>
          </p:nvPr>
        </p:nvSpPr>
        <p:spPr/>
        <p:txBody>
          <a:bodyPr/>
          <a:lstStyle/>
          <a:p>
            <a:pPr algn="r"/>
            <a:r>
              <a:rPr lang="fa-IR" b="1" dirty="0"/>
              <a:t>تاکتیکهای مذاکره</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سعی کنید تا مذاکرات در محیط فعالیت خودتان و بر طبق قراردادهای خودتان صورت پذیرد. این یک مزیت روانی برای وادار ساختن طرف مقابل جهت بحث می باشد. این مسئله تحت کنترل بودن اوضاع توسط شما را می رساند و اینکه شما قبلاً امتیازی به چنگ آورده اید. محلی مناسب، راحت و نورگیر و عاری از هر گروه ازدحام و شلوغی را جهت جلسه ملاقات برگزینید. رهبر تیم مذاکره خود را سر میز بنشانید و سعی کنید اعضاء تیم مقابل به صورت متفرق بنشینند.</a:t>
            </a:r>
            <a:br>
              <a:rPr lang="fa-IR" dirty="0"/>
            </a:br>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اجازه ندهید بیشتر صحبتها از سوی فروشنده باشد، حداقل در ابتدای جلسه بگذارید  فروشنده دلایل خود برای تقاضایش را اول عنوان نماید. اگر شما بخوبی جنبه احتیاط را رعایت نمائید، او خود امتیازاتی که هرگز تصور آنها را نمی کردید را اعصا خواهد نمود.</a:t>
            </a:r>
            <a:br>
              <a:rPr lang="fa-IR" dirty="0"/>
            </a:br>
            <a:r>
              <a:rPr lang="fa-IR" dirty="0"/>
              <a:t>هنگامیکه نوبت صحبت کردن شما فرا رسید، ارقام و حقایق را سرهم بندی نکنید. هرگاه در میانه بحث حتی دنبال اطلاعات ضروری هم نروید. ضعف اطلاعاتی و یا وعده اطمینان، شما را از جنبه روانی در موقعیت نامناسبی قرار می دهد.</a:t>
            </a:r>
            <a:br>
              <a:rPr lang="fa-IR" dirty="0"/>
            </a:br>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سعی کنید تا در قبال بحثهای فروشنده عکس العملهای هیجانی از خود نشان ندهید و یا در معرفی خودتان نیز از برخوردی احساساتی اجتناب نمائید. از طرفی اگر بدین طریق عمل نمائید، مقاصد اصلی مورد نظر از مذاکره را گم کرده و احتمالاً موقعیت خود را بخطر خواهید افکند. شخصی که اجازه می دهد غرور و عصبانیت بر روابطش با دیگران حاکم باشند معمولاً در نهایت بیش از آنچه که تصور می کرده متضرر خواهد شد.</a:t>
            </a:r>
            <a:br>
              <a:rPr lang="fa-IR" dirty="0"/>
            </a:br>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اگر فروشنده در مورد نکته ای احتیاج به تجدید نظر دارد، با متانت و وقار اجازه چنین کاری را به او بدهید. برای مثال اگر در تخمین هزینه ها اشتباه شد، طرف دیگر را به حقه بازی و ناشایستی متهم نکنید. در نظر داشته باشید که اصلاح و تعدیل در دستور کار قرار دارد.</a:t>
            </a:r>
            <a:br>
              <a:rPr lang="fa-IR" dirty="0"/>
            </a:br>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t>از رسیدن به توافقهای سریع پرهیز نمائید. نهایتاً دستیابی شما به نوعی توافق باید بتدریج صورت گیرد و این دلیلی برای مذاکره کردن می باشد، اما اگر فروشنده ایی را آنچنان تحت فشار قرار  دهید و موقعیتی برای او فراهم سازید که عاقبت به اجبار بگوید، «بیائید، اینها شرایط من می باشند یا آنها را بپذیرد و یا رد کنید» اینکار می تواند بحث را در همین نقطه خاتمه دهد. بعد از چنین اولتیماتومی برای فروشنده مشکل خواهد بود تا امتیازات بیشتری اعطاء نماید. بنابراین قبل از آنکه آخرین پیشنهادتان را ارائه کنید از نهائی بودن آن اطمینان حاصل نمائید.</a:t>
            </a:r>
            <a:br>
              <a:rPr lang="fa-IR" dirty="0"/>
            </a:br>
            <a:endParaRPr lang="fa-IR" dirty="0"/>
          </a:p>
        </p:txBody>
      </p:sp>
      <p:sp>
        <p:nvSpPr>
          <p:cNvPr id="2" name="Title 1"/>
          <p:cNvSpPr>
            <a:spLocks noGrp="1"/>
          </p:cNvSpPr>
          <p:nvPr>
            <p:ph type="title"/>
          </p:nvPr>
        </p:nvSpPr>
        <p:spPr/>
        <p:txBody>
          <a:bodyPr/>
          <a:lstStyle/>
          <a:p>
            <a:endParaRPr lang="fa-I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ustom 2">
      <a:majorFont>
        <a:latin typeface="Lucida Sans Unicode"/>
        <a:ea typeface=""/>
        <a:cs typeface="B Titr"/>
      </a:majorFont>
      <a:minorFont>
        <a:latin typeface="Lucida Sans Unicode"/>
        <a:ea typeface=""/>
        <a:cs typeface="B Nazani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TotalTime>
  <Words>674</Words>
  <Application>Microsoft Office PowerPoint</Application>
  <PresentationFormat>On-screen Show (4:3)</PresentationFormat>
  <Paragraphs>36</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B Nazanin</vt:lpstr>
      <vt:lpstr>B Titr</vt:lpstr>
      <vt:lpstr>Lucida Sans Unicode</vt:lpstr>
      <vt:lpstr>Verdana</vt:lpstr>
      <vt:lpstr>Wingdings 2</vt:lpstr>
      <vt:lpstr>Wingdings 3</vt:lpstr>
      <vt:lpstr>Concourse</vt:lpstr>
      <vt:lpstr>تکنیک و استراتژی در مذاکره  </vt:lpstr>
      <vt:lpstr>تعریف مذاکره</vt:lpstr>
      <vt:lpstr>طبیعت مذاکره</vt:lpstr>
      <vt:lpstr>تاکتیکهای مذاکره</vt:lpstr>
      <vt:lpstr>PowerPoint Presentation</vt:lpstr>
      <vt:lpstr>PowerPoint Presentation</vt:lpstr>
      <vt:lpstr>PowerPoint Presentation</vt:lpstr>
      <vt:lpstr>PowerPoint Presentation</vt:lpstr>
      <vt:lpstr>PowerPoint Presentation</vt:lpstr>
      <vt:lpstr>PowerPoint Presentation</vt:lpstr>
      <vt:lpstr>تاکتیکهای تاثیر گذار در مذاکره</vt:lpstr>
      <vt:lpstr>PowerPoint Presentation</vt:lpstr>
      <vt:lpstr>PowerPoint Presentation</vt:lpstr>
      <vt:lpstr>PowerPoint Presentation</vt:lpstr>
      <vt:lpstr>PowerPoint Presentation</vt:lpstr>
      <vt:lpstr>نکات مهم در مدیریت مذاکره</vt:lpstr>
      <vt:lpstr>نکات مهم در مدیریت مذاکره</vt:lpstr>
      <vt:lpstr>سخن پایانی در مورد پیشبرد مذاکره</vt:lpstr>
      <vt:lpstr>PowerPoint Presentation</vt:lpstr>
    </vt:vector>
  </TitlesOfParts>
  <Company>Farhad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تفاوت های فرهنگی در مذاکره </dc:title>
  <dc:creator>Farhad</dc:creator>
  <cp:lastModifiedBy>Diana</cp:lastModifiedBy>
  <cp:revision>4</cp:revision>
  <dcterms:created xsi:type="dcterms:W3CDTF">2016-05-09T11:14:40Z</dcterms:created>
  <dcterms:modified xsi:type="dcterms:W3CDTF">2017-01-14T13:37:14Z</dcterms:modified>
</cp:coreProperties>
</file>