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9" autoAdjust="0"/>
    <p:restoredTop sz="94660"/>
  </p:normalViewPr>
  <p:slideViewPr>
    <p:cSldViewPr snapToGrid="0">
      <p:cViewPr varScale="1">
        <p:scale>
          <a:sx n="63" d="100"/>
          <a:sy n="63" d="100"/>
        </p:scale>
        <p:origin x="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881889-C9EA-4EE5-B167-08ABC8F8D98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155691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881889-C9EA-4EE5-B167-08ABC8F8D98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3108464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881889-C9EA-4EE5-B167-08ABC8F8D98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3561653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814917" y="1989138"/>
            <a:ext cx="5128683"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6146800" y="1989138"/>
            <a:ext cx="5130800" cy="1054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Content Placeholder 4"/>
          <p:cNvSpPr>
            <a:spLocks noGrp="1"/>
          </p:cNvSpPr>
          <p:nvPr>
            <p:ph sz="quarter" idx="3"/>
          </p:nvPr>
        </p:nvSpPr>
        <p:spPr>
          <a:xfrm>
            <a:off x="6146800" y="3195638"/>
            <a:ext cx="5130800" cy="1054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2083404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14917" y="665164"/>
            <a:ext cx="11006667" cy="35845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2734519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814917" y="1989138"/>
            <a:ext cx="10462683" cy="2260600"/>
          </a:xfrm>
        </p:spPr>
        <p:txBody>
          <a:bodyPr/>
          <a:lstStyle/>
          <a:p>
            <a:pPr lvl="0"/>
            <a:endParaRPr lang="fa-IR" noProof="0" smtClean="0"/>
          </a:p>
        </p:txBody>
      </p:sp>
    </p:spTree>
    <p:extLst>
      <p:ext uri="{BB962C8B-B14F-4D97-AF65-F5344CB8AC3E}">
        <p14:creationId xmlns:p14="http://schemas.microsoft.com/office/powerpoint/2010/main" val="994074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814917" y="1989138"/>
            <a:ext cx="5128683"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46800" y="1989138"/>
            <a:ext cx="5130800"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3608547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881889-C9EA-4EE5-B167-08ABC8F8D98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1756600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881889-C9EA-4EE5-B167-08ABC8F8D981}"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1729889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1881889-C9EA-4EE5-B167-08ABC8F8D98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3397351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881889-C9EA-4EE5-B167-08ABC8F8D981}"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671900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1881889-C9EA-4EE5-B167-08ABC8F8D981}"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318245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81889-C9EA-4EE5-B167-08ABC8F8D981}"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67325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881889-C9EA-4EE5-B167-08ABC8F8D98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1409010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881889-C9EA-4EE5-B167-08ABC8F8D981}"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D3122-8A95-4E1D-9803-735DB108A53D}" type="slidenum">
              <a:rPr lang="en-US" smtClean="0"/>
              <a:t>‹#›</a:t>
            </a:fld>
            <a:endParaRPr lang="en-US"/>
          </a:p>
        </p:txBody>
      </p:sp>
    </p:spTree>
    <p:extLst>
      <p:ext uri="{BB962C8B-B14F-4D97-AF65-F5344CB8AC3E}">
        <p14:creationId xmlns:p14="http://schemas.microsoft.com/office/powerpoint/2010/main" val="258798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81889-C9EA-4EE5-B167-08ABC8F8D981}"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ED3122-8A95-4E1D-9803-735DB108A53D}" type="slidenum">
              <a:rPr lang="en-US" smtClean="0"/>
              <a:t>‹#›</a:t>
            </a:fld>
            <a:endParaRPr lang="en-US"/>
          </a:p>
        </p:txBody>
      </p:sp>
    </p:spTree>
    <p:extLst>
      <p:ext uri="{BB962C8B-B14F-4D97-AF65-F5344CB8AC3E}">
        <p14:creationId xmlns:p14="http://schemas.microsoft.com/office/powerpoint/2010/main" val="30994163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1932811" y="2646552"/>
            <a:ext cx="833272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tabLst>
                <a:tab pos="13493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493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dirty="0" smtClean="0">
                <a:latin typeface="Agency FB" panose="020B0503020202020204" pitchFamily="34" charset="0"/>
                <a:ea typeface="Zar" pitchFamily="2" charset="0"/>
                <a:cs typeface="Zar" pitchFamily="2" charset="0"/>
              </a:rPr>
              <a:t>آشنايي </a:t>
            </a:r>
            <a:r>
              <a:rPr lang="fa-IR" altLang="fa-IR" dirty="0">
                <a:latin typeface="Agency FB" panose="020B0503020202020204" pitchFamily="34" charset="0"/>
                <a:ea typeface="Zar" pitchFamily="2" charset="0"/>
                <a:cs typeface="Zar" pitchFamily="2" charset="0"/>
              </a:rPr>
              <a:t>با تجزيه و تحليل فعاليتهاي مالي </a:t>
            </a:r>
          </a:p>
          <a:p>
            <a:pPr algn="ctr" eaLnBrk="1" hangingPunct="1"/>
            <a:r>
              <a:rPr lang="fa-IR" altLang="fa-IR" dirty="0">
                <a:latin typeface="Agency FB" panose="020B0503020202020204" pitchFamily="34" charset="0"/>
                <a:ea typeface="Zar" pitchFamily="2" charset="0"/>
                <a:cs typeface="Zar" pitchFamily="2" charset="0"/>
              </a:rPr>
              <a:t>و ثبت فعاليتها در دفاتر روزنامه و كل</a:t>
            </a:r>
          </a:p>
        </p:txBody>
      </p:sp>
      <p:sp>
        <p:nvSpPr>
          <p:cNvPr id="89091" name="WordArt 4" descr="Paper bag"/>
          <p:cNvSpPr>
            <a:spLocks noChangeArrowheads="1" noChangeShapeType="1" noTextEdit="1"/>
          </p:cNvSpPr>
          <p:nvPr/>
        </p:nvSpPr>
        <p:spPr bwMode="auto">
          <a:xfrm>
            <a:off x="5232400" y="260351"/>
            <a:ext cx="3240088" cy="1152525"/>
          </a:xfrm>
          <a:prstGeom prst="rect">
            <a:avLst/>
          </a:prstGeom>
        </p:spPr>
        <p:txBody>
          <a:bodyPr wrap="none" fromWordArt="1">
            <a:prstTxWarp prst="textCascadeUp">
              <a:avLst>
                <a:gd name="adj" fmla="val 100000"/>
              </a:avLst>
            </a:prstTxWarp>
            <a:scene3d>
              <a:camera prst="legacyPerspectiveTopLeft">
                <a:rot lat="0" lon="20519997" rev="0"/>
              </a:camera>
              <a:lightRig rig="legacyHarsh3" dir="r"/>
            </a:scene3d>
            <a:sp3d extrusionH="430200" prstMaterial="legacyMatte">
              <a:extrusionClr>
                <a:srgbClr val="006600"/>
              </a:extrusionClr>
              <a:contourClr>
                <a:srgbClr val="FFFFFF"/>
              </a:contourClr>
            </a:sp3d>
          </a:bodyPr>
          <a:lstStyle/>
          <a:p>
            <a:pPr algn="ctr" rtl="1"/>
            <a:endParaRPr lang="en-US" sz="3600" kern="10" dirty="0">
              <a:ln w="9525">
                <a:round/>
                <a:headEnd/>
                <a:tailEnd/>
              </a:ln>
              <a:blipFill dpi="0" rotWithShape="0">
                <a:blip r:embed="rId2"/>
                <a:srcRect/>
                <a:tile tx="0" ty="0" sx="100000" sy="100000" flip="none" algn="tl"/>
              </a:blipFill>
              <a:latin typeface="Titr"/>
            </a:endParaRPr>
          </a:p>
        </p:txBody>
      </p:sp>
    </p:spTree>
    <p:extLst>
      <p:ext uri="{BB962C8B-B14F-4D97-AF65-F5344CB8AC3E}">
        <p14:creationId xmlns:p14="http://schemas.microsoft.com/office/powerpoint/2010/main" val="3843189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افزايش در داراييها</a:t>
            </a:r>
            <a:r>
              <a:rPr lang="fa-IR" altLang="fa-IR" smtClean="0">
                <a:cs typeface="Arial" panose="020B0604020202020204" pitchFamily="34" charset="0"/>
              </a:rPr>
              <a:t> </a:t>
            </a:r>
          </a:p>
          <a:p>
            <a:pPr eaLnBrk="1" hangingPunct="1">
              <a:buFontTx/>
              <a:buNone/>
            </a:pPr>
            <a:r>
              <a:rPr lang="fa-IR" altLang="fa-IR" smtClean="0"/>
              <a:t>در سمت راست</a:t>
            </a:r>
          </a:p>
          <a:p>
            <a:pPr eaLnBrk="1" hangingPunct="1">
              <a:buFontTx/>
              <a:buNone/>
            </a:pPr>
            <a:r>
              <a:rPr lang="fa-IR" altLang="fa-IR" smtClean="0"/>
              <a:t>و</a:t>
            </a:r>
          </a:p>
          <a:p>
            <a:pPr eaLnBrk="1" hangingPunct="1">
              <a:buFontTx/>
              <a:buNone/>
            </a:pPr>
            <a:r>
              <a:rPr lang="fa-IR" altLang="fa-IR" smtClean="0"/>
              <a:t>افزايش در بدهيها و حقوق صاحبان سرمايه</a:t>
            </a:r>
          </a:p>
          <a:p>
            <a:pPr eaLnBrk="1" hangingPunct="1">
              <a:buFontTx/>
              <a:buNone/>
            </a:pPr>
            <a:r>
              <a:rPr lang="fa-IR" altLang="fa-IR" smtClean="0"/>
              <a:t> در سمت چپ</a:t>
            </a:r>
          </a:p>
          <a:p>
            <a:pPr eaLnBrk="1" hangingPunct="1">
              <a:buFontTx/>
              <a:buNone/>
            </a:pPr>
            <a:r>
              <a:rPr lang="fa-IR" altLang="fa-IR" smtClean="0"/>
              <a:t> نوشته مي‌شود</a:t>
            </a:r>
            <a:endParaRPr lang="en-US" altLang="fa-IR" smtClean="0"/>
          </a:p>
        </p:txBody>
      </p:sp>
    </p:spTree>
    <p:extLst>
      <p:ext uri="{BB962C8B-B14F-4D97-AF65-F5344CB8AC3E}">
        <p14:creationId xmlns:p14="http://schemas.microsoft.com/office/powerpoint/2010/main" val="3126811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617788" y="785813"/>
            <a:ext cx="7772400" cy="641350"/>
          </a:xfrm>
        </p:spPr>
        <p:txBody>
          <a:bodyPr/>
          <a:lstStyle/>
          <a:p>
            <a:pPr eaLnBrk="1" hangingPunct="1"/>
            <a:r>
              <a:rPr lang="fa-IR" altLang="fa-IR" sz="3600"/>
              <a:t>داراييها   =  بدهيها + سرمايه صندوق صاحبان</a:t>
            </a:r>
            <a:endParaRPr lang="en-US" altLang="fa-IR" sz="3600"/>
          </a:p>
        </p:txBody>
      </p:sp>
      <p:graphicFrame>
        <p:nvGraphicFramePr>
          <p:cNvPr id="258129" name="Group 81"/>
          <p:cNvGraphicFramePr>
            <a:graphicFrameLocks noGrp="1"/>
          </p:cNvGraphicFramePr>
          <p:nvPr>
            <p:ph sz="quarter" idx="2"/>
          </p:nvPr>
        </p:nvGraphicFramePr>
        <p:xfrm>
          <a:off x="7246938" y="1938339"/>
          <a:ext cx="2881312" cy="2925763"/>
        </p:xfrm>
        <a:graphic>
          <a:graphicData uri="http://schemas.openxmlformats.org/drawingml/2006/table">
            <a:tbl>
              <a:tblPr rtl="1"/>
              <a:tblGrid>
                <a:gridCol w="1511300"/>
                <a:gridCol w="1370012"/>
              </a:tblGrid>
              <a:tr h="623888">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صندوق</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625475">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بدهكار</a:t>
                      </a: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بستانكار</a:t>
                      </a: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04900">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6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graphicFrame>
        <p:nvGraphicFramePr>
          <p:cNvPr id="258121" name="Group 73"/>
          <p:cNvGraphicFramePr>
            <a:graphicFrameLocks noGrp="1"/>
          </p:cNvGraphicFramePr>
          <p:nvPr>
            <p:ph sz="quarter" idx="3"/>
          </p:nvPr>
        </p:nvGraphicFramePr>
        <p:xfrm>
          <a:off x="4656139" y="2133600"/>
          <a:ext cx="2344737" cy="2560320"/>
        </p:xfrm>
        <a:graphic>
          <a:graphicData uri="http://schemas.openxmlformats.org/drawingml/2006/table">
            <a:tbl>
              <a:tblPr rtl="1"/>
              <a:tblGrid>
                <a:gridCol w="1171575"/>
                <a:gridCol w="1173162"/>
              </a:tblGrid>
              <a:tr h="6238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حسابهاي پرداختي</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10648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6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graphicFrame>
        <p:nvGraphicFramePr>
          <p:cNvPr id="258128" name="Group 80"/>
          <p:cNvGraphicFramePr>
            <a:graphicFrameLocks noGrp="1"/>
          </p:cNvGraphicFramePr>
          <p:nvPr/>
        </p:nvGraphicFramePr>
        <p:xfrm>
          <a:off x="1992313" y="2205038"/>
          <a:ext cx="2425700" cy="2609850"/>
        </p:xfrm>
        <a:graphic>
          <a:graphicData uri="http://schemas.openxmlformats.org/drawingml/2006/table">
            <a:tbl>
              <a:tblPr rtl="1"/>
              <a:tblGrid>
                <a:gridCol w="1363663"/>
                <a:gridCol w="1062037"/>
              </a:tblGrid>
              <a:tr h="933450">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سرمايه آقاي </a:t>
                      </a:r>
                      <a:r>
                        <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X</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154113">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6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753809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2236789" y="2470151"/>
            <a:ext cx="771842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tabLst>
                <a:tab pos="130016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0016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0016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0016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0016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0016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0016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0016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00163" algn="l"/>
              </a:tabLs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sz="4000">
                <a:ea typeface="Zar" pitchFamily="2" charset="0"/>
                <a:cs typeface="Zar" pitchFamily="2" charset="0"/>
              </a:rPr>
              <a:t>آقاي جهانگيري </a:t>
            </a:r>
          </a:p>
          <a:p>
            <a:pPr algn="ctr" eaLnBrk="1" hangingPunct="1"/>
            <a:r>
              <a:rPr lang="fa-IR" altLang="fa-IR" sz="4000">
                <a:ea typeface="Zar" pitchFamily="2" charset="0"/>
                <a:cs typeface="Zar" pitchFamily="2" charset="0"/>
              </a:rPr>
              <a:t>مؤسسه تبليغاتي جهانگير</a:t>
            </a:r>
          </a:p>
          <a:p>
            <a:pPr algn="ctr" eaLnBrk="1" hangingPunct="1"/>
            <a:r>
              <a:rPr lang="fa-IR" altLang="fa-IR" sz="4000">
                <a:ea typeface="Zar" pitchFamily="2" charset="0"/>
                <a:cs typeface="Zar" pitchFamily="2" charset="0"/>
              </a:rPr>
              <a:t>را با اختصاص مبلغ 750/3 ريال افتتاح كرد </a:t>
            </a:r>
          </a:p>
        </p:txBody>
      </p:sp>
      <p:sp>
        <p:nvSpPr>
          <p:cNvPr id="100355" name="Rectangle 3"/>
          <p:cNvSpPr>
            <a:spLocks noChangeArrowheads="1"/>
          </p:cNvSpPr>
          <p:nvPr/>
        </p:nvSpPr>
        <p:spPr bwMode="auto">
          <a:xfrm>
            <a:off x="5584825" y="363538"/>
            <a:ext cx="46878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ea typeface="Zar" pitchFamily="2" charset="0"/>
                <a:cs typeface="Zar" pitchFamily="2" charset="0"/>
              </a:rPr>
              <a:t>مثال: فعاليت شماره (1)</a:t>
            </a:r>
            <a:endParaRPr lang="en-US" altLang="fa-IR" sz="4400">
              <a:ea typeface="Zar" pitchFamily="2" charset="0"/>
              <a:cs typeface="Zar" pitchFamily="2" charset="0"/>
            </a:endParaRPr>
          </a:p>
        </p:txBody>
      </p:sp>
    </p:spTree>
    <p:extLst>
      <p:ext uri="{BB962C8B-B14F-4D97-AF65-F5344CB8AC3E}">
        <p14:creationId xmlns:p14="http://schemas.microsoft.com/office/powerpoint/2010/main" val="1458464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2617788" y="328613"/>
            <a:ext cx="7366000" cy="1098550"/>
          </a:xfrm>
        </p:spPr>
        <p:txBody>
          <a:bodyPr/>
          <a:lstStyle/>
          <a:p>
            <a:pPr eaLnBrk="1" hangingPunct="1"/>
            <a:r>
              <a:rPr lang="fa-IR" altLang="fa-IR" sz="6600"/>
              <a:t>تحليل</a:t>
            </a:r>
            <a:r>
              <a:rPr lang="fa-IR" altLang="fa-IR" smtClean="0"/>
              <a:t>:</a:t>
            </a:r>
            <a:endParaRPr lang="en-US" altLang="fa-IR" smtClean="0"/>
          </a:p>
        </p:txBody>
      </p:sp>
      <p:sp>
        <p:nvSpPr>
          <p:cNvPr id="101379" name="Rectangle 3"/>
          <p:cNvSpPr>
            <a:spLocks noGrp="1" noChangeArrowheads="1"/>
          </p:cNvSpPr>
          <p:nvPr>
            <p:ph type="body" idx="1"/>
          </p:nvPr>
        </p:nvSpPr>
        <p:spPr>
          <a:xfrm>
            <a:off x="2135188" y="1989138"/>
            <a:ext cx="7847012" cy="3790950"/>
          </a:xfrm>
        </p:spPr>
        <p:txBody>
          <a:bodyPr/>
          <a:lstStyle/>
          <a:p>
            <a:pPr algn="justLow" eaLnBrk="1" hangingPunct="1">
              <a:lnSpc>
                <a:spcPct val="90000"/>
              </a:lnSpc>
              <a:buFontTx/>
              <a:buNone/>
            </a:pPr>
            <a:r>
              <a:rPr lang="fa-IR" altLang="fa-IR" smtClean="0"/>
              <a:t>* دو حساب (صندوق) و (سرمايه آقاي جهانگير) تغيير مي‌نمايد</a:t>
            </a:r>
          </a:p>
          <a:p>
            <a:pPr algn="justLow" eaLnBrk="1" hangingPunct="1">
              <a:lnSpc>
                <a:spcPct val="90000"/>
              </a:lnSpc>
              <a:buFontTx/>
              <a:buNone/>
            </a:pPr>
            <a:r>
              <a:rPr lang="fa-IR" altLang="fa-IR" smtClean="0"/>
              <a:t>* موجودي صندوق از صفر ريال به 3750 افزايش مي‌يابد پس مبلغ مذكور در بدهكار حساب صندوق نوشته مي‌شود.</a:t>
            </a:r>
          </a:p>
          <a:p>
            <a:pPr algn="justLow" eaLnBrk="1" hangingPunct="1">
              <a:lnSpc>
                <a:spcPct val="90000"/>
              </a:lnSpc>
              <a:buFontTx/>
              <a:buNone/>
            </a:pPr>
            <a:r>
              <a:rPr lang="fa-IR" altLang="fa-IR" smtClean="0"/>
              <a:t>* سرمايه آقاي جهانگيري از صفر ريال به 750/3 ريال افزايش مي‌يابد. پس مبلغ مذكور در بستانكار  حساب سرمايه نوشته مي‌شود.</a:t>
            </a:r>
            <a:endParaRPr lang="en-US" altLang="fa-IR" smtClean="0"/>
          </a:p>
        </p:txBody>
      </p:sp>
    </p:spTree>
    <p:extLst>
      <p:ext uri="{BB962C8B-B14F-4D97-AF65-F5344CB8AC3E}">
        <p14:creationId xmlns:p14="http://schemas.microsoft.com/office/powerpoint/2010/main" val="1677446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fa-IR" altLang="fa-IR" u="sng" smtClean="0"/>
              <a:t>                   داراييها</a:t>
            </a:r>
            <a:r>
              <a:rPr lang="fa-IR" altLang="fa-IR" smtClean="0"/>
              <a:t> = </a:t>
            </a:r>
            <a:r>
              <a:rPr lang="fa-IR" altLang="fa-IR" sz="2800" u="sng"/>
              <a:t>حقوق صاحبان سرمايه</a:t>
            </a:r>
            <a:endParaRPr lang="en-US" altLang="fa-IR" sz="2800" u="sng"/>
          </a:p>
        </p:txBody>
      </p:sp>
      <p:graphicFrame>
        <p:nvGraphicFramePr>
          <p:cNvPr id="261165" name="Group 45"/>
          <p:cNvGraphicFramePr>
            <a:graphicFrameLocks noGrp="1"/>
          </p:cNvGraphicFramePr>
          <p:nvPr>
            <p:ph sz="half" idx="1"/>
          </p:nvPr>
        </p:nvGraphicFramePr>
        <p:xfrm>
          <a:off x="1774825" y="1628776"/>
          <a:ext cx="3949700" cy="1866901"/>
        </p:xfrm>
        <a:graphic>
          <a:graphicData uri="http://schemas.openxmlformats.org/drawingml/2006/table">
            <a:tbl>
              <a:tblPr rtl="1"/>
              <a:tblGrid>
                <a:gridCol w="774700"/>
                <a:gridCol w="941387"/>
                <a:gridCol w="1381125"/>
                <a:gridCol w="852488"/>
              </a:tblGrid>
              <a:tr h="92551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بد</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سرمايه آقاي جهانگير</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بس</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9413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750/3 (1) </a:t>
                      </a: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graphicFrame>
        <p:nvGraphicFramePr>
          <p:cNvPr id="261162" name="Group 42"/>
          <p:cNvGraphicFramePr>
            <a:graphicFrameLocks noGrp="1"/>
          </p:cNvGraphicFramePr>
          <p:nvPr>
            <p:ph sz="half" idx="2"/>
          </p:nvPr>
        </p:nvGraphicFramePr>
        <p:xfrm>
          <a:off x="6665914" y="2060575"/>
          <a:ext cx="3533775" cy="1662430"/>
        </p:xfrm>
        <a:graphic>
          <a:graphicData uri="http://schemas.openxmlformats.org/drawingml/2006/table">
            <a:tbl>
              <a:tblPr rtl="1"/>
              <a:tblGrid>
                <a:gridCol w="771525"/>
                <a:gridCol w="1316038"/>
                <a:gridCol w="342900"/>
                <a:gridCol w="1103312"/>
              </a:tblGrid>
              <a:tr h="63658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بد</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صندوق</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بس</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02235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(1) 750/3</a:t>
                      </a: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
        <p:nvSpPr>
          <p:cNvPr id="102419" name="Rectangle 31"/>
          <p:cNvSpPr>
            <a:spLocks noChangeArrowheads="1"/>
          </p:cNvSpPr>
          <p:nvPr/>
        </p:nvSpPr>
        <p:spPr bwMode="auto">
          <a:xfrm>
            <a:off x="5159376" y="2420938"/>
            <a:ext cx="19526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sz="3600">
                <a:solidFill>
                  <a:schemeClr val="tx2"/>
                </a:solidFill>
                <a:ea typeface="Zar" pitchFamily="2" charset="0"/>
                <a:cs typeface="Zar" pitchFamily="2" charset="0"/>
              </a:rPr>
              <a:t>=</a:t>
            </a:r>
            <a:endParaRPr lang="en-US" altLang="fa-IR" sz="3600">
              <a:solidFill>
                <a:schemeClr val="tx2"/>
              </a:solidFill>
              <a:ea typeface="Zar" pitchFamily="2" charset="0"/>
              <a:cs typeface="Zar" pitchFamily="2" charset="0"/>
            </a:endParaRPr>
          </a:p>
        </p:txBody>
      </p:sp>
      <p:sp>
        <p:nvSpPr>
          <p:cNvPr id="102420" name="Rectangle 32"/>
          <p:cNvSpPr>
            <a:spLocks noChangeArrowheads="1"/>
          </p:cNvSpPr>
          <p:nvPr/>
        </p:nvSpPr>
        <p:spPr bwMode="auto">
          <a:xfrm>
            <a:off x="2080468" y="4072723"/>
            <a:ext cx="808747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2800">
                <a:ea typeface="Zar" pitchFamily="2" charset="0"/>
                <a:cs typeface="Zar" pitchFamily="2" charset="0"/>
              </a:rPr>
              <a:t>* (1) نشان</a:t>
            </a:r>
            <a:r>
              <a:rPr lang="fa-IR" altLang="fa-IR" sz="2800">
                <a:cs typeface="Arial" panose="020B0604020202020204" pitchFamily="34" charset="0"/>
              </a:rPr>
              <a:t>‌</a:t>
            </a:r>
            <a:r>
              <a:rPr lang="fa-IR" altLang="fa-IR" sz="2800">
                <a:ea typeface="Zar" pitchFamily="2" charset="0"/>
                <a:cs typeface="Zar" pitchFamily="2" charset="0"/>
              </a:rPr>
              <a:t>دهنده شماره فعاليت است</a:t>
            </a:r>
            <a:endParaRPr lang="en-US" altLang="fa-IR" sz="2800">
              <a:ea typeface="Zar" pitchFamily="2" charset="0"/>
              <a:cs typeface="Zar" pitchFamily="2" charset="0"/>
            </a:endParaRPr>
          </a:p>
          <a:p>
            <a:pPr eaLnBrk="1" hangingPunct="1"/>
            <a:r>
              <a:rPr lang="fa-IR" altLang="fa-IR" sz="2800">
                <a:ea typeface="Zar" pitchFamily="2" charset="0"/>
                <a:cs typeface="Zar" pitchFamily="2" charset="0"/>
              </a:rPr>
              <a:t>* با توجه به محل نوشتن ارقام از درج علامت + خودداري مي</a:t>
            </a:r>
            <a:r>
              <a:rPr lang="fa-IR" altLang="fa-IR" sz="2800">
                <a:cs typeface="Arial" panose="020B0604020202020204" pitchFamily="34" charset="0"/>
              </a:rPr>
              <a:t>‌</a:t>
            </a:r>
            <a:r>
              <a:rPr lang="fa-IR" altLang="fa-IR" sz="2800">
                <a:ea typeface="Zar" pitchFamily="2" charset="0"/>
                <a:cs typeface="Zar" pitchFamily="2" charset="0"/>
              </a:rPr>
              <a:t>شود.</a:t>
            </a:r>
          </a:p>
        </p:txBody>
      </p:sp>
    </p:spTree>
    <p:extLst>
      <p:ext uri="{BB962C8B-B14F-4D97-AF65-F5344CB8AC3E}">
        <p14:creationId xmlns:p14="http://schemas.microsoft.com/office/powerpoint/2010/main" val="2385075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617788" y="603251"/>
            <a:ext cx="7772400" cy="823913"/>
          </a:xfrm>
        </p:spPr>
        <p:txBody>
          <a:bodyPr/>
          <a:lstStyle/>
          <a:p>
            <a:pPr eaLnBrk="1" hangingPunct="1"/>
            <a:r>
              <a:rPr lang="fa-IR" altLang="fa-IR" sz="4800"/>
              <a:t>فعاليت شماره (2)</a:t>
            </a:r>
            <a:endParaRPr lang="en-US" altLang="fa-IR" sz="4800"/>
          </a:p>
        </p:txBody>
      </p:sp>
      <p:sp>
        <p:nvSpPr>
          <p:cNvPr id="103427" name="Rectangle 3"/>
          <p:cNvSpPr>
            <a:spLocks noGrp="1" noChangeArrowheads="1"/>
          </p:cNvSpPr>
          <p:nvPr>
            <p:ph type="body" idx="1"/>
          </p:nvPr>
        </p:nvSpPr>
        <p:spPr>
          <a:xfrm>
            <a:off x="2135188" y="1989139"/>
            <a:ext cx="7847012" cy="1190625"/>
          </a:xfrm>
        </p:spPr>
        <p:txBody>
          <a:bodyPr/>
          <a:lstStyle/>
          <a:p>
            <a:pPr eaLnBrk="1" hangingPunct="1">
              <a:buFontTx/>
              <a:buNone/>
            </a:pPr>
            <a:r>
              <a:rPr lang="fa-IR" altLang="fa-IR" sz="3600"/>
              <a:t>خريد اثاثه اداري به مبلغ 250 ريال به صورت نقد</a:t>
            </a:r>
            <a:endParaRPr lang="en-US" altLang="fa-IR" sz="3600"/>
          </a:p>
        </p:txBody>
      </p:sp>
    </p:spTree>
    <p:extLst>
      <p:ext uri="{BB962C8B-B14F-4D97-AF65-F5344CB8AC3E}">
        <p14:creationId xmlns:p14="http://schemas.microsoft.com/office/powerpoint/2010/main" val="42020968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617788" y="420689"/>
            <a:ext cx="7772400" cy="1006475"/>
          </a:xfrm>
        </p:spPr>
        <p:txBody>
          <a:bodyPr/>
          <a:lstStyle/>
          <a:p>
            <a:pPr eaLnBrk="1" hangingPunct="1"/>
            <a:r>
              <a:rPr lang="fa-IR" altLang="fa-IR" sz="6000"/>
              <a:t>تحليل:</a:t>
            </a:r>
            <a:endParaRPr lang="en-US" altLang="fa-IR" sz="6000"/>
          </a:p>
        </p:txBody>
      </p:sp>
      <p:sp>
        <p:nvSpPr>
          <p:cNvPr id="104451" name="Rectangle 3"/>
          <p:cNvSpPr>
            <a:spLocks noGrp="1" noChangeArrowheads="1"/>
          </p:cNvSpPr>
          <p:nvPr>
            <p:ph type="body" idx="1"/>
          </p:nvPr>
        </p:nvSpPr>
        <p:spPr>
          <a:xfrm>
            <a:off x="2135188" y="1989139"/>
            <a:ext cx="7847012" cy="2625725"/>
          </a:xfrm>
        </p:spPr>
        <p:txBody>
          <a:bodyPr/>
          <a:lstStyle/>
          <a:p>
            <a:pPr eaLnBrk="1" hangingPunct="1">
              <a:buFontTx/>
              <a:buNone/>
            </a:pPr>
            <a:r>
              <a:rPr lang="fa-IR" altLang="fa-IR" smtClean="0"/>
              <a:t>* دو حساب (اثاثه اداري) و (صندوق) تغيير مي‌نمايند</a:t>
            </a:r>
          </a:p>
          <a:p>
            <a:pPr eaLnBrk="1" hangingPunct="1">
              <a:buFontTx/>
              <a:buNone/>
            </a:pPr>
            <a:r>
              <a:rPr lang="fa-IR" altLang="fa-IR" smtClean="0"/>
              <a:t>* موجودي اثاثه اداري از صفر ريال به 250 ريال افزايش مي‌يابد لذا يك </a:t>
            </a:r>
            <a:r>
              <a:rPr lang="en-US" altLang="fa-IR" smtClean="0"/>
              <a:t>T</a:t>
            </a:r>
            <a:r>
              <a:rPr lang="fa-IR" altLang="fa-IR" smtClean="0"/>
              <a:t> جديد براي حساب اثاثه ترسيم مي‌كنيم و مبلغ 250 ريال را در بدهكار آن مي‌نويسيم.</a:t>
            </a:r>
            <a:endParaRPr lang="en-US" altLang="fa-IR" smtClean="0"/>
          </a:p>
        </p:txBody>
      </p:sp>
    </p:spTree>
    <p:extLst>
      <p:ext uri="{BB962C8B-B14F-4D97-AF65-F5344CB8AC3E}">
        <p14:creationId xmlns:p14="http://schemas.microsoft.com/office/powerpoint/2010/main" val="2408206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2617788" y="512763"/>
            <a:ext cx="7772400" cy="914400"/>
          </a:xfrm>
        </p:spPr>
        <p:txBody>
          <a:bodyPr/>
          <a:lstStyle/>
          <a:p>
            <a:pPr eaLnBrk="1" hangingPunct="1"/>
            <a:r>
              <a:rPr lang="fa-IR" altLang="fa-IR" sz="5400"/>
              <a:t>داراييها</a:t>
            </a:r>
            <a:endParaRPr lang="en-US" altLang="fa-IR" sz="5400"/>
          </a:p>
        </p:txBody>
      </p:sp>
      <p:graphicFrame>
        <p:nvGraphicFramePr>
          <p:cNvPr id="264209" name="Group 17"/>
          <p:cNvGraphicFramePr>
            <a:graphicFrameLocks noGrp="1"/>
          </p:cNvGraphicFramePr>
          <p:nvPr>
            <p:ph idx="1"/>
          </p:nvPr>
        </p:nvGraphicFramePr>
        <p:xfrm>
          <a:off x="4079875" y="2103438"/>
          <a:ext cx="4679950" cy="2909888"/>
        </p:xfrm>
        <a:graphic>
          <a:graphicData uri="http://schemas.openxmlformats.org/drawingml/2006/table">
            <a:tbl>
              <a:tblPr rtl="1"/>
              <a:tblGrid>
                <a:gridCol w="2159000"/>
                <a:gridCol w="2520950"/>
              </a:tblGrid>
              <a:tr h="120650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اثاثه اداري</a:t>
                      </a:r>
                      <a:endPar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70338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250</a:t>
                      </a:r>
                      <a:endPar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         </a:t>
                      </a:r>
                      <a:endPar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075252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endParaRPr lang="en-US" altLang="fa-IR" smtClean="0"/>
          </a:p>
        </p:txBody>
      </p:sp>
      <p:sp>
        <p:nvSpPr>
          <p:cNvPr id="106499" name="Rectangle 3"/>
          <p:cNvSpPr>
            <a:spLocks noGrp="1" noChangeArrowheads="1"/>
          </p:cNvSpPr>
          <p:nvPr>
            <p:ph type="body" idx="1"/>
          </p:nvPr>
        </p:nvSpPr>
        <p:spPr>
          <a:xfrm>
            <a:off x="2135188" y="1989139"/>
            <a:ext cx="7847012" cy="2947987"/>
          </a:xfrm>
        </p:spPr>
        <p:txBody>
          <a:bodyPr/>
          <a:lstStyle/>
          <a:p>
            <a:pPr eaLnBrk="1" hangingPunct="1">
              <a:buFontTx/>
              <a:buNone/>
            </a:pPr>
            <a:r>
              <a:rPr lang="fa-IR" altLang="fa-IR" sz="3600"/>
              <a:t>* موجودي صندوق به ميزان 250 ريال كاهش مي‌يابد، پس مبلغ 250 ريال در قسمت بستانكار درج مي‌شود.</a:t>
            </a:r>
          </a:p>
          <a:p>
            <a:pPr eaLnBrk="1" hangingPunct="1">
              <a:buFontTx/>
              <a:buNone/>
            </a:pPr>
            <a:r>
              <a:rPr lang="fa-IR" altLang="fa-IR" sz="3600"/>
              <a:t>* مانده صندوق پس از درج مبلغ 250 ريال به ميزان 500/3 ريال خواهد شد.</a:t>
            </a:r>
            <a:endParaRPr lang="en-US" altLang="fa-IR" sz="3600"/>
          </a:p>
        </p:txBody>
      </p:sp>
    </p:spTree>
    <p:extLst>
      <p:ext uri="{BB962C8B-B14F-4D97-AF65-F5344CB8AC3E}">
        <p14:creationId xmlns:p14="http://schemas.microsoft.com/office/powerpoint/2010/main" val="3599383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2617788" y="512763"/>
            <a:ext cx="7772400" cy="914400"/>
          </a:xfrm>
        </p:spPr>
        <p:txBody>
          <a:bodyPr/>
          <a:lstStyle/>
          <a:p>
            <a:pPr eaLnBrk="1" hangingPunct="1"/>
            <a:r>
              <a:rPr lang="fa-IR" altLang="fa-IR" sz="5400"/>
              <a:t>داراييها</a:t>
            </a:r>
            <a:endParaRPr lang="en-US" altLang="fa-IR" sz="5400"/>
          </a:p>
        </p:txBody>
      </p:sp>
      <p:graphicFrame>
        <p:nvGraphicFramePr>
          <p:cNvPr id="266319" name="Group 79"/>
          <p:cNvGraphicFramePr>
            <a:graphicFrameLocks noGrp="1"/>
          </p:cNvGraphicFramePr>
          <p:nvPr>
            <p:ph sz="half" idx="1"/>
          </p:nvPr>
        </p:nvGraphicFramePr>
        <p:xfrm>
          <a:off x="2711451" y="2133600"/>
          <a:ext cx="3889375" cy="2072640"/>
        </p:xfrm>
        <a:graphic>
          <a:graphicData uri="http://schemas.openxmlformats.org/drawingml/2006/table">
            <a:tbl>
              <a:tblPr rtl="1"/>
              <a:tblGrid>
                <a:gridCol w="942975"/>
                <a:gridCol w="920750"/>
                <a:gridCol w="847725"/>
                <a:gridCol w="1177925"/>
              </a:tblGrid>
              <a:tr h="39846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صندوق</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398463">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 750/3</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6990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500/3</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graphicFrame>
        <p:nvGraphicFramePr>
          <p:cNvPr id="266316" name="Group 76"/>
          <p:cNvGraphicFramePr>
            <a:graphicFrameLocks noGrp="1"/>
          </p:cNvGraphicFramePr>
          <p:nvPr>
            <p:ph sz="half" idx="2"/>
          </p:nvPr>
        </p:nvGraphicFramePr>
        <p:xfrm>
          <a:off x="6959600" y="2179638"/>
          <a:ext cx="3022600" cy="1389698"/>
        </p:xfrm>
        <a:graphic>
          <a:graphicData uri="http://schemas.openxmlformats.org/drawingml/2006/table">
            <a:tbl>
              <a:tblPr rtl="1"/>
              <a:tblGrid>
                <a:gridCol w="690562"/>
                <a:gridCol w="819150"/>
                <a:gridCol w="792163"/>
                <a:gridCol w="720725"/>
              </a:tblGrid>
              <a:tr h="56673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اثاثه داري</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56515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154927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2135188" y="1992313"/>
            <a:ext cx="79248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tabLst>
                <a:tab pos="13493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493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2800">
                <a:ea typeface="Zar" pitchFamily="2" charset="0"/>
                <a:cs typeface="Zar" pitchFamily="2" charset="0"/>
              </a:rPr>
              <a:t>آموختيم :</a:t>
            </a:r>
          </a:p>
          <a:p>
            <a:pPr eaLnBrk="1" hangingPunct="1"/>
            <a:r>
              <a:rPr lang="fa-IR" altLang="fa-IR" sz="2800">
                <a:ea typeface="Zar" pitchFamily="2" charset="0"/>
                <a:cs typeface="Zar" pitchFamily="2" charset="0"/>
              </a:rPr>
              <a:t>1-هر فعاليت مالي حداقل دو عامل را در معادله حسابداري تحت تأثير قرار مي</a:t>
            </a:r>
            <a:r>
              <a:rPr lang="fa-IR" altLang="fa-IR" sz="2800">
                <a:cs typeface="Arial" panose="020B0604020202020204" pitchFamily="34" charset="0"/>
              </a:rPr>
              <a:t>‌</a:t>
            </a:r>
            <a:r>
              <a:rPr lang="fa-IR" altLang="fa-IR" sz="2800">
                <a:ea typeface="Zar" pitchFamily="2" charset="0"/>
                <a:cs typeface="Zar" pitchFamily="2" charset="0"/>
              </a:rPr>
              <a:t>دهد</a:t>
            </a:r>
          </a:p>
          <a:p>
            <a:pPr eaLnBrk="1" hangingPunct="1"/>
            <a:r>
              <a:rPr lang="fa-IR" altLang="fa-IR" sz="2800">
                <a:ea typeface="Zar" pitchFamily="2" charset="0"/>
                <a:cs typeface="Zar" pitchFamily="2" charset="0"/>
              </a:rPr>
              <a:t> 2- در تمرينات قبل فعاليتهاي مالي را به</a:t>
            </a:r>
          </a:p>
          <a:p>
            <a:pPr eaLnBrk="1" hangingPunct="1"/>
            <a:r>
              <a:rPr lang="fa-IR" altLang="fa-IR" sz="2800">
                <a:ea typeface="Zar" pitchFamily="2" charset="0"/>
                <a:cs typeface="Zar" pitchFamily="2" charset="0"/>
              </a:rPr>
              <a:t> صورت اعداد مثبت و منفي</a:t>
            </a:r>
          </a:p>
          <a:p>
            <a:pPr eaLnBrk="1" hangingPunct="1"/>
            <a:r>
              <a:rPr lang="fa-IR" altLang="fa-IR" sz="2800">
                <a:ea typeface="Zar" pitchFamily="2" charset="0"/>
                <a:cs typeface="Zar" pitchFamily="2" charset="0"/>
              </a:rPr>
              <a:t> در ذيل هر عنوان حساب درج مي</a:t>
            </a:r>
            <a:r>
              <a:rPr lang="fa-IR" altLang="fa-IR" sz="2800">
                <a:cs typeface="Arial" panose="020B0604020202020204" pitchFamily="34" charset="0"/>
              </a:rPr>
              <a:t>‌</a:t>
            </a:r>
            <a:r>
              <a:rPr lang="fa-IR" altLang="fa-IR" sz="2800">
                <a:ea typeface="Zar" pitchFamily="2" charset="0"/>
                <a:cs typeface="Zar" pitchFamily="2" charset="0"/>
              </a:rPr>
              <a:t>كرديم.</a:t>
            </a:r>
            <a:r>
              <a:rPr lang="en-US" altLang="fa-IR" sz="2800">
                <a:ea typeface="Zar" pitchFamily="2" charset="0"/>
                <a:cs typeface="Zar" pitchFamily="2" charset="0"/>
              </a:rPr>
              <a:t> </a:t>
            </a:r>
          </a:p>
        </p:txBody>
      </p:sp>
      <p:sp>
        <p:nvSpPr>
          <p:cNvPr id="90115" name="Rectangle 3"/>
          <p:cNvSpPr>
            <a:spLocks noChangeArrowheads="1"/>
          </p:cNvSpPr>
          <p:nvPr/>
        </p:nvSpPr>
        <p:spPr bwMode="auto">
          <a:xfrm>
            <a:off x="7184312" y="495300"/>
            <a:ext cx="31598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000">
                <a:ea typeface="Zar" pitchFamily="2" charset="0"/>
                <a:cs typeface="Zar" pitchFamily="2" charset="0"/>
              </a:rPr>
              <a:t>يك حساب چيست؟</a:t>
            </a:r>
          </a:p>
        </p:txBody>
      </p:sp>
    </p:spTree>
    <p:extLst>
      <p:ext uri="{BB962C8B-B14F-4D97-AF65-F5344CB8AC3E}">
        <p14:creationId xmlns:p14="http://schemas.microsoft.com/office/powerpoint/2010/main" val="27243849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fa-IR" altLang="fa-IR" smtClean="0"/>
              <a:t>فعاليت شماره 3</a:t>
            </a:r>
            <a:endParaRPr lang="en-US" altLang="fa-IR" smtClean="0"/>
          </a:p>
        </p:txBody>
      </p:sp>
      <p:sp>
        <p:nvSpPr>
          <p:cNvPr id="108547" name="Rectangle 3"/>
          <p:cNvSpPr>
            <a:spLocks noGrp="1" noChangeArrowheads="1"/>
          </p:cNvSpPr>
          <p:nvPr>
            <p:ph type="body" idx="1"/>
          </p:nvPr>
        </p:nvSpPr>
        <p:spPr>
          <a:xfrm>
            <a:off x="2135188" y="1989138"/>
            <a:ext cx="7847012" cy="1066800"/>
          </a:xfrm>
        </p:spPr>
        <p:txBody>
          <a:bodyPr/>
          <a:lstStyle/>
          <a:p>
            <a:pPr eaLnBrk="1" hangingPunct="1">
              <a:buFontTx/>
              <a:buNone/>
            </a:pPr>
            <a:r>
              <a:rPr lang="fa-IR" altLang="fa-IR" smtClean="0"/>
              <a:t>خريد يك دستگاه اتومبيل به ارزش 2000 ريال به صورت نسيه در ازاي ارائه چند قطعه سفته</a:t>
            </a:r>
            <a:endParaRPr lang="en-US" altLang="fa-IR" smtClean="0"/>
          </a:p>
        </p:txBody>
      </p:sp>
    </p:spTree>
    <p:extLst>
      <p:ext uri="{BB962C8B-B14F-4D97-AF65-F5344CB8AC3E}">
        <p14:creationId xmlns:p14="http://schemas.microsoft.com/office/powerpoint/2010/main" val="33839370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2617788" y="512763"/>
            <a:ext cx="7772400" cy="914400"/>
          </a:xfrm>
        </p:spPr>
        <p:txBody>
          <a:bodyPr/>
          <a:lstStyle/>
          <a:p>
            <a:pPr eaLnBrk="1" hangingPunct="1"/>
            <a:r>
              <a:rPr lang="fa-IR" altLang="fa-IR" sz="5400"/>
              <a:t>تحليل:</a:t>
            </a:r>
            <a:endParaRPr lang="en-US" altLang="fa-IR" sz="5400"/>
          </a:p>
        </p:txBody>
      </p:sp>
      <p:sp>
        <p:nvSpPr>
          <p:cNvPr id="109571" name="Rectangle 3"/>
          <p:cNvSpPr>
            <a:spLocks noGrp="1" noChangeArrowheads="1"/>
          </p:cNvSpPr>
          <p:nvPr>
            <p:ph type="body" idx="1"/>
          </p:nvPr>
        </p:nvSpPr>
        <p:spPr>
          <a:xfrm>
            <a:off x="2135188" y="1989138"/>
            <a:ext cx="7847012" cy="3871912"/>
          </a:xfrm>
        </p:spPr>
        <p:txBody>
          <a:bodyPr/>
          <a:lstStyle/>
          <a:p>
            <a:pPr eaLnBrk="1" hangingPunct="1">
              <a:buFontTx/>
              <a:buNone/>
            </a:pPr>
            <a:r>
              <a:rPr lang="fa-IR" altLang="fa-IR" sz="4000"/>
              <a:t>دو حساب وسائط نقليه و اسناد پرداختني تحت تأثير اين فعاليت مالي قرار مي‌گيرند.</a:t>
            </a:r>
          </a:p>
          <a:p>
            <a:pPr eaLnBrk="1" hangingPunct="1">
              <a:buFontTx/>
              <a:buNone/>
            </a:pPr>
            <a:r>
              <a:rPr lang="fa-IR" altLang="fa-IR" sz="4000"/>
              <a:t>1ـ وسائط نقليه به عنوان يك حساب در زيرمجموعه دارائي ايجاد و مبلغ 2000 ريال در سمت بدهكار آن نوشته مي‌شود.</a:t>
            </a:r>
            <a:endParaRPr lang="en-US" altLang="fa-IR" sz="4000"/>
          </a:p>
        </p:txBody>
      </p:sp>
    </p:spTree>
    <p:extLst>
      <p:ext uri="{BB962C8B-B14F-4D97-AF65-F5344CB8AC3E}">
        <p14:creationId xmlns:p14="http://schemas.microsoft.com/office/powerpoint/2010/main" val="2419194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endParaRPr lang="en-US" altLang="fa-IR" smtClean="0"/>
          </a:p>
        </p:txBody>
      </p:sp>
      <p:sp>
        <p:nvSpPr>
          <p:cNvPr id="110595" name="Rectangle 3"/>
          <p:cNvSpPr>
            <a:spLocks noGrp="1" noChangeArrowheads="1"/>
          </p:cNvSpPr>
          <p:nvPr>
            <p:ph type="body" idx="1"/>
          </p:nvPr>
        </p:nvSpPr>
        <p:spPr>
          <a:xfrm>
            <a:off x="2135188" y="1989138"/>
            <a:ext cx="7847012" cy="1554162"/>
          </a:xfrm>
        </p:spPr>
        <p:txBody>
          <a:bodyPr/>
          <a:lstStyle/>
          <a:p>
            <a:pPr eaLnBrk="1" hangingPunct="1">
              <a:buFontTx/>
              <a:buNone/>
            </a:pPr>
            <a:r>
              <a:rPr lang="fa-IR" altLang="fa-IR" smtClean="0"/>
              <a:t>2ـ حساب اسناد پرداختني در ذيل مجموعه بدهيها ايجاد و مبلغ 2000 ريال در سمت بستانكار آن نوشته مي‌شود.</a:t>
            </a:r>
            <a:endParaRPr lang="en-US" altLang="fa-IR" smtClean="0"/>
          </a:p>
        </p:txBody>
      </p:sp>
    </p:spTree>
    <p:extLst>
      <p:ext uri="{BB962C8B-B14F-4D97-AF65-F5344CB8AC3E}">
        <p14:creationId xmlns:p14="http://schemas.microsoft.com/office/powerpoint/2010/main" val="24723900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0380" name="Group 44"/>
          <p:cNvGraphicFramePr>
            <a:graphicFrameLocks noGrp="1"/>
          </p:cNvGraphicFramePr>
          <p:nvPr>
            <p:ph sz="half" idx="1"/>
          </p:nvPr>
        </p:nvGraphicFramePr>
        <p:xfrm>
          <a:off x="6311900" y="2108201"/>
          <a:ext cx="2979738" cy="1610361"/>
        </p:xfrm>
        <a:graphic>
          <a:graphicData uri="http://schemas.openxmlformats.org/drawingml/2006/table">
            <a:tbl>
              <a:tblPr rtl="1"/>
              <a:tblGrid>
                <a:gridCol w="468313"/>
                <a:gridCol w="1062037"/>
                <a:gridCol w="795338"/>
                <a:gridCol w="654050"/>
              </a:tblGrid>
              <a:tr h="319088">
                <a:tc gridSpan="4">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داراييها</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53816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وسائط نقليه</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403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(3)2000 </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graphicFrame>
        <p:nvGraphicFramePr>
          <p:cNvPr id="270383" name="Group 47"/>
          <p:cNvGraphicFramePr>
            <a:graphicFrameLocks noGrp="1"/>
          </p:cNvGraphicFramePr>
          <p:nvPr>
            <p:ph sz="half" idx="2"/>
          </p:nvPr>
        </p:nvGraphicFramePr>
        <p:xfrm>
          <a:off x="2135188" y="2068514"/>
          <a:ext cx="3816350" cy="1782445"/>
        </p:xfrm>
        <a:graphic>
          <a:graphicData uri="http://schemas.openxmlformats.org/drawingml/2006/table">
            <a:tbl>
              <a:tblPr rtl="1"/>
              <a:tblGrid>
                <a:gridCol w="571500"/>
                <a:gridCol w="1392238"/>
                <a:gridCol w="762000"/>
                <a:gridCol w="1090612"/>
              </a:tblGrid>
              <a:tr h="320675">
                <a:tc gridSpan="4">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بدهيها</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7783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اسناد پرداختي</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6125">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                    </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(3)2000</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1985155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2617788" y="603251"/>
            <a:ext cx="7772400" cy="823913"/>
          </a:xfrm>
        </p:spPr>
        <p:txBody>
          <a:bodyPr/>
          <a:lstStyle/>
          <a:p>
            <a:pPr eaLnBrk="1" hangingPunct="1"/>
            <a:r>
              <a:rPr lang="fa-IR" altLang="fa-IR" sz="4800"/>
              <a:t>فعاليت شماره 4</a:t>
            </a:r>
            <a:endParaRPr lang="en-US" altLang="fa-IR" sz="4800"/>
          </a:p>
        </p:txBody>
      </p:sp>
      <p:sp>
        <p:nvSpPr>
          <p:cNvPr id="112643" name="Rectangle 3"/>
          <p:cNvSpPr>
            <a:spLocks noGrp="1" noChangeArrowheads="1"/>
          </p:cNvSpPr>
          <p:nvPr>
            <p:ph type="body" idx="1"/>
          </p:nvPr>
        </p:nvSpPr>
        <p:spPr>
          <a:xfrm>
            <a:off x="2135188" y="1989139"/>
            <a:ext cx="7847012" cy="2530475"/>
          </a:xfrm>
        </p:spPr>
        <p:txBody>
          <a:bodyPr/>
          <a:lstStyle/>
          <a:p>
            <a:pPr eaLnBrk="1" hangingPunct="1">
              <a:buFontTx/>
              <a:buNone/>
            </a:pPr>
            <a:r>
              <a:rPr lang="fa-IR" altLang="fa-IR" sz="4000"/>
              <a:t>قسمتي از اثاثه اداري خريداري (فعاليت شماره 2) به ارزش 75 ريال معيوب تشخيص داده شد آن را عودت و وجه آن را دريافت نموديم.</a:t>
            </a:r>
            <a:endParaRPr lang="en-US" altLang="fa-IR" sz="4000"/>
          </a:p>
        </p:txBody>
      </p:sp>
    </p:spTree>
    <p:extLst>
      <p:ext uri="{BB962C8B-B14F-4D97-AF65-F5344CB8AC3E}">
        <p14:creationId xmlns:p14="http://schemas.microsoft.com/office/powerpoint/2010/main" val="39050145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2617788" y="420689"/>
            <a:ext cx="7772400" cy="1006475"/>
          </a:xfrm>
        </p:spPr>
        <p:txBody>
          <a:bodyPr/>
          <a:lstStyle/>
          <a:p>
            <a:pPr eaLnBrk="1" hangingPunct="1"/>
            <a:r>
              <a:rPr lang="fa-IR" altLang="fa-IR" sz="6000"/>
              <a:t>تحليل:</a:t>
            </a:r>
            <a:endParaRPr lang="en-US" altLang="fa-IR" sz="4000"/>
          </a:p>
        </p:txBody>
      </p:sp>
      <p:graphicFrame>
        <p:nvGraphicFramePr>
          <p:cNvPr id="272403" name="Group 19"/>
          <p:cNvGraphicFramePr>
            <a:graphicFrameLocks noGrp="1"/>
          </p:cNvGraphicFramePr>
          <p:nvPr>
            <p:ph idx="1"/>
          </p:nvPr>
        </p:nvGraphicFramePr>
        <p:xfrm>
          <a:off x="4295775" y="3465514"/>
          <a:ext cx="3384550" cy="1693545"/>
        </p:xfrm>
        <a:graphic>
          <a:graphicData uri="http://schemas.openxmlformats.org/drawingml/2006/table">
            <a:tbl>
              <a:tblPr rtl="1"/>
              <a:tblGrid>
                <a:gridCol w="1584325"/>
                <a:gridCol w="1800225"/>
              </a:tblGrid>
              <a:tr h="41433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اثاثه اداري</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114425">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13673" name="Rectangle 15"/>
          <p:cNvSpPr>
            <a:spLocks noChangeArrowheads="1"/>
          </p:cNvSpPr>
          <p:nvPr/>
        </p:nvSpPr>
        <p:spPr bwMode="auto">
          <a:xfrm>
            <a:off x="3189505" y="1743075"/>
            <a:ext cx="634660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3200">
                <a:latin typeface="Times New Roman" panose="02020603050405020304" pitchFamily="18" charset="0"/>
                <a:ea typeface="Zar" pitchFamily="2" charset="0"/>
                <a:cs typeface="Zar" pitchFamily="2" charset="0"/>
              </a:rPr>
              <a:t>مبلغ 75 ريال حساب اثاثه اداري كاهش مي</a:t>
            </a:r>
            <a:r>
              <a:rPr lang="fa-IR" altLang="fa-IR" sz="3200">
                <a:latin typeface="Times New Roman" panose="02020603050405020304" pitchFamily="18" charset="0"/>
                <a:cs typeface="Times New Roman" panose="02020603050405020304" pitchFamily="18" charset="0"/>
              </a:rPr>
              <a:t>‌</a:t>
            </a:r>
            <a:r>
              <a:rPr lang="fa-IR" altLang="fa-IR" sz="3200">
                <a:latin typeface="Times New Roman" panose="02020603050405020304" pitchFamily="18" charset="0"/>
                <a:ea typeface="Zar" pitchFamily="2" charset="0"/>
                <a:cs typeface="Zar" pitchFamily="2" charset="0"/>
              </a:rPr>
              <a:t>يابد</a:t>
            </a:r>
          </a:p>
          <a:p>
            <a:pPr eaLnBrk="1" hangingPunct="1"/>
            <a:r>
              <a:rPr lang="fa-IR" altLang="fa-IR" sz="3200">
                <a:latin typeface="Times New Roman" panose="02020603050405020304" pitchFamily="18" charset="0"/>
                <a:ea typeface="Zar" pitchFamily="2" charset="0"/>
                <a:cs typeface="Zar" pitchFamily="2" charset="0"/>
              </a:rPr>
              <a:t> كاهش اثاثه اداري در بستانكار ثبت مي</a:t>
            </a:r>
            <a:r>
              <a:rPr lang="fa-IR" altLang="fa-IR" sz="3200">
                <a:latin typeface="Times New Roman" panose="02020603050405020304" pitchFamily="18" charset="0"/>
                <a:cs typeface="Times New Roman" panose="02020603050405020304" pitchFamily="18" charset="0"/>
              </a:rPr>
              <a:t>‌</a:t>
            </a:r>
            <a:r>
              <a:rPr lang="fa-IR" altLang="fa-IR" sz="3200">
                <a:latin typeface="Times New Roman" panose="02020603050405020304" pitchFamily="18" charset="0"/>
                <a:ea typeface="Zar" pitchFamily="2" charset="0"/>
                <a:cs typeface="Zar" pitchFamily="2" charset="0"/>
              </a:rPr>
              <a:t>شود</a:t>
            </a:r>
            <a:endParaRPr lang="en-US" altLang="fa-IR" sz="32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630230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2279650" y="1773238"/>
            <a:ext cx="7772400" cy="1554162"/>
          </a:xfrm>
        </p:spPr>
        <p:txBody>
          <a:bodyPr/>
          <a:lstStyle/>
          <a:p>
            <a:pPr eaLnBrk="1" hangingPunct="1"/>
            <a:r>
              <a:rPr lang="fa-IR" altLang="fa-IR" sz="3200"/>
              <a:t>وجه دريافتي بابت مرجوع نمودن اثاثه اداري موجب افزايش حساب صندوق مي‌شود افزايش در حساب صندوق در بدهكار ثبت مي‌شود.</a:t>
            </a:r>
            <a:endParaRPr lang="en-US" altLang="fa-IR" sz="3200"/>
          </a:p>
        </p:txBody>
      </p:sp>
      <p:graphicFrame>
        <p:nvGraphicFramePr>
          <p:cNvPr id="273425" name="Group 17"/>
          <p:cNvGraphicFramePr>
            <a:graphicFrameLocks noGrp="1"/>
          </p:cNvGraphicFramePr>
          <p:nvPr>
            <p:ph idx="1"/>
          </p:nvPr>
        </p:nvGraphicFramePr>
        <p:xfrm>
          <a:off x="4295776" y="4221163"/>
          <a:ext cx="3560763" cy="1463040"/>
        </p:xfrm>
        <a:graphic>
          <a:graphicData uri="http://schemas.openxmlformats.org/drawingml/2006/table">
            <a:tbl>
              <a:tblPr rtl="1"/>
              <a:tblGrid>
                <a:gridCol w="1625600"/>
                <a:gridCol w="1935163"/>
              </a:tblGrid>
              <a:tr h="334963">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صندوق</a:t>
                      </a:r>
                      <a:endPar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B Lotus" pitchFamily="2" charset="-78"/>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584200">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(1) 750/3</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(4) 75</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(2) 250</a:t>
                      </a:r>
                      <a:endPar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B Lotus" pitchFamily="2" charset="-78"/>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574062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2617788" y="603251"/>
            <a:ext cx="7772400" cy="823913"/>
          </a:xfrm>
        </p:spPr>
        <p:txBody>
          <a:bodyPr/>
          <a:lstStyle/>
          <a:p>
            <a:pPr eaLnBrk="1" hangingPunct="1"/>
            <a:r>
              <a:rPr lang="fa-IR" altLang="fa-IR" sz="4800"/>
              <a:t>فعاليت شماره 5:</a:t>
            </a:r>
            <a:endParaRPr lang="en-US" altLang="fa-IR" sz="4800"/>
          </a:p>
        </p:txBody>
      </p:sp>
      <p:sp>
        <p:nvSpPr>
          <p:cNvPr id="115715" name="Rectangle 3"/>
          <p:cNvSpPr>
            <a:spLocks noGrp="1" noChangeArrowheads="1"/>
          </p:cNvSpPr>
          <p:nvPr>
            <p:ph type="body" idx="1"/>
          </p:nvPr>
        </p:nvSpPr>
        <p:spPr>
          <a:xfrm>
            <a:off x="2135188" y="1989139"/>
            <a:ext cx="7847012" cy="1920875"/>
          </a:xfrm>
        </p:spPr>
        <p:txBody>
          <a:bodyPr/>
          <a:lstStyle/>
          <a:p>
            <a:pPr eaLnBrk="1" hangingPunct="1">
              <a:buFontTx/>
              <a:buNone/>
            </a:pPr>
            <a:r>
              <a:rPr lang="fa-IR" altLang="fa-IR" sz="4000"/>
              <a:t>مبلغ 400 ريال وجوه دريافتي از مشتريان بابت خدمات انجام شده به حساب صندوق واريز مي‌شود.</a:t>
            </a:r>
            <a:endParaRPr lang="en-US" altLang="fa-IR" sz="4000"/>
          </a:p>
        </p:txBody>
      </p:sp>
    </p:spTree>
    <p:extLst>
      <p:ext uri="{BB962C8B-B14F-4D97-AF65-F5344CB8AC3E}">
        <p14:creationId xmlns:p14="http://schemas.microsoft.com/office/powerpoint/2010/main" val="3964954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2617788" y="512763"/>
            <a:ext cx="7772400" cy="914400"/>
          </a:xfrm>
        </p:spPr>
        <p:txBody>
          <a:bodyPr/>
          <a:lstStyle/>
          <a:p>
            <a:pPr eaLnBrk="1" hangingPunct="1"/>
            <a:r>
              <a:rPr lang="fa-IR" altLang="fa-IR" sz="5400"/>
              <a:t>تحليل :</a:t>
            </a:r>
            <a:endParaRPr lang="en-US" altLang="fa-IR" sz="5400"/>
          </a:p>
        </p:txBody>
      </p:sp>
      <p:sp>
        <p:nvSpPr>
          <p:cNvPr id="116739" name="Rectangle 3"/>
          <p:cNvSpPr>
            <a:spLocks noGrp="1" noChangeArrowheads="1"/>
          </p:cNvSpPr>
          <p:nvPr>
            <p:ph type="body" idx="1"/>
          </p:nvPr>
        </p:nvSpPr>
        <p:spPr>
          <a:xfrm>
            <a:off x="2135188" y="1989139"/>
            <a:ext cx="7847012" cy="3749675"/>
          </a:xfrm>
        </p:spPr>
        <p:txBody>
          <a:bodyPr/>
          <a:lstStyle/>
          <a:p>
            <a:pPr eaLnBrk="1" hangingPunct="1"/>
            <a:r>
              <a:rPr lang="fa-IR" altLang="fa-IR" sz="4000"/>
              <a:t>قبلاً گفته شد كه درآمدها موجب افزايش حساب حقوق صاحبان سرمايه مي‌شوند. به منظور تفكيك حسابهاي درآمد از درج آن در ذيل حساب سرمايه خودداري و براي آن حسابي جداگانه در نظر گرفته مي‌شود.</a:t>
            </a:r>
            <a:endParaRPr lang="en-US" altLang="fa-IR" sz="4000"/>
          </a:p>
        </p:txBody>
      </p:sp>
    </p:spTree>
    <p:extLst>
      <p:ext uri="{BB962C8B-B14F-4D97-AF65-F5344CB8AC3E}">
        <p14:creationId xmlns:p14="http://schemas.microsoft.com/office/powerpoint/2010/main" val="3954304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Grp="1" noChangeArrowheads="1"/>
          </p:cNvSpPr>
          <p:nvPr>
            <p:ph type="body" sz="half" idx="1"/>
          </p:nvPr>
        </p:nvSpPr>
        <p:spPr>
          <a:xfrm>
            <a:off x="2281238" y="2074864"/>
            <a:ext cx="7554912" cy="1373187"/>
          </a:xfrm>
        </p:spPr>
        <p:txBody>
          <a:bodyPr/>
          <a:lstStyle/>
          <a:p>
            <a:pPr eaLnBrk="1" hangingPunct="1">
              <a:buFontTx/>
              <a:buNone/>
            </a:pPr>
            <a:r>
              <a:rPr lang="fa-IR" altLang="fa-IR"/>
              <a:t>* چون افزايش در حساب حقوق صاحبان سرمايه در بستانكار آن درج مي‌شد پس از افزايش در درآمد نيز در قسمت بستانكار نوشته مي‌شود لذا:</a:t>
            </a:r>
            <a:endParaRPr lang="en-US" altLang="fa-IR"/>
          </a:p>
        </p:txBody>
      </p:sp>
      <p:graphicFrame>
        <p:nvGraphicFramePr>
          <p:cNvPr id="276509" name="Group 29"/>
          <p:cNvGraphicFramePr>
            <a:graphicFrameLocks noGrp="1"/>
          </p:cNvGraphicFramePr>
          <p:nvPr>
            <p:ph sz="half" idx="2"/>
          </p:nvPr>
        </p:nvGraphicFramePr>
        <p:xfrm>
          <a:off x="3432176" y="3822701"/>
          <a:ext cx="3743325" cy="1418273"/>
        </p:xfrm>
        <a:graphic>
          <a:graphicData uri="http://schemas.openxmlformats.org/drawingml/2006/table">
            <a:tbl>
              <a:tblPr rtl="1"/>
              <a:tblGrid>
                <a:gridCol w="806450"/>
                <a:gridCol w="809625"/>
                <a:gridCol w="808037"/>
                <a:gridCol w="1319213"/>
              </a:tblGrid>
              <a:tr h="59531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حساب درآمد</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3976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3349770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2980698" y="1972459"/>
            <a:ext cx="699101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tabLst>
                <a:tab pos="13493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493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sz="3200">
                <a:ea typeface="Zar" pitchFamily="2" charset="0"/>
                <a:cs typeface="Zar" pitchFamily="2" charset="0"/>
              </a:rPr>
              <a:t>براي تفكيك اعداد مثبت و منفي (افزايش و كاهش) </a:t>
            </a:r>
          </a:p>
          <a:p>
            <a:pPr algn="ctr" eaLnBrk="1" hangingPunct="1"/>
            <a:r>
              <a:rPr lang="fa-IR" altLang="fa-IR" sz="3200">
                <a:ea typeface="Zar" pitchFamily="2" charset="0"/>
                <a:cs typeface="Zar" pitchFamily="2" charset="0"/>
              </a:rPr>
              <a:t>بهتر است با ترسيم يك خط عمودي </a:t>
            </a:r>
          </a:p>
          <a:p>
            <a:pPr algn="ctr" eaLnBrk="1" hangingPunct="1"/>
            <a:r>
              <a:rPr lang="fa-IR" altLang="fa-IR" sz="3200">
                <a:ea typeface="Zar" pitchFamily="2" charset="0"/>
                <a:cs typeface="Zar" pitchFamily="2" charset="0"/>
              </a:rPr>
              <a:t>در ذيل عنوان حساب آن را به صورت </a:t>
            </a:r>
          </a:p>
          <a:p>
            <a:pPr algn="ctr" eaLnBrk="1" hangingPunct="1"/>
            <a:r>
              <a:rPr lang="fa-IR" altLang="fa-IR" sz="3600">
                <a:ea typeface="Zar" pitchFamily="2" charset="0"/>
                <a:cs typeface="Zar" pitchFamily="2" charset="0"/>
              </a:rPr>
              <a:t>حسابهاي</a:t>
            </a:r>
            <a:r>
              <a:rPr lang="fa-IR" altLang="fa-IR" sz="8800">
                <a:ea typeface="Zar" pitchFamily="2" charset="0"/>
                <a:cs typeface="Zar" pitchFamily="2" charset="0"/>
              </a:rPr>
              <a:t> </a:t>
            </a:r>
            <a:r>
              <a:rPr lang="en-US" altLang="fa-IR" sz="8800">
                <a:ea typeface="Zar" pitchFamily="2" charset="0"/>
                <a:cs typeface="Zar" pitchFamily="2" charset="0"/>
              </a:rPr>
              <a:t>T</a:t>
            </a:r>
            <a:r>
              <a:rPr lang="fa-IR" altLang="fa-IR" sz="3200">
                <a:ea typeface="Zar" pitchFamily="2" charset="0"/>
                <a:cs typeface="Zar" pitchFamily="2" charset="0"/>
              </a:rPr>
              <a:t> </a:t>
            </a:r>
          </a:p>
          <a:p>
            <a:pPr algn="ctr" eaLnBrk="1" hangingPunct="1"/>
            <a:r>
              <a:rPr lang="fa-IR" altLang="fa-IR" sz="3200">
                <a:ea typeface="Zar" pitchFamily="2" charset="0"/>
                <a:cs typeface="Zar" pitchFamily="2" charset="0"/>
              </a:rPr>
              <a:t>نشان دهيم.</a:t>
            </a:r>
          </a:p>
        </p:txBody>
      </p:sp>
    </p:spTree>
    <p:extLst>
      <p:ext uri="{BB962C8B-B14F-4D97-AF65-F5344CB8AC3E}">
        <p14:creationId xmlns:p14="http://schemas.microsoft.com/office/powerpoint/2010/main" val="29329467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endParaRPr lang="en-US" altLang="fa-IR" smtClean="0"/>
          </a:p>
        </p:txBody>
      </p:sp>
      <p:sp>
        <p:nvSpPr>
          <p:cNvPr id="118787" name="Rectangle 3"/>
          <p:cNvSpPr>
            <a:spLocks noGrp="1" noChangeArrowheads="1"/>
          </p:cNvSpPr>
          <p:nvPr>
            <p:ph type="body" idx="1"/>
          </p:nvPr>
        </p:nvSpPr>
        <p:spPr>
          <a:xfrm>
            <a:off x="2135188" y="1989138"/>
            <a:ext cx="7847012" cy="2398712"/>
          </a:xfrm>
        </p:spPr>
        <p:txBody>
          <a:bodyPr/>
          <a:lstStyle/>
          <a:p>
            <a:pPr eaLnBrk="1" hangingPunct="1"/>
            <a:r>
              <a:rPr lang="fa-IR" altLang="fa-IR" sz="3600"/>
              <a:t>علاوه بر حساب درآمد، واريز وجه نقد به حساب صندوق موجب افزايش آن مي‌گردد.</a:t>
            </a:r>
          </a:p>
          <a:p>
            <a:pPr eaLnBrk="1" hangingPunct="1"/>
            <a:r>
              <a:rPr lang="fa-IR" altLang="fa-IR" sz="3600"/>
              <a:t>افزايش در حسابهاي دارائي در بدهكار ثبت مي‌شود.</a:t>
            </a:r>
            <a:endParaRPr lang="en-US" altLang="fa-IR" sz="3600"/>
          </a:p>
        </p:txBody>
      </p:sp>
    </p:spTree>
    <p:extLst>
      <p:ext uri="{BB962C8B-B14F-4D97-AF65-F5344CB8AC3E}">
        <p14:creationId xmlns:p14="http://schemas.microsoft.com/office/powerpoint/2010/main" val="3429781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8552" name="Group 24"/>
          <p:cNvGraphicFramePr>
            <a:graphicFrameLocks noGrp="1"/>
          </p:cNvGraphicFramePr>
          <p:nvPr>
            <p:ph idx="1"/>
          </p:nvPr>
        </p:nvGraphicFramePr>
        <p:xfrm>
          <a:off x="4151314" y="2108200"/>
          <a:ext cx="4587875" cy="2133600"/>
        </p:xfrm>
        <a:graphic>
          <a:graphicData uri="http://schemas.openxmlformats.org/drawingml/2006/table">
            <a:tbl>
              <a:tblPr rtl="1"/>
              <a:tblGrid>
                <a:gridCol w="2095500"/>
                <a:gridCol w="2492375"/>
              </a:tblGrid>
              <a:tr h="3571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صندوق</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28428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 750/3</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750451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2617788" y="512763"/>
            <a:ext cx="7772400" cy="914400"/>
          </a:xfrm>
        </p:spPr>
        <p:txBody>
          <a:bodyPr/>
          <a:lstStyle/>
          <a:p>
            <a:pPr eaLnBrk="1" hangingPunct="1"/>
            <a:r>
              <a:rPr lang="fa-IR" altLang="fa-IR" sz="5400"/>
              <a:t>فعاليت شماره 6:</a:t>
            </a:r>
            <a:endParaRPr lang="en-US" altLang="fa-IR" sz="5400"/>
          </a:p>
        </p:txBody>
      </p:sp>
      <p:sp>
        <p:nvSpPr>
          <p:cNvPr id="120835" name="Rectangle 3"/>
          <p:cNvSpPr>
            <a:spLocks noGrp="1" noChangeArrowheads="1"/>
          </p:cNvSpPr>
          <p:nvPr>
            <p:ph type="body" idx="1"/>
          </p:nvPr>
        </p:nvSpPr>
        <p:spPr>
          <a:xfrm>
            <a:off x="2135188" y="1989138"/>
            <a:ext cx="7847012" cy="1555750"/>
          </a:xfrm>
        </p:spPr>
        <p:txBody>
          <a:bodyPr/>
          <a:lstStyle/>
          <a:p>
            <a:pPr eaLnBrk="1" hangingPunct="1">
              <a:buFontTx/>
              <a:buNone/>
            </a:pPr>
            <a:r>
              <a:rPr lang="fa-IR" altLang="fa-IR" sz="4800"/>
              <a:t>مبلغ 100 ريال بابت حقوق كاركنان پرداخت گرديد.</a:t>
            </a:r>
            <a:endParaRPr lang="en-US" altLang="fa-IR" sz="4800"/>
          </a:p>
        </p:txBody>
      </p:sp>
    </p:spTree>
    <p:extLst>
      <p:ext uri="{BB962C8B-B14F-4D97-AF65-F5344CB8AC3E}">
        <p14:creationId xmlns:p14="http://schemas.microsoft.com/office/powerpoint/2010/main" val="1715620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2617788" y="420689"/>
            <a:ext cx="7772400" cy="1006475"/>
          </a:xfrm>
        </p:spPr>
        <p:txBody>
          <a:bodyPr/>
          <a:lstStyle/>
          <a:p>
            <a:pPr eaLnBrk="1" hangingPunct="1"/>
            <a:r>
              <a:rPr lang="fa-IR" altLang="fa-IR" sz="6000"/>
              <a:t>تحليل:</a:t>
            </a:r>
            <a:endParaRPr lang="en-US" altLang="fa-IR" sz="6000"/>
          </a:p>
        </p:txBody>
      </p:sp>
      <p:sp>
        <p:nvSpPr>
          <p:cNvPr id="121859" name="Rectangle 3"/>
          <p:cNvSpPr>
            <a:spLocks noGrp="1" noChangeArrowheads="1"/>
          </p:cNvSpPr>
          <p:nvPr>
            <p:ph type="body" idx="1"/>
          </p:nvPr>
        </p:nvSpPr>
        <p:spPr>
          <a:xfrm>
            <a:off x="2135188" y="1989138"/>
            <a:ext cx="7847012" cy="3497262"/>
          </a:xfrm>
        </p:spPr>
        <p:txBody>
          <a:bodyPr/>
          <a:lstStyle/>
          <a:p>
            <a:pPr eaLnBrk="1" hangingPunct="1">
              <a:buFontTx/>
              <a:buNone/>
            </a:pPr>
            <a:r>
              <a:rPr lang="fa-IR" altLang="fa-IR" sz="3600"/>
              <a:t>طبق مطالب پيش‌گفته اين فعاليت مالي از طرفي موجب كاهش در وجوه صندوق و از طرف ديگر كاهش در حساب سرمايه مي‌شود.</a:t>
            </a:r>
          </a:p>
          <a:p>
            <a:pPr eaLnBrk="1" hangingPunct="1">
              <a:buFontTx/>
              <a:buNone/>
            </a:pPr>
            <a:r>
              <a:rPr lang="fa-IR" altLang="fa-IR" sz="3600"/>
              <a:t>با توجه به تفكيك حساب درآمد از سرمايه بهتر است حساب هزينه‌ها نيز از سرمايه تفكيك شود.</a:t>
            </a:r>
            <a:endParaRPr lang="en-US" altLang="fa-IR" sz="3600"/>
          </a:p>
        </p:txBody>
      </p:sp>
    </p:spTree>
    <p:extLst>
      <p:ext uri="{BB962C8B-B14F-4D97-AF65-F5344CB8AC3E}">
        <p14:creationId xmlns:p14="http://schemas.microsoft.com/office/powerpoint/2010/main" val="7310454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type="body" sz="half" idx="1"/>
          </p:nvPr>
        </p:nvSpPr>
        <p:spPr>
          <a:xfrm>
            <a:off x="1981200" y="1600201"/>
            <a:ext cx="8382000" cy="1554163"/>
          </a:xfrm>
        </p:spPr>
        <p:txBody>
          <a:bodyPr/>
          <a:lstStyle/>
          <a:p>
            <a:pPr eaLnBrk="1" hangingPunct="1">
              <a:buFontTx/>
              <a:buNone/>
            </a:pPr>
            <a:r>
              <a:rPr lang="fa-IR" altLang="fa-IR" smtClean="0"/>
              <a:t>چون مبلغ مذكور در سمت بدهكار حساب سرمايه درج مي‌شد پس از تفكيك نيز در بدهكار حساب جديد درج مي‌شود.</a:t>
            </a:r>
            <a:endParaRPr lang="en-US" altLang="fa-IR" smtClean="0"/>
          </a:p>
        </p:txBody>
      </p:sp>
      <p:graphicFrame>
        <p:nvGraphicFramePr>
          <p:cNvPr id="281630" name="Group 30"/>
          <p:cNvGraphicFramePr>
            <a:graphicFrameLocks noGrp="1"/>
          </p:cNvGraphicFramePr>
          <p:nvPr>
            <p:ph sz="half" idx="2"/>
          </p:nvPr>
        </p:nvGraphicFramePr>
        <p:xfrm>
          <a:off x="3863976" y="3390900"/>
          <a:ext cx="4156075" cy="1457960"/>
        </p:xfrm>
        <a:graphic>
          <a:graphicData uri="http://schemas.openxmlformats.org/drawingml/2006/table">
            <a:tbl>
              <a:tblPr rtl="1"/>
              <a:tblGrid>
                <a:gridCol w="790575"/>
                <a:gridCol w="1133475"/>
                <a:gridCol w="488950"/>
                <a:gridCol w="1743075"/>
              </a:tblGrid>
              <a:tr h="635000">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  هزينه صندوق</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5095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(6)  400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2804042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endParaRPr lang="en-US" altLang="fa-IR" smtClean="0"/>
          </a:p>
        </p:txBody>
      </p:sp>
      <p:sp>
        <p:nvSpPr>
          <p:cNvPr id="123907" name="Rectangle 3"/>
          <p:cNvSpPr>
            <a:spLocks noGrp="1" noChangeArrowheads="1"/>
          </p:cNvSpPr>
          <p:nvPr>
            <p:ph type="body" idx="1"/>
          </p:nvPr>
        </p:nvSpPr>
        <p:spPr>
          <a:xfrm>
            <a:off x="2135188" y="1989139"/>
            <a:ext cx="7847012" cy="1920875"/>
          </a:xfrm>
        </p:spPr>
        <p:txBody>
          <a:bodyPr/>
          <a:lstStyle/>
          <a:p>
            <a:pPr eaLnBrk="1" hangingPunct="1"/>
            <a:r>
              <a:rPr lang="fa-IR" altLang="fa-IR" sz="4000"/>
              <a:t>علاوه بر حساب هزينه حقوق، حساب صندوق نيز معادل 100 ريال كاهش مي‌يابد (بستانكار مي‌شود).</a:t>
            </a:r>
            <a:endParaRPr lang="en-US" altLang="fa-IR" sz="4000"/>
          </a:p>
        </p:txBody>
      </p:sp>
    </p:spTree>
    <p:extLst>
      <p:ext uri="{BB962C8B-B14F-4D97-AF65-F5344CB8AC3E}">
        <p14:creationId xmlns:p14="http://schemas.microsoft.com/office/powerpoint/2010/main" val="19910579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3698" name="Group 50"/>
          <p:cNvGraphicFramePr>
            <a:graphicFrameLocks noGrp="1"/>
          </p:cNvGraphicFramePr>
          <p:nvPr>
            <p:ph idx="1"/>
          </p:nvPr>
        </p:nvGraphicFramePr>
        <p:xfrm>
          <a:off x="3719514" y="2068514"/>
          <a:ext cx="5761037" cy="2343151"/>
        </p:xfrm>
        <a:graphic>
          <a:graphicData uri="http://schemas.openxmlformats.org/drawingml/2006/table">
            <a:tbl>
              <a:tblPr rtl="1"/>
              <a:tblGrid>
                <a:gridCol w="1231900"/>
                <a:gridCol w="1644650"/>
                <a:gridCol w="1554162"/>
                <a:gridCol w="1330325"/>
              </a:tblGrid>
              <a:tr h="63976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صندوق</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7033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 750/3</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(6) 100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4219153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2617788" y="512763"/>
            <a:ext cx="7772400" cy="914400"/>
          </a:xfrm>
        </p:spPr>
        <p:txBody>
          <a:bodyPr/>
          <a:lstStyle/>
          <a:p>
            <a:pPr eaLnBrk="1" hangingPunct="1"/>
            <a:r>
              <a:rPr lang="fa-IR" altLang="fa-IR" sz="5400"/>
              <a:t>چند نكته ديگر:</a:t>
            </a:r>
            <a:endParaRPr lang="en-US" altLang="fa-IR" sz="5400"/>
          </a:p>
        </p:txBody>
      </p:sp>
      <p:sp>
        <p:nvSpPr>
          <p:cNvPr id="125955" name="Rectangle 3"/>
          <p:cNvSpPr>
            <a:spLocks noGrp="1" noChangeArrowheads="1"/>
          </p:cNvSpPr>
          <p:nvPr>
            <p:ph type="body" idx="1"/>
          </p:nvPr>
        </p:nvSpPr>
        <p:spPr>
          <a:xfrm>
            <a:off x="2135188" y="1989139"/>
            <a:ext cx="7847012" cy="2530475"/>
          </a:xfrm>
        </p:spPr>
        <p:txBody>
          <a:bodyPr/>
          <a:lstStyle/>
          <a:p>
            <a:pPr eaLnBrk="1" hangingPunct="1">
              <a:buFontTx/>
              <a:buNone/>
            </a:pPr>
            <a:r>
              <a:rPr lang="fa-IR" altLang="fa-IR" sz="4000"/>
              <a:t>مانده طبيعي هر حساب در سمت مثبت (افزايش) آن نشان داده مي‌شود لذا به طور طبيعي مانده صندوق، هميشه بدهكار است و سرمايه هميشه بستانكار و . . . </a:t>
            </a:r>
            <a:endParaRPr lang="en-US" altLang="fa-IR" sz="4000"/>
          </a:p>
        </p:txBody>
      </p:sp>
    </p:spTree>
    <p:extLst>
      <p:ext uri="{BB962C8B-B14F-4D97-AF65-F5344CB8AC3E}">
        <p14:creationId xmlns:p14="http://schemas.microsoft.com/office/powerpoint/2010/main" val="17618612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endParaRPr lang="en-US" altLang="fa-IR" smtClean="0"/>
          </a:p>
        </p:txBody>
      </p:sp>
      <p:sp>
        <p:nvSpPr>
          <p:cNvPr id="126979" name="Rectangle 3"/>
          <p:cNvSpPr>
            <a:spLocks noGrp="1" noChangeArrowheads="1"/>
          </p:cNvSpPr>
          <p:nvPr>
            <p:ph type="body" idx="1"/>
          </p:nvPr>
        </p:nvSpPr>
        <p:spPr>
          <a:xfrm>
            <a:off x="2135188" y="1989139"/>
            <a:ext cx="7847012" cy="3019425"/>
          </a:xfrm>
        </p:spPr>
        <p:txBody>
          <a:bodyPr/>
          <a:lstStyle/>
          <a:p>
            <a:pPr eaLnBrk="1" hangingPunct="1"/>
            <a:r>
              <a:rPr lang="fa-IR" altLang="fa-IR" sz="4800"/>
              <a:t>اگر در يك فعاليت مالي چند حساب دستخوش تغيير شد مجموع ارقام بدهكار با مجموع ارقام بستانكار برابر است.</a:t>
            </a:r>
            <a:endParaRPr lang="en-US" altLang="fa-IR" sz="4800"/>
          </a:p>
        </p:txBody>
      </p:sp>
    </p:spTree>
    <p:extLst>
      <p:ext uri="{BB962C8B-B14F-4D97-AF65-F5344CB8AC3E}">
        <p14:creationId xmlns:p14="http://schemas.microsoft.com/office/powerpoint/2010/main" val="24721428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2617788" y="512763"/>
            <a:ext cx="7772400" cy="914400"/>
          </a:xfrm>
        </p:spPr>
        <p:txBody>
          <a:bodyPr/>
          <a:lstStyle/>
          <a:p>
            <a:pPr eaLnBrk="1" hangingPunct="1"/>
            <a:r>
              <a:rPr lang="fa-IR" altLang="fa-IR" sz="5400"/>
              <a:t>فعاليت شماره 7</a:t>
            </a:r>
            <a:endParaRPr lang="en-US" altLang="fa-IR" sz="5400"/>
          </a:p>
        </p:txBody>
      </p:sp>
      <p:sp>
        <p:nvSpPr>
          <p:cNvPr id="128003" name="Rectangle 3"/>
          <p:cNvSpPr>
            <a:spLocks noGrp="1" noChangeArrowheads="1"/>
          </p:cNvSpPr>
          <p:nvPr>
            <p:ph type="body" idx="1"/>
          </p:nvPr>
        </p:nvSpPr>
        <p:spPr>
          <a:xfrm>
            <a:off x="2135188" y="1989139"/>
            <a:ext cx="7847012" cy="1431925"/>
          </a:xfrm>
        </p:spPr>
        <p:txBody>
          <a:bodyPr/>
          <a:lstStyle/>
          <a:p>
            <a:pPr eaLnBrk="1" hangingPunct="1">
              <a:buFontTx/>
              <a:buNone/>
            </a:pPr>
            <a:r>
              <a:rPr lang="fa-IR" altLang="fa-IR" sz="4400"/>
              <a:t>مبلغ 150 ريال توسط آقاي جهانگيري بابت مخارج مشخص برداشت شد</a:t>
            </a:r>
            <a:endParaRPr lang="en-US" altLang="fa-IR" sz="4400"/>
          </a:p>
        </p:txBody>
      </p:sp>
    </p:spTree>
    <p:extLst>
      <p:ext uri="{BB962C8B-B14F-4D97-AF65-F5344CB8AC3E}">
        <p14:creationId xmlns:p14="http://schemas.microsoft.com/office/powerpoint/2010/main" val="1329547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878185" y="2262566"/>
            <a:ext cx="8467383"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tabLst>
                <a:tab pos="13493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493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sz="6600" b="0">
                <a:ea typeface="Zar" pitchFamily="2" charset="0"/>
                <a:cs typeface="Zar" pitchFamily="2" charset="0"/>
              </a:rPr>
              <a:t>بالا خط افقي </a:t>
            </a:r>
            <a:r>
              <a:rPr lang="fa-IR" altLang="fa-IR" sz="6600" b="0">
                <a:cs typeface="Arial" panose="020B0604020202020204" pitchFamily="34" charset="0"/>
              </a:rPr>
              <a:t>←</a:t>
            </a:r>
            <a:r>
              <a:rPr lang="fa-IR" altLang="fa-IR" sz="6600" b="0">
                <a:ea typeface="Zar" pitchFamily="2" charset="0"/>
                <a:cs typeface="Zar" pitchFamily="2" charset="0"/>
              </a:rPr>
              <a:t> عنوان حساب</a:t>
            </a:r>
            <a:endParaRPr lang="en-US" altLang="fa-IR" sz="6600" b="0">
              <a:ea typeface="Zar" pitchFamily="2" charset="0"/>
              <a:cs typeface="Zar" pitchFamily="2" charset="0"/>
            </a:endParaRPr>
          </a:p>
          <a:p>
            <a:pPr algn="ctr" eaLnBrk="1" hangingPunct="1"/>
            <a:r>
              <a:rPr lang="fa-IR" altLang="fa-IR" sz="6600" b="0">
                <a:ea typeface="Zar" pitchFamily="2" charset="0"/>
                <a:cs typeface="Zar" pitchFamily="2" charset="0"/>
              </a:rPr>
              <a:t>طرف راست </a:t>
            </a:r>
            <a:r>
              <a:rPr lang="fa-IR" altLang="fa-IR" sz="6600" b="0">
                <a:cs typeface="Arial" panose="020B0604020202020204" pitchFamily="34" charset="0"/>
              </a:rPr>
              <a:t>←</a:t>
            </a:r>
            <a:r>
              <a:rPr lang="fa-IR" altLang="fa-IR" sz="6600" b="0">
                <a:ea typeface="Zar" pitchFamily="2" charset="0"/>
                <a:cs typeface="Zar" pitchFamily="2" charset="0"/>
              </a:rPr>
              <a:t> بدهكار</a:t>
            </a:r>
            <a:endParaRPr lang="en-US" altLang="fa-IR" sz="6600" b="0">
              <a:ea typeface="Zar" pitchFamily="2" charset="0"/>
              <a:cs typeface="Zar" pitchFamily="2" charset="0"/>
            </a:endParaRPr>
          </a:p>
          <a:p>
            <a:pPr algn="ctr" eaLnBrk="1" hangingPunct="1"/>
            <a:r>
              <a:rPr lang="fa-IR" altLang="fa-IR" sz="6600" b="0">
                <a:ea typeface="Zar" pitchFamily="2" charset="0"/>
                <a:cs typeface="Zar" pitchFamily="2" charset="0"/>
              </a:rPr>
              <a:t>طرف چپ </a:t>
            </a:r>
            <a:r>
              <a:rPr lang="fa-IR" altLang="fa-IR" sz="6600" b="0">
                <a:cs typeface="Arial" panose="020B0604020202020204" pitchFamily="34" charset="0"/>
              </a:rPr>
              <a:t>←</a:t>
            </a:r>
            <a:r>
              <a:rPr lang="fa-IR" altLang="fa-IR" sz="6600" b="0">
                <a:ea typeface="Zar" pitchFamily="2" charset="0"/>
                <a:cs typeface="Zar" pitchFamily="2" charset="0"/>
              </a:rPr>
              <a:t> بستانكار</a:t>
            </a:r>
          </a:p>
        </p:txBody>
      </p:sp>
      <p:sp>
        <p:nvSpPr>
          <p:cNvPr id="92163" name="Rectangle 3"/>
          <p:cNvSpPr>
            <a:spLocks noChangeArrowheads="1"/>
          </p:cNvSpPr>
          <p:nvPr/>
        </p:nvSpPr>
        <p:spPr bwMode="auto">
          <a:xfrm>
            <a:off x="6456364" y="525464"/>
            <a:ext cx="334418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fa-IR" altLang="fa-IR" sz="6000" b="0">
                <a:latin typeface="Times New Roman" panose="02020603050405020304" pitchFamily="18" charset="0"/>
                <a:ea typeface="Zar" pitchFamily="2" charset="0"/>
                <a:cs typeface="Zar" pitchFamily="2" charset="0"/>
              </a:rPr>
              <a:t>هر حساب </a:t>
            </a:r>
            <a:r>
              <a:rPr lang="en-US" altLang="fa-IR" sz="6000" b="0">
                <a:latin typeface="Times New Roman" panose="02020603050405020304" pitchFamily="18" charset="0"/>
                <a:ea typeface="Zar" pitchFamily="2" charset="0"/>
                <a:cs typeface="Zar" pitchFamily="2" charset="0"/>
              </a:rPr>
              <a:t>T</a:t>
            </a:r>
          </a:p>
        </p:txBody>
      </p:sp>
    </p:spTree>
    <p:extLst>
      <p:ext uri="{BB962C8B-B14F-4D97-AF65-F5344CB8AC3E}">
        <p14:creationId xmlns:p14="http://schemas.microsoft.com/office/powerpoint/2010/main" val="16113079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2617788" y="420689"/>
            <a:ext cx="7772400" cy="1006475"/>
          </a:xfrm>
        </p:spPr>
        <p:txBody>
          <a:bodyPr/>
          <a:lstStyle/>
          <a:p>
            <a:pPr eaLnBrk="1" hangingPunct="1"/>
            <a:r>
              <a:rPr lang="fa-IR" altLang="fa-IR" sz="6000"/>
              <a:t>تحليل:</a:t>
            </a:r>
            <a:endParaRPr lang="en-US" altLang="fa-IR" sz="6000"/>
          </a:p>
        </p:txBody>
      </p:sp>
      <p:sp>
        <p:nvSpPr>
          <p:cNvPr id="129027" name="Rectangle 3"/>
          <p:cNvSpPr>
            <a:spLocks noGrp="1" noChangeArrowheads="1"/>
          </p:cNvSpPr>
          <p:nvPr>
            <p:ph type="body" idx="1"/>
          </p:nvPr>
        </p:nvSpPr>
        <p:spPr>
          <a:xfrm>
            <a:off x="2135188" y="1989139"/>
            <a:ext cx="7847012" cy="2771775"/>
          </a:xfrm>
        </p:spPr>
        <p:txBody>
          <a:bodyPr/>
          <a:lstStyle/>
          <a:p>
            <a:pPr eaLnBrk="1" hangingPunct="1"/>
            <a:r>
              <a:rPr lang="fa-IR" altLang="fa-IR" sz="4400"/>
              <a:t>با برداشت مبلغ مذكور حساب صندوق به ميزان 150 ريال كاهش مي‌يابد. كاهش در حسابهاي دارايي در بستانكار ثبت مي‌شود.</a:t>
            </a:r>
            <a:endParaRPr lang="en-US" altLang="fa-IR" sz="4400"/>
          </a:p>
        </p:txBody>
      </p:sp>
    </p:spTree>
    <p:extLst>
      <p:ext uri="{BB962C8B-B14F-4D97-AF65-F5344CB8AC3E}">
        <p14:creationId xmlns:p14="http://schemas.microsoft.com/office/powerpoint/2010/main" val="24340940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8810" name="Group 42"/>
          <p:cNvGraphicFramePr>
            <a:graphicFrameLocks noGrp="1"/>
          </p:cNvGraphicFramePr>
          <p:nvPr>
            <p:ph idx="1"/>
          </p:nvPr>
        </p:nvGraphicFramePr>
        <p:xfrm>
          <a:off x="3071813" y="2108200"/>
          <a:ext cx="5688012" cy="2443798"/>
        </p:xfrm>
        <a:graphic>
          <a:graphicData uri="http://schemas.openxmlformats.org/drawingml/2006/table">
            <a:tbl>
              <a:tblPr rtl="1"/>
              <a:tblGrid>
                <a:gridCol w="1219200"/>
                <a:gridCol w="1589087"/>
                <a:gridCol w="863600"/>
                <a:gridCol w="2016125"/>
              </a:tblGrid>
              <a:tr h="70643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هزينه صندوق</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4460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 750/3</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3571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(6) 100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r h="3571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(7) 150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27002846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2063750" y="1918464"/>
            <a:ext cx="790575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tabLst>
                <a:tab pos="7524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524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524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524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524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524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524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524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52475" algn="l"/>
              </a:tabLs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3600">
                <a:ea typeface="Zar" pitchFamily="2" charset="0"/>
                <a:cs typeface="Zar" pitchFamily="2" charset="0"/>
              </a:rPr>
              <a:t>علاوه بر حساب صندوق به ميزان 150 ريال</a:t>
            </a:r>
          </a:p>
          <a:p>
            <a:pPr eaLnBrk="1" hangingPunct="1"/>
            <a:r>
              <a:rPr lang="fa-IR" altLang="fa-IR" sz="3600">
                <a:ea typeface="Zar" pitchFamily="2" charset="0"/>
                <a:cs typeface="Zar" pitchFamily="2" charset="0"/>
              </a:rPr>
              <a:t> نيز از حساب سرمايه آقاي جهانگيري كاسته مي</a:t>
            </a:r>
            <a:r>
              <a:rPr lang="fa-IR" altLang="fa-IR" sz="3600">
                <a:cs typeface="Arial" panose="020B0604020202020204" pitchFamily="34" charset="0"/>
              </a:rPr>
              <a:t>‌</a:t>
            </a:r>
            <a:r>
              <a:rPr lang="fa-IR" altLang="fa-IR" sz="3600">
                <a:ea typeface="Zar" pitchFamily="2" charset="0"/>
                <a:cs typeface="Zar" pitchFamily="2" charset="0"/>
              </a:rPr>
              <a:t>شود </a:t>
            </a:r>
          </a:p>
          <a:p>
            <a:pPr eaLnBrk="1" hangingPunct="1"/>
            <a:r>
              <a:rPr lang="fa-IR" altLang="fa-IR" sz="3600">
                <a:ea typeface="Zar" pitchFamily="2" charset="0"/>
                <a:cs typeface="Zar" pitchFamily="2" charset="0"/>
              </a:rPr>
              <a:t>ولي با توجه به تفكيك حسابها مي</a:t>
            </a:r>
            <a:r>
              <a:rPr lang="fa-IR" altLang="fa-IR" sz="3600">
                <a:cs typeface="Arial" panose="020B0604020202020204" pitchFamily="34" charset="0"/>
              </a:rPr>
              <a:t>‌</a:t>
            </a:r>
            <a:r>
              <a:rPr lang="fa-IR" altLang="fa-IR" sz="3600">
                <a:ea typeface="Zar" pitchFamily="2" charset="0"/>
                <a:cs typeface="Zar" pitchFamily="2" charset="0"/>
              </a:rPr>
              <a:t>بايد براي برداشت</a:t>
            </a:r>
          </a:p>
          <a:p>
            <a:pPr eaLnBrk="1" hangingPunct="1"/>
            <a:r>
              <a:rPr lang="fa-IR" altLang="fa-IR" sz="3600">
                <a:ea typeface="Zar" pitchFamily="2" charset="0"/>
                <a:cs typeface="Zar" pitchFamily="2" charset="0"/>
              </a:rPr>
              <a:t> نيز حساب جداگانه</a:t>
            </a:r>
            <a:r>
              <a:rPr lang="fa-IR" altLang="fa-IR" sz="3600">
                <a:cs typeface="Arial" panose="020B0604020202020204" pitchFamily="34" charset="0"/>
              </a:rPr>
              <a:t>‌</a:t>
            </a:r>
            <a:r>
              <a:rPr lang="fa-IR" altLang="fa-IR" sz="3600">
                <a:ea typeface="Zar" pitchFamily="2" charset="0"/>
                <a:cs typeface="Zar" pitchFamily="2" charset="0"/>
              </a:rPr>
              <a:t>اي ايجاد گردد.</a:t>
            </a:r>
          </a:p>
        </p:txBody>
      </p:sp>
    </p:spTree>
    <p:extLst>
      <p:ext uri="{BB962C8B-B14F-4D97-AF65-F5344CB8AC3E}">
        <p14:creationId xmlns:p14="http://schemas.microsoft.com/office/powerpoint/2010/main" val="35071556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0838" name="Group 22"/>
          <p:cNvGraphicFramePr>
            <a:graphicFrameLocks noGrp="1"/>
          </p:cNvGraphicFramePr>
          <p:nvPr/>
        </p:nvGraphicFramePr>
        <p:xfrm>
          <a:off x="4511676" y="2205039"/>
          <a:ext cx="4321175" cy="2232025"/>
        </p:xfrm>
        <a:graphic>
          <a:graphicData uri="http://schemas.openxmlformats.org/drawingml/2006/table">
            <a:tbl>
              <a:tblPr rtl="1"/>
              <a:tblGrid>
                <a:gridCol w="971550"/>
                <a:gridCol w="1044575"/>
                <a:gridCol w="820737"/>
                <a:gridCol w="1484313"/>
              </a:tblGrid>
              <a:tr h="863600">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برداشت</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368425">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(افزايش)</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(كاهش)</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28425325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2617788" y="236539"/>
            <a:ext cx="7772400" cy="1190625"/>
          </a:xfrm>
        </p:spPr>
        <p:txBody>
          <a:bodyPr/>
          <a:lstStyle/>
          <a:p>
            <a:pPr eaLnBrk="1" hangingPunct="1"/>
            <a:r>
              <a:rPr lang="fa-IR" altLang="fa-IR" sz="3600">
                <a:effectLst>
                  <a:outerShdw blurRad="38100" dist="38100" dir="2700000" algn="tl">
                    <a:srgbClr val="000000"/>
                  </a:outerShdw>
                </a:effectLst>
              </a:rPr>
              <a:t>افزايش در حساب برداشت در قسمت بدهكار ثبت مي‌شود.</a:t>
            </a:r>
            <a:endParaRPr lang="en-US" altLang="fa-IR" sz="3600">
              <a:effectLst>
                <a:outerShdw blurRad="38100" dist="38100" dir="2700000" algn="tl">
                  <a:srgbClr val="000000"/>
                </a:outerShdw>
              </a:effectLst>
            </a:endParaRPr>
          </a:p>
        </p:txBody>
      </p:sp>
      <p:graphicFrame>
        <p:nvGraphicFramePr>
          <p:cNvPr id="291878" name="Group 38"/>
          <p:cNvGraphicFramePr>
            <a:graphicFrameLocks noGrp="1"/>
          </p:cNvGraphicFramePr>
          <p:nvPr>
            <p:ph idx="1"/>
          </p:nvPr>
        </p:nvGraphicFramePr>
        <p:xfrm>
          <a:off x="3503613" y="2852738"/>
          <a:ext cx="5256212" cy="1798320"/>
        </p:xfrm>
        <a:graphic>
          <a:graphicData uri="http://schemas.openxmlformats.org/drawingml/2006/table">
            <a:tbl>
              <a:tblPr rtl="1"/>
              <a:tblGrid>
                <a:gridCol w="1000125"/>
                <a:gridCol w="1520825"/>
                <a:gridCol w="1008062"/>
                <a:gridCol w="1727200"/>
              </a:tblGrid>
              <a:tr h="50323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4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برداشت</a:t>
                      </a:r>
                      <a:endParaRPr kumimoji="0" lang="fa-IR"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77863">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4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150</a:t>
                      </a:r>
                      <a:endParaRPr kumimoji="0" lang="fa-IR"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altLang="fa-IR" sz="6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3450969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r>
              <a:rPr lang="fa-IR" altLang="fa-IR" smtClean="0"/>
              <a:t>فعاليت شماره 8</a:t>
            </a:r>
            <a:endParaRPr lang="en-US" altLang="fa-IR" smtClean="0"/>
          </a:p>
        </p:txBody>
      </p:sp>
      <p:sp>
        <p:nvSpPr>
          <p:cNvPr id="134147" name="Rectangle 3"/>
          <p:cNvSpPr>
            <a:spLocks noGrp="1" noChangeArrowheads="1"/>
          </p:cNvSpPr>
          <p:nvPr>
            <p:ph type="body" idx="1"/>
          </p:nvPr>
        </p:nvSpPr>
        <p:spPr>
          <a:xfrm>
            <a:off x="2135188" y="1989139"/>
            <a:ext cx="7847012" cy="2041525"/>
          </a:xfrm>
        </p:spPr>
        <p:txBody>
          <a:bodyPr/>
          <a:lstStyle/>
          <a:p>
            <a:pPr eaLnBrk="1" hangingPunct="1">
              <a:buFontTx/>
              <a:buNone/>
            </a:pPr>
            <a:r>
              <a:rPr lang="fa-IR" altLang="fa-IR" smtClean="0"/>
              <a:t>خريد يك ساختمان به ارزش 000/5 ريال كه 2000 ريال آن ارزش زمين آنست در اين معامله مبلغ 1500 ريال نقد و براي بقيه تعدادي سفته به تاريخهاي مختلف داده شد.</a:t>
            </a:r>
            <a:endParaRPr lang="en-US" altLang="fa-IR" smtClean="0"/>
          </a:p>
        </p:txBody>
      </p:sp>
    </p:spTree>
    <p:extLst>
      <p:ext uri="{BB962C8B-B14F-4D97-AF65-F5344CB8AC3E}">
        <p14:creationId xmlns:p14="http://schemas.microsoft.com/office/powerpoint/2010/main" val="21594110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3"/>
          <p:cNvSpPr>
            <a:spLocks noGrp="1" noChangeArrowheads="1"/>
          </p:cNvSpPr>
          <p:nvPr>
            <p:ph type="body" idx="1"/>
          </p:nvPr>
        </p:nvSpPr>
        <p:spPr>
          <a:xfrm>
            <a:off x="2135188" y="1989139"/>
            <a:ext cx="7847012" cy="2625725"/>
          </a:xfrm>
        </p:spPr>
        <p:txBody>
          <a:bodyPr/>
          <a:lstStyle/>
          <a:p>
            <a:pPr eaLnBrk="1" hangingPunct="1"/>
            <a:r>
              <a:rPr lang="fa-IR" altLang="fa-IR" smtClean="0"/>
              <a:t>تحليل</a:t>
            </a:r>
          </a:p>
          <a:p>
            <a:pPr eaLnBrk="1" hangingPunct="1">
              <a:buFontTx/>
              <a:buNone/>
            </a:pPr>
            <a:r>
              <a:rPr lang="fa-IR" altLang="fa-IR" smtClean="0"/>
              <a:t>1ـ با انجام اين فعاليت مالي دو دارايي به مجموع دارائيهاي مؤسسه اضافه مي‌شود لذا براي آنها دو حساب جداگانه ايجاد مي‌شود و مبالغ در قسمت بدهكار آنها ثبت مي‌شود.</a:t>
            </a:r>
            <a:endParaRPr lang="en-US" altLang="fa-IR" smtClean="0"/>
          </a:p>
        </p:txBody>
      </p:sp>
    </p:spTree>
    <p:extLst>
      <p:ext uri="{BB962C8B-B14F-4D97-AF65-F5344CB8AC3E}">
        <p14:creationId xmlns:p14="http://schemas.microsoft.com/office/powerpoint/2010/main" val="23809857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algn="ctr" eaLnBrk="1" hangingPunct="1"/>
            <a:r>
              <a:rPr lang="fa-IR" altLang="fa-IR" u="sng" smtClean="0"/>
              <a:t>دارائيها</a:t>
            </a:r>
            <a:endParaRPr lang="en-US" altLang="fa-IR" u="sng" smtClean="0"/>
          </a:p>
        </p:txBody>
      </p:sp>
      <p:graphicFrame>
        <p:nvGraphicFramePr>
          <p:cNvPr id="294971" name="Group 59"/>
          <p:cNvGraphicFramePr>
            <a:graphicFrameLocks noGrp="1"/>
          </p:cNvGraphicFramePr>
          <p:nvPr>
            <p:ph sz="half" idx="1"/>
          </p:nvPr>
        </p:nvGraphicFramePr>
        <p:xfrm>
          <a:off x="2135189" y="2420939"/>
          <a:ext cx="3851275" cy="1800225"/>
        </p:xfrm>
        <a:graphic>
          <a:graphicData uri="http://schemas.openxmlformats.org/drawingml/2006/table">
            <a:tbl>
              <a:tblPr rtl="1"/>
              <a:tblGrid>
                <a:gridCol w="1008063"/>
                <a:gridCol w="898525"/>
                <a:gridCol w="720725"/>
                <a:gridCol w="1223962"/>
              </a:tblGrid>
              <a:tr h="863600">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زمين</a:t>
                      </a: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936625">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(8) 2000</a:t>
                      </a: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graphicFrame>
        <p:nvGraphicFramePr>
          <p:cNvPr id="294972" name="Group 60"/>
          <p:cNvGraphicFramePr>
            <a:graphicFrameLocks noGrp="1"/>
          </p:cNvGraphicFramePr>
          <p:nvPr>
            <p:ph sz="half" idx="2"/>
          </p:nvPr>
        </p:nvGraphicFramePr>
        <p:xfrm>
          <a:off x="6276976" y="2514601"/>
          <a:ext cx="3851275" cy="1798003"/>
        </p:xfrm>
        <a:graphic>
          <a:graphicData uri="http://schemas.openxmlformats.org/drawingml/2006/table">
            <a:tbl>
              <a:tblPr rtl="1"/>
              <a:tblGrid>
                <a:gridCol w="928687"/>
                <a:gridCol w="1012825"/>
                <a:gridCol w="1008063"/>
                <a:gridCol w="901700"/>
              </a:tblGrid>
              <a:tr h="79216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ساختمان</a:t>
                      </a: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91440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(8) 3000</a:t>
                      </a: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6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37249332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p:cNvSpPr>
            <a:spLocks noGrp="1" noChangeArrowheads="1"/>
          </p:cNvSpPr>
          <p:nvPr>
            <p:ph type="body" idx="1"/>
          </p:nvPr>
        </p:nvSpPr>
        <p:spPr>
          <a:xfrm>
            <a:off x="2135188" y="1989138"/>
            <a:ext cx="7847012" cy="2138362"/>
          </a:xfrm>
        </p:spPr>
        <p:txBody>
          <a:bodyPr/>
          <a:lstStyle/>
          <a:p>
            <a:pPr eaLnBrk="1" hangingPunct="1">
              <a:buFontTx/>
              <a:buNone/>
            </a:pPr>
            <a:r>
              <a:rPr lang="fa-IR" altLang="fa-IR" smtClean="0"/>
              <a:t>2ـ در مقابل مبلغ 1500 ريال از وجوه صندوق كاسته و حساب اسناد پرداختي نيز افزايش مي‌يابد.</a:t>
            </a:r>
          </a:p>
          <a:p>
            <a:pPr eaLnBrk="1" hangingPunct="1">
              <a:buFontTx/>
              <a:buNone/>
            </a:pPr>
            <a:r>
              <a:rPr lang="fa-IR" altLang="fa-IR" smtClean="0"/>
              <a:t>(كاهش صندوق در بستانكار و افزايش اسناد پرداختني نيز در بستانكار ثبت مي‌شود).</a:t>
            </a:r>
            <a:endParaRPr lang="en-US" altLang="fa-IR" smtClean="0"/>
          </a:p>
        </p:txBody>
      </p:sp>
    </p:spTree>
    <p:extLst>
      <p:ext uri="{BB962C8B-B14F-4D97-AF65-F5344CB8AC3E}">
        <p14:creationId xmlns:p14="http://schemas.microsoft.com/office/powerpoint/2010/main" val="16952289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endParaRPr lang="en-US" altLang="fa-IR" smtClean="0"/>
          </a:p>
        </p:txBody>
      </p:sp>
      <p:graphicFrame>
        <p:nvGraphicFramePr>
          <p:cNvPr id="297048" name="Group 88"/>
          <p:cNvGraphicFramePr>
            <a:graphicFrameLocks noGrp="1"/>
          </p:cNvGraphicFramePr>
          <p:nvPr>
            <p:ph sz="half" idx="1"/>
          </p:nvPr>
        </p:nvGraphicFramePr>
        <p:xfrm>
          <a:off x="6383339" y="2432051"/>
          <a:ext cx="3851275" cy="3015615"/>
        </p:xfrm>
        <a:graphic>
          <a:graphicData uri="http://schemas.openxmlformats.org/drawingml/2006/table">
            <a:tbl>
              <a:tblPr rtl="1"/>
              <a:tblGrid>
                <a:gridCol w="1062038"/>
                <a:gridCol w="844550"/>
                <a:gridCol w="936625"/>
                <a:gridCol w="1008062"/>
              </a:tblGrid>
              <a:tr h="638175">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صندوق</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45085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(7) 750/3</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26670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(6) 100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r h="45243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(7) 150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r h="4524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(8) 500/1</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bl>
          </a:graphicData>
        </a:graphic>
      </p:graphicFrame>
      <p:graphicFrame>
        <p:nvGraphicFramePr>
          <p:cNvPr id="297049" name="Group 89"/>
          <p:cNvGraphicFramePr>
            <a:graphicFrameLocks noGrp="1"/>
          </p:cNvGraphicFramePr>
          <p:nvPr>
            <p:ph sz="half" idx="2"/>
          </p:nvPr>
        </p:nvGraphicFramePr>
        <p:xfrm>
          <a:off x="1992314" y="2216150"/>
          <a:ext cx="3851275" cy="2509520"/>
        </p:xfrm>
        <a:graphic>
          <a:graphicData uri="http://schemas.openxmlformats.org/drawingml/2006/table">
            <a:tbl>
              <a:tblPr rtl="1"/>
              <a:tblGrid>
                <a:gridCol w="933450"/>
                <a:gridCol w="792163"/>
                <a:gridCol w="1028700"/>
                <a:gridCol w="1096962"/>
              </a:tblGrid>
              <a:tr h="863600">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اسناد پرداختي</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318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(3) 2000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6302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(8) 3500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2126283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7032626" y="463550"/>
            <a:ext cx="2854325" cy="914400"/>
          </a:xfrm>
        </p:spPr>
        <p:txBody>
          <a:bodyPr/>
          <a:lstStyle/>
          <a:p>
            <a:pPr eaLnBrk="1" hangingPunct="1"/>
            <a:r>
              <a:rPr lang="fa-IR" altLang="fa-IR" sz="5400"/>
              <a:t>نكته اول:</a:t>
            </a:r>
            <a:endParaRPr lang="en-US" altLang="fa-IR" sz="5400"/>
          </a:p>
        </p:txBody>
      </p:sp>
      <p:sp>
        <p:nvSpPr>
          <p:cNvPr id="93187" name="Rectangle 3"/>
          <p:cNvSpPr>
            <a:spLocks noGrp="1" noChangeArrowheads="1"/>
          </p:cNvSpPr>
          <p:nvPr>
            <p:ph type="body" idx="1"/>
          </p:nvPr>
        </p:nvSpPr>
        <p:spPr>
          <a:xfrm>
            <a:off x="1919288" y="2060576"/>
            <a:ext cx="8229600" cy="2727325"/>
          </a:xfrm>
          <a:noFill/>
        </p:spPr>
        <p:txBody>
          <a:bodyPr/>
          <a:lstStyle/>
          <a:p>
            <a:pPr eaLnBrk="1" hangingPunct="1">
              <a:lnSpc>
                <a:spcPct val="90000"/>
              </a:lnSpc>
              <a:buFontTx/>
              <a:buNone/>
            </a:pPr>
            <a:r>
              <a:rPr lang="fa-IR" altLang="fa-IR" sz="4800"/>
              <a:t>عناوين بدهكار و بستانكار صرفاً براي نام‌گذاري است و معناي آن با آنچه در بين عموم شايع است همخواني ندارد.</a:t>
            </a:r>
            <a:endParaRPr lang="en-US" altLang="fa-IR" sz="4800"/>
          </a:p>
        </p:txBody>
      </p:sp>
    </p:spTree>
    <p:extLst>
      <p:ext uri="{BB962C8B-B14F-4D97-AF65-F5344CB8AC3E}">
        <p14:creationId xmlns:p14="http://schemas.microsoft.com/office/powerpoint/2010/main" val="37305702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7967664" y="333375"/>
            <a:ext cx="1989137" cy="914400"/>
          </a:xfrm>
        </p:spPr>
        <p:txBody>
          <a:bodyPr/>
          <a:lstStyle/>
          <a:p>
            <a:pPr eaLnBrk="1" hangingPunct="1"/>
            <a:r>
              <a:rPr lang="fa-IR" altLang="fa-IR" sz="5400"/>
              <a:t>نكته:</a:t>
            </a:r>
            <a:endParaRPr lang="en-US" altLang="fa-IR" sz="5400"/>
          </a:p>
        </p:txBody>
      </p:sp>
      <p:sp>
        <p:nvSpPr>
          <p:cNvPr id="139267" name="Rectangle 3"/>
          <p:cNvSpPr>
            <a:spLocks noGrp="1" noChangeArrowheads="1"/>
          </p:cNvSpPr>
          <p:nvPr>
            <p:ph type="body" idx="1"/>
          </p:nvPr>
        </p:nvSpPr>
        <p:spPr>
          <a:xfrm>
            <a:off x="2135188" y="1989139"/>
            <a:ext cx="7847012" cy="3140075"/>
          </a:xfrm>
        </p:spPr>
        <p:txBody>
          <a:bodyPr/>
          <a:lstStyle/>
          <a:p>
            <a:pPr eaLnBrk="1" hangingPunct="1">
              <a:buFontTx/>
              <a:buNone/>
            </a:pPr>
            <a:r>
              <a:rPr lang="fa-IR" altLang="fa-IR" sz="4000"/>
              <a:t>همان‌گونه كه ملاحظه نموديد مجموع ارقام ثبت شده در قسمت بدهكار (3000+2000) برابر مجموع ارقام ثبت شده در قسمت بستانكار (1500+ 3500) است.</a:t>
            </a:r>
            <a:endParaRPr lang="en-US" altLang="fa-IR" sz="4000"/>
          </a:p>
        </p:txBody>
      </p:sp>
    </p:spTree>
    <p:extLst>
      <p:ext uri="{BB962C8B-B14F-4D97-AF65-F5344CB8AC3E}">
        <p14:creationId xmlns:p14="http://schemas.microsoft.com/office/powerpoint/2010/main" val="23174716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2640013" y="549275"/>
            <a:ext cx="7772400" cy="762000"/>
          </a:xfrm>
        </p:spPr>
        <p:txBody>
          <a:bodyPr/>
          <a:lstStyle/>
          <a:p>
            <a:pPr eaLnBrk="1" hangingPunct="1"/>
            <a:r>
              <a:rPr lang="fa-IR" altLang="fa-IR" smtClean="0"/>
              <a:t>طبقه‌بندي و شماره‌گذاري حسابها</a:t>
            </a:r>
            <a:endParaRPr lang="en-US" altLang="fa-IR" smtClean="0"/>
          </a:p>
        </p:txBody>
      </p:sp>
      <p:sp>
        <p:nvSpPr>
          <p:cNvPr id="140291" name="Rectangle 3"/>
          <p:cNvSpPr>
            <a:spLocks noGrp="1" noChangeArrowheads="1"/>
          </p:cNvSpPr>
          <p:nvPr>
            <p:ph type="body" idx="1"/>
          </p:nvPr>
        </p:nvSpPr>
        <p:spPr>
          <a:xfrm>
            <a:off x="2135188" y="1989138"/>
            <a:ext cx="7847012" cy="3384550"/>
          </a:xfrm>
        </p:spPr>
        <p:txBody>
          <a:bodyPr/>
          <a:lstStyle/>
          <a:p>
            <a:pPr eaLnBrk="1" hangingPunct="1">
              <a:buFontTx/>
              <a:buNone/>
            </a:pPr>
            <a:r>
              <a:rPr lang="fa-IR" altLang="fa-IR" sz="4000"/>
              <a:t>الف) طبقه‌بندي كلي</a:t>
            </a:r>
          </a:p>
          <a:p>
            <a:pPr eaLnBrk="1" hangingPunct="1">
              <a:buFontTx/>
              <a:buNone/>
            </a:pPr>
            <a:r>
              <a:rPr lang="fa-IR" altLang="fa-IR" sz="4000"/>
              <a:t>1ـ گروه حسابهاي دارايي:</a:t>
            </a:r>
          </a:p>
          <a:p>
            <a:pPr eaLnBrk="1" hangingPunct="1">
              <a:buFontTx/>
              <a:buNone/>
            </a:pPr>
            <a:r>
              <a:rPr lang="fa-IR" altLang="fa-IR" sz="4000"/>
              <a:t>وجوه نقد، حسابهاي دريافتني, اسناد دريافتني، پيش پرداختها, اثاثه اداري و ....</a:t>
            </a:r>
            <a:endParaRPr lang="en-US" altLang="fa-IR" sz="4000"/>
          </a:p>
        </p:txBody>
      </p:sp>
    </p:spTree>
    <p:extLst>
      <p:ext uri="{BB962C8B-B14F-4D97-AF65-F5344CB8AC3E}">
        <p14:creationId xmlns:p14="http://schemas.microsoft.com/office/powerpoint/2010/main" val="39529465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body" idx="1"/>
          </p:nvPr>
        </p:nvSpPr>
        <p:spPr>
          <a:xfrm>
            <a:off x="2135188" y="1989138"/>
            <a:ext cx="7847012" cy="2297112"/>
          </a:xfrm>
        </p:spPr>
        <p:txBody>
          <a:bodyPr/>
          <a:lstStyle/>
          <a:p>
            <a:pPr eaLnBrk="1" hangingPunct="1">
              <a:buFontTx/>
              <a:buNone/>
            </a:pPr>
            <a:r>
              <a:rPr lang="fa-IR" altLang="fa-IR" sz="4800"/>
              <a:t>2ـ گروه حسابهاي بدهي:</a:t>
            </a:r>
          </a:p>
          <a:p>
            <a:pPr eaLnBrk="1" hangingPunct="1">
              <a:buFontTx/>
              <a:buNone/>
            </a:pPr>
            <a:r>
              <a:rPr lang="fa-IR" altLang="fa-IR" sz="4400"/>
              <a:t>حسابهاي پرداختني، اسناد پرداختني وام، حقوق پرداختني و....</a:t>
            </a:r>
            <a:endParaRPr lang="en-US" altLang="fa-IR" sz="4400"/>
          </a:p>
        </p:txBody>
      </p:sp>
    </p:spTree>
    <p:extLst>
      <p:ext uri="{BB962C8B-B14F-4D97-AF65-F5344CB8AC3E}">
        <p14:creationId xmlns:p14="http://schemas.microsoft.com/office/powerpoint/2010/main" val="6580929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Grp="1" noChangeArrowheads="1"/>
          </p:cNvSpPr>
          <p:nvPr>
            <p:ph type="body" idx="1"/>
          </p:nvPr>
        </p:nvSpPr>
        <p:spPr>
          <a:xfrm>
            <a:off x="2135188" y="1989139"/>
            <a:ext cx="7847012" cy="3506787"/>
          </a:xfrm>
        </p:spPr>
        <p:txBody>
          <a:bodyPr/>
          <a:lstStyle/>
          <a:p>
            <a:pPr eaLnBrk="1" hangingPunct="1">
              <a:buFontTx/>
              <a:buNone/>
            </a:pPr>
            <a:r>
              <a:rPr lang="fa-IR" altLang="fa-IR" sz="4000"/>
              <a:t>3ـ گروه حسابهاي حقوق صاحبان سرمايه:</a:t>
            </a:r>
          </a:p>
          <a:p>
            <a:pPr eaLnBrk="1" hangingPunct="1">
              <a:buFontTx/>
              <a:buNone/>
            </a:pPr>
            <a:r>
              <a:rPr lang="fa-IR" altLang="fa-IR" sz="4000"/>
              <a:t>حساب سرمايه و برداشت </a:t>
            </a:r>
          </a:p>
          <a:p>
            <a:pPr eaLnBrk="1" hangingPunct="1">
              <a:buFontTx/>
              <a:buNone/>
            </a:pPr>
            <a:r>
              <a:rPr lang="fa-IR" altLang="fa-IR" sz="4000"/>
              <a:t>4ـ گروه حسابهاي درآمد:</a:t>
            </a:r>
          </a:p>
          <a:p>
            <a:pPr eaLnBrk="1" hangingPunct="1">
              <a:buFontTx/>
              <a:buNone/>
            </a:pPr>
            <a:r>
              <a:rPr lang="fa-IR" altLang="fa-IR" sz="4000"/>
              <a:t>درآمد حاصل از خدمات، درآمد اجاره فروش كالا و .....</a:t>
            </a:r>
            <a:endParaRPr lang="en-US" altLang="fa-IR" sz="4000"/>
          </a:p>
        </p:txBody>
      </p:sp>
    </p:spTree>
    <p:extLst>
      <p:ext uri="{BB962C8B-B14F-4D97-AF65-F5344CB8AC3E}">
        <p14:creationId xmlns:p14="http://schemas.microsoft.com/office/powerpoint/2010/main" val="9165931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type="body" idx="1"/>
          </p:nvPr>
        </p:nvSpPr>
        <p:spPr>
          <a:xfrm>
            <a:off x="2135188" y="1989139"/>
            <a:ext cx="7847012" cy="3546475"/>
          </a:xfrm>
        </p:spPr>
        <p:txBody>
          <a:bodyPr/>
          <a:lstStyle/>
          <a:p>
            <a:pPr eaLnBrk="1" hangingPunct="1">
              <a:buFontTx/>
              <a:buNone/>
            </a:pPr>
            <a:r>
              <a:rPr lang="fa-IR" altLang="fa-IR" sz="5400"/>
              <a:t>5ـ گروه حسابهاي هزينه:</a:t>
            </a:r>
          </a:p>
          <a:p>
            <a:pPr eaLnBrk="1" hangingPunct="1">
              <a:buFontTx/>
              <a:buNone/>
            </a:pPr>
            <a:r>
              <a:rPr lang="fa-IR" altLang="fa-IR" sz="5400"/>
              <a:t>هزينه اجاره، هزينه حقوق, هزينه آب و برق، هزينه آگهي خريد كالا و.....</a:t>
            </a:r>
            <a:endParaRPr lang="en-US" altLang="fa-IR" sz="5400"/>
          </a:p>
        </p:txBody>
      </p:sp>
    </p:spTree>
    <p:extLst>
      <p:ext uri="{BB962C8B-B14F-4D97-AF65-F5344CB8AC3E}">
        <p14:creationId xmlns:p14="http://schemas.microsoft.com/office/powerpoint/2010/main" val="17135002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3"/>
          <p:cNvSpPr>
            <a:spLocks noGrp="1" noChangeArrowheads="1"/>
          </p:cNvSpPr>
          <p:nvPr>
            <p:ph type="body" idx="1"/>
          </p:nvPr>
        </p:nvSpPr>
        <p:spPr>
          <a:xfrm>
            <a:off x="2208213" y="1700213"/>
            <a:ext cx="7847012" cy="4806950"/>
          </a:xfrm>
        </p:spPr>
        <p:txBody>
          <a:bodyPr/>
          <a:lstStyle/>
          <a:p>
            <a:pPr eaLnBrk="1" hangingPunct="1">
              <a:buFontTx/>
              <a:buNone/>
            </a:pPr>
            <a:r>
              <a:rPr lang="fa-IR" altLang="fa-IR"/>
              <a:t>* براي سرعت بخشيدن به كار و سهولت انجام عمليات حسابداري بهتر است به هر حساب يك شماره اختصاص يابد.</a:t>
            </a:r>
          </a:p>
          <a:p>
            <a:pPr eaLnBrk="1" hangingPunct="1">
              <a:buFontTx/>
              <a:buNone/>
            </a:pPr>
            <a:r>
              <a:rPr lang="fa-IR" altLang="fa-IR"/>
              <a:t>* اولين رقم سمت چپ معمولاً شماره طبقه حساب است مثلاً </a:t>
            </a:r>
          </a:p>
          <a:p>
            <a:pPr lvl="4" eaLnBrk="1" hangingPunct="1">
              <a:buFontTx/>
              <a:buNone/>
            </a:pPr>
            <a:r>
              <a:rPr lang="fa-IR" altLang="fa-IR" sz="3200"/>
              <a:t>دارايي  100</a:t>
            </a:r>
          </a:p>
          <a:p>
            <a:pPr lvl="4" eaLnBrk="1" hangingPunct="1">
              <a:buFontTx/>
              <a:buNone/>
            </a:pPr>
            <a:r>
              <a:rPr lang="fa-IR" altLang="fa-IR" sz="3200"/>
              <a:t>سرمايه  300</a:t>
            </a:r>
          </a:p>
          <a:p>
            <a:pPr lvl="4" eaLnBrk="1" hangingPunct="1">
              <a:buFontTx/>
              <a:buNone/>
            </a:pPr>
            <a:r>
              <a:rPr lang="fa-IR" altLang="fa-IR" sz="3200"/>
              <a:t>هزينه  500</a:t>
            </a:r>
          </a:p>
          <a:p>
            <a:pPr lvl="4" eaLnBrk="1" hangingPunct="1">
              <a:buFontTx/>
              <a:buNone/>
            </a:pPr>
            <a:r>
              <a:rPr lang="fa-IR" altLang="fa-IR" sz="3200"/>
              <a:t>بدهي 200</a:t>
            </a:r>
          </a:p>
          <a:p>
            <a:pPr lvl="4" eaLnBrk="1" hangingPunct="1">
              <a:buFontTx/>
              <a:buNone/>
            </a:pPr>
            <a:r>
              <a:rPr lang="fa-IR" altLang="fa-IR" sz="3200"/>
              <a:t>درآمد  400</a:t>
            </a:r>
            <a:endParaRPr lang="en-US" altLang="fa-IR" sz="3200"/>
          </a:p>
        </p:txBody>
      </p:sp>
    </p:spTree>
    <p:extLst>
      <p:ext uri="{BB962C8B-B14F-4D97-AF65-F5344CB8AC3E}">
        <p14:creationId xmlns:p14="http://schemas.microsoft.com/office/powerpoint/2010/main" val="35345629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eaLnBrk="1" hangingPunct="1"/>
            <a:endParaRPr lang="en-US" altLang="fa-IR" smtClean="0"/>
          </a:p>
        </p:txBody>
      </p:sp>
      <p:sp>
        <p:nvSpPr>
          <p:cNvPr id="145411" name="Rectangle 3"/>
          <p:cNvSpPr>
            <a:spLocks noGrp="1" noChangeArrowheads="1"/>
          </p:cNvSpPr>
          <p:nvPr>
            <p:ph type="body" idx="1"/>
          </p:nvPr>
        </p:nvSpPr>
        <p:spPr>
          <a:xfrm>
            <a:off x="2135188" y="1989138"/>
            <a:ext cx="7847012" cy="4360862"/>
          </a:xfrm>
        </p:spPr>
        <p:txBody>
          <a:bodyPr/>
          <a:lstStyle/>
          <a:p>
            <a:pPr eaLnBrk="1" hangingPunct="1">
              <a:buFontTx/>
              <a:buNone/>
            </a:pPr>
            <a:r>
              <a:rPr lang="fa-IR" altLang="fa-IR" smtClean="0"/>
              <a:t>* دومين و سومين رقم شماره ترتيب حسابها در هر گروه مثلاً</a:t>
            </a:r>
          </a:p>
          <a:p>
            <a:pPr lvl="2" eaLnBrk="1" hangingPunct="1">
              <a:buFont typeface="Wingdings" panose="05000000000000000000" pitchFamily="2" charset="2"/>
              <a:buNone/>
            </a:pPr>
            <a:r>
              <a:rPr lang="fa-IR" altLang="fa-IR" sz="3600"/>
              <a:t>صندوق 101 </a:t>
            </a:r>
          </a:p>
          <a:p>
            <a:pPr lvl="2" eaLnBrk="1" hangingPunct="1">
              <a:buFont typeface="Wingdings" panose="05000000000000000000" pitchFamily="2" charset="2"/>
              <a:buNone/>
            </a:pPr>
            <a:r>
              <a:rPr lang="fa-IR" altLang="fa-IR" sz="3600"/>
              <a:t>حسابهاي دريافتني 102</a:t>
            </a:r>
          </a:p>
          <a:p>
            <a:pPr lvl="2" eaLnBrk="1" hangingPunct="1">
              <a:buFont typeface="Wingdings" panose="05000000000000000000" pitchFamily="2" charset="2"/>
              <a:buNone/>
            </a:pPr>
            <a:r>
              <a:rPr lang="fa-IR" altLang="fa-IR" sz="3600"/>
              <a:t>اسناد دريافتني 103</a:t>
            </a:r>
          </a:p>
          <a:p>
            <a:pPr lvl="2" eaLnBrk="1" hangingPunct="1">
              <a:buFont typeface="Wingdings" panose="05000000000000000000" pitchFamily="2" charset="2"/>
              <a:buNone/>
            </a:pPr>
            <a:r>
              <a:rPr lang="fa-IR" altLang="fa-IR" sz="3600"/>
              <a:t>پيش‌پرداختها 104</a:t>
            </a:r>
          </a:p>
          <a:p>
            <a:pPr lvl="2" eaLnBrk="1" hangingPunct="1">
              <a:buFont typeface="Wingdings" panose="05000000000000000000" pitchFamily="2" charset="2"/>
              <a:buNone/>
            </a:pPr>
            <a:r>
              <a:rPr lang="fa-IR" altLang="fa-IR" sz="3600"/>
              <a:t>و.....</a:t>
            </a:r>
            <a:endParaRPr lang="en-US" altLang="fa-IR" sz="3600"/>
          </a:p>
        </p:txBody>
      </p:sp>
    </p:spTree>
    <p:extLst>
      <p:ext uri="{BB962C8B-B14F-4D97-AF65-F5344CB8AC3E}">
        <p14:creationId xmlns:p14="http://schemas.microsoft.com/office/powerpoint/2010/main" val="33226024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6888163" y="476250"/>
            <a:ext cx="3357562" cy="762000"/>
          </a:xfrm>
        </p:spPr>
        <p:txBody>
          <a:bodyPr/>
          <a:lstStyle/>
          <a:p>
            <a:pPr eaLnBrk="1" hangingPunct="1"/>
            <a:r>
              <a:rPr lang="fa-IR" altLang="fa-IR" smtClean="0"/>
              <a:t>دفتر روزنامه</a:t>
            </a:r>
            <a:endParaRPr lang="en-US" altLang="fa-IR" smtClean="0"/>
          </a:p>
        </p:txBody>
      </p:sp>
      <p:sp>
        <p:nvSpPr>
          <p:cNvPr id="146435" name="Rectangle 3"/>
          <p:cNvSpPr>
            <a:spLocks noGrp="1" noChangeArrowheads="1"/>
          </p:cNvSpPr>
          <p:nvPr>
            <p:ph type="body" idx="1"/>
          </p:nvPr>
        </p:nvSpPr>
        <p:spPr>
          <a:xfrm>
            <a:off x="2135188" y="1989138"/>
            <a:ext cx="7847012" cy="3441700"/>
          </a:xfrm>
        </p:spPr>
        <p:txBody>
          <a:bodyPr/>
          <a:lstStyle/>
          <a:p>
            <a:pPr eaLnBrk="1" hangingPunct="1">
              <a:buFontTx/>
              <a:buNone/>
            </a:pPr>
            <a:r>
              <a:rPr lang="fa-IR" altLang="fa-IR" sz="4400"/>
              <a:t>اولين مرحله در تعريف حسابداري، مرحله ثبت است فعاليت مالي پس از تجزيه و تحليل و تعيين حسابهاي بدهكار و بستانكار در دفتر روزنامه، به ترتيب تاريخ وقوع ثبت مي‌شود.</a:t>
            </a:r>
            <a:endParaRPr lang="en-US" altLang="fa-IR" sz="4400"/>
          </a:p>
        </p:txBody>
      </p:sp>
    </p:spTree>
    <p:extLst>
      <p:ext uri="{BB962C8B-B14F-4D97-AF65-F5344CB8AC3E}">
        <p14:creationId xmlns:p14="http://schemas.microsoft.com/office/powerpoint/2010/main" val="13089611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2617788" y="328613"/>
            <a:ext cx="7772400" cy="1098550"/>
          </a:xfrm>
        </p:spPr>
        <p:txBody>
          <a:bodyPr/>
          <a:lstStyle/>
          <a:p>
            <a:pPr eaLnBrk="1" hangingPunct="1"/>
            <a:r>
              <a:rPr lang="fa-IR" altLang="fa-IR" sz="6600"/>
              <a:t>انواع دفتر روزنامه</a:t>
            </a:r>
            <a:endParaRPr lang="en-US" altLang="fa-IR" sz="6600"/>
          </a:p>
        </p:txBody>
      </p:sp>
      <p:sp>
        <p:nvSpPr>
          <p:cNvPr id="147459" name="Rectangle 3"/>
          <p:cNvSpPr>
            <a:spLocks noGrp="1" noChangeArrowheads="1"/>
          </p:cNvSpPr>
          <p:nvPr>
            <p:ph type="body" idx="1"/>
          </p:nvPr>
        </p:nvSpPr>
        <p:spPr>
          <a:xfrm>
            <a:off x="2063751" y="2636838"/>
            <a:ext cx="7847013" cy="1701800"/>
          </a:xfrm>
        </p:spPr>
        <p:txBody>
          <a:bodyPr/>
          <a:lstStyle/>
          <a:p>
            <a:pPr eaLnBrk="1" hangingPunct="1"/>
            <a:r>
              <a:rPr lang="fa-IR" altLang="fa-IR" sz="4800"/>
              <a:t>دفتر روزنامه عمومي</a:t>
            </a:r>
          </a:p>
          <a:p>
            <a:pPr eaLnBrk="1" hangingPunct="1"/>
            <a:r>
              <a:rPr lang="fa-IR" altLang="fa-IR" sz="4800">
                <a:cs typeface="Arial" panose="020B0604020202020204" pitchFamily="34" charset="0"/>
              </a:rPr>
              <a:t> </a:t>
            </a:r>
            <a:r>
              <a:rPr lang="fa-IR" altLang="fa-IR" sz="4800"/>
              <a:t>دفتر روزنامه اختصاصي</a:t>
            </a:r>
            <a:endParaRPr lang="en-US" altLang="fa-IR" sz="4800">
              <a:cs typeface="Arial" panose="020B0604020202020204" pitchFamily="34" charset="0"/>
            </a:endParaRPr>
          </a:p>
        </p:txBody>
      </p:sp>
    </p:spTree>
    <p:extLst>
      <p:ext uri="{BB962C8B-B14F-4D97-AF65-F5344CB8AC3E}">
        <p14:creationId xmlns:p14="http://schemas.microsoft.com/office/powerpoint/2010/main" val="484269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6024564" y="476250"/>
            <a:ext cx="4294187" cy="762000"/>
          </a:xfrm>
        </p:spPr>
        <p:txBody>
          <a:bodyPr/>
          <a:lstStyle/>
          <a:p>
            <a:pPr eaLnBrk="1" hangingPunct="1"/>
            <a:r>
              <a:rPr lang="fa-IR" altLang="fa-IR" smtClean="0"/>
              <a:t>دفتر روزنامه عمومي</a:t>
            </a:r>
            <a:endParaRPr lang="en-US" altLang="fa-IR" smtClean="0"/>
          </a:p>
        </p:txBody>
      </p:sp>
      <p:sp>
        <p:nvSpPr>
          <p:cNvPr id="148483" name="Rectangle 3"/>
          <p:cNvSpPr>
            <a:spLocks noGrp="1" noChangeArrowheads="1"/>
          </p:cNvSpPr>
          <p:nvPr>
            <p:ph type="body" idx="1"/>
          </p:nvPr>
        </p:nvSpPr>
        <p:spPr>
          <a:xfrm>
            <a:off x="1774826" y="1989139"/>
            <a:ext cx="8207375" cy="3038475"/>
          </a:xfrm>
        </p:spPr>
        <p:txBody>
          <a:bodyPr/>
          <a:lstStyle/>
          <a:p>
            <a:pPr eaLnBrk="1" hangingPunct="1">
              <a:buFontTx/>
              <a:buNone/>
            </a:pPr>
            <a:r>
              <a:rPr lang="fa-IR" altLang="fa-IR" sz="4400"/>
              <a:t>* ساده‌ترين نوع دفتر روزنامه است.</a:t>
            </a:r>
          </a:p>
          <a:p>
            <a:pPr eaLnBrk="1" hangingPunct="1">
              <a:buFontTx/>
              <a:buNone/>
            </a:pPr>
            <a:r>
              <a:rPr lang="fa-IR" altLang="fa-IR" sz="4400"/>
              <a:t>* داراي دو ستون بدهكار و بستانكار است.</a:t>
            </a:r>
          </a:p>
          <a:p>
            <a:pPr eaLnBrk="1" hangingPunct="1">
              <a:buFontTx/>
              <a:buNone/>
            </a:pPr>
            <a:r>
              <a:rPr lang="fa-IR" altLang="fa-IR" sz="4400"/>
              <a:t>* براي مؤسسات كوچك مناسب است.</a:t>
            </a:r>
            <a:endParaRPr lang="en-US" altLang="fa-IR" sz="4400"/>
          </a:p>
        </p:txBody>
      </p:sp>
    </p:spTree>
    <p:extLst>
      <p:ext uri="{BB962C8B-B14F-4D97-AF65-F5344CB8AC3E}">
        <p14:creationId xmlns:p14="http://schemas.microsoft.com/office/powerpoint/2010/main" val="2652707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672264" y="333376"/>
            <a:ext cx="3502025" cy="1006475"/>
          </a:xfrm>
        </p:spPr>
        <p:txBody>
          <a:bodyPr/>
          <a:lstStyle/>
          <a:p>
            <a:pPr eaLnBrk="1" hangingPunct="1"/>
            <a:r>
              <a:rPr lang="fa-IR" altLang="fa-IR" sz="6000"/>
              <a:t>نكته دوم:</a:t>
            </a:r>
            <a:endParaRPr lang="en-US" altLang="fa-IR" sz="6000"/>
          </a:p>
        </p:txBody>
      </p:sp>
      <p:sp>
        <p:nvSpPr>
          <p:cNvPr id="94211" name="Rectangle 3"/>
          <p:cNvSpPr>
            <a:spLocks noGrp="1" noChangeArrowheads="1"/>
          </p:cNvSpPr>
          <p:nvPr>
            <p:ph type="body" idx="1"/>
          </p:nvPr>
        </p:nvSpPr>
        <p:spPr>
          <a:xfrm>
            <a:off x="3143251" y="2349500"/>
            <a:ext cx="6665913" cy="2235200"/>
          </a:xfrm>
          <a:noFill/>
        </p:spPr>
        <p:txBody>
          <a:bodyPr/>
          <a:lstStyle/>
          <a:p>
            <a:pPr eaLnBrk="1" hangingPunct="1"/>
            <a:r>
              <a:rPr lang="fa-IR" altLang="fa-IR" sz="4400"/>
              <a:t>اگر عددي را سمت راست حساب نوشتيم مي‌گوئيم: </a:t>
            </a:r>
          </a:p>
          <a:p>
            <a:pPr eaLnBrk="1" hangingPunct="1"/>
            <a:r>
              <a:rPr lang="fa-IR" altLang="fa-IR" sz="4400"/>
              <a:t>حساب را بدهكار نموديم</a:t>
            </a:r>
            <a:endParaRPr lang="en-US" altLang="fa-IR" sz="4400"/>
          </a:p>
        </p:txBody>
      </p:sp>
    </p:spTree>
    <p:extLst>
      <p:ext uri="{BB962C8B-B14F-4D97-AF65-F5344CB8AC3E}">
        <p14:creationId xmlns:p14="http://schemas.microsoft.com/office/powerpoint/2010/main" val="25283323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2640013" y="549276"/>
            <a:ext cx="7772400" cy="701675"/>
          </a:xfrm>
        </p:spPr>
        <p:txBody>
          <a:bodyPr/>
          <a:lstStyle/>
          <a:p>
            <a:pPr eaLnBrk="1" hangingPunct="1"/>
            <a:r>
              <a:rPr lang="ar-SA" altLang="fa-IR" sz="4000">
                <a:cs typeface="Times New Roman" panose="02020603050405020304" pitchFamily="18" charset="0"/>
              </a:rPr>
              <a:t>دفتر روزنامه.....		</a:t>
            </a:r>
            <a:r>
              <a:rPr lang="fa-IR" altLang="fa-IR" sz="4000">
                <a:cs typeface="Times New Roman" panose="02020603050405020304" pitchFamily="18" charset="0"/>
              </a:rPr>
              <a:t>صفحه</a:t>
            </a:r>
            <a:r>
              <a:rPr lang="en-US" altLang="fa-IR" sz="4000">
                <a:cs typeface="Times New Roman" panose="02020603050405020304" pitchFamily="18" charset="0"/>
              </a:rPr>
              <a:t>........	</a:t>
            </a:r>
          </a:p>
        </p:txBody>
      </p:sp>
      <p:sp>
        <p:nvSpPr>
          <p:cNvPr id="149507" name="Line 3"/>
          <p:cNvSpPr>
            <a:spLocks noChangeShapeType="1"/>
          </p:cNvSpPr>
          <p:nvPr/>
        </p:nvSpPr>
        <p:spPr bwMode="auto">
          <a:xfrm>
            <a:off x="9566275" y="21367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08" name="Line 4"/>
          <p:cNvSpPr>
            <a:spLocks noChangeShapeType="1"/>
          </p:cNvSpPr>
          <p:nvPr/>
        </p:nvSpPr>
        <p:spPr bwMode="auto">
          <a:xfrm>
            <a:off x="9566275" y="21367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09" name="Line 5"/>
          <p:cNvSpPr>
            <a:spLocks noChangeShapeType="1"/>
          </p:cNvSpPr>
          <p:nvPr/>
        </p:nvSpPr>
        <p:spPr bwMode="auto">
          <a:xfrm>
            <a:off x="8572500" y="24415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10" name="Line 6"/>
          <p:cNvSpPr>
            <a:spLocks noChangeShapeType="1"/>
          </p:cNvSpPr>
          <p:nvPr/>
        </p:nvSpPr>
        <p:spPr bwMode="auto">
          <a:xfrm>
            <a:off x="8572500" y="24415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11" name="Line 7"/>
          <p:cNvSpPr>
            <a:spLocks noChangeShapeType="1"/>
          </p:cNvSpPr>
          <p:nvPr/>
        </p:nvSpPr>
        <p:spPr bwMode="auto">
          <a:xfrm>
            <a:off x="8572500" y="257175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12" name="Line 8"/>
          <p:cNvSpPr>
            <a:spLocks noChangeShapeType="1"/>
          </p:cNvSpPr>
          <p:nvPr/>
        </p:nvSpPr>
        <p:spPr bwMode="auto">
          <a:xfrm>
            <a:off x="8572500" y="257175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08319" name="Group 95"/>
          <p:cNvGraphicFramePr>
            <a:graphicFrameLocks noGrp="1"/>
          </p:cNvGraphicFramePr>
          <p:nvPr/>
        </p:nvGraphicFramePr>
        <p:xfrm>
          <a:off x="2566989" y="1628776"/>
          <a:ext cx="7432675" cy="4248151"/>
        </p:xfrm>
        <a:graphic>
          <a:graphicData uri="http://schemas.openxmlformats.org/drawingml/2006/table">
            <a:tbl>
              <a:tblPr rtl="1"/>
              <a:tblGrid>
                <a:gridCol w="866775"/>
                <a:gridCol w="2735263"/>
                <a:gridCol w="647700"/>
                <a:gridCol w="1728787"/>
                <a:gridCol w="1454150"/>
              </a:tblGrid>
              <a:tr h="1062038">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تاريخ</a:t>
                      </a:r>
                      <a:endParaRPr kumimoji="0" lang="fa-IR" altLang="fa-IR" sz="2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شرح</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عطف</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بدهكار</a:t>
                      </a:r>
                      <a:endParaRPr kumimoji="0" lang="en-US"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بستنكار</a:t>
                      </a:r>
                      <a:endParaRPr kumimoji="0" lang="fa-IR" altLang="fa-IR" sz="2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1058863">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bl>
          </a:graphicData>
        </a:graphic>
      </p:graphicFrame>
      <p:sp>
        <p:nvSpPr>
          <p:cNvPr id="149542" name="Line 40"/>
          <p:cNvSpPr>
            <a:spLocks noChangeShapeType="1"/>
          </p:cNvSpPr>
          <p:nvPr/>
        </p:nvSpPr>
        <p:spPr bwMode="auto">
          <a:xfrm>
            <a:off x="8572500" y="27019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43" name="Line 41"/>
          <p:cNvSpPr>
            <a:spLocks noChangeShapeType="1"/>
          </p:cNvSpPr>
          <p:nvPr/>
        </p:nvSpPr>
        <p:spPr bwMode="auto">
          <a:xfrm>
            <a:off x="8572500" y="27019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8275514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5303838" y="476250"/>
            <a:ext cx="4799012" cy="762000"/>
          </a:xfrm>
        </p:spPr>
        <p:txBody>
          <a:bodyPr/>
          <a:lstStyle/>
          <a:p>
            <a:pPr eaLnBrk="1" hangingPunct="1"/>
            <a:r>
              <a:rPr lang="fa-IR" altLang="fa-IR" smtClean="0"/>
              <a:t>دفتر روزنامه اختصاصي</a:t>
            </a:r>
            <a:endParaRPr lang="en-US" altLang="fa-IR" smtClean="0"/>
          </a:p>
        </p:txBody>
      </p:sp>
      <p:sp>
        <p:nvSpPr>
          <p:cNvPr id="150531" name="Rectangle 3"/>
          <p:cNvSpPr>
            <a:spLocks noGrp="1" noChangeArrowheads="1"/>
          </p:cNvSpPr>
          <p:nvPr>
            <p:ph type="body" idx="1"/>
          </p:nvPr>
        </p:nvSpPr>
        <p:spPr>
          <a:xfrm>
            <a:off x="2135188" y="1989139"/>
            <a:ext cx="7847012" cy="1163637"/>
          </a:xfrm>
        </p:spPr>
        <p:txBody>
          <a:bodyPr/>
          <a:lstStyle/>
          <a:p>
            <a:pPr eaLnBrk="1" hangingPunct="1">
              <a:buFontTx/>
              <a:buNone/>
            </a:pPr>
            <a:r>
              <a:rPr lang="fa-IR" altLang="fa-IR" smtClean="0"/>
              <a:t>* براي مؤسسات بزرگ كه فعاليتهاي تكراري دارند</a:t>
            </a:r>
          </a:p>
          <a:p>
            <a:pPr eaLnBrk="1" hangingPunct="1">
              <a:buFontTx/>
              <a:buNone/>
            </a:pPr>
            <a:r>
              <a:rPr lang="fa-IR" altLang="fa-IR" smtClean="0"/>
              <a:t>* معمولاً به 4 گروه تقسيم مي‌شود</a:t>
            </a:r>
            <a:endParaRPr lang="en-US" altLang="fa-IR" smtClean="0"/>
          </a:p>
        </p:txBody>
      </p:sp>
      <p:sp>
        <p:nvSpPr>
          <p:cNvPr id="150532" name="Rectangle 4"/>
          <p:cNvSpPr>
            <a:spLocks noChangeArrowheads="1"/>
          </p:cNvSpPr>
          <p:nvPr/>
        </p:nvSpPr>
        <p:spPr bwMode="auto">
          <a:xfrm>
            <a:off x="3648075" y="3357563"/>
            <a:ext cx="544353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eaLnBrk="1" hangingPunct="1"/>
            <a:r>
              <a:rPr lang="fa-IR" altLang="fa-IR"/>
              <a:t>دفتر روزنامه خريد</a:t>
            </a:r>
          </a:p>
          <a:p>
            <a:pPr eaLnBrk="1" hangingPunct="1"/>
            <a:r>
              <a:rPr lang="fa-IR" altLang="fa-IR"/>
              <a:t>دفتر روزنامه فورش</a:t>
            </a:r>
          </a:p>
          <a:p>
            <a:pPr eaLnBrk="1" hangingPunct="1"/>
            <a:r>
              <a:rPr lang="fa-IR" altLang="fa-IR" sz="2800"/>
              <a:t>دفتر روزنامه پرداختهاي نقدي</a:t>
            </a:r>
          </a:p>
          <a:p>
            <a:pPr eaLnBrk="1" hangingPunct="1"/>
            <a:r>
              <a:rPr lang="fa-IR" altLang="fa-IR"/>
              <a:t>دفتر روزنامه دريافتهای نقدي</a:t>
            </a:r>
            <a:endParaRPr lang="en-US" altLang="fa-IR"/>
          </a:p>
        </p:txBody>
      </p:sp>
    </p:spTree>
    <p:extLst>
      <p:ext uri="{BB962C8B-B14F-4D97-AF65-F5344CB8AC3E}">
        <p14:creationId xmlns:p14="http://schemas.microsoft.com/office/powerpoint/2010/main" val="18552551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5664200" y="476250"/>
            <a:ext cx="4510088" cy="762000"/>
          </a:xfrm>
        </p:spPr>
        <p:txBody>
          <a:bodyPr/>
          <a:lstStyle/>
          <a:p>
            <a:pPr eaLnBrk="1" hangingPunct="1"/>
            <a:r>
              <a:rPr lang="fa-IR" altLang="fa-IR" smtClean="0"/>
              <a:t>سند حسابداري</a:t>
            </a:r>
            <a:endParaRPr lang="en-US" altLang="fa-IR" smtClean="0"/>
          </a:p>
        </p:txBody>
      </p:sp>
      <p:sp>
        <p:nvSpPr>
          <p:cNvPr id="151555" name="Rectangle 3"/>
          <p:cNvSpPr>
            <a:spLocks noGrp="1" noChangeArrowheads="1"/>
          </p:cNvSpPr>
          <p:nvPr>
            <p:ph type="body" idx="1"/>
          </p:nvPr>
        </p:nvSpPr>
        <p:spPr>
          <a:xfrm>
            <a:off x="2135188" y="1989139"/>
            <a:ext cx="7847012" cy="3140075"/>
          </a:xfrm>
        </p:spPr>
        <p:txBody>
          <a:bodyPr/>
          <a:lstStyle/>
          <a:p>
            <a:pPr eaLnBrk="1" hangingPunct="1"/>
            <a:r>
              <a:rPr lang="fa-IR" altLang="fa-IR" sz="4000"/>
              <a:t>به جاي آن كه فعاليت مالي مستقيماً در دفاتر ثبت شود ابتدا در برگه‌اي به نام «سند روزنامه» ثبت مي‌شود و پس از تأييد مراجع مربوط در دفتر روزنامه ثبت مي‌شود.</a:t>
            </a:r>
            <a:endParaRPr lang="en-US" altLang="fa-IR" sz="4000"/>
          </a:p>
        </p:txBody>
      </p:sp>
    </p:spTree>
    <p:extLst>
      <p:ext uri="{BB962C8B-B14F-4D97-AF65-F5344CB8AC3E}">
        <p14:creationId xmlns:p14="http://schemas.microsoft.com/office/powerpoint/2010/main" val="25272098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Line 3"/>
          <p:cNvSpPr>
            <a:spLocks noChangeShapeType="1"/>
          </p:cNvSpPr>
          <p:nvPr/>
        </p:nvSpPr>
        <p:spPr bwMode="auto">
          <a:xfrm>
            <a:off x="5702300" y="2416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79" name="Line 4"/>
          <p:cNvSpPr>
            <a:spLocks noChangeShapeType="1"/>
          </p:cNvSpPr>
          <p:nvPr/>
        </p:nvSpPr>
        <p:spPr bwMode="auto">
          <a:xfrm>
            <a:off x="6562725" y="2416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80" name="Line 5"/>
          <p:cNvSpPr>
            <a:spLocks noChangeShapeType="1"/>
          </p:cNvSpPr>
          <p:nvPr/>
        </p:nvSpPr>
        <p:spPr bwMode="auto">
          <a:xfrm>
            <a:off x="10221913" y="22431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81" name="Line 6"/>
          <p:cNvSpPr>
            <a:spLocks noChangeShapeType="1"/>
          </p:cNvSpPr>
          <p:nvPr/>
        </p:nvSpPr>
        <p:spPr bwMode="auto">
          <a:xfrm>
            <a:off x="10221913" y="22431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82" name="Line 7"/>
          <p:cNvSpPr>
            <a:spLocks noChangeShapeType="1"/>
          </p:cNvSpPr>
          <p:nvPr/>
        </p:nvSpPr>
        <p:spPr bwMode="auto">
          <a:xfrm>
            <a:off x="5702300" y="2416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83" name="Line 8"/>
          <p:cNvSpPr>
            <a:spLocks noChangeShapeType="1"/>
          </p:cNvSpPr>
          <p:nvPr/>
        </p:nvSpPr>
        <p:spPr bwMode="auto">
          <a:xfrm>
            <a:off x="6562725" y="2416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11386" name="Group 90"/>
          <p:cNvGraphicFramePr>
            <a:graphicFrameLocks noGrp="1"/>
          </p:cNvGraphicFramePr>
          <p:nvPr/>
        </p:nvGraphicFramePr>
        <p:xfrm>
          <a:off x="1517650" y="1725613"/>
          <a:ext cx="8464550" cy="4761232"/>
        </p:xfrm>
        <a:graphic>
          <a:graphicData uri="http://schemas.openxmlformats.org/drawingml/2006/table">
            <a:tbl>
              <a:tblPr rtl="1"/>
              <a:tblGrid>
                <a:gridCol w="646112"/>
                <a:gridCol w="792163"/>
                <a:gridCol w="2519362"/>
                <a:gridCol w="792163"/>
                <a:gridCol w="1800225"/>
                <a:gridCol w="1914525"/>
              </a:tblGrid>
              <a:tr h="687388">
                <a:tc gridSpan="6">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سند روزنامه                  نام مؤسسه                                 شماره سند: </a:t>
                      </a:r>
                      <a:r>
                        <a:rPr kumimoji="0" lang="en-US"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p>
                      <a:pPr marL="0" marR="0" lvl="0" indent="0" algn="r" defTabSz="914400" rtl="1" eaLnBrk="0" fontAlgn="base" latinLnBrk="0" hangingPunct="0">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                                                                                                 تاريخ: </a:t>
                      </a:r>
                      <a:r>
                        <a:rPr kumimoji="0" lang="en-US"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a:t>
                      </a: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9525"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6388">
                <a:tc gridSpan="2">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1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عطف</a:t>
                      </a: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شرح</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1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مبلغ جزء</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بدهكار</a:t>
                      </a: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بستانكار</a:t>
                      </a: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دفتر كل</a:t>
                      </a:r>
                      <a:endParaRPr kumimoji="0" lang="fa-IR" altLang="fa-IR" sz="1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دفترمعين</a:t>
                      </a:r>
                      <a:endParaRPr kumimoji="0" lang="fa-IR" altLang="fa-IR" sz="12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6873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73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73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4213">
                <a:tc gridSpan="6">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جمع مبلغ به حروف</a:t>
                      </a:r>
                      <a:endParaRPr kumimoji="0" lang="en-US"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تهيه كننده                                                  تصويب</a:t>
                      </a:r>
                      <a:r>
                        <a:rPr kumimoji="0" lang="fa-IR"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a:t>
                      </a: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كننده</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0244547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2640013" y="476250"/>
            <a:ext cx="7772400" cy="641350"/>
          </a:xfrm>
        </p:spPr>
        <p:txBody>
          <a:bodyPr/>
          <a:lstStyle/>
          <a:p>
            <a:pPr eaLnBrk="1" hangingPunct="1"/>
            <a:r>
              <a:rPr lang="fa-IR" altLang="fa-IR" sz="3600"/>
              <a:t>نحوة ثبت فعاليتهاي مالي در دفتر روزنامه عمومي</a:t>
            </a:r>
            <a:endParaRPr lang="en-US" altLang="fa-IR" sz="3600"/>
          </a:p>
        </p:txBody>
      </p:sp>
      <p:sp>
        <p:nvSpPr>
          <p:cNvPr id="153603"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1ـ عنوان صفحه</a:t>
            </a:r>
          </a:p>
          <a:p>
            <a:pPr eaLnBrk="1" hangingPunct="1">
              <a:buFontTx/>
              <a:buNone/>
            </a:pPr>
            <a:r>
              <a:rPr lang="fa-IR" altLang="fa-IR" smtClean="0"/>
              <a:t>معمولاً در بالاي هر صفحه نام دفتر و نام مؤسسه همراه با شماره صفحه قيد مي‌شود</a:t>
            </a:r>
          </a:p>
          <a:p>
            <a:pPr eaLnBrk="1" hangingPunct="1">
              <a:buFontTx/>
              <a:buNone/>
            </a:pPr>
            <a:r>
              <a:rPr lang="fa-IR" altLang="fa-IR" smtClean="0"/>
              <a:t>2ـ ستون تاريخ</a:t>
            </a:r>
          </a:p>
          <a:p>
            <a:pPr eaLnBrk="1" hangingPunct="1">
              <a:buFontTx/>
              <a:buNone/>
            </a:pPr>
            <a:r>
              <a:rPr lang="fa-IR" altLang="fa-IR" smtClean="0"/>
              <a:t>اين قسمت 2 ستون دارد، يكي مربوط به روز و ديگري مربوط به ماه </a:t>
            </a:r>
            <a:endParaRPr lang="en-US" altLang="fa-IR" smtClean="0"/>
          </a:p>
        </p:txBody>
      </p:sp>
    </p:spTree>
    <p:extLst>
      <p:ext uri="{BB962C8B-B14F-4D97-AF65-F5344CB8AC3E}">
        <p14:creationId xmlns:p14="http://schemas.microsoft.com/office/powerpoint/2010/main" val="31364327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7751763" y="404813"/>
            <a:ext cx="2493962" cy="762000"/>
          </a:xfrm>
        </p:spPr>
        <p:txBody>
          <a:bodyPr/>
          <a:lstStyle/>
          <a:p>
            <a:pPr eaLnBrk="1" hangingPunct="1"/>
            <a:r>
              <a:rPr lang="fa-IR" altLang="fa-IR" smtClean="0"/>
              <a:t>ستون شرح</a:t>
            </a:r>
            <a:endParaRPr lang="en-US" altLang="fa-IR" smtClean="0"/>
          </a:p>
        </p:txBody>
      </p:sp>
      <p:sp>
        <p:nvSpPr>
          <p:cNvPr id="154627" name="Rectangle 3"/>
          <p:cNvSpPr>
            <a:spLocks noGrp="1" noChangeArrowheads="1"/>
          </p:cNvSpPr>
          <p:nvPr>
            <p:ph type="body" idx="1"/>
          </p:nvPr>
        </p:nvSpPr>
        <p:spPr>
          <a:xfrm>
            <a:off x="2135188" y="1989138"/>
            <a:ext cx="7847012" cy="3497262"/>
          </a:xfrm>
        </p:spPr>
        <p:txBody>
          <a:bodyPr/>
          <a:lstStyle/>
          <a:p>
            <a:pPr eaLnBrk="1" hangingPunct="1">
              <a:buFontTx/>
              <a:buNone/>
            </a:pPr>
            <a:r>
              <a:rPr lang="fa-IR" altLang="fa-IR" sz="3600"/>
              <a:t>در منتهي‌اليه سمت راست ستون شرح نام حساب يا حسابهايي كه بدهكار شده‌اند درج مي‌شود در سطر بعد با كمي فاصله نام حساب يا حسابهايي كه بستانكار شده‌اند درج مي‌شود.</a:t>
            </a:r>
          </a:p>
          <a:p>
            <a:pPr eaLnBrk="1" hangingPunct="1">
              <a:buFontTx/>
              <a:buNone/>
            </a:pPr>
            <a:r>
              <a:rPr lang="fa-IR" altLang="fa-IR" sz="3600"/>
              <a:t>در سطر بعد از ابتداي سطر شرح مختصري از فعاليت مالي نوشته مي‌شود.</a:t>
            </a:r>
            <a:endParaRPr lang="en-US" altLang="fa-IR" sz="3600"/>
          </a:p>
        </p:txBody>
      </p:sp>
    </p:spTree>
    <p:extLst>
      <p:ext uri="{BB962C8B-B14F-4D97-AF65-F5344CB8AC3E}">
        <p14:creationId xmlns:p14="http://schemas.microsoft.com/office/powerpoint/2010/main" val="18391985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7391401" y="476250"/>
            <a:ext cx="2854325" cy="762000"/>
          </a:xfrm>
        </p:spPr>
        <p:txBody>
          <a:bodyPr/>
          <a:lstStyle/>
          <a:p>
            <a:pPr eaLnBrk="1" hangingPunct="1"/>
            <a:r>
              <a:rPr lang="fa-IR" altLang="fa-IR" smtClean="0"/>
              <a:t>ستون عطف</a:t>
            </a:r>
            <a:endParaRPr lang="en-US" altLang="fa-IR" smtClean="0"/>
          </a:p>
        </p:txBody>
      </p:sp>
      <p:sp>
        <p:nvSpPr>
          <p:cNvPr id="155651" name="Rectangle 3"/>
          <p:cNvSpPr>
            <a:spLocks noGrp="1" noChangeArrowheads="1"/>
          </p:cNvSpPr>
          <p:nvPr>
            <p:ph type="body" idx="1"/>
          </p:nvPr>
        </p:nvSpPr>
        <p:spPr>
          <a:xfrm>
            <a:off x="2135188" y="1989139"/>
            <a:ext cx="7847012" cy="4111625"/>
          </a:xfrm>
        </p:spPr>
        <p:txBody>
          <a:bodyPr/>
          <a:lstStyle/>
          <a:p>
            <a:pPr eaLnBrk="1" hangingPunct="1">
              <a:buFontTx/>
              <a:buNone/>
            </a:pPr>
            <a:r>
              <a:rPr lang="fa-IR" altLang="fa-IR" sz="4400"/>
              <a:t>هرگاه مبالغ مندرج در هر حساب از دفتر روزنامه به دفتر كل منتقل گرديد، شماره حساب دفتر كل را در اين ستون درج مي‌كنند، تا نشان‌دهنده انجام عمليات انتقال به دفتر كل باشد.</a:t>
            </a:r>
            <a:endParaRPr lang="en-US" altLang="fa-IR" sz="4400"/>
          </a:p>
        </p:txBody>
      </p:sp>
    </p:spTree>
    <p:extLst>
      <p:ext uri="{BB962C8B-B14F-4D97-AF65-F5344CB8AC3E}">
        <p14:creationId xmlns:p14="http://schemas.microsoft.com/office/powerpoint/2010/main" val="24010938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7391400" y="404813"/>
            <a:ext cx="2781300" cy="762000"/>
          </a:xfrm>
        </p:spPr>
        <p:txBody>
          <a:bodyPr/>
          <a:lstStyle/>
          <a:p>
            <a:pPr eaLnBrk="1" hangingPunct="1"/>
            <a:r>
              <a:rPr lang="ar-SA" altLang="fa-IR" smtClean="0"/>
              <a:t>ستون بدهكار</a:t>
            </a:r>
            <a:endParaRPr lang="en-US" altLang="fa-IR" smtClean="0"/>
          </a:p>
        </p:txBody>
      </p:sp>
      <p:sp>
        <p:nvSpPr>
          <p:cNvPr id="156675" name="Rectangle 3"/>
          <p:cNvSpPr>
            <a:spLocks noGrp="1" noChangeArrowheads="1"/>
          </p:cNvSpPr>
          <p:nvPr>
            <p:ph type="body" idx="1"/>
          </p:nvPr>
        </p:nvSpPr>
        <p:spPr>
          <a:xfrm>
            <a:off x="2063751" y="2781301"/>
            <a:ext cx="7847013" cy="1311275"/>
          </a:xfrm>
        </p:spPr>
        <p:txBody>
          <a:bodyPr/>
          <a:lstStyle/>
          <a:p>
            <a:pPr eaLnBrk="1" hangingPunct="1"/>
            <a:r>
              <a:rPr lang="ar-SA" altLang="fa-IR" sz="4000"/>
              <a:t>دقيقاً در مقابل هر حساب بدهكار مبلغ مربوطه در ستون بدهكار درج مي‌گردد.</a:t>
            </a:r>
            <a:endParaRPr lang="en-US" altLang="fa-IR" sz="4000"/>
          </a:p>
        </p:txBody>
      </p:sp>
    </p:spTree>
    <p:extLst>
      <p:ext uri="{BB962C8B-B14F-4D97-AF65-F5344CB8AC3E}">
        <p14:creationId xmlns:p14="http://schemas.microsoft.com/office/powerpoint/2010/main" val="39970759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7248526" y="476250"/>
            <a:ext cx="3070225" cy="762000"/>
          </a:xfrm>
        </p:spPr>
        <p:txBody>
          <a:bodyPr/>
          <a:lstStyle/>
          <a:p>
            <a:pPr eaLnBrk="1" hangingPunct="1"/>
            <a:r>
              <a:rPr lang="ar-SA" altLang="fa-IR" smtClean="0"/>
              <a:t>ستون بستانكار</a:t>
            </a:r>
            <a:endParaRPr lang="en-US" altLang="fa-IR" smtClean="0"/>
          </a:p>
        </p:txBody>
      </p:sp>
      <p:sp>
        <p:nvSpPr>
          <p:cNvPr id="157699" name="Rectangle 3"/>
          <p:cNvSpPr>
            <a:spLocks noGrp="1" noChangeArrowheads="1"/>
          </p:cNvSpPr>
          <p:nvPr>
            <p:ph type="body" idx="1"/>
          </p:nvPr>
        </p:nvSpPr>
        <p:spPr>
          <a:xfrm>
            <a:off x="2135188" y="1989139"/>
            <a:ext cx="7847012" cy="1311275"/>
          </a:xfrm>
        </p:spPr>
        <p:txBody>
          <a:bodyPr/>
          <a:lstStyle/>
          <a:p>
            <a:pPr eaLnBrk="1" hangingPunct="1"/>
            <a:r>
              <a:rPr lang="ar-SA" altLang="fa-IR" sz="4000"/>
              <a:t>دقيقاً در مقابل هر حساب بستانكار مبلغ مربوطه در ستون بستانكار ثبت مي‌گردد.</a:t>
            </a:r>
            <a:endParaRPr lang="en-US" altLang="fa-IR" sz="4000"/>
          </a:p>
        </p:txBody>
      </p:sp>
    </p:spTree>
    <p:extLst>
      <p:ext uri="{BB962C8B-B14F-4D97-AF65-F5344CB8AC3E}">
        <p14:creationId xmlns:p14="http://schemas.microsoft.com/office/powerpoint/2010/main" val="12730172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8975725" y="404813"/>
            <a:ext cx="1270000" cy="762000"/>
          </a:xfrm>
        </p:spPr>
        <p:txBody>
          <a:bodyPr/>
          <a:lstStyle/>
          <a:p>
            <a:pPr eaLnBrk="1" hangingPunct="1"/>
            <a:r>
              <a:rPr lang="ar-SA" altLang="fa-IR" smtClean="0"/>
              <a:t>نكته</a:t>
            </a:r>
            <a:endParaRPr lang="en-US" altLang="fa-IR" smtClean="0"/>
          </a:p>
        </p:txBody>
      </p:sp>
      <p:sp>
        <p:nvSpPr>
          <p:cNvPr id="158723" name="Rectangle 3"/>
          <p:cNvSpPr>
            <a:spLocks noGrp="1" noChangeArrowheads="1"/>
          </p:cNvSpPr>
          <p:nvPr>
            <p:ph type="body" idx="1"/>
          </p:nvPr>
        </p:nvSpPr>
        <p:spPr>
          <a:xfrm>
            <a:off x="2135188" y="1989139"/>
            <a:ext cx="7847012" cy="2530475"/>
          </a:xfrm>
        </p:spPr>
        <p:txBody>
          <a:bodyPr/>
          <a:lstStyle/>
          <a:p>
            <a:pPr eaLnBrk="1" hangingPunct="1"/>
            <a:r>
              <a:rPr lang="ar-SA" altLang="fa-IR" sz="4000"/>
              <a:t>در ستون شرح الزاماً عناوين حساب‌هايي كه دفتر كل به كار رفته درج مي‌شود و نه اقلام خريداري مثلاً مي‌نويسيم «ملزومات اداري» و نه «حساب خودكار و مداد»</a:t>
            </a:r>
            <a:endParaRPr lang="en-US" altLang="fa-IR" sz="4000"/>
          </a:p>
        </p:txBody>
      </p:sp>
    </p:spTree>
    <p:extLst>
      <p:ext uri="{BB962C8B-B14F-4D97-AF65-F5344CB8AC3E}">
        <p14:creationId xmlns:p14="http://schemas.microsoft.com/office/powerpoint/2010/main" val="2226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a:spLocks noGrp="1" noChangeArrowheads="1"/>
          </p:cNvSpPr>
          <p:nvPr>
            <p:ph type="body" idx="1"/>
          </p:nvPr>
        </p:nvSpPr>
        <p:spPr>
          <a:xfrm>
            <a:off x="2135188" y="1989138"/>
            <a:ext cx="7847012" cy="2101850"/>
          </a:xfrm>
        </p:spPr>
        <p:txBody>
          <a:bodyPr/>
          <a:lstStyle/>
          <a:p>
            <a:pPr eaLnBrk="1" hangingPunct="1">
              <a:buFontTx/>
              <a:buNone/>
            </a:pPr>
            <a:r>
              <a:rPr lang="fa-IR" altLang="fa-IR" sz="4400"/>
              <a:t>و اگر عددي را در سمت چپ حساب نوشتيم مي‌گوئيم حساب را بستانكار نموديم</a:t>
            </a:r>
            <a:endParaRPr lang="en-US" altLang="fa-IR" sz="4400"/>
          </a:p>
        </p:txBody>
      </p:sp>
    </p:spTree>
    <p:extLst>
      <p:ext uri="{BB962C8B-B14F-4D97-AF65-F5344CB8AC3E}">
        <p14:creationId xmlns:p14="http://schemas.microsoft.com/office/powerpoint/2010/main" val="167297571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8543925" y="404813"/>
            <a:ext cx="1701800" cy="762000"/>
          </a:xfrm>
        </p:spPr>
        <p:txBody>
          <a:bodyPr/>
          <a:lstStyle/>
          <a:p>
            <a:pPr eaLnBrk="1" hangingPunct="1"/>
            <a:r>
              <a:rPr lang="ar-SA" altLang="fa-IR" smtClean="0"/>
              <a:t>آرتيكل</a:t>
            </a:r>
            <a:endParaRPr lang="en-US" altLang="fa-IR" smtClean="0"/>
          </a:p>
        </p:txBody>
      </p:sp>
      <p:sp>
        <p:nvSpPr>
          <p:cNvPr id="159747" name="Rectangle 3"/>
          <p:cNvSpPr>
            <a:spLocks noGrp="1" noChangeArrowheads="1"/>
          </p:cNvSpPr>
          <p:nvPr>
            <p:ph type="body" idx="1"/>
          </p:nvPr>
        </p:nvSpPr>
        <p:spPr>
          <a:xfrm>
            <a:off x="2135188" y="1989138"/>
            <a:ext cx="7847012" cy="3384550"/>
          </a:xfrm>
        </p:spPr>
        <p:txBody>
          <a:bodyPr/>
          <a:lstStyle/>
          <a:p>
            <a:pPr eaLnBrk="1" hangingPunct="1"/>
            <a:r>
              <a:rPr lang="ar-SA" altLang="fa-IR" sz="4000"/>
              <a:t>هر ثبت فعاليت‌ مالي در دفتر روزنامه </a:t>
            </a:r>
            <a:r>
              <a:rPr lang="fa-IR" altLang="fa-IR" sz="4000"/>
              <a:t>انواع : 1- </a:t>
            </a:r>
            <a:r>
              <a:rPr lang="ar-SA" altLang="fa-IR" sz="4000"/>
              <a:t>ساده</a:t>
            </a:r>
          </a:p>
          <a:p>
            <a:pPr eaLnBrk="1" hangingPunct="1"/>
            <a:r>
              <a:rPr lang="ar-SA" altLang="fa-IR" sz="4000"/>
              <a:t>يك حساب بدهكار يك حساب بستانكار </a:t>
            </a:r>
            <a:r>
              <a:rPr lang="fa-IR" altLang="fa-IR" sz="4000"/>
              <a:t>2- </a:t>
            </a:r>
            <a:r>
              <a:rPr lang="ar-SA" altLang="fa-IR" sz="4000"/>
              <a:t>مركب</a:t>
            </a:r>
          </a:p>
          <a:p>
            <a:pPr eaLnBrk="1" hangingPunct="1"/>
            <a:r>
              <a:rPr lang="ar-SA" altLang="fa-IR" sz="4000"/>
              <a:t>بيش از يك حساب بدهكار يا بستانكار</a:t>
            </a:r>
            <a:endParaRPr lang="en-US" altLang="fa-IR" sz="4000"/>
          </a:p>
        </p:txBody>
      </p:sp>
    </p:spTree>
    <p:extLst>
      <p:ext uri="{BB962C8B-B14F-4D97-AF65-F5344CB8AC3E}">
        <p14:creationId xmlns:p14="http://schemas.microsoft.com/office/powerpoint/2010/main" val="8802576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2617788" y="298451"/>
            <a:ext cx="7772400" cy="1128713"/>
          </a:xfrm>
        </p:spPr>
        <p:txBody>
          <a:bodyPr/>
          <a:lstStyle/>
          <a:p>
            <a:pPr algn="ctr" eaLnBrk="1" hangingPunct="1"/>
            <a:r>
              <a:rPr lang="ar-SA" altLang="fa-IR" sz="4000"/>
              <a:t>مثال: آرتيكل ساده</a:t>
            </a:r>
            <a:r>
              <a:rPr lang="en-US" altLang="fa-IR" sz="4000"/>
              <a:t/>
            </a:r>
            <a:br>
              <a:rPr lang="en-US" altLang="fa-IR" sz="4000"/>
            </a:br>
            <a:r>
              <a:rPr lang="ar-SA" altLang="fa-IR" sz="2800"/>
              <a:t>دفتر روزنامه مؤسسه آلفا		صفحه 1</a:t>
            </a:r>
            <a:endParaRPr lang="en-US" altLang="fa-IR" sz="2800"/>
          </a:p>
        </p:txBody>
      </p:sp>
      <p:sp>
        <p:nvSpPr>
          <p:cNvPr id="160771" name="Line 3"/>
          <p:cNvSpPr>
            <a:spLocks noChangeShapeType="1"/>
          </p:cNvSpPr>
          <p:nvPr/>
        </p:nvSpPr>
        <p:spPr bwMode="auto">
          <a:xfrm>
            <a:off x="10390188" y="197008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72" name="Line 4"/>
          <p:cNvSpPr>
            <a:spLocks noChangeShapeType="1"/>
          </p:cNvSpPr>
          <p:nvPr/>
        </p:nvSpPr>
        <p:spPr bwMode="auto">
          <a:xfrm>
            <a:off x="10390188" y="197008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19547" name="Group 59"/>
          <p:cNvGraphicFramePr>
            <a:graphicFrameLocks noGrp="1"/>
          </p:cNvGraphicFramePr>
          <p:nvPr/>
        </p:nvGraphicFramePr>
        <p:xfrm>
          <a:off x="1800226" y="1844676"/>
          <a:ext cx="8410575" cy="4354513"/>
        </p:xfrm>
        <a:graphic>
          <a:graphicData uri="http://schemas.openxmlformats.org/drawingml/2006/table">
            <a:tbl>
              <a:tblPr rtl="1"/>
              <a:tblGrid>
                <a:gridCol w="658812"/>
                <a:gridCol w="576263"/>
                <a:gridCol w="3946525"/>
                <a:gridCol w="949325"/>
                <a:gridCol w="1223962"/>
                <a:gridCol w="1055688"/>
              </a:tblGrid>
              <a:tr h="7715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r>
              <a:tr h="77311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صندوق</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101</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7715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سرمايه</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301</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0383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بابت سرمايه‌گذاري </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اوليه آقا </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جهانگيري</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370194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2617788" y="115889"/>
            <a:ext cx="7772400" cy="1311275"/>
          </a:xfrm>
        </p:spPr>
        <p:txBody>
          <a:bodyPr/>
          <a:lstStyle/>
          <a:p>
            <a:pPr eaLnBrk="1" hangingPunct="1"/>
            <a:r>
              <a:rPr lang="ar-SA" altLang="fa-IR" sz="4000"/>
              <a:t>مثال: آرتيكل مركب</a:t>
            </a:r>
            <a:br>
              <a:rPr lang="ar-SA" altLang="fa-IR" sz="4000"/>
            </a:br>
            <a:r>
              <a:rPr lang="ar-SA" altLang="fa-IR" sz="3200"/>
              <a:t>دفتر روزنامه مؤسسه آلفا</a:t>
            </a:r>
            <a:r>
              <a:rPr lang="ar-SA" altLang="fa-IR" sz="4000"/>
              <a:t>	</a:t>
            </a:r>
            <a:r>
              <a:rPr lang="fa-IR" altLang="fa-IR" sz="4000"/>
              <a:t>                </a:t>
            </a:r>
            <a:r>
              <a:rPr lang="ar-SA" altLang="fa-IR" sz="4000"/>
              <a:t>	</a:t>
            </a:r>
            <a:r>
              <a:rPr lang="ar-SA" altLang="fa-IR" sz="2800"/>
              <a:t>صفحه 1</a:t>
            </a:r>
            <a:endParaRPr lang="en-US" altLang="fa-IR" sz="2800"/>
          </a:p>
        </p:txBody>
      </p:sp>
      <p:sp>
        <p:nvSpPr>
          <p:cNvPr id="161795" name="Line 3"/>
          <p:cNvSpPr>
            <a:spLocks noChangeShapeType="1"/>
          </p:cNvSpPr>
          <p:nvPr/>
        </p:nvSpPr>
        <p:spPr bwMode="auto">
          <a:xfrm>
            <a:off x="10390188" y="134620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796" name="Line 4"/>
          <p:cNvSpPr>
            <a:spLocks noChangeShapeType="1"/>
          </p:cNvSpPr>
          <p:nvPr/>
        </p:nvSpPr>
        <p:spPr bwMode="auto">
          <a:xfrm>
            <a:off x="10390188" y="134620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0643" name="Group 131"/>
          <p:cNvGraphicFramePr>
            <a:graphicFrameLocks noGrp="1"/>
          </p:cNvGraphicFramePr>
          <p:nvPr/>
        </p:nvGraphicFramePr>
        <p:xfrm>
          <a:off x="1800226" y="1773239"/>
          <a:ext cx="8105775" cy="4253231"/>
        </p:xfrm>
        <a:graphic>
          <a:graphicData uri="http://schemas.openxmlformats.org/drawingml/2006/table">
            <a:tbl>
              <a:tblPr rtl="1"/>
              <a:tblGrid>
                <a:gridCol w="641350"/>
                <a:gridCol w="576262"/>
                <a:gridCol w="3582988"/>
                <a:gridCol w="881062"/>
                <a:gridCol w="1296988"/>
                <a:gridCol w="1127125"/>
              </a:tblGrid>
              <a:tr h="5715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4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بدهکار</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بستانکار</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662238">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زمين</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ساختمان</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l"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صندوق</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l"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اسناد پرداختي</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بابت خريد ساختمان به صورت نقد و نسيه</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121</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122</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101</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212</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2.000</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4.000</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1000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5000</a:t>
                      </a: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646113">
                <a:tc vMerge="1">
                  <a:txBody>
                    <a:bodyPr/>
                    <a:lstStyle/>
                    <a:p>
                      <a:endParaRPr lang="en-US"/>
                    </a:p>
                  </a:txBody>
                  <a:tcPr/>
                </a:tc>
                <a:tc v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14499991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8401050" y="549275"/>
            <a:ext cx="1917700" cy="762000"/>
          </a:xfrm>
        </p:spPr>
        <p:txBody>
          <a:bodyPr/>
          <a:lstStyle/>
          <a:p>
            <a:pPr eaLnBrk="1" hangingPunct="1"/>
            <a:r>
              <a:rPr lang="ar-SA" altLang="fa-IR" smtClean="0"/>
              <a:t>دفتر كل</a:t>
            </a:r>
            <a:endParaRPr lang="en-US" altLang="fa-IR" smtClean="0"/>
          </a:p>
        </p:txBody>
      </p:sp>
      <p:sp>
        <p:nvSpPr>
          <p:cNvPr id="162819" name="Rectangle 3"/>
          <p:cNvSpPr>
            <a:spLocks noGrp="1" noChangeArrowheads="1"/>
          </p:cNvSpPr>
          <p:nvPr>
            <p:ph type="body" idx="1"/>
          </p:nvPr>
        </p:nvSpPr>
        <p:spPr>
          <a:xfrm>
            <a:off x="2135188" y="1989138"/>
            <a:ext cx="7847012" cy="3332162"/>
          </a:xfrm>
        </p:spPr>
        <p:txBody>
          <a:bodyPr/>
          <a:lstStyle/>
          <a:p>
            <a:pPr eaLnBrk="1" hangingPunct="1"/>
            <a:r>
              <a:rPr lang="ar-SA" altLang="fa-IR" smtClean="0"/>
              <a:t>دومين دفتر قانوني مؤسسات و شركت‌ها</a:t>
            </a:r>
          </a:p>
          <a:p>
            <a:pPr eaLnBrk="1" hangingPunct="1"/>
            <a:r>
              <a:rPr lang="ar-SA" altLang="fa-IR" smtClean="0"/>
              <a:t>براي هر حساب به ميزان تحرك آن تعدادي صفحات اختصاصي مي‌يابد.</a:t>
            </a:r>
          </a:p>
          <a:p>
            <a:pPr eaLnBrk="1" hangingPunct="1"/>
            <a:r>
              <a:rPr lang="ar-SA" altLang="fa-IR" smtClean="0"/>
              <a:t>متداول‌ترين فرم حساب‌هاي دفتر كل براي آموزش فرم</a:t>
            </a:r>
            <a:r>
              <a:rPr lang="ar-SA" altLang="fa-IR" sz="7200"/>
              <a:t> </a:t>
            </a:r>
            <a:r>
              <a:rPr lang="en-US" altLang="fa-IR" sz="7200"/>
              <a:t>T</a:t>
            </a:r>
            <a:r>
              <a:rPr lang="ar-SA" altLang="fa-IR" smtClean="0"/>
              <a:t> است.</a:t>
            </a:r>
            <a:endParaRPr lang="en-US" altLang="fa-IR" smtClean="0"/>
          </a:p>
        </p:txBody>
      </p:sp>
    </p:spTree>
    <p:extLst>
      <p:ext uri="{BB962C8B-B14F-4D97-AF65-F5344CB8AC3E}">
        <p14:creationId xmlns:p14="http://schemas.microsoft.com/office/powerpoint/2010/main" val="9616292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2566988" y="476250"/>
            <a:ext cx="7772400" cy="641350"/>
          </a:xfrm>
        </p:spPr>
        <p:txBody>
          <a:bodyPr/>
          <a:lstStyle/>
          <a:p>
            <a:pPr eaLnBrk="1" hangingPunct="1"/>
            <a:r>
              <a:rPr lang="ar-SA" altLang="fa-IR" sz="3600"/>
              <a:t>عنوان حساب: صندوق		شماره حساب:</a:t>
            </a:r>
            <a:endParaRPr lang="en-US" altLang="fa-IR" sz="3600"/>
          </a:p>
        </p:txBody>
      </p:sp>
      <p:sp>
        <p:nvSpPr>
          <p:cNvPr id="163843" name="Line 3"/>
          <p:cNvSpPr>
            <a:spLocks noChangeShapeType="1"/>
          </p:cNvSpPr>
          <p:nvPr/>
        </p:nvSpPr>
        <p:spPr bwMode="auto">
          <a:xfrm>
            <a:off x="10402888" y="213518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44" name="Line 4"/>
          <p:cNvSpPr>
            <a:spLocks noChangeShapeType="1"/>
          </p:cNvSpPr>
          <p:nvPr/>
        </p:nvSpPr>
        <p:spPr bwMode="auto">
          <a:xfrm>
            <a:off x="10402888" y="213518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2631" name="Group 71"/>
          <p:cNvGraphicFramePr>
            <a:graphicFrameLocks noGrp="1"/>
          </p:cNvGraphicFramePr>
          <p:nvPr/>
        </p:nvGraphicFramePr>
        <p:xfrm>
          <a:off x="2135189" y="1989138"/>
          <a:ext cx="7661275" cy="3884614"/>
        </p:xfrm>
        <a:graphic>
          <a:graphicData uri="http://schemas.openxmlformats.org/drawingml/2006/table">
            <a:tbl>
              <a:tblPr rtl="1"/>
              <a:tblGrid>
                <a:gridCol w="676275"/>
                <a:gridCol w="576263"/>
                <a:gridCol w="3168650"/>
                <a:gridCol w="863600"/>
                <a:gridCol w="719137"/>
                <a:gridCol w="925513"/>
                <a:gridCol w="731837"/>
              </a:tblGrid>
              <a:tr h="77628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1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بستانكار</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778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62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78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62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6978038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2566988" y="476251"/>
            <a:ext cx="7772400" cy="701675"/>
          </a:xfrm>
        </p:spPr>
        <p:txBody>
          <a:bodyPr/>
          <a:lstStyle/>
          <a:p>
            <a:pPr eaLnBrk="1" hangingPunct="1"/>
            <a:r>
              <a:rPr lang="ar-SA" altLang="fa-IR" sz="4000"/>
              <a:t>قسمت‌هاي مختلف يك صفحه دفتر كل</a:t>
            </a:r>
            <a:endParaRPr lang="en-US" altLang="fa-IR" sz="4000"/>
          </a:p>
        </p:txBody>
      </p:sp>
      <p:sp>
        <p:nvSpPr>
          <p:cNvPr id="164867" name="Rectangle 3"/>
          <p:cNvSpPr>
            <a:spLocks noGrp="1" noChangeArrowheads="1"/>
          </p:cNvSpPr>
          <p:nvPr>
            <p:ph type="body" idx="1"/>
          </p:nvPr>
        </p:nvSpPr>
        <p:spPr>
          <a:xfrm>
            <a:off x="2135188" y="1989138"/>
            <a:ext cx="7847012" cy="3987800"/>
          </a:xfrm>
        </p:spPr>
        <p:txBody>
          <a:bodyPr/>
          <a:lstStyle/>
          <a:p>
            <a:pPr eaLnBrk="1" hangingPunct="1">
              <a:buFontTx/>
              <a:buNone/>
            </a:pPr>
            <a:r>
              <a:rPr lang="ar-SA" altLang="fa-IR" smtClean="0"/>
              <a:t>1- عنوان حساب</a:t>
            </a:r>
          </a:p>
          <a:p>
            <a:pPr eaLnBrk="1" hangingPunct="1">
              <a:buFontTx/>
              <a:buNone/>
            </a:pPr>
            <a:r>
              <a:rPr lang="ar-SA" altLang="fa-IR" smtClean="0"/>
              <a:t>در بالاي صفحه شامل عنوان و شماره‌حساب</a:t>
            </a:r>
          </a:p>
          <a:p>
            <a:pPr eaLnBrk="1" hangingPunct="1">
              <a:buFontTx/>
              <a:buNone/>
            </a:pPr>
            <a:r>
              <a:rPr lang="ar-SA" altLang="fa-IR" smtClean="0"/>
              <a:t>2- ستون تاريخ</a:t>
            </a:r>
          </a:p>
          <a:p>
            <a:pPr eaLnBrk="1" hangingPunct="1">
              <a:buFontTx/>
              <a:buNone/>
            </a:pPr>
            <a:r>
              <a:rPr lang="ar-SA" altLang="fa-IR" smtClean="0"/>
              <a:t>تاريخ وقوع معاملات طبق دفتر روزنامه شامل روز و ماه</a:t>
            </a:r>
          </a:p>
          <a:p>
            <a:pPr eaLnBrk="1" hangingPunct="1">
              <a:buFontTx/>
              <a:buNone/>
            </a:pPr>
            <a:r>
              <a:rPr lang="ar-SA" altLang="fa-IR" smtClean="0"/>
              <a:t>3- ستون شرح</a:t>
            </a:r>
          </a:p>
          <a:p>
            <a:pPr eaLnBrk="1" hangingPunct="1">
              <a:buFontTx/>
              <a:buNone/>
            </a:pPr>
            <a:r>
              <a:rPr lang="ar-SA" altLang="fa-IR" smtClean="0"/>
              <a:t>شرح مختصر از معامله</a:t>
            </a:r>
            <a:endParaRPr lang="en-US" altLang="fa-IR" smtClean="0"/>
          </a:p>
        </p:txBody>
      </p:sp>
    </p:spTree>
    <p:extLst>
      <p:ext uri="{BB962C8B-B14F-4D97-AF65-F5344CB8AC3E}">
        <p14:creationId xmlns:p14="http://schemas.microsoft.com/office/powerpoint/2010/main" val="29641380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endParaRPr lang="en-US" altLang="fa-IR" smtClean="0"/>
          </a:p>
        </p:txBody>
      </p:sp>
      <p:sp>
        <p:nvSpPr>
          <p:cNvPr id="165891" name="Rectangle 3"/>
          <p:cNvSpPr>
            <a:spLocks noGrp="1" noChangeArrowheads="1"/>
          </p:cNvSpPr>
          <p:nvPr>
            <p:ph type="body" idx="1"/>
          </p:nvPr>
        </p:nvSpPr>
        <p:spPr>
          <a:xfrm>
            <a:off x="2135188" y="1989139"/>
            <a:ext cx="7847012" cy="2332037"/>
          </a:xfrm>
        </p:spPr>
        <p:txBody>
          <a:bodyPr/>
          <a:lstStyle/>
          <a:p>
            <a:pPr eaLnBrk="1" hangingPunct="1">
              <a:buFontTx/>
              <a:buNone/>
            </a:pPr>
            <a:r>
              <a:rPr lang="ar-SA" altLang="fa-IR" smtClean="0"/>
              <a:t>4- ستون عطف</a:t>
            </a:r>
          </a:p>
          <a:p>
            <a:pPr eaLnBrk="1" hangingPunct="1">
              <a:buFontTx/>
              <a:buNone/>
            </a:pPr>
            <a:r>
              <a:rPr lang="ar-SA" altLang="fa-IR" smtClean="0"/>
              <a:t>در مقال هر شرح شماره صفحه دفتر روزنامه</a:t>
            </a:r>
          </a:p>
          <a:p>
            <a:pPr eaLnBrk="1" hangingPunct="1">
              <a:buFontTx/>
              <a:buNone/>
            </a:pPr>
            <a:r>
              <a:rPr lang="ar-SA" altLang="fa-IR" smtClean="0"/>
              <a:t>5- ستون مبلغ</a:t>
            </a:r>
          </a:p>
          <a:p>
            <a:pPr eaLnBrk="1" hangingPunct="1">
              <a:buFontTx/>
              <a:buNone/>
            </a:pPr>
            <a:r>
              <a:rPr lang="ar-SA" altLang="fa-IR" smtClean="0"/>
              <a:t>شامل دو ستون براي ثبت اقلام بدهكار و بستانكار</a:t>
            </a:r>
            <a:endParaRPr lang="en-US" altLang="fa-IR" smtClean="0"/>
          </a:p>
        </p:txBody>
      </p:sp>
    </p:spTree>
    <p:extLst>
      <p:ext uri="{BB962C8B-B14F-4D97-AF65-F5344CB8AC3E}">
        <p14:creationId xmlns:p14="http://schemas.microsoft.com/office/powerpoint/2010/main" val="28608338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617788" y="358775"/>
            <a:ext cx="7772400" cy="1068388"/>
          </a:xfrm>
        </p:spPr>
        <p:txBody>
          <a:bodyPr/>
          <a:lstStyle/>
          <a:p>
            <a:pPr eaLnBrk="1" hangingPunct="1"/>
            <a:r>
              <a:rPr lang="ar-SA" altLang="fa-IR" sz="3600"/>
              <a:t>مثال: نحوه ثبت دفتر كل</a:t>
            </a:r>
            <a:r>
              <a:rPr lang="en-US" altLang="fa-IR" sz="3600"/>
              <a:t/>
            </a:r>
            <a:br>
              <a:rPr lang="en-US" altLang="fa-IR" sz="3600"/>
            </a:br>
            <a:r>
              <a:rPr lang="ar-SA" altLang="fa-IR" sz="2800"/>
              <a:t>عنوان حساب صندوق 		شماره حساب 11</a:t>
            </a:r>
            <a:endParaRPr lang="en-US" altLang="fa-IR" sz="2800"/>
          </a:p>
        </p:txBody>
      </p:sp>
      <p:sp>
        <p:nvSpPr>
          <p:cNvPr id="166915" name="Line 3"/>
          <p:cNvSpPr>
            <a:spLocks noChangeShapeType="1"/>
          </p:cNvSpPr>
          <p:nvPr/>
        </p:nvSpPr>
        <p:spPr bwMode="auto">
          <a:xfrm>
            <a:off x="10402888" y="25939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916" name="Line 4"/>
          <p:cNvSpPr>
            <a:spLocks noChangeShapeType="1"/>
          </p:cNvSpPr>
          <p:nvPr/>
        </p:nvSpPr>
        <p:spPr bwMode="auto">
          <a:xfrm>
            <a:off x="10402888" y="25939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5695" name="Group 63"/>
          <p:cNvGraphicFramePr>
            <a:graphicFrameLocks noGrp="1"/>
          </p:cNvGraphicFramePr>
          <p:nvPr/>
        </p:nvGraphicFramePr>
        <p:xfrm>
          <a:off x="1616076" y="2133601"/>
          <a:ext cx="8943975" cy="2854325"/>
        </p:xfrm>
        <a:graphic>
          <a:graphicData uri="http://schemas.openxmlformats.org/drawingml/2006/table">
            <a:tbl>
              <a:tblPr rtl="1"/>
              <a:tblGrid>
                <a:gridCol w="647700"/>
                <a:gridCol w="720725"/>
                <a:gridCol w="3816350"/>
                <a:gridCol w="647700"/>
                <a:gridCol w="1081087"/>
                <a:gridCol w="1006475"/>
                <a:gridCol w="1023938"/>
              </a:tblGrid>
              <a:tr h="6477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بابت سرمايه‌گذاري </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آقای</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جهانگيري</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9087253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2640013" y="476251"/>
            <a:ext cx="7772400" cy="701675"/>
          </a:xfrm>
        </p:spPr>
        <p:txBody>
          <a:bodyPr/>
          <a:lstStyle/>
          <a:p>
            <a:pPr eaLnBrk="1" hangingPunct="1"/>
            <a:r>
              <a:rPr lang="ar-SA" altLang="fa-IR" sz="4000"/>
              <a:t>عنوان حساب سرمايه		شماره حساب 31</a:t>
            </a:r>
            <a:endParaRPr lang="en-US" altLang="fa-IR" sz="4000"/>
          </a:p>
        </p:txBody>
      </p:sp>
      <p:sp>
        <p:nvSpPr>
          <p:cNvPr id="167939" name="Line 3"/>
          <p:cNvSpPr>
            <a:spLocks noChangeShapeType="1"/>
          </p:cNvSpPr>
          <p:nvPr/>
        </p:nvSpPr>
        <p:spPr bwMode="auto">
          <a:xfrm>
            <a:off x="10402888" y="25939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40" name="Line 4"/>
          <p:cNvSpPr>
            <a:spLocks noChangeShapeType="1"/>
          </p:cNvSpPr>
          <p:nvPr/>
        </p:nvSpPr>
        <p:spPr bwMode="auto">
          <a:xfrm>
            <a:off x="10402888" y="25939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6726" name="Group 70"/>
          <p:cNvGraphicFramePr>
            <a:graphicFrameLocks noGrp="1"/>
          </p:cNvGraphicFramePr>
          <p:nvPr>
            <p:ph idx="1"/>
          </p:nvPr>
        </p:nvGraphicFramePr>
        <p:xfrm>
          <a:off x="1992314" y="1989139"/>
          <a:ext cx="7989887" cy="2260601"/>
        </p:xfrm>
        <a:graphic>
          <a:graphicData uri="http://schemas.openxmlformats.org/drawingml/2006/table">
            <a:tbl>
              <a:tblPr rtl="1"/>
              <a:tblGrid>
                <a:gridCol w="573087"/>
                <a:gridCol w="649288"/>
                <a:gridCol w="3024187"/>
                <a:gridCol w="569913"/>
                <a:gridCol w="1085850"/>
                <a:gridCol w="1046162"/>
                <a:gridCol w="1041400"/>
              </a:tblGrid>
              <a:tr h="51276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1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1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74783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بابت سرمايه‌گذاري</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آقای</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جهانگيري</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10000</a:t>
                      </a:r>
                    </a:p>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114782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body" idx="1"/>
          </p:nvPr>
        </p:nvSpPr>
        <p:spPr>
          <a:xfrm>
            <a:off x="1992313" y="1700214"/>
            <a:ext cx="8229600" cy="4281487"/>
          </a:xfrm>
        </p:spPr>
        <p:txBody>
          <a:bodyPr/>
          <a:lstStyle/>
          <a:p>
            <a:pPr eaLnBrk="1" hangingPunct="1"/>
            <a:r>
              <a:rPr lang="ar-SA" altLang="fa-IR" smtClean="0"/>
              <a:t>براي اطلاعات ت</a:t>
            </a:r>
            <a:r>
              <a:rPr lang="fa-IR" altLang="fa-IR" smtClean="0"/>
              <a:t>ف</a:t>
            </a:r>
            <a:r>
              <a:rPr lang="ar-SA" altLang="fa-IR" smtClean="0"/>
              <a:t>صي</a:t>
            </a:r>
            <a:r>
              <a:rPr lang="fa-IR" altLang="fa-IR" smtClean="0"/>
              <a:t>ل</a:t>
            </a:r>
            <a:r>
              <a:rPr lang="ar-SA" altLang="fa-IR" smtClean="0"/>
              <a:t>ي و جزئي</a:t>
            </a:r>
          </a:p>
          <a:p>
            <a:pPr eaLnBrk="1" hangingPunct="1"/>
            <a:r>
              <a:rPr lang="ar-SA" altLang="fa-IR" smtClean="0"/>
              <a:t>به عنوان دفتر كمكي براي حساب‌هايي كه شامل حساب‌هاي متعدد و جداگانه مي‌باشد (مثلاً حساب‌هاي دريافت</a:t>
            </a:r>
            <a:r>
              <a:rPr lang="fa-IR" altLang="fa-IR" smtClean="0"/>
              <a:t>ن</a:t>
            </a:r>
            <a:r>
              <a:rPr lang="ar-SA" altLang="fa-IR" smtClean="0"/>
              <a:t>ي)</a:t>
            </a:r>
          </a:p>
          <a:p>
            <a:pPr eaLnBrk="1" hangingPunct="1"/>
            <a:r>
              <a:rPr lang="ar-SA" altLang="fa-IR" smtClean="0"/>
              <a:t>همواره مانده حساب دفتر كل با مانده جمع حساب‌هاي دفتر معين آن حساب برابر است.</a:t>
            </a:r>
          </a:p>
          <a:p>
            <a:pPr eaLnBrk="1" hangingPunct="1"/>
            <a:r>
              <a:rPr lang="ar-SA" altLang="fa-IR" smtClean="0"/>
              <a:t>براي سهولت استفاده معمولاً دفاتر معين به ترتيب الفبا نگهداري مي‌شود.</a:t>
            </a:r>
            <a:endParaRPr lang="en-US" altLang="fa-IR" smtClean="0"/>
          </a:p>
        </p:txBody>
      </p:sp>
      <p:sp>
        <p:nvSpPr>
          <p:cNvPr id="168963" name="Rectangle 3"/>
          <p:cNvSpPr>
            <a:spLocks noChangeArrowheads="1"/>
          </p:cNvSpPr>
          <p:nvPr/>
        </p:nvSpPr>
        <p:spPr bwMode="auto">
          <a:xfrm>
            <a:off x="7751764" y="417514"/>
            <a:ext cx="21796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spcBef>
                <a:spcPct val="20000"/>
              </a:spcBef>
              <a:buSzPct val="85000"/>
            </a:pPr>
            <a:r>
              <a:rPr lang="ar-SA" altLang="fa-IR" sz="4000">
                <a:ea typeface="Zar" pitchFamily="2" charset="0"/>
                <a:cs typeface="Zar" pitchFamily="2" charset="0"/>
              </a:rPr>
              <a:t>دفاتر معين:</a:t>
            </a:r>
          </a:p>
        </p:txBody>
      </p:sp>
    </p:spTree>
    <p:extLst>
      <p:ext uri="{BB962C8B-B14F-4D97-AF65-F5344CB8AC3E}">
        <p14:creationId xmlns:p14="http://schemas.microsoft.com/office/powerpoint/2010/main" val="2541319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5735639" y="333375"/>
            <a:ext cx="4440237" cy="914400"/>
          </a:xfrm>
        </p:spPr>
        <p:txBody>
          <a:bodyPr/>
          <a:lstStyle/>
          <a:p>
            <a:pPr eaLnBrk="1" hangingPunct="1"/>
            <a:r>
              <a:rPr lang="fa-IR" altLang="fa-IR" sz="5400"/>
              <a:t>نكته سوم:</a:t>
            </a:r>
            <a:endParaRPr lang="en-US" altLang="fa-IR" sz="5400"/>
          </a:p>
        </p:txBody>
      </p:sp>
      <p:sp>
        <p:nvSpPr>
          <p:cNvPr id="96259" name="Rectangle 3"/>
          <p:cNvSpPr>
            <a:spLocks noGrp="1" noChangeArrowheads="1"/>
          </p:cNvSpPr>
          <p:nvPr>
            <p:ph type="body" idx="1"/>
          </p:nvPr>
        </p:nvSpPr>
        <p:spPr>
          <a:xfrm>
            <a:off x="2135188" y="1989139"/>
            <a:ext cx="7847012" cy="2530475"/>
          </a:xfrm>
        </p:spPr>
        <p:txBody>
          <a:bodyPr/>
          <a:lstStyle/>
          <a:p>
            <a:pPr eaLnBrk="1" hangingPunct="1">
              <a:buFontTx/>
              <a:buNone/>
            </a:pPr>
            <a:r>
              <a:rPr lang="fa-IR" altLang="fa-IR" sz="4000"/>
              <a:t>در هر فعاليت مالي حداقل دو حساب دستخوش تغيير مي‌شود كه يكي از آنها الزاماً بدهكار و ديگري بستانكار خواهد بود.</a:t>
            </a:r>
            <a:endParaRPr lang="en-US" altLang="fa-IR" sz="4000"/>
          </a:p>
        </p:txBody>
      </p:sp>
    </p:spTree>
    <p:extLst>
      <p:ext uri="{BB962C8B-B14F-4D97-AF65-F5344CB8AC3E}">
        <p14:creationId xmlns:p14="http://schemas.microsoft.com/office/powerpoint/2010/main" val="285965523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2566988" y="385763"/>
            <a:ext cx="7772400" cy="946150"/>
          </a:xfrm>
        </p:spPr>
        <p:txBody>
          <a:bodyPr/>
          <a:lstStyle/>
          <a:p>
            <a:pPr eaLnBrk="1" hangingPunct="1"/>
            <a:r>
              <a:rPr lang="ar-SA" altLang="fa-IR" sz="2800"/>
              <a:t>مثال: دفتر كل</a:t>
            </a:r>
            <a:r>
              <a:rPr lang="en-US" altLang="fa-IR" sz="2800"/>
              <a:t/>
            </a:r>
            <a:br>
              <a:rPr lang="en-US" altLang="fa-IR" sz="2800"/>
            </a:br>
            <a:r>
              <a:rPr lang="ar-SA" altLang="fa-IR" sz="2800"/>
              <a:t>عنوان حساب حساب‌هاي دريافتي		شماره حساب 13</a:t>
            </a:r>
            <a:endParaRPr lang="en-US" altLang="fa-IR" sz="2800"/>
          </a:p>
        </p:txBody>
      </p:sp>
      <p:sp>
        <p:nvSpPr>
          <p:cNvPr id="169987" name="Line 3"/>
          <p:cNvSpPr>
            <a:spLocks noChangeShapeType="1"/>
          </p:cNvSpPr>
          <p:nvPr/>
        </p:nvSpPr>
        <p:spPr bwMode="auto">
          <a:xfrm>
            <a:off x="10402888" y="12874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9988" name="Line 4"/>
          <p:cNvSpPr>
            <a:spLocks noChangeShapeType="1"/>
          </p:cNvSpPr>
          <p:nvPr/>
        </p:nvSpPr>
        <p:spPr bwMode="auto">
          <a:xfrm>
            <a:off x="10402888" y="12874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8800" name="Group 96"/>
          <p:cNvGraphicFramePr>
            <a:graphicFrameLocks noGrp="1"/>
          </p:cNvGraphicFramePr>
          <p:nvPr/>
        </p:nvGraphicFramePr>
        <p:xfrm>
          <a:off x="1774826" y="1773238"/>
          <a:ext cx="8353425" cy="3570288"/>
        </p:xfrm>
        <a:graphic>
          <a:graphicData uri="http://schemas.openxmlformats.org/drawingml/2006/table">
            <a:tbl>
              <a:tblPr rtl="1"/>
              <a:tblGrid>
                <a:gridCol w="576262"/>
                <a:gridCol w="719138"/>
                <a:gridCol w="3313112"/>
                <a:gridCol w="577850"/>
                <a:gridCol w="1149350"/>
                <a:gridCol w="1009650"/>
                <a:gridCol w="1008063"/>
              </a:tblGrid>
              <a:tr h="46355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1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1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بستانكار</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397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ارائه خدمات به مؤسسه قاسمي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1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8445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ارائه خدمات به مؤسسه جوادي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7.500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1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12.500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8413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9</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دريافت وجه از مؤسسه قاسمي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1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5810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11</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ارائه خدمات به آقاي احمدي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1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16.000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2173857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7248526" y="482184"/>
            <a:ext cx="282257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latin typeface="Times New Roman" panose="02020603050405020304" pitchFamily="18" charset="0"/>
                <a:ea typeface="Lotus" pitchFamily="2" charset="0"/>
                <a:cs typeface="Lotus" pitchFamily="2" charset="0"/>
              </a:rPr>
              <a:t>دفاتر معين</a:t>
            </a:r>
            <a:endParaRPr lang="en-US" altLang="fa-IR" sz="4400" b="0">
              <a:cs typeface="Arial" panose="020B0604020202020204" pitchFamily="34" charset="0"/>
            </a:endParaRPr>
          </a:p>
        </p:txBody>
      </p:sp>
      <p:graphicFrame>
        <p:nvGraphicFramePr>
          <p:cNvPr id="329801" name="Group 73"/>
          <p:cNvGraphicFramePr>
            <a:graphicFrameLocks noGrp="1"/>
          </p:cNvGraphicFramePr>
          <p:nvPr/>
        </p:nvGraphicFramePr>
        <p:xfrm>
          <a:off x="2208213" y="1844676"/>
          <a:ext cx="8064500" cy="2216785"/>
        </p:xfrm>
        <a:graphic>
          <a:graphicData uri="http://schemas.openxmlformats.org/drawingml/2006/table">
            <a:tbl>
              <a:tblPr rtl="1"/>
              <a:tblGrid>
                <a:gridCol w="2016125"/>
                <a:gridCol w="1635125"/>
                <a:gridCol w="666750"/>
                <a:gridCol w="1995488"/>
                <a:gridCol w="1751012"/>
              </a:tblGrid>
              <a:tr h="6064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مؤسسه قاسمي</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          </a:t>
                      </a:r>
                      <a:r>
                        <a:rPr kumimoji="0" lang="ar-SA" altLang="fa-IR" sz="2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مؤسسه جوادي</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0922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6/7     5.000</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2.500</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(9/7)</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8/7     7.500</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2460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2.500</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a:noFill/>
                    </a:lnT>
                    <a:lnB>
                      <a:noFill/>
                    </a:lnB>
                    <a:lnTlToBr>
                      <a:noFill/>
                    </a:lnTlToBr>
                    <a:lnBlToTr>
                      <a:noFill/>
                    </a:lnBlToTr>
                    <a:noFill/>
                  </a:tcPr>
                </a:tc>
              </a:tr>
            </a:tbl>
          </a:graphicData>
        </a:graphic>
      </p:graphicFrame>
      <p:sp>
        <p:nvSpPr>
          <p:cNvPr id="171030" name="Rectangle 28"/>
          <p:cNvSpPr>
            <a:spLocks noChangeArrowheads="1"/>
          </p:cNvSpPr>
          <p:nvPr/>
        </p:nvSpPr>
        <p:spPr bwMode="auto">
          <a:xfrm>
            <a:off x="10483850" y="3749676"/>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endParaRPr lang="en-US" altLang="fa-IR" sz="1800" b="0">
              <a:cs typeface="Arial" panose="020B0604020202020204" pitchFamily="34" charset="0"/>
            </a:endParaRPr>
          </a:p>
        </p:txBody>
      </p:sp>
      <p:graphicFrame>
        <p:nvGraphicFramePr>
          <p:cNvPr id="329799" name="Group 71"/>
          <p:cNvGraphicFramePr>
            <a:graphicFrameLocks noGrp="1"/>
          </p:cNvGraphicFramePr>
          <p:nvPr/>
        </p:nvGraphicFramePr>
        <p:xfrm>
          <a:off x="4656139" y="4724400"/>
          <a:ext cx="2808287" cy="914400"/>
        </p:xfrm>
        <a:graphic>
          <a:graphicData uri="http://schemas.openxmlformats.org/drawingml/2006/table">
            <a:tbl>
              <a:tblPr rtl="1"/>
              <a:tblGrid>
                <a:gridCol w="1462087">
                  <a:extLst>
                    <a:ext uri="{9D8B030D-6E8A-4147-A177-3AD203B41FA5}">
                      <a16:colId xmlns:a16="http://schemas.microsoft.com/office/drawing/2014/main" xmlns="" val="3898721779"/>
                    </a:ext>
                  </a:extLst>
                </a:gridCol>
                <a:gridCol w="1346200">
                  <a:extLst>
                    <a:ext uri="{9D8B030D-6E8A-4147-A177-3AD203B41FA5}">
                      <a16:colId xmlns:a16="http://schemas.microsoft.com/office/drawing/2014/main" xmlns="" val="3715356032"/>
                    </a:ext>
                  </a:extLst>
                </a:gridCol>
              </a:tblGrid>
              <a:tr h="304800">
                <a:tc gridSpan="2">
                  <a:txBody>
                    <a:bodyPr/>
                    <a:lstStyle>
                      <a:lvl1pPr>
                        <a:spcBef>
                          <a:spcPct val="20000"/>
                        </a:spcBef>
                        <a:buSzPct val="85000"/>
                        <a:defRPr sz="2800" b="1">
                          <a:solidFill>
                            <a:schemeClr val="tx1"/>
                          </a:solidFill>
                          <a:latin typeface="Arial" panose="020B0604020202020204" pitchFamily="34" charset="0"/>
                          <a:cs typeface="Zar" pitchFamily="2" charset="0"/>
                        </a:defRPr>
                      </a:lvl1pPr>
                      <a:lvl2pPr>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cs typeface="Zar" pitchFamily="2" charset="0"/>
                        </a:defRPr>
                      </a:lvl2pPr>
                      <a:lvl3pPr>
                        <a:spcBef>
                          <a:spcPct val="20000"/>
                        </a:spcBef>
                        <a:buSzPct val="70000"/>
                        <a:buFont typeface="Wingdings" panose="05000000000000000000" pitchFamily="2" charset="2"/>
                        <a:defRPr sz="2000">
                          <a:solidFill>
                            <a:schemeClr val="tx1"/>
                          </a:solidFill>
                          <a:latin typeface="Times New Roman" panose="02020603050405020304" pitchFamily="18" charset="0"/>
                          <a:cs typeface="Zar" pitchFamily="2" charset="0"/>
                        </a:defRPr>
                      </a:lvl3pPr>
                      <a:lvl4pPr>
                        <a:spcBef>
                          <a:spcPct val="20000"/>
                        </a:spcBef>
                        <a:buSzPct val="70000"/>
                        <a:buFont typeface="Wingdings" panose="05000000000000000000" pitchFamily="2" charset="2"/>
                        <a:defRPr>
                          <a:solidFill>
                            <a:schemeClr val="tx1"/>
                          </a:solidFill>
                          <a:latin typeface="Times New Roman" panose="02020603050405020304" pitchFamily="18" charset="0"/>
                          <a:cs typeface="Zar" pitchFamily="2" charset="0"/>
                        </a:defRPr>
                      </a:lvl4pPr>
                      <a:lvl5pPr>
                        <a:spcBef>
                          <a:spcPct val="20000"/>
                        </a:spcBef>
                        <a:defRPr>
                          <a:solidFill>
                            <a:schemeClr val="tx1"/>
                          </a:solidFill>
                          <a:latin typeface="Times New Roman" panose="02020603050405020304" pitchFamily="18" charset="0"/>
                          <a:cs typeface="Zar" pitchFamily="2" charset="0"/>
                        </a:defRPr>
                      </a:lvl5pPr>
                      <a:lvl6pPr algn="r" rtl="1" fontAlgn="base">
                        <a:spcBef>
                          <a:spcPct val="20000"/>
                        </a:spcBef>
                        <a:spcAft>
                          <a:spcPct val="0"/>
                        </a:spcAft>
                        <a:defRPr>
                          <a:solidFill>
                            <a:schemeClr val="tx1"/>
                          </a:solidFill>
                          <a:latin typeface="Times New Roman" panose="02020603050405020304" pitchFamily="18" charset="0"/>
                          <a:cs typeface="Zar" pitchFamily="2" charset="0"/>
                        </a:defRPr>
                      </a:lvl6pPr>
                      <a:lvl7pPr algn="r" rtl="1" fontAlgn="base">
                        <a:spcBef>
                          <a:spcPct val="20000"/>
                        </a:spcBef>
                        <a:spcAft>
                          <a:spcPct val="0"/>
                        </a:spcAft>
                        <a:defRPr>
                          <a:solidFill>
                            <a:schemeClr val="tx1"/>
                          </a:solidFill>
                          <a:latin typeface="Times New Roman" panose="02020603050405020304" pitchFamily="18" charset="0"/>
                          <a:cs typeface="Zar" pitchFamily="2" charset="0"/>
                        </a:defRPr>
                      </a:lvl7pPr>
                      <a:lvl8pPr algn="r" rtl="1" fontAlgn="base">
                        <a:spcBef>
                          <a:spcPct val="20000"/>
                        </a:spcBef>
                        <a:spcAft>
                          <a:spcPct val="0"/>
                        </a:spcAft>
                        <a:defRPr>
                          <a:solidFill>
                            <a:schemeClr val="tx1"/>
                          </a:solidFill>
                          <a:latin typeface="Times New Roman" panose="02020603050405020304" pitchFamily="18" charset="0"/>
                          <a:cs typeface="Zar" pitchFamily="2" charset="0"/>
                        </a:defRPr>
                      </a:lvl8pPr>
                      <a:lvl9pPr algn="r" rtl="1" fontAlgn="base">
                        <a:spcBef>
                          <a:spcPct val="20000"/>
                        </a:spcBef>
                        <a:spcAft>
                          <a:spcPct val="0"/>
                        </a:spcAft>
                        <a:defRPr>
                          <a:solidFill>
                            <a:schemeClr val="tx1"/>
                          </a:solidFill>
                          <a:latin typeface="Times New Roman" panose="02020603050405020304" pitchFamily="18"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آقاي احمدي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xmlns="" val="3070333479"/>
                  </a:ext>
                </a:extLst>
              </a:tr>
              <a:tr h="304800">
                <a:tc>
                  <a:txBody>
                    <a:bodyPr/>
                    <a:lstStyle>
                      <a:lvl1pPr>
                        <a:spcBef>
                          <a:spcPct val="20000"/>
                        </a:spcBef>
                        <a:buSzPct val="85000"/>
                        <a:defRPr sz="2800" b="1">
                          <a:solidFill>
                            <a:schemeClr val="tx1"/>
                          </a:solidFill>
                          <a:latin typeface="Arial" panose="020B0604020202020204" pitchFamily="34" charset="0"/>
                          <a:cs typeface="Zar" pitchFamily="2" charset="0"/>
                        </a:defRPr>
                      </a:lvl1pPr>
                      <a:lvl2pPr>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cs typeface="Zar" pitchFamily="2" charset="0"/>
                        </a:defRPr>
                      </a:lvl2pPr>
                      <a:lvl3pPr>
                        <a:spcBef>
                          <a:spcPct val="20000"/>
                        </a:spcBef>
                        <a:buSzPct val="70000"/>
                        <a:buFont typeface="Wingdings" panose="05000000000000000000" pitchFamily="2" charset="2"/>
                        <a:defRPr sz="2000">
                          <a:solidFill>
                            <a:schemeClr val="tx1"/>
                          </a:solidFill>
                          <a:latin typeface="Times New Roman" panose="02020603050405020304" pitchFamily="18" charset="0"/>
                          <a:cs typeface="Zar" pitchFamily="2" charset="0"/>
                        </a:defRPr>
                      </a:lvl3pPr>
                      <a:lvl4pPr>
                        <a:spcBef>
                          <a:spcPct val="20000"/>
                        </a:spcBef>
                        <a:buSzPct val="70000"/>
                        <a:buFont typeface="Wingdings" panose="05000000000000000000" pitchFamily="2" charset="2"/>
                        <a:defRPr>
                          <a:solidFill>
                            <a:schemeClr val="tx1"/>
                          </a:solidFill>
                          <a:latin typeface="Times New Roman" panose="02020603050405020304" pitchFamily="18" charset="0"/>
                          <a:cs typeface="Zar" pitchFamily="2" charset="0"/>
                        </a:defRPr>
                      </a:lvl4pPr>
                      <a:lvl5pPr>
                        <a:spcBef>
                          <a:spcPct val="20000"/>
                        </a:spcBef>
                        <a:defRPr>
                          <a:solidFill>
                            <a:schemeClr val="tx1"/>
                          </a:solidFill>
                          <a:latin typeface="Times New Roman" panose="02020603050405020304" pitchFamily="18" charset="0"/>
                          <a:cs typeface="Zar" pitchFamily="2" charset="0"/>
                        </a:defRPr>
                      </a:lvl5pPr>
                      <a:lvl6pPr algn="r" rtl="1" fontAlgn="base">
                        <a:spcBef>
                          <a:spcPct val="20000"/>
                        </a:spcBef>
                        <a:spcAft>
                          <a:spcPct val="0"/>
                        </a:spcAft>
                        <a:defRPr>
                          <a:solidFill>
                            <a:schemeClr val="tx1"/>
                          </a:solidFill>
                          <a:latin typeface="Times New Roman" panose="02020603050405020304" pitchFamily="18" charset="0"/>
                          <a:cs typeface="Zar" pitchFamily="2" charset="0"/>
                        </a:defRPr>
                      </a:lvl6pPr>
                      <a:lvl7pPr algn="r" rtl="1" fontAlgn="base">
                        <a:spcBef>
                          <a:spcPct val="20000"/>
                        </a:spcBef>
                        <a:spcAft>
                          <a:spcPct val="0"/>
                        </a:spcAft>
                        <a:defRPr>
                          <a:solidFill>
                            <a:schemeClr val="tx1"/>
                          </a:solidFill>
                          <a:latin typeface="Times New Roman" panose="02020603050405020304" pitchFamily="18" charset="0"/>
                          <a:cs typeface="Zar" pitchFamily="2" charset="0"/>
                        </a:defRPr>
                      </a:lvl7pPr>
                      <a:lvl8pPr algn="r" rtl="1" fontAlgn="base">
                        <a:spcBef>
                          <a:spcPct val="20000"/>
                        </a:spcBef>
                        <a:spcAft>
                          <a:spcPct val="0"/>
                        </a:spcAft>
                        <a:defRPr>
                          <a:solidFill>
                            <a:schemeClr val="tx1"/>
                          </a:solidFill>
                          <a:latin typeface="Times New Roman" panose="02020603050405020304" pitchFamily="18" charset="0"/>
                          <a:cs typeface="Zar" pitchFamily="2" charset="0"/>
                        </a:defRPr>
                      </a:lvl8pPr>
                      <a:lvl9pPr algn="r" rtl="1" fontAlgn="base">
                        <a:spcBef>
                          <a:spcPct val="20000"/>
                        </a:spcBef>
                        <a:spcAft>
                          <a:spcPct val="0"/>
                        </a:spcAft>
                        <a:defRPr>
                          <a:solidFill>
                            <a:schemeClr val="tx1"/>
                          </a:solidFill>
                          <a:latin typeface="Times New Roman" panose="02020603050405020304" pitchFamily="18"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6.000</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ct val="20000"/>
                        </a:spcBef>
                        <a:buSzPct val="85000"/>
                        <a:defRPr sz="2800" b="1">
                          <a:solidFill>
                            <a:schemeClr val="tx1"/>
                          </a:solidFill>
                          <a:latin typeface="Arial" panose="020B0604020202020204" pitchFamily="34" charset="0"/>
                          <a:cs typeface="Zar" pitchFamily="2" charset="0"/>
                        </a:defRPr>
                      </a:lvl1pPr>
                      <a:lvl2pPr>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cs typeface="Zar" pitchFamily="2" charset="0"/>
                        </a:defRPr>
                      </a:lvl2pPr>
                      <a:lvl3pPr>
                        <a:spcBef>
                          <a:spcPct val="20000"/>
                        </a:spcBef>
                        <a:buSzPct val="70000"/>
                        <a:buFont typeface="Wingdings" panose="05000000000000000000" pitchFamily="2" charset="2"/>
                        <a:defRPr sz="2000">
                          <a:solidFill>
                            <a:schemeClr val="tx1"/>
                          </a:solidFill>
                          <a:latin typeface="Times New Roman" panose="02020603050405020304" pitchFamily="18" charset="0"/>
                          <a:cs typeface="Zar" pitchFamily="2" charset="0"/>
                        </a:defRPr>
                      </a:lvl3pPr>
                      <a:lvl4pPr>
                        <a:spcBef>
                          <a:spcPct val="20000"/>
                        </a:spcBef>
                        <a:buSzPct val="70000"/>
                        <a:buFont typeface="Wingdings" panose="05000000000000000000" pitchFamily="2" charset="2"/>
                        <a:defRPr>
                          <a:solidFill>
                            <a:schemeClr val="tx1"/>
                          </a:solidFill>
                          <a:latin typeface="Times New Roman" panose="02020603050405020304" pitchFamily="18" charset="0"/>
                          <a:cs typeface="Zar" pitchFamily="2" charset="0"/>
                        </a:defRPr>
                      </a:lvl4pPr>
                      <a:lvl5pPr>
                        <a:spcBef>
                          <a:spcPct val="20000"/>
                        </a:spcBef>
                        <a:defRPr>
                          <a:solidFill>
                            <a:schemeClr val="tx1"/>
                          </a:solidFill>
                          <a:latin typeface="Times New Roman" panose="02020603050405020304" pitchFamily="18" charset="0"/>
                          <a:cs typeface="Zar" pitchFamily="2" charset="0"/>
                        </a:defRPr>
                      </a:lvl5pPr>
                      <a:lvl6pPr algn="r" rtl="1" fontAlgn="base">
                        <a:spcBef>
                          <a:spcPct val="20000"/>
                        </a:spcBef>
                        <a:spcAft>
                          <a:spcPct val="0"/>
                        </a:spcAft>
                        <a:defRPr>
                          <a:solidFill>
                            <a:schemeClr val="tx1"/>
                          </a:solidFill>
                          <a:latin typeface="Times New Roman" panose="02020603050405020304" pitchFamily="18" charset="0"/>
                          <a:cs typeface="Zar" pitchFamily="2" charset="0"/>
                        </a:defRPr>
                      </a:lvl6pPr>
                      <a:lvl7pPr algn="r" rtl="1" fontAlgn="base">
                        <a:spcBef>
                          <a:spcPct val="20000"/>
                        </a:spcBef>
                        <a:spcAft>
                          <a:spcPct val="0"/>
                        </a:spcAft>
                        <a:defRPr>
                          <a:solidFill>
                            <a:schemeClr val="tx1"/>
                          </a:solidFill>
                          <a:latin typeface="Times New Roman" panose="02020603050405020304" pitchFamily="18" charset="0"/>
                          <a:cs typeface="Zar" pitchFamily="2" charset="0"/>
                        </a:defRPr>
                      </a:lvl7pPr>
                      <a:lvl8pPr algn="r" rtl="1" fontAlgn="base">
                        <a:spcBef>
                          <a:spcPct val="20000"/>
                        </a:spcBef>
                        <a:spcAft>
                          <a:spcPct val="0"/>
                        </a:spcAft>
                        <a:defRPr>
                          <a:solidFill>
                            <a:schemeClr val="tx1"/>
                          </a:solidFill>
                          <a:latin typeface="Times New Roman" panose="02020603050405020304" pitchFamily="18" charset="0"/>
                          <a:cs typeface="Zar" pitchFamily="2" charset="0"/>
                        </a:defRPr>
                      </a:lvl8pPr>
                      <a:lvl9pPr algn="r" rtl="1" fontAlgn="base">
                        <a:spcBef>
                          <a:spcPct val="20000"/>
                        </a:spcBef>
                        <a:spcAft>
                          <a:spcPct val="0"/>
                        </a:spcAft>
                        <a:defRPr>
                          <a:solidFill>
                            <a:schemeClr val="tx1"/>
                          </a:solidFill>
                          <a:latin typeface="Times New Roman" panose="02020603050405020304" pitchFamily="18"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xmlns="" val="3505738681"/>
                  </a:ext>
                </a:extLst>
              </a:tr>
            </a:tbl>
          </a:graphicData>
        </a:graphic>
      </p:graphicFrame>
    </p:spTree>
    <p:extLst>
      <p:ext uri="{BB962C8B-B14F-4D97-AF65-F5344CB8AC3E}">
        <p14:creationId xmlns:p14="http://schemas.microsoft.com/office/powerpoint/2010/main" val="40435519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1703388" y="1844676"/>
            <a:ext cx="8793162"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tabLst>
                <a:tab pos="70961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0961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9pPr>
          </a:lstStyle>
          <a:p>
            <a:pPr eaLnBrk="1" hangingPunct="1">
              <a:buFont typeface="Wingdings" panose="05000000000000000000" pitchFamily="2" charset="2"/>
              <a:buChar char="v"/>
            </a:pPr>
            <a:r>
              <a:rPr lang="fa-IR" altLang="fa-IR" sz="4000">
                <a:ea typeface="Zar" pitchFamily="2" charset="0"/>
                <a:cs typeface="Zar" pitchFamily="2" charset="0"/>
              </a:rPr>
              <a:t> </a:t>
            </a:r>
            <a:r>
              <a:rPr lang="ar-SA" altLang="fa-IR" sz="4000">
                <a:ea typeface="Zar" pitchFamily="2" charset="0"/>
                <a:cs typeface="Zar" pitchFamily="2" charset="0"/>
              </a:rPr>
              <a:t>براي حصول اطمينان از صحت ثبت عمليات</a:t>
            </a:r>
            <a:r>
              <a:rPr lang="fa-IR" altLang="fa-IR" sz="4000">
                <a:ea typeface="Zar" pitchFamily="2" charset="0"/>
                <a:cs typeface="Zar" pitchFamily="2" charset="0"/>
              </a:rPr>
              <a:t> </a:t>
            </a:r>
            <a:r>
              <a:rPr lang="ar-SA" altLang="fa-IR" sz="4000">
                <a:ea typeface="Zar" pitchFamily="2" charset="0"/>
                <a:cs typeface="Zar" pitchFamily="2" charset="0"/>
              </a:rPr>
              <a:t>و درستي مانده حساب</a:t>
            </a:r>
            <a:r>
              <a:rPr lang="ar-SA" altLang="fa-IR" sz="4000">
                <a:cs typeface="Arial" panose="020B0604020202020204" pitchFamily="34" charset="0"/>
              </a:rPr>
              <a:t>‌</a:t>
            </a:r>
            <a:r>
              <a:rPr lang="ar-SA" altLang="fa-IR" sz="4000">
                <a:ea typeface="Zar" pitchFamily="2" charset="0"/>
                <a:cs typeface="Zar" pitchFamily="2" charset="0"/>
              </a:rPr>
              <a:t>ها در فواصل زماني مختلف توسط حسابداران تهيه مي</a:t>
            </a:r>
            <a:r>
              <a:rPr lang="ar-SA" altLang="fa-IR" sz="4000">
                <a:cs typeface="Arial" panose="020B0604020202020204" pitchFamily="34" charset="0"/>
              </a:rPr>
              <a:t>‌</a:t>
            </a:r>
            <a:r>
              <a:rPr lang="ar-SA" altLang="fa-IR" sz="4000">
                <a:ea typeface="Zar" pitchFamily="2" charset="0"/>
                <a:cs typeface="Zar" pitchFamily="2" charset="0"/>
              </a:rPr>
              <a:t>شود.</a:t>
            </a:r>
            <a:endParaRPr lang="en-US" altLang="fa-IR" sz="4000">
              <a:ea typeface="Zar" pitchFamily="2" charset="0"/>
              <a:cs typeface="Zar" pitchFamily="2" charset="0"/>
            </a:endParaRPr>
          </a:p>
          <a:p>
            <a:pPr eaLnBrk="1" hangingPunct="1">
              <a:buFont typeface="Wingdings" panose="05000000000000000000" pitchFamily="2" charset="2"/>
              <a:buChar char="v"/>
            </a:pPr>
            <a:r>
              <a:rPr lang="fa-IR" altLang="fa-IR" sz="4000">
                <a:ea typeface="Zar" pitchFamily="2" charset="0"/>
                <a:cs typeface="Zar" pitchFamily="2" charset="0"/>
              </a:rPr>
              <a:t> </a:t>
            </a:r>
            <a:r>
              <a:rPr lang="ar-SA" altLang="fa-IR" sz="4000">
                <a:ea typeface="Zar" pitchFamily="2" charset="0"/>
                <a:cs typeface="Zar" pitchFamily="2" charset="0"/>
              </a:rPr>
              <a:t>بايد توجه داشت كه تراز آزمايشي در زمره صورت</a:t>
            </a:r>
            <a:r>
              <a:rPr lang="ar-SA" altLang="fa-IR" sz="4000">
                <a:cs typeface="Arial" panose="020B0604020202020204" pitchFamily="34" charset="0"/>
              </a:rPr>
              <a:t>‌</a:t>
            </a:r>
            <a:r>
              <a:rPr lang="ar-SA" altLang="fa-IR" sz="4000">
                <a:ea typeface="Zar" pitchFamily="2" charset="0"/>
                <a:cs typeface="Zar" pitchFamily="2" charset="0"/>
              </a:rPr>
              <a:t>هاي مالي محسوب نمي</a:t>
            </a:r>
            <a:r>
              <a:rPr lang="ar-SA" altLang="fa-IR" sz="4000">
                <a:cs typeface="Arial" panose="020B0604020202020204" pitchFamily="34" charset="0"/>
              </a:rPr>
              <a:t>‌</a:t>
            </a:r>
            <a:r>
              <a:rPr lang="ar-SA" altLang="fa-IR" sz="4000">
                <a:ea typeface="Zar" pitchFamily="2" charset="0"/>
                <a:cs typeface="Zar" pitchFamily="2" charset="0"/>
              </a:rPr>
              <a:t>شود و صرفاً فهرستي از مانده حساب</a:t>
            </a:r>
            <a:r>
              <a:rPr lang="ar-SA" altLang="fa-IR" sz="4000">
                <a:cs typeface="Arial" panose="020B0604020202020204" pitchFamily="34" charset="0"/>
              </a:rPr>
              <a:t>‌</a:t>
            </a:r>
            <a:r>
              <a:rPr lang="ar-SA" altLang="fa-IR" sz="4000">
                <a:ea typeface="Zar" pitchFamily="2" charset="0"/>
                <a:cs typeface="Zar" pitchFamily="2" charset="0"/>
              </a:rPr>
              <a:t>هاست.</a:t>
            </a:r>
          </a:p>
        </p:txBody>
      </p:sp>
      <p:sp>
        <p:nvSpPr>
          <p:cNvPr id="172035" name="Rectangle 3"/>
          <p:cNvSpPr>
            <a:spLocks noChangeArrowheads="1"/>
          </p:cNvSpPr>
          <p:nvPr/>
        </p:nvSpPr>
        <p:spPr bwMode="auto">
          <a:xfrm>
            <a:off x="7032626" y="579438"/>
            <a:ext cx="29702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eaLnBrk="1" hangingPunct="1"/>
            <a:r>
              <a:rPr lang="ar-SA" altLang="fa-IR">
                <a:latin typeface="Times New Roman" panose="02020603050405020304" pitchFamily="18" charset="0"/>
                <a:ea typeface="Zar" pitchFamily="2" charset="0"/>
                <a:cs typeface="Zar" pitchFamily="2" charset="0"/>
              </a:rPr>
              <a:t>تراز آزمايشي</a:t>
            </a:r>
            <a:endParaRPr lang="en-US" altLang="fa-IR">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0723723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1840" name="Group 64"/>
          <p:cNvGraphicFramePr>
            <a:graphicFrameLocks noGrp="1"/>
          </p:cNvGraphicFramePr>
          <p:nvPr/>
        </p:nvGraphicFramePr>
        <p:xfrm>
          <a:off x="3359150" y="1557338"/>
          <a:ext cx="5537200" cy="3962400"/>
        </p:xfrm>
        <a:graphic>
          <a:graphicData uri="http://schemas.openxmlformats.org/drawingml/2006/table">
            <a:tbl>
              <a:tblPr rtl="1"/>
              <a:tblGrid>
                <a:gridCol w="1384300"/>
                <a:gridCol w="1384300"/>
                <a:gridCol w="1384300"/>
                <a:gridCol w="1384300"/>
              </a:tblGrid>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نام حساب</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شماره حساب</a:t>
                      </a:r>
                      <a:endParaRPr kumimoji="0" lang="en-US"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 بدهكار</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 بستانكار</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صندوق</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ملزومات</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اثاثه</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75.000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حساب‌هاي پرداخت</a:t>
                      </a:r>
                      <a:r>
                        <a:rPr kumimoji="0" lang="fa-IR" altLang="fa-IR"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ن</a:t>
                      </a:r>
                      <a:r>
                        <a:rPr kumimoji="0" lang="ar-SA" altLang="fa-IR"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ي</a:t>
                      </a:r>
                      <a:endParaRPr kumimoji="0" lang="ar-SA" altLang="fa-I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سرمايه</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480.000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برداشت</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درآمد</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300.000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هزينه </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حق</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و</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ق</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جمع</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805.000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805.000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3115" name="Rectangle 61"/>
          <p:cNvSpPr>
            <a:spLocks noChangeArrowheads="1"/>
          </p:cNvSpPr>
          <p:nvPr/>
        </p:nvSpPr>
        <p:spPr bwMode="auto">
          <a:xfrm>
            <a:off x="4943476" y="260351"/>
            <a:ext cx="28368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2000">
                <a:solidFill>
                  <a:schemeClr val="tx2"/>
                </a:solidFill>
                <a:ea typeface="Zar" pitchFamily="2" charset="0"/>
                <a:cs typeface="Zar" pitchFamily="2" charset="0"/>
              </a:rPr>
              <a:t>تعميرگاه آلفا</a:t>
            </a:r>
          </a:p>
          <a:p>
            <a:pPr algn="ctr"/>
            <a:r>
              <a:rPr lang="fa-IR" altLang="fa-IR" sz="2000">
                <a:solidFill>
                  <a:schemeClr val="tx2"/>
                </a:solidFill>
                <a:ea typeface="Zar" pitchFamily="2" charset="0"/>
                <a:cs typeface="Zar" pitchFamily="2" charset="0"/>
              </a:rPr>
              <a:t>ترازآزمايشي</a:t>
            </a:r>
            <a:r>
              <a:rPr lang="fa-IR" altLang="fa-IR" sz="3200">
                <a:solidFill>
                  <a:schemeClr val="tx2"/>
                </a:solidFill>
                <a:ea typeface="Zar" pitchFamily="2" charset="0"/>
                <a:cs typeface="Zar" pitchFamily="2" charset="0"/>
              </a:rPr>
              <a:t/>
            </a:r>
            <a:br>
              <a:rPr lang="fa-IR" altLang="fa-IR" sz="3200">
                <a:solidFill>
                  <a:schemeClr val="tx2"/>
                </a:solidFill>
                <a:ea typeface="Zar" pitchFamily="2" charset="0"/>
                <a:cs typeface="Zar" pitchFamily="2" charset="0"/>
              </a:rPr>
            </a:br>
            <a:r>
              <a:rPr lang="fa-IR" altLang="fa-IR" sz="2000">
                <a:solidFill>
                  <a:schemeClr val="tx2"/>
                </a:solidFill>
                <a:ea typeface="Zar" pitchFamily="2" charset="0"/>
                <a:cs typeface="Zar" pitchFamily="2" charset="0"/>
              </a:rPr>
              <a:t>20/12/</a:t>
            </a:r>
            <a:r>
              <a:rPr lang="en-US" altLang="fa-IR" sz="2000">
                <a:solidFill>
                  <a:schemeClr val="tx2"/>
                </a:solidFill>
                <a:ea typeface="Zar" pitchFamily="2" charset="0"/>
                <a:cs typeface="Zar" pitchFamily="2" charset="0"/>
              </a:rPr>
              <a:t>XX</a:t>
            </a:r>
            <a:r>
              <a:rPr lang="fa-IR" altLang="fa-IR" sz="2000">
                <a:solidFill>
                  <a:schemeClr val="tx2"/>
                </a:solidFill>
                <a:ea typeface="Zar" pitchFamily="2" charset="0"/>
                <a:cs typeface="Zar" pitchFamily="2" charset="0"/>
              </a:rPr>
              <a:t>13</a:t>
            </a:r>
            <a:endParaRPr lang="en-US" altLang="fa-IR" sz="2000">
              <a:solidFill>
                <a:schemeClr val="tx2"/>
              </a:solidFill>
              <a:ea typeface="Zar" pitchFamily="2" charset="0"/>
              <a:cs typeface="Zar" pitchFamily="2" charset="0"/>
            </a:endParaRPr>
          </a:p>
        </p:txBody>
      </p:sp>
    </p:spTree>
    <p:extLst>
      <p:ext uri="{BB962C8B-B14F-4D97-AF65-F5344CB8AC3E}">
        <p14:creationId xmlns:p14="http://schemas.microsoft.com/office/powerpoint/2010/main" val="10883632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1847850" y="2103438"/>
            <a:ext cx="862965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2800">
                <a:ea typeface="Zar" pitchFamily="2" charset="0"/>
                <a:cs typeface="Zar" pitchFamily="2" charset="0"/>
              </a:rPr>
              <a:t>الف – اشتباهاتي كه موجب عدم توازن ستون</a:t>
            </a:r>
            <a:r>
              <a:rPr lang="ar-SA" altLang="fa-IR" sz="2800">
                <a:cs typeface="Arial" panose="020B0604020202020204" pitchFamily="34" charset="0"/>
              </a:rPr>
              <a:t>‌</a:t>
            </a:r>
            <a:r>
              <a:rPr lang="ar-SA" altLang="fa-IR" sz="2800">
                <a:ea typeface="Zar" pitchFamily="2" charset="0"/>
                <a:cs typeface="Zar" pitchFamily="2" charset="0"/>
              </a:rPr>
              <a:t>هاي تراز آزمايشي مي</a:t>
            </a:r>
            <a:r>
              <a:rPr lang="ar-SA" altLang="fa-IR" sz="2800">
                <a:cs typeface="Arial" panose="020B0604020202020204" pitchFamily="34" charset="0"/>
              </a:rPr>
              <a:t>‌</a:t>
            </a:r>
            <a:r>
              <a:rPr lang="ar-SA" altLang="fa-IR" sz="2800">
                <a:ea typeface="Zar" pitchFamily="2" charset="0"/>
                <a:cs typeface="Zar" pitchFamily="2" charset="0"/>
              </a:rPr>
              <a:t>شوند.</a:t>
            </a:r>
            <a:endParaRPr lang="en-US" altLang="fa-IR" sz="2800">
              <a:ea typeface="Zar" pitchFamily="2" charset="0"/>
              <a:cs typeface="Zar" pitchFamily="2" charset="0"/>
            </a:endParaRPr>
          </a:p>
          <a:p>
            <a:pPr eaLnBrk="1" hangingPunct="1"/>
            <a:r>
              <a:rPr lang="ar-SA" altLang="fa-IR" sz="2800">
                <a:ea typeface="Zar" pitchFamily="2" charset="0"/>
                <a:cs typeface="Zar" pitchFamily="2" charset="0"/>
              </a:rPr>
              <a:t>1- اشتباه در نقل اعداد از دفتر روزنامه به كل</a:t>
            </a:r>
            <a:endParaRPr lang="en-US" altLang="fa-IR" sz="2800">
              <a:ea typeface="Zar" pitchFamily="2" charset="0"/>
              <a:cs typeface="Zar" pitchFamily="2" charset="0"/>
            </a:endParaRPr>
          </a:p>
          <a:p>
            <a:pPr eaLnBrk="1" hangingPunct="1"/>
            <a:r>
              <a:rPr lang="ar-SA" altLang="fa-IR" sz="2800">
                <a:ea typeface="Zar" pitchFamily="2" charset="0"/>
                <a:cs typeface="Zar" pitchFamily="2" charset="0"/>
              </a:rPr>
              <a:t>2- ثبت مبلغي در بدهكار حساب به جاي بستانكار و بالعكس</a:t>
            </a:r>
            <a:endParaRPr lang="en-US" altLang="fa-IR" sz="2800">
              <a:ea typeface="Zar" pitchFamily="2" charset="0"/>
              <a:cs typeface="Zar" pitchFamily="2" charset="0"/>
            </a:endParaRPr>
          </a:p>
          <a:p>
            <a:pPr eaLnBrk="1" hangingPunct="1"/>
            <a:r>
              <a:rPr lang="ar-SA" altLang="fa-IR" sz="2800">
                <a:ea typeface="Zar" pitchFamily="2" charset="0"/>
                <a:cs typeface="Zar" pitchFamily="2" charset="0"/>
              </a:rPr>
              <a:t>3- اشتباه در مانده</a:t>
            </a:r>
            <a:r>
              <a:rPr lang="ar-SA" altLang="fa-IR" sz="2800">
                <a:cs typeface="Arial" panose="020B0604020202020204" pitchFamily="34" charset="0"/>
              </a:rPr>
              <a:t>‌</a:t>
            </a:r>
            <a:r>
              <a:rPr lang="ar-SA" altLang="fa-IR" sz="2800">
                <a:ea typeface="Zar" pitchFamily="2" charset="0"/>
                <a:cs typeface="Zar" pitchFamily="2" charset="0"/>
              </a:rPr>
              <a:t>گيري حساب</a:t>
            </a:r>
            <a:r>
              <a:rPr lang="ar-SA" altLang="fa-IR" sz="2800">
                <a:cs typeface="Arial" panose="020B0604020202020204" pitchFamily="34" charset="0"/>
              </a:rPr>
              <a:t>‌</a:t>
            </a:r>
            <a:r>
              <a:rPr lang="ar-SA" altLang="fa-IR" sz="2800">
                <a:ea typeface="Zar" pitchFamily="2" charset="0"/>
                <a:cs typeface="Zar" pitchFamily="2" charset="0"/>
              </a:rPr>
              <a:t>ها</a:t>
            </a:r>
            <a:endParaRPr lang="en-US" altLang="fa-IR" sz="2800">
              <a:ea typeface="Zar" pitchFamily="2" charset="0"/>
              <a:cs typeface="Zar" pitchFamily="2" charset="0"/>
            </a:endParaRPr>
          </a:p>
          <a:p>
            <a:pPr eaLnBrk="1" hangingPunct="1"/>
            <a:r>
              <a:rPr lang="ar-SA" altLang="fa-IR" sz="2800">
                <a:ea typeface="Zar" pitchFamily="2" charset="0"/>
                <a:cs typeface="Zar" pitchFamily="2" charset="0"/>
              </a:rPr>
              <a:t>4- اشتباه در نقل مانده حساب</a:t>
            </a:r>
            <a:r>
              <a:rPr lang="ar-SA" altLang="fa-IR" sz="2800">
                <a:cs typeface="Arial" panose="020B0604020202020204" pitchFamily="34" charset="0"/>
              </a:rPr>
              <a:t>‌</a:t>
            </a:r>
            <a:r>
              <a:rPr lang="ar-SA" altLang="fa-IR" sz="2800">
                <a:ea typeface="Zar" pitchFamily="2" charset="0"/>
                <a:cs typeface="Zar" pitchFamily="2" charset="0"/>
              </a:rPr>
              <a:t>ها به</a:t>
            </a:r>
            <a:r>
              <a:rPr lang="fa-IR" altLang="fa-IR" sz="2800">
                <a:ea typeface="Zar" pitchFamily="2" charset="0"/>
                <a:cs typeface="Zar" pitchFamily="2" charset="0"/>
              </a:rPr>
              <a:t> </a:t>
            </a:r>
            <a:r>
              <a:rPr lang="ar-SA" altLang="fa-IR" sz="2800">
                <a:ea typeface="Zar" pitchFamily="2" charset="0"/>
                <a:cs typeface="Zar" pitchFamily="2" charset="0"/>
              </a:rPr>
              <a:t>تراز آزمايشي</a:t>
            </a:r>
          </a:p>
        </p:txBody>
      </p:sp>
      <p:sp>
        <p:nvSpPr>
          <p:cNvPr id="174083" name="Rectangle 3"/>
          <p:cNvSpPr>
            <a:spLocks noChangeArrowheads="1"/>
          </p:cNvSpPr>
          <p:nvPr/>
        </p:nvSpPr>
        <p:spPr bwMode="auto">
          <a:xfrm>
            <a:off x="6109886" y="514350"/>
            <a:ext cx="361990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5400">
                <a:latin typeface="Times New Roman" panose="02020603050405020304" pitchFamily="18" charset="0"/>
                <a:ea typeface="Zar" pitchFamily="2" charset="0"/>
                <a:cs typeface="Zar" pitchFamily="2" charset="0"/>
              </a:rPr>
              <a:t>كشف اشتباهات</a:t>
            </a:r>
            <a:endParaRPr lang="en-US" altLang="fa-IR" sz="54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2958181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ChangeArrowheads="1"/>
          </p:cNvSpPr>
          <p:nvPr/>
        </p:nvSpPr>
        <p:spPr bwMode="auto">
          <a:xfrm>
            <a:off x="1981055" y="2399537"/>
            <a:ext cx="815672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5- اشتباه در جمع ستون بدهكار و بستانكار تراز آزمايشي</a:t>
            </a:r>
            <a:endParaRPr lang="fa-IR" altLang="fa-IR" sz="3200">
              <a:ea typeface="Zar" pitchFamily="2" charset="0"/>
              <a:cs typeface="Zar" pitchFamily="2" charset="0"/>
            </a:endParaRPr>
          </a:p>
          <a:p>
            <a:pPr eaLnBrk="1" hangingPunct="1"/>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6- انتقال مانده بدهكار يك حساب به ستون بستانكار</a:t>
            </a:r>
            <a:endParaRPr lang="fa-IR" altLang="fa-IR" sz="3200">
              <a:ea typeface="Zar" pitchFamily="2" charset="0"/>
              <a:cs typeface="Zar" pitchFamily="2" charset="0"/>
            </a:endParaRPr>
          </a:p>
          <a:p>
            <a:pPr eaLnBrk="1" hangingPunct="1"/>
            <a:r>
              <a:rPr lang="ar-SA" altLang="fa-IR" sz="3200">
                <a:ea typeface="Zar" pitchFamily="2" charset="0"/>
                <a:cs typeface="Zar" pitchFamily="2" charset="0"/>
              </a:rPr>
              <a:t> تراز آزمايشي و بالعكس</a:t>
            </a:r>
          </a:p>
        </p:txBody>
      </p:sp>
    </p:spTree>
    <p:extLst>
      <p:ext uri="{BB962C8B-B14F-4D97-AF65-F5344CB8AC3E}">
        <p14:creationId xmlns:p14="http://schemas.microsoft.com/office/powerpoint/2010/main" val="402643087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1524000" y="2087563"/>
            <a:ext cx="8929688" cy="329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914400" indent="-457200" algn="r" rtl="1">
              <a:defRPr sz="4800" b="1">
                <a:solidFill>
                  <a:schemeClr val="tx1"/>
                </a:solidFill>
                <a:latin typeface="Arial" panose="020B0604020202020204" pitchFamily="34" charset="0"/>
                <a:ea typeface="Titr" pitchFamily="2" charset="0"/>
                <a:cs typeface="Titr" pitchFamily="2" charset="0"/>
              </a:defRPr>
            </a:lvl2pPr>
            <a:lvl3pPr marL="1371600" indent="-457200" algn="r" rtl="1">
              <a:defRPr sz="4800" b="1">
                <a:solidFill>
                  <a:schemeClr val="tx1"/>
                </a:solidFill>
                <a:latin typeface="Arial" panose="020B0604020202020204" pitchFamily="34" charset="0"/>
                <a:ea typeface="Titr" pitchFamily="2" charset="0"/>
                <a:cs typeface="Titr" pitchFamily="2" charset="0"/>
              </a:defRPr>
            </a:lvl3pPr>
            <a:lvl4pPr marL="1828800" indent="-457200" algn="r" rtl="1">
              <a:defRPr sz="4800" b="1">
                <a:solidFill>
                  <a:schemeClr val="tx1"/>
                </a:solidFill>
                <a:latin typeface="Arial" panose="020B0604020202020204" pitchFamily="34" charset="0"/>
                <a:ea typeface="Titr" pitchFamily="2" charset="0"/>
                <a:cs typeface="Titr" pitchFamily="2" charset="0"/>
              </a:defRPr>
            </a:lvl4pPr>
            <a:lvl5pPr marL="2286000" indent="-457200" algn="r" rtl="1">
              <a:defRPr sz="4800" b="1">
                <a:solidFill>
                  <a:schemeClr val="tx1"/>
                </a:solidFill>
                <a:latin typeface="Arial" panose="020B0604020202020204" pitchFamily="34" charset="0"/>
                <a:ea typeface="Titr" pitchFamily="2" charset="0"/>
                <a:cs typeface="Titr" pitchFamily="2" charset="0"/>
              </a:defRPr>
            </a:lvl5pPr>
            <a:lvl6pPr marL="2743200" indent="-4572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3200400" indent="-4572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657600" indent="-4572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4114800" indent="-4572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buFontTx/>
              <a:buAutoNum type="arabicParenR"/>
            </a:pPr>
            <a:r>
              <a:rPr lang="ar-SA" altLang="fa-IR" sz="3600" b="0">
                <a:ea typeface="Zar" pitchFamily="2" charset="0"/>
                <a:cs typeface="Zar" pitchFamily="2" charset="0"/>
              </a:rPr>
              <a:t>اختلاف دو ستون را بدست آوريد ممكن است عدد مذكور به تراز آزمايشي منتقل نشده باشد.</a:t>
            </a:r>
            <a:endParaRPr lang="en-US" altLang="fa-IR" sz="3600" b="0">
              <a:ea typeface="Zar" pitchFamily="2" charset="0"/>
              <a:cs typeface="Zar" pitchFamily="2" charset="0"/>
            </a:endParaRPr>
          </a:p>
          <a:p>
            <a:pPr eaLnBrk="1" hangingPunct="1">
              <a:buFontTx/>
              <a:buAutoNum type="arabicParenR"/>
            </a:pPr>
            <a:r>
              <a:rPr lang="ar-SA" altLang="fa-IR" sz="3600" b="0">
                <a:ea typeface="Zar" pitchFamily="2" charset="0"/>
                <a:cs typeface="Zar" pitchFamily="2" charset="0"/>
              </a:rPr>
              <a:t>اگر بر دو قابل قسمت است آن را بر دو تقسيم نماييد</a:t>
            </a:r>
            <a:r>
              <a:rPr lang="fa-IR" altLang="fa-IR" sz="3600" b="0">
                <a:ea typeface="Zar" pitchFamily="2" charset="0"/>
                <a:cs typeface="Zar" pitchFamily="2" charset="0"/>
              </a:rPr>
              <a:t> </a:t>
            </a:r>
            <a:r>
              <a:rPr lang="ar-SA" altLang="fa-IR" sz="3600" b="0">
                <a:ea typeface="Zar" pitchFamily="2" charset="0"/>
                <a:cs typeface="Zar" pitchFamily="2" charset="0"/>
              </a:rPr>
              <a:t>ممكن است مانده </a:t>
            </a:r>
            <a:r>
              <a:rPr lang="fa-IR" altLang="fa-IR" sz="3600" b="0">
                <a:ea typeface="Zar" pitchFamily="2" charset="0"/>
                <a:cs typeface="Zar" pitchFamily="2" charset="0"/>
              </a:rPr>
              <a:t>به اشتباه در</a:t>
            </a:r>
            <a:r>
              <a:rPr lang="ar-SA" altLang="fa-IR" sz="3600" b="0">
                <a:ea typeface="Zar" pitchFamily="2" charset="0"/>
                <a:cs typeface="Zar" pitchFamily="2" charset="0"/>
              </a:rPr>
              <a:t> بدهكار يا بستانكار ثبت شده باشد.</a:t>
            </a:r>
            <a:endParaRPr lang="en-US" altLang="fa-IR" sz="3600" b="0">
              <a:ea typeface="Zar" pitchFamily="2" charset="0"/>
              <a:cs typeface="Zar" pitchFamily="2" charset="0"/>
            </a:endParaRPr>
          </a:p>
          <a:p>
            <a:pPr eaLnBrk="1" hangingPunct="1">
              <a:buFontTx/>
              <a:buAutoNum type="arabicParenR"/>
            </a:pPr>
            <a:r>
              <a:rPr lang="ar-SA" altLang="fa-IR" sz="3600" b="0">
                <a:ea typeface="Zar" pitchFamily="2" charset="0"/>
                <a:cs typeface="Zar" pitchFamily="2" charset="0"/>
              </a:rPr>
              <a:t>اگر اختلاف بر 9 قابل قسمت باشد ممكن است يك صفر اضافه يا محل دو عدد جابجا نوشته شده باشد.</a:t>
            </a:r>
          </a:p>
        </p:txBody>
      </p:sp>
      <p:sp>
        <p:nvSpPr>
          <p:cNvPr id="176131" name="Rectangle 3"/>
          <p:cNvSpPr>
            <a:spLocks noChangeArrowheads="1"/>
          </p:cNvSpPr>
          <p:nvPr/>
        </p:nvSpPr>
        <p:spPr bwMode="auto">
          <a:xfrm>
            <a:off x="4656138" y="628651"/>
            <a:ext cx="55739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latin typeface="Times New Roman" panose="02020603050405020304" pitchFamily="18" charset="0"/>
                <a:ea typeface="Zar" pitchFamily="2" charset="0"/>
                <a:cs typeface="Zar" pitchFamily="2" charset="0"/>
              </a:rPr>
              <a:t>نكات مورد توجه در كشف اشتباهات</a:t>
            </a:r>
            <a:endParaRPr lang="en-US" altLang="fa-IR" sz="36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99610215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ChangeArrowheads="1"/>
          </p:cNvSpPr>
          <p:nvPr/>
        </p:nvSpPr>
        <p:spPr bwMode="auto">
          <a:xfrm>
            <a:off x="2208214" y="1922175"/>
            <a:ext cx="765333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b="0">
                <a:ea typeface="Zar" pitchFamily="2" charset="0"/>
                <a:cs typeface="Zar" pitchFamily="2" charset="0"/>
              </a:rPr>
              <a:t>4- اگر با انجام اعمال فوق اشتباه كشف نشد كليه عمليات تهيه تراز آزمايشي به صورت معكوس كنترل مي</a:t>
            </a:r>
            <a:r>
              <a:rPr lang="ar-SA" altLang="fa-IR" b="0">
                <a:cs typeface="Arial" panose="020B0604020202020204" pitchFamily="34" charset="0"/>
              </a:rPr>
              <a:t>‌</a:t>
            </a:r>
            <a:r>
              <a:rPr lang="ar-SA" altLang="fa-IR" b="0">
                <a:ea typeface="Zar" pitchFamily="2" charset="0"/>
                <a:cs typeface="Zar" pitchFamily="2" charset="0"/>
              </a:rPr>
              <a:t>شود.</a:t>
            </a:r>
          </a:p>
        </p:txBody>
      </p:sp>
    </p:spTree>
    <p:extLst>
      <p:ext uri="{BB962C8B-B14F-4D97-AF65-F5344CB8AC3E}">
        <p14:creationId xmlns:p14="http://schemas.microsoft.com/office/powerpoint/2010/main" val="31288318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1847851" y="1987025"/>
            <a:ext cx="8424863"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b="0">
                <a:ea typeface="Zar" pitchFamily="2" charset="0"/>
                <a:cs typeface="Zar" pitchFamily="2" charset="0"/>
              </a:rPr>
              <a:t>ب – برخي اشتباهات موجب عدم توازن تراز آزمايشي نمي</a:t>
            </a:r>
            <a:r>
              <a:rPr lang="ar-SA" altLang="fa-IR" sz="4000" b="0">
                <a:cs typeface="Arial" panose="020B0604020202020204" pitchFamily="34" charset="0"/>
              </a:rPr>
              <a:t>‌</a:t>
            </a:r>
            <a:r>
              <a:rPr lang="ar-SA" altLang="fa-IR" sz="4000" b="0">
                <a:ea typeface="Zar" pitchFamily="2" charset="0"/>
                <a:cs typeface="Zar" pitchFamily="2" charset="0"/>
              </a:rPr>
              <a:t>شود از جمله:</a:t>
            </a:r>
            <a:endParaRPr lang="en-US" altLang="fa-IR" sz="4000" b="0">
              <a:ea typeface="Zar" pitchFamily="2" charset="0"/>
              <a:cs typeface="Zar" pitchFamily="2" charset="0"/>
            </a:endParaRPr>
          </a:p>
          <a:p>
            <a:pPr eaLnBrk="1" hangingPunct="1"/>
            <a:r>
              <a:rPr lang="ar-SA" altLang="fa-IR" sz="4000" b="0">
                <a:ea typeface="Zar" pitchFamily="2" charset="0"/>
                <a:cs typeface="Zar" pitchFamily="2" charset="0"/>
              </a:rPr>
              <a:t>1- از قلم</a:t>
            </a:r>
            <a:r>
              <a:rPr lang="ar-SA" altLang="fa-IR" sz="4000" b="0">
                <a:cs typeface="Arial" panose="020B0604020202020204" pitchFamily="34" charset="0"/>
              </a:rPr>
              <a:t>‌</a:t>
            </a:r>
            <a:r>
              <a:rPr lang="ar-SA" altLang="fa-IR" sz="4000" b="0">
                <a:ea typeface="Zar" pitchFamily="2" charset="0"/>
                <a:cs typeface="Zar" pitchFamily="2" charset="0"/>
              </a:rPr>
              <a:t>افتادن ثبت يك يا چند معامله</a:t>
            </a:r>
            <a:endParaRPr lang="en-US" altLang="fa-IR" sz="4000" b="0">
              <a:ea typeface="Zar" pitchFamily="2" charset="0"/>
              <a:cs typeface="Zar" pitchFamily="2" charset="0"/>
            </a:endParaRPr>
          </a:p>
          <a:p>
            <a:pPr eaLnBrk="1" hangingPunct="1"/>
            <a:r>
              <a:rPr lang="ar-SA" altLang="fa-IR" sz="4000" b="0">
                <a:ea typeface="Zar" pitchFamily="2" charset="0"/>
                <a:cs typeface="Zar" pitchFamily="2" charset="0"/>
              </a:rPr>
              <a:t>2- از قلم افتادن نقل يك يا چند آرتيكل به دفتر كل</a:t>
            </a:r>
            <a:endParaRPr lang="en-US" altLang="fa-IR" sz="4000" b="0">
              <a:ea typeface="Zar" pitchFamily="2" charset="0"/>
              <a:cs typeface="Zar" pitchFamily="2" charset="0"/>
            </a:endParaRPr>
          </a:p>
          <a:p>
            <a:pPr eaLnBrk="1" hangingPunct="1"/>
            <a:r>
              <a:rPr lang="ar-SA" altLang="fa-IR" sz="4000" b="0">
                <a:ea typeface="Zar" pitchFamily="2" charset="0"/>
                <a:cs typeface="Zar" pitchFamily="2" charset="0"/>
              </a:rPr>
              <a:t>3- ثبت يك معامله در دفاتر به رقمي كمتر يا بيشتر</a:t>
            </a:r>
          </a:p>
        </p:txBody>
      </p:sp>
    </p:spTree>
    <p:extLst>
      <p:ext uri="{BB962C8B-B14F-4D97-AF65-F5344CB8AC3E}">
        <p14:creationId xmlns:p14="http://schemas.microsoft.com/office/powerpoint/2010/main" val="291524458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ChangeArrowheads="1"/>
          </p:cNvSpPr>
          <p:nvPr/>
        </p:nvSpPr>
        <p:spPr bwMode="auto">
          <a:xfrm>
            <a:off x="1436379" y="2197825"/>
            <a:ext cx="9158597"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600" b="0">
                <a:ea typeface="Zar" pitchFamily="2" charset="0"/>
                <a:cs typeface="Zar" pitchFamily="2" charset="0"/>
              </a:rPr>
              <a:t>4- بدهكار يا بستانكاركردن يك حساب به جاي حسابي ديگر</a:t>
            </a:r>
            <a:endParaRPr lang="en-US" altLang="fa-IR" sz="3600" b="0">
              <a:ea typeface="Zar" pitchFamily="2" charset="0"/>
              <a:cs typeface="Zar" pitchFamily="2" charset="0"/>
            </a:endParaRPr>
          </a:p>
          <a:p>
            <a:pPr eaLnBrk="1" hangingPunct="1"/>
            <a:r>
              <a:rPr lang="ar-SA" altLang="fa-IR" sz="3600" b="0">
                <a:ea typeface="Zar" pitchFamily="2" charset="0"/>
                <a:cs typeface="Zar" pitchFamily="2" charset="0"/>
              </a:rPr>
              <a:t>5- اشتباه يكسان در تعيين مانده بدهكار يك حساب و</a:t>
            </a:r>
            <a:endParaRPr lang="en-US" altLang="fa-IR" sz="3600" b="0">
              <a:ea typeface="Zar" pitchFamily="2" charset="0"/>
              <a:cs typeface="Zar" pitchFamily="2" charset="0"/>
            </a:endParaRPr>
          </a:p>
          <a:p>
            <a:pPr eaLnBrk="1" hangingPunct="1"/>
            <a:r>
              <a:rPr lang="ar-SA" altLang="fa-IR" sz="3600" b="0">
                <a:ea typeface="Zar" pitchFamily="2" charset="0"/>
                <a:cs typeface="Zar" pitchFamily="2" charset="0"/>
              </a:rPr>
              <a:t> مانده بستانكار يك حساب ديگر</a:t>
            </a:r>
          </a:p>
        </p:txBody>
      </p:sp>
    </p:spTree>
    <p:extLst>
      <p:ext uri="{BB962C8B-B14F-4D97-AF65-F5344CB8AC3E}">
        <p14:creationId xmlns:p14="http://schemas.microsoft.com/office/powerpoint/2010/main" val="1704798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5664200" y="404813"/>
            <a:ext cx="4654550" cy="914400"/>
          </a:xfrm>
        </p:spPr>
        <p:txBody>
          <a:bodyPr/>
          <a:lstStyle/>
          <a:p>
            <a:pPr eaLnBrk="1" hangingPunct="1"/>
            <a:r>
              <a:rPr lang="fa-IR" altLang="fa-IR" sz="5400"/>
              <a:t>نكته چهارم:</a:t>
            </a:r>
            <a:endParaRPr lang="en-US" altLang="fa-IR" sz="5400"/>
          </a:p>
        </p:txBody>
      </p:sp>
      <p:sp>
        <p:nvSpPr>
          <p:cNvPr id="97283" name="Rectangle 3"/>
          <p:cNvSpPr>
            <a:spLocks noGrp="1" noChangeArrowheads="1"/>
          </p:cNvSpPr>
          <p:nvPr>
            <p:ph type="body" idx="1"/>
          </p:nvPr>
        </p:nvSpPr>
        <p:spPr>
          <a:xfrm>
            <a:off x="2135188" y="1989138"/>
            <a:ext cx="7847012" cy="2774950"/>
          </a:xfrm>
        </p:spPr>
        <p:txBody>
          <a:bodyPr/>
          <a:lstStyle/>
          <a:p>
            <a:pPr eaLnBrk="1" hangingPunct="1">
              <a:buFontTx/>
              <a:buNone/>
            </a:pPr>
            <a:r>
              <a:rPr lang="fa-IR" altLang="fa-IR" sz="4000"/>
              <a:t>ابتدا افزايش در حسابها را مي‌آموزيم</a:t>
            </a:r>
          </a:p>
          <a:p>
            <a:pPr eaLnBrk="1" hangingPunct="1">
              <a:buFontTx/>
              <a:buNone/>
            </a:pPr>
            <a:r>
              <a:rPr lang="fa-IR" altLang="fa-IR" sz="4000"/>
              <a:t>                              زيرا </a:t>
            </a:r>
          </a:p>
          <a:p>
            <a:pPr eaLnBrk="1" hangingPunct="1">
              <a:buFontTx/>
              <a:buNone/>
            </a:pPr>
            <a:r>
              <a:rPr lang="fa-IR" altLang="fa-IR" sz="4000"/>
              <a:t>تا چيزي نداشته باشيم، نمي‌توانيم آن را كاهش دهيم.</a:t>
            </a:r>
            <a:endParaRPr lang="en-US" altLang="fa-IR" sz="4000"/>
          </a:p>
        </p:txBody>
      </p:sp>
    </p:spTree>
    <p:extLst>
      <p:ext uri="{BB962C8B-B14F-4D97-AF65-F5344CB8AC3E}">
        <p14:creationId xmlns:p14="http://schemas.microsoft.com/office/powerpoint/2010/main" val="61747870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1890331" y="2505672"/>
            <a:ext cx="841769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ar-SA" altLang="fa-IR" sz="4000" b="0">
                <a:ea typeface="Zar" pitchFamily="2" charset="0"/>
                <a:cs typeface="Zar" pitchFamily="2" charset="0"/>
              </a:rPr>
              <a:t>با توجه به تاريخ كشف به دو دسته تقسيم مي</a:t>
            </a:r>
            <a:r>
              <a:rPr lang="ar-SA" altLang="fa-IR" sz="4000" b="0">
                <a:cs typeface="Arial" panose="020B0604020202020204" pitchFamily="34" charset="0"/>
              </a:rPr>
              <a:t>‌</a:t>
            </a:r>
            <a:r>
              <a:rPr lang="ar-SA" altLang="fa-IR" sz="4000" b="0">
                <a:ea typeface="Zar" pitchFamily="2" charset="0"/>
                <a:cs typeface="Zar" pitchFamily="2" charset="0"/>
              </a:rPr>
              <a:t>شوند.</a:t>
            </a:r>
            <a:endParaRPr lang="en-US" altLang="fa-IR" sz="4000" b="0">
              <a:ea typeface="Zar" pitchFamily="2" charset="0"/>
              <a:cs typeface="Zar" pitchFamily="2" charset="0"/>
            </a:endParaRPr>
          </a:p>
          <a:p>
            <a:pPr algn="ctr" eaLnBrk="1" hangingPunct="1"/>
            <a:r>
              <a:rPr lang="ar-SA" altLang="fa-IR" sz="4000" b="0">
                <a:ea typeface="Zar" pitchFamily="2" charset="0"/>
                <a:cs typeface="Zar" pitchFamily="2" charset="0"/>
              </a:rPr>
              <a:t>1- كشف اشتباه در دوره مالي جاري</a:t>
            </a:r>
            <a:endParaRPr lang="en-US" altLang="fa-IR" sz="4000" b="0">
              <a:ea typeface="Zar" pitchFamily="2" charset="0"/>
              <a:cs typeface="Zar" pitchFamily="2" charset="0"/>
            </a:endParaRPr>
          </a:p>
          <a:p>
            <a:pPr algn="ctr" eaLnBrk="1" hangingPunct="1"/>
            <a:r>
              <a:rPr lang="ar-SA" altLang="fa-IR" sz="4000" b="0">
                <a:ea typeface="Zar" pitchFamily="2" charset="0"/>
                <a:cs typeface="Zar" pitchFamily="2" charset="0"/>
              </a:rPr>
              <a:t>2- كشف اشتباه در دوره مالي بعد</a:t>
            </a:r>
          </a:p>
        </p:txBody>
      </p:sp>
      <p:sp>
        <p:nvSpPr>
          <p:cNvPr id="180227" name="Rectangle 3"/>
          <p:cNvSpPr>
            <a:spLocks noChangeArrowheads="1"/>
          </p:cNvSpPr>
          <p:nvPr/>
        </p:nvSpPr>
        <p:spPr bwMode="auto">
          <a:xfrm>
            <a:off x="6842587" y="398464"/>
            <a:ext cx="3366626"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latin typeface="Times New Roman" panose="02020603050405020304" pitchFamily="18" charset="0"/>
                <a:ea typeface="Zar" pitchFamily="2" charset="0"/>
                <a:cs typeface="Zar" pitchFamily="2" charset="0"/>
              </a:rPr>
              <a:t>تصحيح اشتباهات</a:t>
            </a:r>
            <a:endParaRPr lang="en-US" altLang="fa-IR" sz="44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3294720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2279650" y="2192339"/>
            <a:ext cx="78613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1-1- اشتباه در دفتر روزنامه قبل از نقل به دفتر كل براي تصحيح:</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روي نام حساب يا مبلغ خط كشيده و عنوان يا م</a:t>
            </a:r>
            <a:r>
              <a:rPr lang="fa-IR" altLang="fa-IR" sz="3200">
                <a:ea typeface="Zar" pitchFamily="2" charset="0"/>
                <a:cs typeface="Zar" pitchFamily="2" charset="0"/>
              </a:rPr>
              <a:t>ب</a:t>
            </a:r>
            <a:r>
              <a:rPr lang="ar-SA" altLang="fa-IR" sz="3200">
                <a:ea typeface="Zar" pitchFamily="2" charset="0"/>
                <a:cs typeface="Zar" pitchFamily="2" charset="0"/>
              </a:rPr>
              <a:t>لغ صحيح نوشته مي</a:t>
            </a:r>
            <a:r>
              <a:rPr lang="ar-SA" altLang="fa-IR" sz="3200">
                <a:cs typeface="Arial" panose="020B0604020202020204" pitchFamily="34" charset="0"/>
              </a:rPr>
              <a:t>‌</a:t>
            </a:r>
            <a:r>
              <a:rPr lang="ar-SA" altLang="fa-IR" sz="3200">
                <a:ea typeface="Zar" pitchFamily="2" charset="0"/>
                <a:cs typeface="Zar" pitchFamily="2" charset="0"/>
              </a:rPr>
              <a:t>شود.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(لاك</a:t>
            </a:r>
            <a:r>
              <a:rPr lang="ar-SA" altLang="fa-IR" sz="3200">
                <a:cs typeface="Arial" panose="020B0604020202020204" pitchFamily="34" charset="0"/>
              </a:rPr>
              <a:t>‌‌</a:t>
            </a:r>
            <a:r>
              <a:rPr lang="ar-SA" altLang="fa-IR" sz="3200">
                <a:ea typeface="Zar" pitchFamily="2" charset="0"/>
                <a:cs typeface="Zar" pitchFamily="2" charset="0"/>
              </a:rPr>
              <a:t>گيري – تراشيدن و حك</a:t>
            </a:r>
            <a:r>
              <a:rPr lang="ar-SA" altLang="fa-IR" sz="3200">
                <a:cs typeface="Arial" panose="020B0604020202020204" pitchFamily="34" charset="0"/>
              </a:rPr>
              <a:t>‌</a:t>
            </a:r>
            <a:r>
              <a:rPr lang="ar-SA" altLang="fa-IR" sz="3200">
                <a:ea typeface="Zar" pitchFamily="2" charset="0"/>
                <a:cs typeface="Zar" pitchFamily="2" charset="0"/>
              </a:rPr>
              <a:t>كردن ممنوع است).</a:t>
            </a:r>
          </a:p>
        </p:txBody>
      </p:sp>
      <p:sp>
        <p:nvSpPr>
          <p:cNvPr id="181251" name="Rectangle 3"/>
          <p:cNvSpPr>
            <a:spLocks noChangeArrowheads="1"/>
          </p:cNvSpPr>
          <p:nvPr/>
        </p:nvSpPr>
        <p:spPr bwMode="auto">
          <a:xfrm>
            <a:off x="5087938" y="620714"/>
            <a:ext cx="50626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200">
                <a:ea typeface="Zar" pitchFamily="2" charset="0"/>
                <a:cs typeface="Zar" pitchFamily="2" charset="0"/>
              </a:rPr>
              <a:t>1- كشف اشتباه در دوره مالي جاري</a:t>
            </a:r>
            <a:endParaRPr lang="en-US" altLang="fa-IR" sz="3200">
              <a:ea typeface="Zar" pitchFamily="2" charset="0"/>
              <a:cs typeface="Zar" pitchFamily="2" charset="0"/>
            </a:endParaRPr>
          </a:p>
        </p:txBody>
      </p:sp>
    </p:spTree>
    <p:extLst>
      <p:ext uri="{BB962C8B-B14F-4D97-AF65-F5344CB8AC3E}">
        <p14:creationId xmlns:p14="http://schemas.microsoft.com/office/powerpoint/2010/main" val="48577227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ChangeArrowheads="1"/>
          </p:cNvSpPr>
          <p:nvPr/>
        </p:nvSpPr>
        <p:spPr bwMode="auto">
          <a:xfrm>
            <a:off x="2208214" y="1898027"/>
            <a:ext cx="7775575"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ea typeface="Zar" pitchFamily="2" charset="0"/>
                <a:cs typeface="Zar" pitchFamily="2" charset="0"/>
              </a:rPr>
              <a:t>1-2- اشتباه در نقل مبلغ از دفتر روزنامه به كل</a:t>
            </a:r>
            <a:endParaRPr lang="fa-IR" altLang="fa-IR" sz="4400">
              <a:ea typeface="Zar" pitchFamily="2" charset="0"/>
              <a:cs typeface="Zar" pitchFamily="2" charset="0"/>
            </a:endParaRPr>
          </a:p>
          <a:p>
            <a:pPr eaLnBrk="1" hangingPunct="1"/>
            <a:r>
              <a:rPr lang="ar-SA" altLang="fa-IR" sz="4400">
                <a:ea typeface="Zar" pitchFamily="2" charset="0"/>
                <a:cs typeface="Zar" pitchFamily="2" charset="0"/>
              </a:rPr>
              <a:t> تصحيح:</a:t>
            </a:r>
            <a:endParaRPr lang="en-US" altLang="fa-IR" sz="4400">
              <a:ea typeface="Zar" pitchFamily="2" charset="0"/>
              <a:cs typeface="Zar" pitchFamily="2" charset="0"/>
            </a:endParaRPr>
          </a:p>
          <a:p>
            <a:pPr eaLnBrk="1" hangingPunct="1"/>
            <a:r>
              <a:rPr lang="ar-SA" altLang="fa-IR" sz="4400">
                <a:ea typeface="Zar" pitchFamily="2" charset="0"/>
                <a:cs typeface="Zar" pitchFamily="2" charset="0"/>
              </a:rPr>
              <a:t>در دفتر كل روي عدد اشتباه خط كشيده مبلغ صحيح را درج مي</a:t>
            </a:r>
            <a:r>
              <a:rPr lang="ar-SA" altLang="fa-IR" sz="4400">
                <a:cs typeface="Arial" panose="020B0604020202020204" pitchFamily="34" charset="0"/>
              </a:rPr>
              <a:t>‌</a:t>
            </a:r>
            <a:r>
              <a:rPr lang="ar-SA" altLang="fa-IR" sz="4400">
                <a:ea typeface="Zar" pitchFamily="2" charset="0"/>
                <a:cs typeface="Zar" pitchFamily="2" charset="0"/>
              </a:rPr>
              <a:t>كنيم.</a:t>
            </a:r>
          </a:p>
        </p:txBody>
      </p:sp>
    </p:spTree>
    <p:extLst>
      <p:ext uri="{BB962C8B-B14F-4D97-AF65-F5344CB8AC3E}">
        <p14:creationId xmlns:p14="http://schemas.microsoft.com/office/powerpoint/2010/main" val="45625353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ChangeArrowheads="1"/>
          </p:cNvSpPr>
          <p:nvPr/>
        </p:nvSpPr>
        <p:spPr bwMode="auto">
          <a:xfrm>
            <a:off x="1787525" y="1614489"/>
            <a:ext cx="8616950"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a:ea typeface="Zar" pitchFamily="2" charset="0"/>
                <a:cs typeface="Zar" pitchFamily="2" charset="0"/>
              </a:rPr>
              <a:t>1-3- </a:t>
            </a:r>
            <a:r>
              <a:rPr lang="ar-SA" altLang="fa-IR" sz="3600">
                <a:ea typeface="Zar" pitchFamily="2" charset="0"/>
                <a:cs typeface="Zar" pitchFamily="2" charset="0"/>
              </a:rPr>
              <a:t>تصحيح اشتباهاتي كه در دوره مالي جاري كشف مي</a:t>
            </a:r>
            <a:r>
              <a:rPr lang="ar-SA" altLang="fa-IR" sz="3600">
                <a:cs typeface="Arial" panose="020B0604020202020204" pitchFamily="34" charset="0"/>
              </a:rPr>
              <a:t>‌</a:t>
            </a:r>
            <a:r>
              <a:rPr lang="ar-SA" altLang="fa-IR" sz="3600">
                <a:ea typeface="Zar" pitchFamily="2" charset="0"/>
                <a:cs typeface="Zar" pitchFamily="2" charset="0"/>
              </a:rPr>
              <a:t>شوند و نياز به آرتيكل جديد دارند</a:t>
            </a:r>
            <a:endParaRPr lang="fa-IR" altLang="fa-IR" sz="3600">
              <a:ea typeface="Zar" pitchFamily="2" charset="0"/>
              <a:cs typeface="Zar" pitchFamily="2" charset="0"/>
            </a:endParaRPr>
          </a:p>
          <a:p>
            <a:pPr eaLnBrk="1" hangingPunct="1"/>
            <a:r>
              <a:rPr lang="ar-SA" altLang="fa-IR" sz="3600">
                <a:ea typeface="Zar" pitchFamily="2" charset="0"/>
                <a:cs typeface="Zar" pitchFamily="2" charset="0"/>
              </a:rPr>
              <a:t> تصحيح:</a:t>
            </a:r>
            <a:endParaRPr lang="en-US" altLang="fa-IR" sz="3600">
              <a:ea typeface="Zar" pitchFamily="2" charset="0"/>
              <a:cs typeface="Zar" pitchFamily="2" charset="0"/>
            </a:endParaRPr>
          </a:p>
          <a:p>
            <a:pPr eaLnBrk="1" hangingPunct="1"/>
            <a:r>
              <a:rPr lang="ar-SA" altLang="fa-IR" sz="4000">
                <a:ea typeface="Zar" pitchFamily="2" charset="0"/>
                <a:cs typeface="Zar" pitchFamily="2" charset="0"/>
              </a:rPr>
              <a:t>الف – تشخيص ثبت صحيح</a:t>
            </a:r>
            <a:endParaRPr lang="en-US" altLang="fa-IR" sz="4000">
              <a:ea typeface="Zar" pitchFamily="2" charset="0"/>
              <a:cs typeface="Zar" pitchFamily="2" charset="0"/>
            </a:endParaRPr>
          </a:p>
          <a:p>
            <a:pPr eaLnBrk="1" hangingPunct="1"/>
            <a:r>
              <a:rPr lang="ar-SA" altLang="fa-IR" sz="4000">
                <a:ea typeface="Zar" pitchFamily="2" charset="0"/>
                <a:cs typeface="Zar" pitchFamily="2" charset="0"/>
              </a:rPr>
              <a:t>ب – چگونگي نيل به ثبت صحيح با توجه به اشتباه انجام شده</a:t>
            </a:r>
          </a:p>
        </p:txBody>
      </p:sp>
    </p:spTree>
    <p:extLst>
      <p:ext uri="{BB962C8B-B14F-4D97-AF65-F5344CB8AC3E}">
        <p14:creationId xmlns:p14="http://schemas.microsoft.com/office/powerpoint/2010/main" val="254055811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774826" y="2119105"/>
            <a:ext cx="8658225"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ea typeface="Zar" pitchFamily="2" charset="0"/>
                <a:cs typeface="Zar" pitchFamily="2" charset="0"/>
              </a:rPr>
              <a:t>مثال: خريد اثاثه به مبلغ 250 ريال و ثبت در حساب ملزومات توسط حسابدار</a:t>
            </a:r>
            <a:endParaRPr lang="en-US" altLang="fa-IR" sz="4400">
              <a:ea typeface="Zar" pitchFamily="2" charset="0"/>
              <a:cs typeface="Zar" pitchFamily="2" charset="0"/>
            </a:endParaRPr>
          </a:p>
          <a:p>
            <a:pPr eaLnBrk="1" hangingPunct="1"/>
            <a:r>
              <a:rPr lang="ar-SA" altLang="fa-IR" sz="4400">
                <a:ea typeface="Zar" pitchFamily="2" charset="0"/>
                <a:cs typeface="Zar" pitchFamily="2" charset="0"/>
              </a:rPr>
              <a:t>ملزومات 250</a:t>
            </a:r>
            <a:endParaRPr lang="en-US" altLang="fa-IR" sz="4400">
              <a:ea typeface="Zar" pitchFamily="2" charset="0"/>
              <a:cs typeface="Zar" pitchFamily="2" charset="0"/>
            </a:endParaRPr>
          </a:p>
          <a:p>
            <a:pPr eaLnBrk="1" hangingPunct="1"/>
            <a:r>
              <a:rPr lang="fa-IR" altLang="fa-IR" sz="4400">
                <a:ea typeface="Zar" pitchFamily="2" charset="0"/>
                <a:cs typeface="Zar" pitchFamily="2" charset="0"/>
              </a:rPr>
              <a:t>		</a:t>
            </a:r>
            <a:r>
              <a:rPr lang="ar-SA" altLang="fa-IR" sz="4400">
                <a:ea typeface="Zar" pitchFamily="2" charset="0"/>
                <a:cs typeface="Zar" pitchFamily="2" charset="0"/>
              </a:rPr>
              <a:t>صندوق 250</a:t>
            </a:r>
          </a:p>
        </p:txBody>
      </p:sp>
    </p:spTree>
    <p:extLst>
      <p:ext uri="{BB962C8B-B14F-4D97-AF65-F5344CB8AC3E}">
        <p14:creationId xmlns:p14="http://schemas.microsoft.com/office/powerpoint/2010/main" val="29092949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ChangeArrowheads="1"/>
          </p:cNvSpPr>
          <p:nvPr/>
        </p:nvSpPr>
        <p:spPr bwMode="auto">
          <a:xfrm>
            <a:off x="2152650" y="1554164"/>
            <a:ext cx="7888288"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a:ea typeface="Zar" pitchFamily="2" charset="0"/>
                <a:cs typeface="Zar" pitchFamily="2" charset="0"/>
              </a:rPr>
              <a:t>براي تصحيح اشتباه از حساب ملزومات 250 ريال كاسته </a:t>
            </a:r>
            <a:endParaRPr lang="fa-IR" altLang="fa-IR" sz="4000">
              <a:ea typeface="Zar" pitchFamily="2" charset="0"/>
              <a:cs typeface="Zar" pitchFamily="2" charset="0"/>
            </a:endParaRPr>
          </a:p>
          <a:p>
            <a:pPr eaLnBrk="1" hangingPunct="1"/>
            <a:r>
              <a:rPr lang="ar-SA" altLang="fa-IR" sz="4000">
                <a:ea typeface="Zar" pitchFamily="2" charset="0"/>
                <a:cs typeface="Zar" pitchFamily="2" charset="0"/>
              </a:rPr>
              <a:t>و حساب اثاثه اداري 250 ريال بدهكار مي</a:t>
            </a:r>
            <a:r>
              <a:rPr lang="ar-SA" altLang="fa-IR" sz="4000">
                <a:cs typeface="Arial" panose="020B0604020202020204" pitchFamily="34" charset="0"/>
              </a:rPr>
              <a:t>‌</a:t>
            </a:r>
            <a:r>
              <a:rPr lang="ar-SA" altLang="fa-IR" sz="4000">
                <a:ea typeface="Zar" pitchFamily="2" charset="0"/>
                <a:cs typeface="Zar" pitchFamily="2" charset="0"/>
              </a:rPr>
              <a:t>شود.</a:t>
            </a:r>
            <a:endParaRPr lang="en-US" altLang="fa-IR" sz="4000">
              <a:ea typeface="Zar" pitchFamily="2" charset="0"/>
              <a:cs typeface="Zar" pitchFamily="2" charset="0"/>
            </a:endParaRPr>
          </a:p>
          <a:p>
            <a:pPr eaLnBrk="1" hangingPunct="1"/>
            <a:r>
              <a:rPr lang="ar-SA" altLang="fa-IR" sz="4000">
                <a:ea typeface="Zar" pitchFamily="2" charset="0"/>
                <a:cs typeface="Zar" pitchFamily="2" charset="0"/>
              </a:rPr>
              <a:t>اثاثه اداري 250</a:t>
            </a:r>
            <a:endParaRPr lang="en-US" altLang="fa-IR" sz="4000">
              <a:ea typeface="Zar" pitchFamily="2" charset="0"/>
              <a:cs typeface="Zar" pitchFamily="2" charset="0"/>
            </a:endParaRPr>
          </a:p>
          <a:p>
            <a:pPr eaLnBrk="1" hangingPunct="1"/>
            <a:r>
              <a:rPr lang="fa-IR" altLang="fa-IR" sz="4000">
                <a:ea typeface="Zar" pitchFamily="2" charset="0"/>
                <a:cs typeface="Zar" pitchFamily="2" charset="0"/>
              </a:rPr>
              <a:t>		</a:t>
            </a:r>
            <a:r>
              <a:rPr lang="ar-SA" altLang="fa-IR" sz="4000">
                <a:ea typeface="Zar" pitchFamily="2" charset="0"/>
                <a:cs typeface="Zar" pitchFamily="2" charset="0"/>
              </a:rPr>
              <a:t>ملزومات اداري 250</a:t>
            </a:r>
          </a:p>
        </p:txBody>
      </p:sp>
      <p:sp>
        <p:nvSpPr>
          <p:cNvPr id="185347" name="Rectangle 3"/>
          <p:cNvSpPr>
            <a:spLocks noChangeArrowheads="1"/>
          </p:cNvSpPr>
          <p:nvPr/>
        </p:nvSpPr>
        <p:spPr bwMode="auto">
          <a:xfrm>
            <a:off x="7608889" y="695325"/>
            <a:ext cx="24717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latin typeface="Times New Roman" panose="02020603050405020304" pitchFamily="18" charset="0"/>
                <a:ea typeface="Zar" pitchFamily="2" charset="0"/>
                <a:cs typeface="Zar" pitchFamily="2" charset="0"/>
              </a:rPr>
              <a:t>تصحيح اشتباه:</a:t>
            </a:r>
            <a:endParaRPr lang="en-US" altLang="fa-IR" sz="36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1979126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6370" name="Object 2"/>
          <p:cNvGraphicFramePr>
            <a:graphicFrameLocks/>
          </p:cNvGraphicFramePr>
          <p:nvPr/>
        </p:nvGraphicFramePr>
        <p:xfrm>
          <a:off x="8040688" y="1916113"/>
          <a:ext cx="2032000" cy="4210050"/>
        </p:xfrm>
        <a:graphic>
          <a:graphicData uri="http://schemas.openxmlformats.org/presentationml/2006/ole">
            <mc:AlternateContent xmlns:mc="http://schemas.openxmlformats.org/markup-compatibility/2006">
              <mc:Choice xmlns:v="urn:schemas-microsoft-com:vml" Requires="v">
                <p:oleObj spid="_x0000_s1026" name="Clip" r:id="rId3" imgW="1646238" imgH="3398838" progId="MS_ClipArt_Gallery.5">
                  <p:embed/>
                </p:oleObj>
              </mc:Choice>
              <mc:Fallback>
                <p:oleObj name="Clip" r:id="rId3" imgW="1646238" imgH="3398838" progId="MS_ClipArt_Gallery.5">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0688" y="1916113"/>
                        <a:ext cx="20320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6371" name="Rectangle 3"/>
          <p:cNvSpPr>
            <a:spLocks noGrp="1" noChangeArrowheads="1"/>
          </p:cNvSpPr>
          <p:nvPr>
            <p:ph type="title"/>
          </p:nvPr>
        </p:nvSpPr>
        <p:spPr>
          <a:xfrm>
            <a:off x="4800601" y="620713"/>
            <a:ext cx="4392613" cy="762000"/>
          </a:xfrm>
        </p:spPr>
        <p:txBody>
          <a:bodyPr/>
          <a:lstStyle/>
          <a:p>
            <a:pPr algn="ctr" eaLnBrk="1" hangingPunct="1"/>
            <a:r>
              <a:rPr lang="fa-IR" altLang="fa-IR" smtClean="0"/>
              <a:t>پايان    فصل   سوم</a:t>
            </a:r>
            <a:endParaRPr lang="en-US" altLang="fa-IR" smtClean="0"/>
          </a:p>
        </p:txBody>
      </p:sp>
      <p:sp>
        <p:nvSpPr>
          <p:cNvPr id="186372" name="Rectangle 4"/>
          <p:cNvSpPr>
            <a:spLocks noChangeArrowheads="1"/>
          </p:cNvSpPr>
          <p:nvPr/>
        </p:nvSpPr>
        <p:spPr bwMode="auto">
          <a:xfrm>
            <a:off x="2782889" y="2399130"/>
            <a:ext cx="3959225" cy="212365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موفق باشيد</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و</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به اميد ديدار</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101845404"/>
      </p:ext>
    </p:extLst>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1</TotalTime>
  <Words>2691</Words>
  <Application>Microsoft Office PowerPoint</Application>
  <PresentationFormat>Widescreen</PresentationFormat>
  <Paragraphs>503</Paragraphs>
  <Slides>96</Slides>
  <Notes>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8" baseType="lpstr">
      <vt:lpstr>Agency FB</vt:lpstr>
      <vt:lpstr>Arial</vt:lpstr>
      <vt:lpstr>B Lotus</vt:lpstr>
      <vt:lpstr>Calibri</vt:lpstr>
      <vt:lpstr>Calibri Light</vt:lpstr>
      <vt:lpstr>Lotus</vt:lpstr>
      <vt:lpstr>Times New Roman</vt:lpstr>
      <vt:lpstr>Titr</vt:lpstr>
      <vt:lpstr>Wingdings</vt:lpstr>
      <vt:lpstr>Zar</vt:lpstr>
      <vt:lpstr>Office Theme</vt:lpstr>
      <vt:lpstr>Microsoft Clip Gallery</vt:lpstr>
      <vt:lpstr>PowerPoint Presentation</vt:lpstr>
      <vt:lpstr>PowerPoint Presentation</vt:lpstr>
      <vt:lpstr>PowerPoint Presentation</vt:lpstr>
      <vt:lpstr>PowerPoint Presentation</vt:lpstr>
      <vt:lpstr>نكته اول:</vt:lpstr>
      <vt:lpstr>نكته دوم:</vt:lpstr>
      <vt:lpstr>PowerPoint Presentation</vt:lpstr>
      <vt:lpstr>نكته سوم:</vt:lpstr>
      <vt:lpstr>نكته چهارم:</vt:lpstr>
      <vt:lpstr>PowerPoint Presentation</vt:lpstr>
      <vt:lpstr>داراييها   =  بدهيها + سرمايه صندوق صاحبان</vt:lpstr>
      <vt:lpstr>PowerPoint Presentation</vt:lpstr>
      <vt:lpstr>تحليل:</vt:lpstr>
      <vt:lpstr>                   داراييها = حقوق صاحبان سرمايه</vt:lpstr>
      <vt:lpstr>فعاليت شماره (2)</vt:lpstr>
      <vt:lpstr>تحليل:</vt:lpstr>
      <vt:lpstr>داراييها</vt:lpstr>
      <vt:lpstr>PowerPoint Presentation</vt:lpstr>
      <vt:lpstr>داراييها</vt:lpstr>
      <vt:lpstr>فعاليت شماره 3</vt:lpstr>
      <vt:lpstr>تحليل:</vt:lpstr>
      <vt:lpstr>PowerPoint Presentation</vt:lpstr>
      <vt:lpstr>PowerPoint Presentation</vt:lpstr>
      <vt:lpstr>فعاليت شماره 4</vt:lpstr>
      <vt:lpstr>تحليل:</vt:lpstr>
      <vt:lpstr>وجه دريافتي بابت مرجوع نمودن اثاثه اداري موجب افزايش حساب صندوق مي‌شود افزايش در حساب صندوق در بدهكار ثبت مي‌شود.</vt:lpstr>
      <vt:lpstr>فعاليت شماره 5:</vt:lpstr>
      <vt:lpstr>تحليل :</vt:lpstr>
      <vt:lpstr>PowerPoint Presentation</vt:lpstr>
      <vt:lpstr>PowerPoint Presentation</vt:lpstr>
      <vt:lpstr>PowerPoint Presentation</vt:lpstr>
      <vt:lpstr>فعاليت شماره 6:</vt:lpstr>
      <vt:lpstr>تحليل:</vt:lpstr>
      <vt:lpstr>PowerPoint Presentation</vt:lpstr>
      <vt:lpstr>PowerPoint Presentation</vt:lpstr>
      <vt:lpstr>PowerPoint Presentation</vt:lpstr>
      <vt:lpstr>چند نكته ديگر:</vt:lpstr>
      <vt:lpstr>PowerPoint Presentation</vt:lpstr>
      <vt:lpstr>فعاليت شماره 7</vt:lpstr>
      <vt:lpstr>تحليل:</vt:lpstr>
      <vt:lpstr>PowerPoint Presentation</vt:lpstr>
      <vt:lpstr>PowerPoint Presentation</vt:lpstr>
      <vt:lpstr>PowerPoint Presentation</vt:lpstr>
      <vt:lpstr>افزايش در حساب برداشت در قسمت بدهكار ثبت مي‌شود.</vt:lpstr>
      <vt:lpstr>فعاليت شماره 8</vt:lpstr>
      <vt:lpstr>PowerPoint Presentation</vt:lpstr>
      <vt:lpstr>دارائيها</vt:lpstr>
      <vt:lpstr>PowerPoint Presentation</vt:lpstr>
      <vt:lpstr>PowerPoint Presentation</vt:lpstr>
      <vt:lpstr>نكته:</vt:lpstr>
      <vt:lpstr>طبقه‌بندي و شماره‌گذاري حسابها</vt:lpstr>
      <vt:lpstr>PowerPoint Presentation</vt:lpstr>
      <vt:lpstr>PowerPoint Presentation</vt:lpstr>
      <vt:lpstr>PowerPoint Presentation</vt:lpstr>
      <vt:lpstr>PowerPoint Presentation</vt:lpstr>
      <vt:lpstr>PowerPoint Presentation</vt:lpstr>
      <vt:lpstr>دفتر روزنامه</vt:lpstr>
      <vt:lpstr>انواع دفتر روزنامه</vt:lpstr>
      <vt:lpstr>دفتر روزنامه عمومي</vt:lpstr>
      <vt:lpstr>دفتر روزنامه.....  صفحه........ </vt:lpstr>
      <vt:lpstr>دفتر روزنامه اختصاصي</vt:lpstr>
      <vt:lpstr>سند حسابداري</vt:lpstr>
      <vt:lpstr>PowerPoint Presentation</vt:lpstr>
      <vt:lpstr>نحوة ثبت فعاليتهاي مالي در دفتر روزنامه عمومي</vt:lpstr>
      <vt:lpstr>ستون شرح</vt:lpstr>
      <vt:lpstr>ستون عطف</vt:lpstr>
      <vt:lpstr>ستون بدهكار</vt:lpstr>
      <vt:lpstr>ستون بستانكار</vt:lpstr>
      <vt:lpstr>نكته</vt:lpstr>
      <vt:lpstr>آرتيكل</vt:lpstr>
      <vt:lpstr>مثال: آرتيكل ساده دفتر روزنامه مؤسسه آلفا  صفحه 1</vt:lpstr>
      <vt:lpstr>مثال: آرتيكل مركب دفتر روزنامه مؤسسه آلفا                  صفحه 1</vt:lpstr>
      <vt:lpstr>دفتر كل</vt:lpstr>
      <vt:lpstr>عنوان حساب: صندوق  شماره حساب:</vt:lpstr>
      <vt:lpstr>قسمت‌هاي مختلف يك صفحه دفتر كل</vt:lpstr>
      <vt:lpstr>PowerPoint Presentation</vt:lpstr>
      <vt:lpstr>مثال: نحوه ثبت دفتر كل عنوان حساب صندوق   شماره حساب 11</vt:lpstr>
      <vt:lpstr>عنوان حساب سرمايه  شماره حساب 31</vt:lpstr>
      <vt:lpstr>PowerPoint Presentation</vt:lpstr>
      <vt:lpstr>مثال: دفتر كل عنوان حساب حساب‌هاي دريافتي  شماره حساب 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پايان    فصل   سوم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dc:creator>
  <cp:lastModifiedBy>omid</cp:lastModifiedBy>
  <cp:revision>1</cp:revision>
  <dcterms:created xsi:type="dcterms:W3CDTF">2021-01-14T10:38:00Z</dcterms:created>
  <dcterms:modified xsi:type="dcterms:W3CDTF">2021-01-14T10:39:07Z</dcterms:modified>
</cp:coreProperties>
</file>