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37"/>
  </p:notesMasterIdLst>
  <p:handoutMasterIdLst>
    <p:handoutMasterId r:id="rId38"/>
  </p:handoutMasterIdLst>
  <p:sldIdLst>
    <p:sldId id="257" r:id="rId2"/>
    <p:sldId id="256" r:id="rId3"/>
    <p:sldId id="309" r:id="rId4"/>
    <p:sldId id="258" r:id="rId5"/>
    <p:sldId id="264" r:id="rId6"/>
    <p:sldId id="275" r:id="rId7"/>
    <p:sldId id="274" r:id="rId8"/>
    <p:sldId id="272" r:id="rId9"/>
    <p:sldId id="278" r:id="rId10"/>
    <p:sldId id="269" r:id="rId11"/>
    <p:sldId id="280" r:id="rId12"/>
    <p:sldId id="284" r:id="rId13"/>
    <p:sldId id="281" r:id="rId14"/>
    <p:sldId id="287" r:id="rId15"/>
    <p:sldId id="288" r:id="rId16"/>
    <p:sldId id="289" r:id="rId17"/>
    <p:sldId id="290" r:id="rId18"/>
    <p:sldId id="285" r:id="rId19"/>
    <p:sldId id="291" r:id="rId20"/>
    <p:sldId id="294" r:id="rId21"/>
    <p:sldId id="292" r:id="rId22"/>
    <p:sldId id="295" r:id="rId23"/>
    <p:sldId id="297" r:id="rId24"/>
    <p:sldId id="296" r:id="rId25"/>
    <p:sldId id="293" r:id="rId26"/>
    <p:sldId id="298" r:id="rId27"/>
    <p:sldId id="300" r:id="rId28"/>
    <p:sldId id="301" r:id="rId29"/>
    <p:sldId id="302" r:id="rId30"/>
    <p:sldId id="303" r:id="rId31"/>
    <p:sldId id="304" r:id="rId32"/>
    <p:sldId id="305" r:id="rId33"/>
    <p:sldId id="306" r:id="rId34"/>
    <p:sldId id="308" r:id="rId35"/>
    <p:sldId id="307" r:id="rId3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476" autoAdjust="0"/>
  </p:normalViewPr>
  <p:slideViewPr>
    <p:cSldViewPr>
      <p:cViewPr varScale="1">
        <p:scale>
          <a:sx n="52" d="100"/>
          <a:sy n="52" d="100"/>
        </p:scale>
        <p:origin x="10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1CEA06-EC68-4F38-AC48-8889CBCDD8E8}" type="datetimeFigureOut">
              <a:rPr lang="en-US" smtClean="0"/>
              <a:t>1/12/2022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@Computer_IT_Engineering</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7B3B16-A89B-4323-B909-98ED851C7236}" type="slidenum">
              <a:rPr lang="en-US" smtClean="0"/>
              <a:t>‹#›</a:t>
            </a:fld>
            <a:endParaRPr lang="en-US"/>
          </a:p>
        </p:txBody>
      </p:sp>
    </p:spTree>
    <p:extLst>
      <p:ext uri="{BB962C8B-B14F-4D97-AF65-F5344CB8AC3E}">
        <p14:creationId xmlns:p14="http://schemas.microsoft.com/office/powerpoint/2010/main" val="151891107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F5AEB75-7115-458D-A989-6AF84747D0AA}" type="datetimeFigureOut">
              <a:rPr lang="fa-IR" smtClean="0"/>
              <a:pPr/>
              <a:t>06/09/1443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smtClean="0"/>
              <a:t>@Computer_IT_Engineering</a:t>
            </a: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BE671DB-8D45-4781-A614-396FFC3FC2B2}" type="slidenum">
              <a:rPr lang="fa-IR" smtClean="0"/>
              <a:pPr/>
              <a:t>‹#›</a:t>
            </a:fld>
            <a:endParaRPr lang="fa-IR"/>
          </a:p>
        </p:txBody>
      </p:sp>
    </p:spTree>
    <p:extLst>
      <p:ext uri="{BB962C8B-B14F-4D97-AF65-F5344CB8AC3E}">
        <p14:creationId xmlns:p14="http://schemas.microsoft.com/office/powerpoint/2010/main" val="2002088373"/>
      </p:ext>
    </p:extLst>
  </p:cSld>
  <p:clrMap bg1="lt1" tx1="dk1" bg2="lt2" tx2="dk2" accent1="accent1" accent2="accent2" accent3="accent3" accent4="accent4" accent5="accent5" accent6="accent6" hlink="hlink" folHlink="folHlink"/>
  <p:hf sldNum="0"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smtClean="0"/>
              <a:t>@Computer_IT_Engineering</a:t>
            </a:r>
            <a:endParaRPr lang="fa-IR"/>
          </a:p>
        </p:txBody>
      </p:sp>
    </p:spTree>
    <p:extLst>
      <p:ext uri="{BB962C8B-B14F-4D97-AF65-F5344CB8AC3E}">
        <p14:creationId xmlns:p14="http://schemas.microsoft.com/office/powerpoint/2010/main" val="289246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5" name="Footer Placeholder 4"/>
          <p:cNvSpPr>
            <a:spLocks noGrp="1"/>
          </p:cNvSpPr>
          <p:nvPr>
            <p:ph type="ftr" sz="quarter" idx="10"/>
          </p:nvPr>
        </p:nvSpPr>
        <p:spPr/>
        <p:txBody>
          <a:bodyPr/>
          <a:lstStyle/>
          <a:p>
            <a:r>
              <a:rPr lang="en-US" smtClean="0"/>
              <a:t>@Computer_IT_Engineering</a:t>
            </a:r>
            <a:endParaRPr lang="fa-IR"/>
          </a:p>
        </p:txBody>
      </p:sp>
    </p:spTree>
    <p:extLst>
      <p:ext uri="{BB962C8B-B14F-4D97-AF65-F5344CB8AC3E}">
        <p14:creationId xmlns:p14="http://schemas.microsoft.com/office/powerpoint/2010/main" val="347893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5" name="Footer Placeholder 4"/>
          <p:cNvSpPr>
            <a:spLocks noGrp="1"/>
          </p:cNvSpPr>
          <p:nvPr>
            <p:ph type="ftr" sz="quarter" idx="10"/>
          </p:nvPr>
        </p:nvSpPr>
        <p:spPr/>
        <p:txBody>
          <a:bodyPr/>
          <a:lstStyle/>
          <a:p>
            <a:r>
              <a:rPr lang="en-US" smtClean="0"/>
              <a:t>@Computer_IT_Engineering</a:t>
            </a:r>
            <a:endParaRPr lang="fa-IR"/>
          </a:p>
        </p:txBody>
      </p:sp>
    </p:spTree>
    <p:extLst>
      <p:ext uri="{BB962C8B-B14F-4D97-AF65-F5344CB8AC3E}">
        <p14:creationId xmlns:p14="http://schemas.microsoft.com/office/powerpoint/2010/main" val="40408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5" name="Footer Placeholder 4"/>
          <p:cNvSpPr>
            <a:spLocks noGrp="1"/>
          </p:cNvSpPr>
          <p:nvPr>
            <p:ph type="ftr" sz="quarter" idx="10"/>
          </p:nvPr>
        </p:nvSpPr>
        <p:spPr/>
        <p:txBody>
          <a:bodyPr/>
          <a:lstStyle/>
          <a:p>
            <a:r>
              <a:rPr lang="en-US" smtClean="0"/>
              <a:t>@Computer_IT_Engineering</a:t>
            </a:r>
            <a:endParaRPr lang="fa-IR"/>
          </a:p>
        </p:txBody>
      </p:sp>
    </p:spTree>
    <p:extLst>
      <p:ext uri="{BB962C8B-B14F-4D97-AF65-F5344CB8AC3E}">
        <p14:creationId xmlns:p14="http://schemas.microsoft.com/office/powerpoint/2010/main" val="374311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90C3FA9-7722-4E10-AD79-578C02390B4E}" type="datetime8">
              <a:rPr lang="fa-IR" smtClean="0"/>
              <a:t>ژانويه 12، 22</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@Computer_IT_Engineering</a:t>
            </a:r>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630DD8D-7DDC-443E-A4B8-ED73C2F9A7A4}"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06957-D849-49BF-81DF-AE5B20629EE7}" type="datetime8">
              <a:rPr lang="fa-IR" smtClean="0"/>
              <a:t>ژانويه 12، 22</a:t>
            </a:fld>
            <a:endParaRPr lang="fa-IR"/>
          </a:p>
        </p:txBody>
      </p:sp>
      <p:sp>
        <p:nvSpPr>
          <p:cNvPr id="5" name="Footer Placeholder 4"/>
          <p:cNvSpPr>
            <a:spLocks noGrp="1"/>
          </p:cNvSpPr>
          <p:nvPr>
            <p:ph type="ftr" sz="quarter" idx="11"/>
          </p:nvPr>
        </p:nvSpPr>
        <p:spPr/>
        <p:txBody>
          <a:bodyPr/>
          <a:lstStyle/>
          <a:p>
            <a:r>
              <a:rPr lang="en-US" smtClean="0"/>
              <a:t>@Computer_IT_Engineering</a:t>
            </a:r>
            <a:endParaRPr lang="fa-IR"/>
          </a:p>
        </p:txBody>
      </p:sp>
      <p:sp>
        <p:nvSpPr>
          <p:cNvPr id="6" name="Slide Number Placeholder 5"/>
          <p:cNvSpPr>
            <a:spLocks noGrp="1"/>
          </p:cNvSpPr>
          <p:nvPr>
            <p:ph type="sldNum" sz="quarter" idx="12"/>
          </p:nvPr>
        </p:nvSpPr>
        <p:spPr/>
        <p:txBody>
          <a:bodyPr/>
          <a:lstStyle/>
          <a:p>
            <a:fld id="{3630DD8D-7DDC-443E-A4B8-ED73C2F9A7A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D87D21-301B-4626-8909-597605BBAF4D}" type="datetime8">
              <a:rPr lang="fa-IR" smtClean="0"/>
              <a:t>ژانويه 12، 22</a:t>
            </a:fld>
            <a:endParaRPr lang="fa-IR"/>
          </a:p>
        </p:txBody>
      </p:sp>
      <p:sp>
        <p:nvSpPr>
          <p:cNvPr id="5" name="Footer Placeholder 4"/>
          <p:cNvSpPr>
            <a:spLocks noGrp="1"/>
          </p:cNvSpPr>
          <p:nvPr>
            <p:ph type="ftr" sz="quarter" idx="11"/>
          </p:nvPr>
        </p:nvSpPr>
        <p:spPr/>
        <p:txBody>
          <a:bodyPr/>
          <a:lstStyle/>
          <a:p>
            <a:r>
              <a:rPr lang="en-US" smtClean="0"/>
              <a:t>@Computer_IT_Engineering</a:t>
            </a:r>
            <a:endParaRPr lang="fa-IR"/>
          </a:p>
        </p:txBody>
      </p:sp>
      <p:sp>
        <p:nvSpPr>
          <p:cNvPr id="6" name="Slide Number Placeholder 5"/>
          <p:cNvSpPr>
            <a:spLocks noGrp="1"/>
          </p:cNvSpPr>
          <p:nvPr>
            <p:ph type="sldNum" sz="quarter" idx="12"/>
          </p:nvPr>
        </p:nvSpPr>
        <p:spPr/>
        <p:txBody>
          <a:bodyPr/>
          <a:lstStyle/>
          <a:p>
            <a:fld id="{3630DD8D-7DDC-443E-A4B8-ED73C2F9A7A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C478030-E45B-47FB-B741-E3BB669F120C}" type="datetime8">
              <a:rPr lang="fa-IR" smtClean="0"/>
              <a:t>ژانويه 12، 22</a:t>
            </a:fld>
            <a:endParaRPr lang="fa-IR"/>
          </a:p>
        </p:txBody>
      </p:sp>
      <p:sp>
        <p:nvSpPr>
          <p:cNvPr id="9" name="Slide Number Placeholder 8"/>
          <p:cNvSpPr>
            <a:spLocks noGrp="1"/>
          </p:cNvSpPr>
          <p:nvPr>
            <p:ph type="sldNum" sz="quarter" idx="15"/>
          </p:nvPr>
        </p:nvSpPr>
        <p:spPr/>
        <p:txBody>
          <a:bodyPr rtlCol="0"/>
          <a:lstStyle/>
          <a:p>
            <a:fld id="{3630DD8D-7DDC-443E-A4B8-ED73C2F9A7A4}" type="slidenum">
              <a:rPr lang="fa-IR" smtClean="0"/>
              <a:pPr/>
              <a:t>‹#›</a:t>
            </a:fld>
            <a:endParaRPr lang="fa-IR"/>
          </a:p>
        </p:txBody>
      </p:sp>
      <p:sp>
        <p:nvSpPr>
          <p:cNvPr id="10" name="Footer Placeholder 9"/>
          <p:cNvSpPr>
            <a:spLocks noGrp="1"/>
          </p:cNvSpPr>
          <p:nvPr>
            <p:ph type="ftr" sz="quarter" idx="16"/>
          </p:nvPr>
        </p:nvSpPr>
        <p:spPr/>
        <p:txBody>
          <a:bodyPr rtlCol="0"/>
          <a:lstStyle/>
          <a:p>
            <a:r>
              <a:rPr lang="en-US" smtClean="0"/>
              <a:t>@Computer_IT_Engineering</a:t>
            </a:r>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100DBCD-A0A0-468A-9956-CF37C35CB5BC}" type="datetime8">
              <a:rPr lang="fa-IR" smtClean="0"/>
              <a:t>ژانويه 12، 22</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@Computer_IT_Engineering</a:t>
            </a:r>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3630DD8D-7DDC-443E-A4B8-ED73C2F9A7A4}"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8E806DD-5D4B-4358-BF27-2E02F85C6847}" type="datetime8">
              <a:rPr lang="fa-IR" smtClean="0"/>
              <a:t>ژانويه 12، 22</a:t>
            </a:fld>
            <a:endParaRPr lang="fa-IR"/>
          </a:p>
        </p:txBody>
      </p:sp>
      <p:sp>
        <p:nvSpPr>
          <p:cNvPr id="6" name="Footer Placeholder 5"/>
          <p:cNvSpPr>
            <a:spLocks noGrp="1"/>
          </p:cNvSpPr>
          <p:nvPr>
            <p:ph type="ftr" sz="quarter" idx="11"/>
          </p:nvPr>
        </p:nvSpPr>
        <p:spPr/>
        <p:txBody>
          <a:bodyPr/>
          <a:lstStyle/>
          <a:p>
            <a:r>
              <a:rPr lang="en-US" smtClean="0"/>
              <a:t>@Computer_IT_Engineering</a:t>
            </a:r>
            <a:endParaRPr lang="fa-IR"/>
          </a:p>
        </p:txBody>
      </p:sp>
      <p:sp>
        <p:nvSpPr>
          <p:cNvPr id="7" name="Slide Number Placeholder 6"/>
          <p:cNvSpPr>
            <a:spLocks noGrp="1"/>
          </p:cNvSpPr>
          <p:nvPr>
            <p:ph type="sldNum" sz="quarter" idx="12"/>
          </p:nvPr>
        </p:nvSpPr>
        <p:spPr/>
        <p:txBody>
          <a:bodyPr/>
          <a:lstStyle/>
          <a:p>
            <a:fld id="{3630DD8D-7DDC-443E-A4B8-ED73C2F9A7A4}"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3739A33-B7F6-4DFE-8769-75BB7EECD3CA}" type="datetime8">
              <a:rPr lang="fa-IR" smtClean="0"/>
              <a:t>ژانويه 12، 22</a:t>
            </a:fld>
            <a:endParaRPr lang="fa-IR"/>
          </a:p>
        </p:txBody>
      </p:sp>
      <p:sp>
        <p:nvSpPr>
          <p:cNvPr id="8" name="Footer Placeholder 7"/>
          <p:cNvSpPr>
            <a:spLocks noGrp="1"/>
          </p:cNvSpPr>
          <p:nvPr>
            <p:ph type="ftr" sz="quarter" idx="11"/>
          </p:nvPr>
        </p:nvSpPr>
        <p:spPr/>
        <p:txBody>
          <a:bodyPr/>
          <a:lstStyle/>
          <a:p>
            <a:r>
              <a:rPr lang="en-US" smtClean="0"/>
              <a:t>@Computer_IT_Engineering</a:t>
            </a:r>
            <a:endParaRPr lang="fa-IR"/>
          </a:p>
        </p:txBody>
      </p:sp>
      <p:sp>
        <p:nvSpPr>
          <p:cNvPr id="9" name="Slide Number Placeholder 8"/>
          <p:cNvSpPr>
            <a:spLocks noGrp="1"/>
          </p:cNvSpPr>
          <p:nvPr>
            <p:ph type="sldNum" sz="quarter" idx="12"/>
          </p:nvPr>
        </p:nvSpPr>
        <p:spPr/>
        <p:txBody>
          <a:bodyPr/>
          <a:lstStyle/>
          <a:p>
            <a:fld id="{3630DD8D-7DDC-443E-A4B8-ED73C2F9A7A4}"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9D0AA85-41E1-4E58-B6D3-38151A2E96FA}" type="datetime8">
              <a:rPr lang="fa-IR" smtClean="0"/>
              <a:t>ژانويه 12، 22</a:t>
            </a:fld>
            <a:endParaRPr lang="fa-IR"/>
          </a:p>
        </p:txBody>
      </p:sp>
      <p:sp>
        <p:nvSpPr>
          <p:cNvPr id="7" name="Slide Number Placeholder 6"/>
          <p:cNvSpPr>
            <a:spLocks noGrp="1"/>
          </p:cNvSpPr>
          <p:nvPr>
            <p:ph type="sldNum" sz="quarter" idx="11"/>
          </p:nvPr>
        </p:nvSpPr>
        <p:spPr/>
        <p:txBody>
          <a:bodyPr rtlCol="0"/>
          <a:lstStyle/>
          <a:p>
            <a:fld id="{3630DD8D-7DDC-443E-A4B8-ED73C2F9A7A4}" type="slidenum">
              <a:rPr lang="fa-IR" smtClean="0"/>
              <a:pPr/>
              <a:t>‹#›</a:t>
            </a:fld>
            <a:endParaRPr lang="fa-IR"/>
          </a:p>
        </p:txBody>
      </p:sp>
      <p:sp>
        <p:nvSpPr>
          <p:cNvPr id="8" name="Footer Placeholder 7"/>
          <p:cNvSpPr>
            <a:spLocks noGrp="1"/>
          </p:cNvSpPr>
          <p:nvPr>
            <p:ph type="ftr" sz="quarter" idx="12"/>
          </p:nvPr>
        </p:nvSpPr>
        <p:spPr/>
        <p:txBody>
          <a:bodyPr rtlCol="0"/>
          <a:lstStyle/>
          <a:p>
            <a:r>
              <a:rPr lang="en-US" smtClean="0"/>
              <a:t>@Computer_IT_Engineering</a:t>
            </a:r>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29276-C7BA-4756-8721-D288E78831E3}" type="datetime8">
              <a:rPr lang="fa-IR" smtClean="0"/>
              <a:t>ژانويه 12، 22</a:t>
            </a:fld>
            <a:endParaRPr lang="fa-IR"/>
          </a:p>
        </p:txBody>
      </p:sp>
      <p:sp>
        <p:nvSpPr>
          <p:cNvPr id="3" name="Footer Placeholder 2"/>
          <p:cNvSpPr>
            <a:spLocks noGrp="1"/>
          </p:cNvSpPr>
          <p:nvPr>
            <p:ph type="ftr" sz="quarter" idx="11"/>
          </p:nvPr>
        </p:nvSpPr>
        <p:spPr/>
        <p:txBody>
          <a:bodyPr/>
          <a:lstStyle/>
          <a:p>
            <a:r>
              <a:rPr lang="en-US" smtClean="0"/>
              <a:t>@Computer_IT_Engineering</a:t>
            </a:r>
            <a:endParaRPr lang="fa-IR"/>
          </a:p>
        </p:txBody>
      </p:sp>
      <p:sp>
        <p:nvSpPr>
          <p:cNvPr id="4" name="Slide Number Placeholder 3"/>
          <p:cNvSpPr>
            <a:spLocks noGrp="1"/>
          </p:cNvSpPr>
          <p:nvPr>
            <p:ph type="sldNum" sz="quarter" idx="12"/>
          </p:nvPr>
        </p:nvSpPr>
        <p:spPr/>
        <p:txBody>
          <a:bodyPr/>
          <a:lstStyle/>
          <a:p>
            <a:fld id="{3630DD8D-7DDC-443E-A4B8-ED73C2F9A7A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6822031-4816-412D-B9B9-F092CE66F461}" type="datetime8">
              <a:rPr lang="fa-IR" smtClean="0"/>
              <a:t>ژانويه 12، 22</a:t>
            </a:fld>
            <a:endParaRPr lang="fa-IR"/>
          </a:p>
        </p:txBody>
      </p:sp>
      <p:sp>
        <p:nvSpPr>
          <p:cNvPr id="22" name="Slide Number Placeholder 21"/>
          <p:cNvSpPr>
            <a:spLocks noGrp="1"/>
          </p:cNvSpPr>
          <p:nvPr>
            <p:ph type="sldNum" sz="quarter" idx="15"/>
          </p:nvPr>
        </p:nvSpPr>
        <p:spPr/>
        <p:txBody>
          <a:bodyPr rtlCol="0"/>
          <a:lstStyle/>
          <a:p>
            <a:fld id="{3630DD8D-7DDC-443E-A4B8-ED73C2F9A7A4}" type="slidenum">
              <a:rPr lang="fa-IR" smtClean="0"/>
              <a:pPr/>
              <a:t>‹#›</a:t>
            </a:fld>
            <a:endParaRPr lang="fa-IR"/>
          </a:p>
        </p:txBody>
      </p:sp>
      <p:sp>
        <p:nvSpPr>
          <p:cNvPr id="23" name="Footer Placeholder 22"/>
          <p:cNvSpPr>
            <a:spLocks noGrp="1"/>
          </p:cNvSpPr>
          <p:nvPr>
            <p:ph type="ftr" sz="quarter" idx="16"/>
          </p:nvPr>
        </p:nvSpPr>
        <p:spPr/>
        <p:txBody>
          <a:bodyPr rtlCol="0"/>
          <a:lstStyle/>
          <a:p>
            <a:r>
              <a:rPr lang="en-US" smtClean="0"/>
              <a:t>@Computer_IT_Engineering</a:t>
            </a:r>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B61325C-D092-4760-BDFD-6CA7492CFD72}" type="datetime8">
              <a:rPr lang="fa-IR" smtClean="0"/>
              <a:t>ژانويه 12، 22</a:t>
            </a:fld>
            <a:endParaRPr lang="fa-IR"/>
          </a:p>
        </p:txBody>
      </p:sp>
      <p:sp>
        <p:nvSpPr>
          <p:cNvPr id="18" name="Slide Number Placeholder 17"/>
          <p:cNvSpPr>
            <a:spLocks noGrp="1"/>
          </p:cNvSpPr>
          <p:nvPr>
            <p:ph type="sldNum" sz="quarter" idx="11"/>
          </p:nvPr>
        </p:nvSpPr>
        <p:spPr/>
        <p:txBody>
          <a:bodyPr rtlCol="0"/>
          <a:lstStyle/>
          <a:p>
            <a:fld id="{3630DD8D-7DDC-443E-A4B8-ED73C2F9A7A4}" type="slidenum">
              <a:rPr lang="fa-IR" smtClean="0"/>
              <a:pPr/>
              <a:t>‹#›</a:t>
            </a:fld>
            <a:endParaRPr lang="fa-IR"/>
          </a:p>
        </p:txBody>
      </p:sp>
      <p:sp>
        <p:nvSpPr>
          <p:cNvPr id="21" name="Footer Placeholder 20"/>
          <p:cNvSpPr>
            <a:spLocks noGrp="1"/>
          </p:cNvSpPr>
          <p:nvPr>
            <p:ph type="ftr" sz="quarter" idx="12"/>
          </p:nvPr>
        </p:nvSpPr>
        <p:spPr/>
        <p:txBody>
          <a:bodyPr rtlCol="0"/>
          <a:lstStyle/>
          <a:p>
            <a:r>
              <a:rPr lang="en-US" smtClean="0"/>
              <a:t>@Computer_IT_Engineering</a:t>
            </a:r>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FEBEFDB-FF80-4D2B-BBE8-0D91228C7796}" type="datetime8">
              <a:rPr lang="fa-IR" smtClean="0"/>
              <a:t>ژانويه 12، 22</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@Computer_IT_Engineering</a:t>
            </a:r>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630DD8D-7DDC-443E-A4B8-ED73C2F9A7A4}"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istrator\Desktop\floral-clip-art-backgrounds-for-powerpoin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Rectangle 9"/>
          <p:cNvSpPr/>
          <p:nvPr/>
        </p:nvSpPr>
        <p:spPr>
          <a:xfrm>
            <a:off x="1214414" y="3429000"/>
            <a:ext cx="6564619" cy="1015663"/>
          </a:xfrm>
          <a:prstGeom prst="rect">
            <a:avLst/>
          </a:prstGeom>
        </p:spPr>
        <p:txBody>
          <a:bodyPr wrap="none">
            <a:prstTxWarp prst="textArchUp">
              <a:avLst/>
            </a:prstTxWarp>
            <a:spAutoFit/>
          </a:bodyPr>
          <a:lstStyle/>
          <a:p>
            <a:pPr algn="ctr"/>
            <a:r>
              <a:rPr lang="fa-IR" sz="6000" b="1" dirty="0" smtClean="0">
                <a:ln w="1905"/>
                <a:solidFill>
                  <a:srgbClr val="FF0000"/>
                </a:solidFill>
                <a:effectLst>
                  <a:glow rad="228600">
                    <a:srgbClr val="C00000">
                      <a:alpha val="40000"/>
                    </a:srgbClr>
                  </a:glow>
                  <a:innerShdw blurRad="69850" dist="43180" dir="5400000">
                    <a:srgbClr val="000000">
                      <a:alpha val="65000"/>
                    </a:srgbClr>
                  </a:innerShdw>
                </a:effectLst>
                <a:cs typeface="B Titr" pitchFamily="2" charset="-78"/>
              </a:rPr>
              <a:t>به نام خالق هستی بخش</a:t>
            </a:r>
            <a:endParaRPr lang="fa-IR" sz="6000" b="1" dirty="0">
              <a:ln w="1905"/>
              <a:solidFill>
                <a:srgbClr val="FF0000"/>
              </a:solidFill>
              <a:effectLst>
                <a:glow rad="228600">
                  <a:srgbClr val="C00000">
                    <a:alpha val="40000"/>
                  </a:srgbClr>
                </a:glow>
                <a:innerShdw blurRad="69850" dist="43180" dir="5400000">
                  <a:srgbClr val="000000">
                    <a:alpha val="65000"/>
                  </a:srgbClr>
                </a:innerShdw>
              </a:effectLst>
              <a:cs typeface="B Titr" pitchFamily="2" charset="-78"/>
            </a:endParaRPr>
          </a:p>
        </p:txBody>
      </p:sp>
      <p:sp>
        <p:nvSpPr>
          <p:cNvPr id="5" name="Footer Placeholder 4"/>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785794"/>
            <a:ext cx="4000528" cy="5758564"/>
          </a:xfrm>
          <a:prstGeom prst="rect">
            <a:avLst/>
          </a:prstGeom>
        </p:spPr>
        <p:txBody>
          <a:bodyPr wrap="square">
            <a:spAutoFit/>
          </a:bodyPr>
          <a:lstStyle/>
          <a:p>
            <a:pPr algn="just">
              <a:lnSpc>
                <a:spcPct val="114000"/>
              </a:lnSpc>
            </a:pPr>
            <a:r>
              <a:rPr lang="fa-IR" sz="1700" b="1" dirty="0" smtClean="0">
                <a:cs typeface="B Nazanin" pitchFamily="2" charset="-78"/>
                <a:sym typeface="Wingdings"/>
              </a:rPr>
              <a:t></a:t>
            </a:r>
            <a:r>
              <a:rPr lang="fa-IR" sz="1700" b="1" dirty="0" smtClean="0">
                <a:cs typeface="B Nazanin" pitchFamily="2" charset="-78"/>
              </a:rPr>
              <a:t>بدیهی است که امنیت بانک اطلاعاتی به خطر خواهد افتاد ، گرچه کاربر </a:t>
            </a:r>
            <a:r>
              <a:rPr lang="en-US" sz="1700" b="1" dirty="0" smtClean="0">
                <a:cs typeface="B Nazanin" pitchFamily="2" charset="-78"/>
              </a:rPr>
              <a:t>U</a:t>
            </a:r>
            <a:r>
              <a:rPr lang="fa-IR" sz="1700" b="1" dirty="0" smtClean="0">
                <a:cs typeface="B Nazanin" pitchFamily="2" charset="-78"/>
              </a:rPr>
              <a:t> فقط تقاضای آماری صادر کرد.</a:t>
            </a:r>
          </a:p>
          <a:p>
            <a:pPr algn="just">
              <a:lnSpc>
                <a:spcPct val="114000"/>
              </a:lnSpc>
            </a:pPr>
            <a:endParaRPr lang="fa-IR" sz="1700" b="1" dirty="0" smtClean="0">
              <a:cs typeface="B Nazanin" pitchFamily="2" charset="-78"/>
            </a:endParaRPr>
          </a:p>
          <a:p>
            <a:pPr algn="just">
              <a:lnSpc>
                <a:spcPct val="114000"/>
              </a:lnSpc>
              <a:buFont typeface="Wingdings" pitchFamily="2" charset="2"/>
              <a:buChar char="Ã"/>
            </a:pPr>
            <a:r>
              <a:rPr lang="fa-IR" sz="1700" b="1" dirty="0" smtClean="0">
                <a:cs typeface="B Nazanin" pitchFamily="2" charset="-78"/>
              </a:rPr>
              <a:t>همانطور که در مثال های بالا بیان شد ، اگر کاربر بتواند یک عبارت منطقی بیابد که فردی را مشخص نماید ، آنگاه اطلاعات مربوط به آن فرد ، دیگر امن نیست.</a:t>
            </a:r>
          </a:p>
          <a:p>
            <a:pPr algn="just">
              <a:lnSpc>
                <a:spcPct val="114000"/>
              </a:lnSpc>
            </a:pPr>
            <a:endParaRPr lang="fa-IR" sz="1700" b="1" dirty="0" smtClean="0">
              <a:cs typeface="B Nazanin" pitchFamily="2" charset="-78"/>
            </a:endParaRPr>
          </a:p>
          <a:p>
            <a:pPr algn="just">
              <a:lnSpc>
                <a:spcPct val="114000"/>
              </a:lnSpc>
              <a:buFont typeface="Wingdings" pitchFamily="2" charset="2"/>
              <a:buChar char="Ã"/>
            </a:pPr>
            <a:r>
              <a:rPr lang="fa-IR" sz="1700" b="1" dirty="0" smtClean="0">
                <a:cs typeface="B Nazanin" pitchFamily="2" charset="-78"/>
                <a:sym typeface="Wingdings"/>
              </a:rPr>
              <a:t>در تقاضای( شماره 1) </a:t>
            </a:r>
            <a:r>
              <a:rPr lang="fa-IR" sz="1700" b="1" dirty="0" smtClean="0">
                <a:cs typeface="B Nazanin" pitchFamily="2" charset="-78"/>
              </a:rPr>
              <a:t>این حقیقت را بیان می کند که سیستم </a:t>
            </a:r>
            <a:r>
              <a:rPr lang="fa-IR" sz="1700" b="1" u="sng" dirty="0" smtClean="0">
                <a:solidFill>
                  <a:srgbClr val="FF0000"/>
                </a:solidFill>
                <a:cs typeface="B Nazanin" pitchFamily="2" charset="-78"/>
              </a:rPr>
              <a:t>نباید</a:t>
            </a:r>
            <a:r>
              <a:rPr lang="fa-IR" sz="1700" b="1" dirty="0" smtClean="0">
                <a:cs typeface="B Nazanin" pitchFamily="2" charset="-78"/>
              </a:rPr>
              <a:t> به تقاضایی پاسخ دهد که عدد اصلی بدست آمده از تقاضای درخواستی ، </a:t>
            </a:r>
            <a:r>
              <a:rPr lang="fa-IR" sz="1700" b="1" u="sng" dirty="0" smtClean="0">
                <a:solidFill>
                  <a:srgbClr val="FF0000"/>
                </a:solidFill>
                <a:cs typeface="B Nazanin" pitchFamily="2" charset="-78"/>
              </a:rPr>
              <a:t>کمتر از کران پایین </a:t>
            </a:r>
            <a:r>
              <a:rPr lang="en-US" sz="1700" b="1" u="sng" dirty="0" smtClean="0">
                <a:solidFill>
                  <a:srgbClr val="FF0000"/>
                </a:solidFill>
                <a:cs typeface="B Nazanin" pitchFamily="2" charset="-78"/>
              </a:rPr>
              <a:t>B</a:t>
            </a:r>
            <a:r>
              <a:rPr lang="fa-IR" sz="1700" b="1" dirty="0" smtClean="0">
                <a:solidFill>
                  <a:srgbClr val="FF0000"/>
                </a:solidFill>
                <a:cs typeface="B Nazanin" pitchFamily="2" charset="-78"/>
              </a:rPr>
              <a:t> </a:t>
            </a:r>
            <a:r>
              <a:rPr lang="fa-IR" sz="1700" b="1" dirty="0" smtClean="0">
                <a:cs typeface="B Nazanin" pitchFamily="2" charset="-78"/>
              </a:rPr>
              <a:t>باشد.</a:t>
            </a:r>
          </a:p>
          <a:p>
            <a:pPr algn="just">
              <a:lnSpc>
                <a:spcPct val="114000"/>
              </a:lnSpc>
            </a:pPr>
            <a:endParaRPr lang="fa-IR" sz="1700" b="1" dirty="0" smtClean="0">
              <a:cs typeface="B Nazanin" pitchFamily="2" charset="-78"/>
            </a:endParaRPr>
          </a:p>
          <a:p>
            <a:pPr algn="just">
              <a:lnSpc>
                <a:spcPct val="114000"/>
              </a:lnSpc>
            </a:pPr>
            <a:r>
              <a:rPr lang="fa-IR" sz="1700" b="1" dirty="0" smtClean="0">
                <a:cs typeface="B Nazanin" pitchFamily="2" charset="-78"/>
                <a:sym typeface="Wingdings"/>
              </a:rPr>
              <a:t> در تقاضاهای(شماره 2و3) </a:t>
            </a:r>
            <a:r>
              <a:rPr lang="fa-IR" sz="1700" b="1" dirty="0" smtClean="0">
                <a:cs typeface="B Nazanin" pitchFamily="2" charset="-78"/>
              </a:rPr>
              <a:t>این حقیقت را بیان می کند که سیستم </a:t>
            </a:r>
            <a:r>
              <a:rPr lang="fa-IR" sz="1700" b="1" u="sng" dirty="0" smtClean="0">
                <a:solidFill>
                  <a:srgbClr val="FF0000"/>
                </a:solidFill>
                <a:cs typeface="B Nazanin" pitchFamily="2" charset="-78"/>
              </a:rPr>
              <a:t>نباید</a:t>
            </a:r>
            <a:r>
              <a:rPr lang="fa-IR" sz="1700" b="1" dirty="0" smtClean="0">
                <a:cs typeface="B Nazanin" pitchFamily="2" charset="-78"/>
              </a:rPr>
              <a:t> به تقاضایی پاسخ دهد که عدد اصلی بدست آمده از تقاضای درخواستی </a:t>
            </a:r>
            <a:r>
              <a:rPr lang="fa-IR" sz="1700" b="1" u="sng" dirty="0" smtClean="0">
                <a:solidFill>
                  <a:srgbClr val="FF0000"/>
                </a:solidFill>
                <a:cs typeface="B Nazanin" pitchFamily="2" charset="-78"/>
              </a:rPr>
              <a:t>بزرگتر از کران </a:t>
            </a:r>
            <a:r>
              <a:rPr lang="en-US" sz="1700" b="1" u="sng" dirty="0" smtClean="0">
                <a:solidFill>
                  <a:srgbClr val="FF0000"/>
                </a:solidFill>
                <a:cs typeface="B Nazanin" pitchFamily="2" charset="-78"/>
              </a:rPr>
              <a:t>N-B</a:t>
            </a:r>
            <a:r>
              <a:rPr lang="fa-IR" sz="1700" b="1" u="sng" dirty="0" smtClean="0">
                <a:solidFill>
                  <a:srgbClr val="FF0000"/>
                </a:solidFill>
                <a:cs typeface="B Nazanin" pitchFamily="2" charset="-78"/>
              </a:rPr>
              <a:t> </a:t>
            </a:r>
            <a:r>
              <a:rPr lang="fa-IR" sz="1700" b="1" dirty="0" smtClean="0">
                <a:cs typeface="B Nazanin" pitchFamily="2" charset="-78"/>
              </a:rPr>
              <a:t>باشد. (</a:t>
            </a:r>
            <a:r>
              <a:rPr lang="en-US" sz="1700" b="1" dirty="0" smtClean="0">
                <a:cs typeface="B Nazanin" pitchFamily="2" charset="-78"/>
              </a:rPr>
              <a:t>N </a:t>
            </a:r>
            <a:r>
              <a:rPr lang="fa-IR" sz="1700" b="1" dirty="0" smtClean="0">
                <a:cs typeface="B Nazanin" pitchFamily="2" charset="-78"/>
              </a:rPr>
              <a:t>عدد اصلی رابطه ی در برگیرنده است ).</a:t>
            </a:r>
            <a:endParaRPr lang="fa-IR" sz="1700" b="1" dirty="0">
              <a:cs typeface="B Nazanin" pitchFamily="2" charset="-78"/>
            </a:endParaRPr>
          </a:p>
        </p:txBody>
      </p:sp>
      <p:sp>
        <p:nvSpPr>
          <p:cNvPr id="10" name="Rounded Rectangle 9"/>
          <p:cNvSpPr/>
          <p:nvPr/>
        </p:nvSpPr>
        <p:spPr>
          <a:xfrm>
            <a:off x="214282" y="857232"/>
            <a:ext cx="3857652" cy="114300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nSpc>
                <a:spcPct val="150000"/>
              </a:lnSpc>
            </a:pPr>
            <a:r>
              <a:rPr lang="fa-IR" sz="1600" dirty="0" smtClean="0">
                <a:solidFill>
                  <a:srgbClr val="0070C0"/>
                </a:solidFill>
                <a:cs typeface="B Titr" pitchFamily="2" charset="-78"/>
              </a:rPr>
              <a:t>کران بالا و پایین به صورت زیر بدست می آید:</a:t>
            </a:r>
          </a:p>
          <a:p>
            <a:pPr>
              <a:lnSpc>
                <a:spcPct val="150000"/>
              </a:lnSpc>
            </a:pPr>
            <a:r>
              <a:rPr lang="fa-IR" sz="1600" dirty="0" smtClean="0">
                <a:solidFill>
                  <a:srgbClr val="0070C0"/>
                </a:solidFill>
                <a:cs typeface="B Titr" pitchFamily="2" charset="-78"/>
              </a:rPr>
              <a:t>کران پایین </a:t>
            </a:r>
            <a:r>
              <a:rPr lang="en-US" sz="1600" dirty="0" smtClean="0">
                <a:solidFill>
                  <a:srgbClr val="00B050"/>
                </a:solidFill>
                <a:latin typeface="Times New Roman" pitchFamily="18" charset="0"/>
                <a:cs typeface="Times New Roman" pitchFamily="18" charset="0"/>
              </a:rPr>
              <a:t>B=N/4</a:t>
            </a:r>
            <a:r>
              <a:rPr lang="fa-IR" sz="1600" dirty="0" smtClean="0">
                <a:solidFill>
                  <a:srgbClr val="0070C0"/>
                </a:solidFill>
                <a:cs typeface="B Titr" pitchFamily="2" charset="-78"/>
              </a:rPr>
              <a:t>: مقدار 2</a:t>
            </a:r>
          </a:p>
          <a:p>
            <a:pPr>
              <a:lnSpc>
                <a:spcPct val="150000"/>
              </a:lnSpc>
            </a:pPr>
            <a:r>
              <a:rPr lang="fa-IR" sz="1600" dirty="0" smtClean="0">
                <a:solidFill>
                  <a:srgbClr val="0070C0"/>
                </a:solidFill>
                <a:cs typeface="B Titr" pitchFamily="2" charset="-78"/>
              </a:rPr>
              <a:t>کران بالا </a:t>
            </a:r>
            <a:r>
              <a:rPr lang="en-US" sz="1600" dirty="0" smtClean="0">
                <a:solidFill>
                  <a:srgbClr val="00B050"/>
                </a:solidFill>
                <a:latin typeface="Times New Roman" pitchFamily="18" charset="0"/>
                <a:cs typeface="Times New Roman" pitchFamily="18" charset="0"/>
              </a:rPr>
              <a:t>N-B</a:t>
            </a:r>
            <a:r>
              <a:rPr lang="en-US" sz="1600" dirty="0" smtClean="0">
                <a:solidFill>
                  <a:srgbClr val="0070C0"/>
                </a:solidFill>
                <a:cs typeface="B Titr" pitchFamily="2" charset="-78"/>
              </a:rPr>
              <a:t> </a:t>
            </a:r>
            <a:r>
              <a:rPr lang="fa-IR" sz="1600" dirty="0" smtClean="0">
                <a:solidFill>
                  <a:srgbClr val="0070C0"/>
                </a:solidFill>
                <a:cs typeface="B Titr" pitchFamily="2" charset="-78"/>
              </a:rPr>
              <a:t> : مقدار 8=2-10</a:t>
            </a:r>
          </a:p>
        </p:txBody>
      </p:sp>
      <p:sp>
        <p:nvSpPr>
          <p:cNvPr id="15" name="Rounded Rectangle 14"/>
          <p:cNvSpPr/>
          <p:nvPr/>
        </p:nvSpPr>
        <p:spPr>
          <a:xfrm>
            <a:off x="214282" y="2071678"/>
            <a:ext cx="3929090" cy="3357586"/>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fa-IR" sz="1500" dirty="0" smtClean="0">
                <a:solidFill>
                  <a:srgbClr val="0070C0"/>
                </a:solidFill>
                <a:cs typeface="B Nazanin" pitchFamily="2" charset="-78"/>
              </a:rPr>
              <a:t>راه حل مشکل تقاضای (شماره 1) به صورت زیر است :</a:t>
            </a:r>
          </a:p>
          <a:p>
            <a:r>
              <a:rPr lang="fa-IR" sz="1500" dirty="0" smtClean="0">
                <a:solidFill>
                  <a:srgbClr val="0070C0"/>
                </a:solidFill>
                <a:cs typeface="B Nazanin" pitchFamily="2" charset="-78"/>
              </a:rPr>
              <a:t>اگر مقدار اصلی را برابر با </a:t>
            </a:r>
            <a:r>
              <a:rPr lang="en-US" sz="1500" dirty="0" smtClean="0">
                <a:solidFill>
                  <a:srgbClr val="0070C0"/>
                </a:solidFill>
                <a:latin typeface="Times New Roman" pitchFamily="18" charset="0"/>
                <a:cs typeface="Times New Roman" pitchFamily="18" charset="0"/>
              </a:rPr>
              <a:t>C</a:t>
            </a:r>
            <a:r>
              <a:rPr lang="fa-IR" sz="1500" dirty="0" smtClean="0">
                <a:solidFill>
                  <a:srgbClr val="0070C0"/>
                </a:solidFill>
                <a:cs typeface="B Nazanin" pitchFamily="2" charset="-78"/>
              </a:rPr>
              <a:t> در نظر بگیریم :</a:t>
            </a:r>
          </a:p>
          <a:p>
            <a:pPr algn="ctr"/>
            <a:r>
              <a:rPr lang="en-US" sz="1500" dirty="0" smtClean="0">
                <a:solidFill>
                  <a:srgbClr val="00B050"/>
                </a:solidFill>
                <a:latin typeface="Times New Roman" pitchFamily="18" charset="0"/>
                <a:cs typeface="Times New Roman" pitchFamily="18" charset="0"/>
              </a:rPr>
              <a:t>(C &gt;= B)</a:t>
            </a:r>
            <a:r>
              <a:rPr lang="fa-IR" sz="1500" dirty="0" smtClean="0">
                <a:solidFill>
                  <a:srgbClr val="00B050"/>
                </a:solidFill>
                <a:latin typeface="Times New Roman" pitchFamily="18" charset="0"/>
                <a:cs typeface="Times New Roman" pitchFamily="18" charset="0"/>
              </a:rPr>
              <a:t> </a:t>
            </a:r>
            <a:r>
              <a:rPr lang="fa-IR" sz="1500" dirty="0" smtClean="0">
                <a:solidFill>
                  <a:srgbClr val="0070C0"/>
                </a:solidFill>
                <a:cs typeface="B Nazanin" pitchFamily="2" charset="-78"/>
              </a:rPr>
              <a:t>مقدار </a:t>
            </a:r>
            <a:r>
              <a:rPr lang="en-US" sz="1500" dirty="0" smtClean="0">
                <a:solidFill>
                  <a:srgbClr val="00B050"/>
                </a:solidFill>
                <a:latin typeface="Times New Roman" pitchFamily="18" charset="0"/>
                <a:cs typeface="Times New Roman" pitchFamily="18" charset="0"/>
              </a:rPr>
              <a:t>C</a:t>
            </a:r>
            <a:r>
              <a:rPr lang="fa-IR" sz="1500" dirty="0" smtClean="0">
                <a:solidFill>
                  <a:srgbClr val="0070C0"/>
                </a:solidFill>
                <a:cs typeface="B Nazanin" pitchFamily="2" charset="-78"/>
              </a:rPr>
              <a:t> باید از مقدار </a:t>
            </a:r>
            <a:r>
              <a:rPr lang="en-US" sz="1500" dirty="0" smtClean="0">
                <a:solidFill>
                  <a:srgbClr val="00B050"/>
                </a:solidFill>
                <a:latin typeface="Times New Roman" pitchFamily="18" charset="0"/>
                <a:cs typeface="Times New Roman" pitchFamily="18" charset="0"/>
              </a:rPr>
              <a:t>B</a:t>
            </a:r>
            <a:r>
              <a:rPr lang="fa-IR" sz="1500" dirty="0" smtClean="0">
                <a:solidFill>
                  <a:srgbClr val="0070C0"/>
                </a:solidFill>
                <a:cs typeface="B Nazanin" pitchFamily="2" charset="-78"/>
              </a:rPr>
              <a:t> بزرگتر باشد</a:t>
            </a:r>
            <a:r>
              <a:rPr lang="fa-IR" dirty="0" smtClean="0">
                <a:solidFill>
                  <a:srgbClr val="0070C0"/>
                </a:solidFill>
                <a:cs typeface="B Nazanin" pitchFamily="2" charset="-78"/>
              </a:rPr>
              <a:t>.</a:t>
            </a:r>
          </a:p>
          <a:p>
            <a:r>
              <a:rPr lang="fa-IR" dirty="0" smtClean="0">
                <a:solidFill>
                  <a:srgbClr val="0070C0"/>
                </a:solidFill>
                <a:cs typeface="B Nazanin" pitchFamily="2" charset="-78"/>
              </a:rPr>
              <a:t>راه حل مشکل تقاضای (شماره 2و3) به صورت زیر است :</a:t>
            </a:r>
          </a:p>
          <a:p>
            <a:r>
              <a:rPr lang="fa-IR" dirty="0" smtClean="0">
                <a:solidFill>
                  <a:srgbClr val="0070C0"/>
                </a:solidFill>
                <a:cs typeface="B Nazanin" pitchFamily="2" charset="-78"/>
              </a:rPr>
              <a:t>اگر مقدار اصلی را برابر با </a:t>
            </a:r>
            <a:r>
              <a:rPr lang="en-US" dirty="0" smtClean="0">
                <a:solidFill>
                  <a:srgbClr val="00B050"/>
                </a:solidFill>
                <a:cs typeface="B Nazanin" pitchFamily="2" charset="-78"/>
              </a:rPr>
              <a:t>C</a:t>
            </a:r>
            <a:r>
              <a:rPr lang="fa-IR" dirty="0" smtClean="0">
                <a:solidFill>
                  <a:srgbClr val="0070C0"/>
                </a:solidFill>
                <a:cs typeface="B Nazanin" pitchFamily="2" charset="-78"/>
              </a:rPr>
              <a:t> در نظر بگیریم :</a:t>
            </a:r>
          </a:p>
          <a:p>
            <a:r>
              <a:rPr lang="en-US" dirty="0" smtClean="0">
                <a:solidFill>
                  <a:srgbClr val="00B050"/>
                </a:solidFill>
                <a:latin typeface="Times New Roman" pitchFamily="18" charset="0"/>
                <a:cs typeface="Times New Roman" pitchFamily="18" charset="0"/>
              </a:rPr>
              <a:t>(C&lt;=N-B)</a:t>
            </a:r>
            <a:r>
              <a:rPr lang="fa-IR" dirty="0" smtClean="0">
                <a:solidFill>
                  <a:srgbClr val="00B050"/>
                </a:solidFill>
                <a:latin typeface="Times New Roman" pitchFamily="18" charset="0"/>
                <a:cs typeface="Times New Roman" pitchFamily="18" charset="0"/>
              </a:rPr>
              <a:t> </a:t>
            </a:r>
            <a:r>
              <a:rPr lang="fa-IR" dirty="0" smtClean="0">
                <a:solidFill>
                  <a:srgbClr val="0070C0"/>
                </a:solidFill>
                <a:cs typeface="B Nazanin" pitchFamily="2" charset="-78"/>
              </a:rPr>
              <a:t>مقدار </a:t>
            </a:r>
            <a:r>
              <a:rPr lang="en-US" dirty="0" smtClean="0">
                <a:solidFill>
                  <a:srgbClr val="00B050"/>
                </a:solidFill>
                <a:latin typeface="Times New Roman" pitchFamily="18" charset="0"/>
                <a:cs typeface="Times New Roman" pitchFamily="18" charset="0"/>
              </a:rPr>
              <a:t>C</a:t>
            </a:r>
            <a:r>
              <a:rPr lang="fa-IR" dirty="0" smtClean="0">
                <a:solidFill>
                  <a:srgbClr val="0070C0"/>
                </a:solidFill>
                <a:cs typeface="B Nazanin" pitchFamily="2" charset="-78"/>
              </a:rPr>
              <a:t> باید از مقدار </a:t>
            </a:r>
            <a:r>
              <a:rPr lang="en-US" dirty="0" smtClean="0">
                <a:solidFill>
                  <a:srgbClr val="00B050"/>
                </a:solidFill>
                <a:latin typeface="Times New Roman" pitchFamily="18" charset="0"/>
                <a:cs typeface="Times New Roman" pitchFamily="18" charset="0"/>
              </a:rPr>
              <a:t>N-B</a:t>
            </a:r>
            <a:r>
              <a:rPr lang="fa-IR" dirty="0" smtClean="0">
                <a:solidFill>
                  <a:srgbClr val="0070C0"/>
                </a:solidFill>
                <a:cs typeface="B Nazanin" pitchFamily="2" charset="-78"/>
              </a:rPr>
              <a:t> کوچکتر باشد.</a:t>
            </a:r>
          </a:p>
          <a:p>
            <a:r>
              <a:rPr lang="fa-IR" dirty="0" smtClean="0">
                <a:solidFill>
                  <a:srgbClr val="0070C0"/>
                </a:solidFill>
                <a:cs typeface="B Nazanin" pitchFamily="2" charset="-78"/>
              </a:rPr>
              <a:t>نتیجه : راه حل کلی برای تقاضاهای صورت گرفته ، استفاده از رابطه زیر می باشد:</a:t>
            </a:r>
          </a:p>
          <a:p>
            <a:pPr algn="ctr"/>
            <a:r>
              <a:rPr lang="fa-IR" dirty="0" smtClean="0">
                <a:solidFill>
                  <a:srgbClr val="00B050"/>
                </a:solidFill>
                <a:latin typeface="Times New Roman" pitchFamily="18" charset="0"/>
                <a:cs typeface="Times New Roman" pitchFamily="18" charset="0"/>
              </a:rPr>
              <a:t>(8≥</a:t>
            </a:r>
            <a:r>
              <a:rPr lang="en-US" dirty="0" smtClean="0">
                <a:solidFill>
                  <a:srgbClr val="00B050"/>
                </a:solidFill>
                <a:latin typeface="Times New Roman" pitchFamily="18" charset="0"/>
                <a:cs typeface="Times New Roman" pitchFamily="18" charset="0"/>
              </a:rPr>
              <a:t>C</a:t>
            </a:r>
            <a:r>
              <a:rPr lang="fa-IR" dirty="0" smtClean="0">
                <a:solidFill>
                  <a:srgbClr val="00B050"/>
                </a:solidFill>
                <a:latin typeface="Times New Roman" pitchFamily="18" charset="0"/>
                <a:cs typeface="Times New Roman" pitchFamily="18" charset="0"/>
              </a:rPr>
              <a:t>≥2)</a:t>
            </a:r>
            <a:r>
              <a:rPr lang="fa-IR" dirty="0" smtClean="0">
                <a:solidFill>
                  <a:srgbClr val="00B050"/>
                </a:solidFill>
                <a:latin typeface="Times New Roman" pitchFamily="18" charset="0"/>
                <a:cs typeface="Times New Roman" pitchFamily="18" charset="0"/>
                <a:sym typeface="Wingdings"/>
              </a:rPr>
              <a:t></a:t>
            </a:r>
            <a:r>
              <a:rPr lang="fa-IR" dirty="0" smtClean="0">
                <a:solidFill>
                  <a:srgbClr val="00B050"/>
                </a:solidFill>
                <a:latin typeface="Times New Roman" pitchFamily="18" charset="0"/>
                <a:cs typeface="Times New Roman" pitchFamily="18" charset="0"/>
              </a:rPr>
              <a:t>(</a:t>
            </a:r>
            <a:r>
              <a:rPr lang="en-US" dirty="0" smtClean="0">
                <a:solidFill>
                  <a:srgbClr val="00B050"/>
                </a:solidFill>
                <a:latin typeface="Times New Roman" pitchFamily="18" charset="0"/>
                <a:cs typeface="Times New Roman" pitchFamily="18" charset="0"/>
              </a:rPr>
              <a:t>N-B</a:t>
            </a:r>
            <a:r>
              <a:rPr lang="fa-IR" dirty="0" smtClean="0">
                <a:solidFill>
                  <a:srgbClr val="00B050"/>
                </a:solidFill>
                <a:latin typeface="Times New Roman" pitchFamily="18" charset="0"/>
                <a:cs typeface="Times New Roman" pitchFamily="18" charset="0"/>
              </a:rPr>
              <a:t>≥</a:t>
            </a:r>
            <a:r>
              <a:rPr lang="en-US" dirty="0" smtClean="0">
                <a:solidFill>
                  <a:srgbClr val="00B050"/>
                </a:solidFill>
                <a:latin typeface="Times New Roman" pitchFamily="18" charset="0"/>
                <a:cs typeface="Times New Roman" pitchFamily="18" charset="0"/>
              </a:rPr>
              <a:t>C</a:t>
            </a:r>
            <a:r>
              <a:rPr lang="fa-IR" dirty="0" smtClean="0">
                <a:solidFill>
                  <a:srgbClr val="00B050"/>
                </a:solidFill>
                <a:latin typeface="Times New Roman" pitchFamily="18" charset="0"/>
                <a:cs typeface="Times New Roman" pitchFamily="18" charset="0"/>
              </a:rPr>
              <a:t>≥</a:t>
            </a:r>
            <a:r>
              <a:rPr lang="en-US" dirty="0" smtClean="0">
                <a:solidFill>
                  <a:srgbClr val="00B050"/>
                </a:solidFill>
                <a:latin typeface="Times New Roman" pitchFamily="18" charset="0"/>
                <a:cs typeface="Times New Roman" pitchFamily="18" charset="0"/>
              </a:rPr>
              <a:t> (B</a:t>
            </a:r>
            <a:endParaRPr lang="fa-IR" dirty="0" smtClean="0">
              <a:solidFill>
                <a:srgbClr val="00B050"/>
              </a:solidFill>
              <a:latin typeface="Times New Roman" pitchFamily="18" charset="0"/>
              <a:cs typeface="Times New Roman" pitchFamily="18" charset="0"/>
            </a:endParaRPr>
          </a:p>
        </p:txBody>
      </p:sp>
      <p:sp>
        <p:nvSpPr>
          <p:cNvPr id="12" name="Rounded Rectangle 11"/>
          <p:cNvSpPr/>
          <p:nvPr/>
        </p:nvSpPr>
        <p:spPr>
          <a:xfrm>
            <a:off x="214282" y="5572140"/>
            <a:ext cx="3857652" cy="1143008"/>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just"/>
            <a:r>
              <a:rPr lang="fa-IR" sz="1500" dirty="0" smtClean="0">
                <a:solidFill>
                  <a:srgbClr val="C00000"/>
                </a:solidFill>
                <a:cs typeface="B Nazanin" pitchFamily="2" charset="-78"/>
              </a:rPr>
              <a:t>متاُسفانه ، به آسانی می توان نشان داد که محدود کردن تقاضاها به تقاضاهایی که برای آنها ، عدد اصلی </a:t>
            </a:r>
            <a:r>
              <a:rPr lang="en-US" sz="1500" dirty="0" smtClean="0">
                <a:solidFill>
                  <a:srgbClr val="00B050"/>
                </a:solidFill>
                <a:latin typeface="Times New Roman" pitchFamily="18" charset="0"/>
                <a:cs typeface="Times New Roman" pitchFamily="18" charset="0"/>
              </a:rPr>
              <a:t>C</a:t>
            </a:r>
            <a:r>
              <a:rPr lang="en-US" sz="1500" dirty="0" smtClean="0">
                <a:solidFill>
                  <a:srgbClr val="C00000"/>
                </a:solidFill>
                <a:cs typeface="B Nazanin" pitchFamily="2" charset="-78"/>
              </a:rPr>
              <a:t> </a:t>
            </a:r>
            <a:r>
              <a:rPr lang="fa-IR" sz="1500" dirty="0" smtClean="0">
                <a:solidFill>
                  <a:srgbClr val="C00000"/>
                </a:solidFill>
                <a:cs typeface="B Nazanin" pitchFamily="2" charset="-78"/>
              </a:rPr>
              <a:t> باید در بازه ی </a:t>
            </a:r>
            <a:r>
              <a:rPr lang="fa-IR" sz="1500" dirty="0" smtClean="0">
                <a:solidFill>
                  <a:srgbClr val="00B050"/>
                </a:solidFill>
                <a:latin typeface="Times New Roman" pitchFamily="18" charset="0"/>
                <a:cs typeface="Times New Roman" pitchFamily="18" charset="0"/>
              </a:rPr>
              <a:t>(</a:t>
            </a:r>
            <a:r>
              <a:rPr lang="en-US" sz="1500" dirty="0" smtClean="0">
                <a:solidFill>
                  <a:srgbClr val="00B050"/>
                </a:solidFill>
                <a:latin typeface="Times New Roman" pitchFamily="18" charset="0"/>
                <a:cs typeface="Times New Roman" pitchFamily="18" charset="0"/>
              </a:rPr>
              <a:t>N-B</a:t>
            </a:r>
            <a:r>
              <a:rPr lang="fa-IR" sz="1500" dirty="0" smtClean="0">
                <a:solidFill>
                  <a:srgbClr val="00B050"/>
                </a:solidFill>
                <a:latin typeface="Times New Roman" pitchFamily="18" charset="0"/>
                <a:cs typeface="Times New Roman" pitchFamily="18" charset="0"/>
              </a:rPr>
              <a:t> ≥</a:t>
            </a:r>
            <a:r>
              <a:rPr lang="en-US" sz="1500" dirty="0" smtClean="0">
                <a:solidFill>
                  <a:srgbClr val="00B050"/>
                </a:solidFill>
                <a:latin typeface="Times New Roman" pitchFamily="18" charset="0"/>
                <a:cs typeface="Times New Roman" pitchFamily="18" charset="0"/>
              </a:rPr>
              <a:t> C  </a:t>
            </a:r>
            <a:r>
              <a:rPr lang="fa-IR" sz="1500" dirty="0" smtClean="0">
                <a:solidFill>
                  <a:srgbClr val="00B050"/>
                </a:solidFill>
                <a:latin typeface="Times New Roman" pitchFamily="18" charset="0"/>
                <a:cs typeface="Times New Roman" pitchFamily="18" charset="0"/>
              </a:rPr>
              <a:t>≥</a:t>
            </a:r>
            <a:r>
              <a:rPr lang="en-US" sz="1500" dirty="0" smtClean="0">
                <a:solidFill>
                  <a:srgbClr val="00B050"/>
                </a:solidFill>
                <a:latin typeface="Times New Roman" pitchFamily="18" charset="0"/>
                <a:cs typeface="Times New Roman" pitchFamily="18" charset="0"/>
              </a:rPr>
              <a:t> (B </a:t>
            </a:r>
            <a:r>
              <a:rPr lang="fa-IR" sz="1500" dirty="0" smtClean="0">
                <a:solidFill>
                  <a:srgbClr val="C00000"/>
                </a:solidFill>
                <a:cs typeface="B Nazanin" pitchFamily="2" charset="-78"/>
              </a:rPr>
              <a:t>باشد که به طور کلی برای اجتناب از به خطر افتادن بانک اطلاعات کافی نیست.</a:t>
            </a:r>
            <a:endParaRPr lang="fa-IR" sz="1500" dirty="0">
              <a:solidFill>
                <a:srgbClr val="C00000"/>
              </a:solidFill>
              <a:cs typeface="B Nazanin" pitchFamily="2" charset="-78"/>
            </a:endParaRPr>
          </a:p>
        </p:txBody>
      </p:sp>
      <p:sp>
        <p:nvSpPr>
          <p:cNvPr id="8" name="Rectangle 7"/>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9" name="Footer Placeholder 8"/>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05"/>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 calcmode="lin" valueType="num">
                                      <p:cBhvr>
                                        <p:cTn id="9" dur="1000" fill="hold"/>
                                        <p:tgtEl>
                                          <p:spTgt spid="6"/>
                                        </p:tgtEl>
                                        <p:attrNameLst>
                                          <p:attrName>ppt_x</p:attrName>
                                        </p:attrNameLst>
                                      </p:cBhvr>
                                      <p:tavLst>
                                        <p:tav tm="0">
                                          <p:val>
                                            <p:strVal val="#ppt_x-.2"/>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ppt_x</p:attrName>
                                        </p:attrNameLst>
                                      </p:cBhvr>
                                      <p:tavLst>
                                        <p:tav tm="0">
                                          <p:val>
                                            <p:strVal val="#ppt_x-.2"/>
                                          </p:val>
                                        </p:tav>
                                        <p:tav tm="100000">
                                          <p:val>
                                            <p:strVal val="#ppt_x"/>
                                          </p:val>
                                        </p:tav>
                                      </p:tavLst>
                                    </p:anim>
                                    <p:anim calcmode="lin" valueType="num">
                                      <p:cBhvr>
                                        <p:cTn id="1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ppt_x</p:attrName>
                                        </p:attrNameLst>
                                      </p:cBhvr>
                                      <p:tavLst>
                                        <p:tav tm="0">
                                          <p:val>
                                            <p:strVal val="#ppt_x-.2"/>
                                          </p:val>
                                        </p:tav>
                                        <p:tav tm="100000">
                                          <p:val>
                                            <p:strVal val="#ppt_x"/>
                                          </p:val>
                                        </p:tav>
                                      </p:tavLst>
                                    </p:anim>
                                    <p:anim calcmode="lin" valueType="num">
                                      <p:cBhvr>
                                        <p:cTn id="2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ppt_x</p:attrName>
                                        </p:attrNameLst>
                                      </p:cBhvr>
                                      <p:tavLst>
                                        <p:tav tm="0">
                                          <p:val>
                                            <p:strVal val="#ppt_x-.2"/>
                                          </p:val>
                                        </p:tav>
                                        <p:tav tm="100000">
                                          <p:val>
                                            <p:strVal val="#ppt_x"/>
                                          </p:val>
                                        </p:tav>
                                      </p:tavLst>
                                    </p:anim>
                                    <p:anim calcmode="lin" valueType="num">
                                      <p:cBhvr>
                                        <p:cTn id="3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86116" y="1345156"/>
            <a:ext cx="5492209" cy="369332"/>
          </a:xfrm>
          <a:prstGeom prst="rect">
            <a:avLst/>
          </a:prstGeom>
          <a:noFill/>
        </p:spPr>
        <p:txBody>
          <a:bodyPr wrap="none" rtlCol="1">
            <a:spAutoFit/>
          </a:bodyPr>
          <a:lstStyle/>
          <a:p>
            <a:r>
              <a:rPr lang="fa-IR" b="1" dirty="0" smtClean="0">
                <a:solidFill>
                  <a:srgbClr val="0070C0"/>
                </a:solidFill>
                <a:cs typeface="B Nazanin" pitchFamily="2" charset="-78"/>
              </a:rPr>
              <a:t>با بیان رابطه دراسلاید قبل دیگر تقاضای زیر قابل قبول نخواهد شد. </a:t>
            </a:r>
            <a:endParaRPr lang="fa-IR" b="1" dirty="0">
              <a:solidFill>
                <a:srgbClr val="0070C0"/>
              </a:solidFill>
              <a:cs typeface="B Nazanin" pitchFamily="2" charset="-78"/>
            </a:endParaRPr>
          </a:p>
        </p:txBody>
      </p:sp>
      <p:sp>
        <p:nvSpPr>
          <p:cNvPr id="24" name="Rounded Rectangle 23"/>
          <p:cNvSpPr/>
          <p:nvPr/>
        </p:nvSpPr>
        <p:spPr>
          <a:xfrm>
            <a:off x="785786" y="1928803"/>
            <a:ext cx="7500990" cy="642942"/>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pic>
        <p:nvPicPr>
          <p:cNvPr id="28" name="Picture 2"/>
          <p:cNvPicPr>
            <a:picLocks noChangeAspect="1" noChangeArrowheads="1"/>
          </p:cNvPicPr>
          <p:nvPr/>
        </p:nvPicPr>
        <p:blipFill>
          <a:blip r:embed="rId2"/>
          <a:srcRect/>
          <a:stretch>
            <a:fillRect/>
          </a:stretch>
        </p:blipFill>
        <p:spPr bwMode="auto">
          <a:xfrm>
            <a:off x="1357290" y="2000240"/>
            <a:ext cx="6339546" cy="500066"/>
          </a:xfrm>
          <a:prstGeom prst="rect">
            <a:avLst/>
          </a:prstGeom>
          <a:noFill/>
          <a:ln w="9525">
            <a:noFill/>
            <a:miter lim="800000"/>
            <a:headEnd/>
            <a:tailEnd/>
          </a:ln>
          <a:effectLst/>
        </p:spPr>
      </p:pic>
      <p:pic>
        <p:nvPicPr>
          <p:cNvPr id="7171" name="Picture 3" descr="F:\icon\Adamc\3D-people-taktarh- (7).jpg"/>
          <p:cNvPicPr>
            <a:picLocks noChangeAspect="1" noChangeArrowheads="1"/>
          </p:cNvPicPr>
          <p:nvPr/>
        </p:nvPicPr>
        <p:blipFill>
          <a:blip r:embed="rId3" cstate="print"/>
          <a:srcRect/>
          <a:stretch>
            <a:fillRect/>
          </a:stretch>
        </p:blipFill>
        <p:spPr bwMode="auto">
          <a:xfrm>
            <a:off x="3143240" y="2857497"/>
            <a:ext cx="3072095" cy="3571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8" name="TextBox 7"/>
          <p:cNvSpPr txBox="1"/>
          <p:nvPr/>
        </p:nvSpPr>
        <p:spPr>
          <a:xfrm>
            <a:off x="6858108" y="845090"/>
            <a:ext cx="1928734" cy="369332"/>
          </a:xfrm>
          <a:prstGeom prst="rect">
            <a:avLst/>
          </a:prstGeom>
          <a:noFill/>
        </p:spPr>
        <p:txBody>
          <a:bodyPr wrap="none" rtlCol="1">
            <a:spAutoFit/>
          </a:bodyPr>
          <a:lstStyle/>
          <a:p>
            <a:r>
              <a:rPr lang="fa-IR" b="1" dirty="0" smtClean="0">
                <a:solidFill>
                  <a:srgbClr val="0070C0"/>
                </a:solidFill>
                <a:cs typeface="B Titr" pitchFamily="2" charset="-78"/>
              </a:rPr>
              <a:t>مثالی از کران پایین : </a:t>
            </a:r>
            <a:endParaRPr lang="fa-IR" b="1" dirty="0">
              <a:solidFill>
                <a:srgbClr val="0070C0"/>
              </a:solidFill>
              <a:cs typeface="B Titr" pitchFamily="2" charset="-78"/>
            </a:endParaRPr>
          </a:p>
        </p:txBody>
      </p:sp>
      <p:sp>
        <p:nvSpPr>
          <p:cNvPr id="10" name="Footer Placeholder 9"/>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from="(-#ppt_w/2)" to="(#ppt_x)" calcmode="lin" valueType="num">
                                      <p:cBhvr>
                                        <p:cTn id="7" dur="600" fill="hold">
                                          <p:stCondLst>
                                            <p:cond delay="0"/>
                                          </p:stCondLst>
                                        </p:cTn>
                                        <p:tgtEl>
                                          <p:spTgt spid="28"/>
                                        </p:tgtEl>
                                        <p:attrNameLst>
                                          <p:attrName>ppt_x</p:attrName>
                                        </p:attrNameLst>
                                      </p:cBhvr>
                                    </p:anim>
                                    <p:anim from="0" to="-1.0" calcmode="lin" valueType="num">
                                      <p:cBhvr>
                                        <p:cTn id="8" dur="200" decel="50000" autoRev="1" fill="hold">
                                          <p:stCondLst>
                                            <p:cond delay="600"/>
                                          </p:stCondLst>
                                        </p:cTn>
                                        <p:tgtEl>
                                          <p:spTgt spid="28"/>
                                        </p:tgtEl>
                                        <p:attrNameLst>
                                          <p:attrName>xshear</p:attrName>
                                        </p:attrNameLst>
                                      </p:cBhvr>
                                    </p:anim>
                                    <p:animScale>
                                      <p:cBhvr>
                                        <p:cTn id="9" dur="200" decel="100000" autoRev="1" fill="hold">
                                          <p:stCondLst>
                                            <p:cond delay="600"/>
                                          </p:stCondLst>
                                        </p:cTn>
                                        <p:tgtEl>
                                          <p:spTgt spid="28"/>
                                        </p:tgtEl>
                                      </p:cBhvr>
                                      <p:from x="100000" y="100000"/>
                                      <p:to x="80000" y="100000"/>
                                    </p:animScale>
                                    <p:anim by="(#ppt_h/3+#ppt_w*0.1)" calcmode="lin" valueType="num">
                                      <p:cBhvr additive="sum">
                                        <p:cTn id="10" dur="200" decel="100000" autoRev="1" fill="hold">
                                          <p:stCondLst>
                                            <p:cond delay="600"/>
                                          </p:stCondLst>
                                        </p:cTn>
                                        <p:tgtEl>
                                          <p:spTgt spid="28"/>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from="(-#ppt_w/2)" to="(#ppt_x)" calcmode="lin" valueType="num">
                                      <p:cBhvr>
                                        <p:cTn id="13" dur="600" fill="hold">
                                          <p:stCondLst>
                                            <p:cond delay="0"/>
                                          </p:stCondLst>
                                        </p:cTn>
                                        <p:tgtEl>
                                          <p:spTgt spid="24"/>
                                        </p:tgtEl>
                                        <p:attrNameLst>
                                          <p:attrName>ppt_x</p:attrName>
                                        </p:attrNameLst>
                                      </p:cBhvr>
                                    </p:anim>
                                    <p:anim from="0" to="-1.0" calcmode="lin" valueType="num">
                                      <p:cBhvr>
                                        <p:cTn id="14" dur="200" decel="50000" autoRev="1" fill="hold">
                                          <p:stCondLst>
                                            <p:cond delay="600"/>
                                          </p:stCondLst>
                                        </p:cTn>
                                        <p:tgtEl>
                                          <p:spTgt spid="24"/>
                                        </p:tgtEl>
                                        <p:attrNameLst>
                                          <p:attrName>xshear</p:attrName>
                                        </p:attrNameLst>
                                      </p:cBhvr>
                                    </p:anim>
                                    <p:animScale>
                                      <p:cBhvr>
                                        <p:cTn id="15" dur="200" decel="100000" autoRev="1" fill="hold">
                                          <p:stCondLst>
                                            <p:cond delay="600"/>
                                          </p:stCondLst>
                                        </p:cTn>
                                        <p:tgtEl>
                                          <p:spTgt spid="24"/>
                                        </p:tgtEl>
                                      </p:cBhvr>
                                      <p:from x="100000" y="100000"/>
                                      <p:to x="80000" y="100000"/>
                                    </p:animScale>
                                    <p:anim by="(#ppt_h/3+#ppt_w*0.1)" calcmode="lin" valueType="num">
                                      <p:cBhvr additive="sum">
                                        <p:cTn id="16" dur="200" decel="100000" autoRev="1" fill="hold">
                                          <p:stCondLst>
                                            <p:cond delay="600"/>
                                          </p:stCondLst>
                                        </p:cTn>
                                        <p:tgtEl>
                                          <p:spTgt spid="24"/>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171"/>
                                        </p:tgtEl>
                                        <p:attrNameLst>
                                          <p:attrName>style.visibility</p:attrName>
                                        </p:attrNameLst>
                                      </p:cBhvr>
                                      <p:to>
                                        <p:strVal val="visible"/>
                                      </p:to>
                                    </p:set>
                                    <p:anim calcmode="lin" valueType="num">
                                      <p:cBhvr>
                                        <p:cTn id="21" dur="2000" fill="hold"/>
                                        <p:tgtEl>
                                          <p:spTgt spid="7171"/>
                                        </p:tgtEl>
                                        <p:attrNameLst>
                                          <p:attrName>ppt_w</p:attrName>
                                        </p:attrNameLst>
                                      </p:cBhvr>
                                      <p:tavLst>
                                        <p:tav tm="0">
                                          <p:val>
                                            <p:strVal val="#ppt_w*0.70"/>
                                          </p:val>
                                        </p:tav>
                                        <p:tav tm="100000">
                                          <p:val>
                                            <p:strVal val="#ppt_w"/>
                                          </p:val>
                                        </p:tav>
                                      </p:tavLst>
                                    </p:anim>
                                    <p:anim calcmode="lin" valueType="num">
                                      <p:cBhvr>
                                        <p:cTn id="22" dur="2000" fill="hold"/>
                                        <p:tgtEl>
                                          <p:spTgt spid="7171"/>
                                        </p:tgtEl>
                                        <p:attrNameLst>
                                          <p:attrName>ppt_h</p:attrName>
                                        </p:attrNameLst>
                                      </p:cBhvr>
                                      <p:tavLst>
                                        <p:tav tm="0">
                                          <p:val>
                                            <p:strVal val="#ppt_h"/>
                                          </p:val>
                                        </p:tav>
                                        <p:tav tm="100000">
                                          <p:val>
                                            <p:strVal val="#ppt_h"/>
                                          </p:val>
                                        </p:tav>
                                      </p:tavLst>
                                    </p:anim>
                                    <p:animEffect transition="in" filter="fade">
                                      <p:cBhvr>
                                        <p:cTn id="23"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786446" y="642918"/>
            <a:ext cx="2948243" cy="400110"/>
          </a:xfrm>
          <a:prstGeom prst="rect">
            <a:avLst/>
          </a:prstGeom>
          <a:noFill/>
        </p:spPr>
        <p:txBody>
          <a:bodyPr wrap="none" rtlCol="1">
            <a:spAutoFit/>
          </a:bodyPr>
          <a:lstStyle/>
          <a:p>
            <a:r>
              <a:rPr lang="fa-IR" sz="2000" b="1" dirty="0" smtClean="0">
                <a:solidFill>
                  <a:srgbClr val="0070C0"/>
                </a:solidFill>
                <a:cs typeface="B Nazanin" pitchFamily="2" charset="-78"/>
              </a:rPr>
              <a:t>اما تقاضای زیر را در نظر بگیرید:</a:t>
            </a:r>
            <a:endParaRPr lang="fa-IR" sz="2000" b="1" dirty="0">
              <a:solidFill>
                <a:srgbClr val="0070C0"/>
              </a:solidFill>
              <a:cs typeface="B Nazanin" pitchFamily="2" charset="-78"/>
            </a:endParaRPr>
          </a:p>
        </p:txBody>
      </p:sp>
      <p:pic>
        <p:nvPicPr>
          <p:cNvPr id="2" name="Picture 2"/>
          <p:cNvPicPr>
            <a:picLocks noChangeAspect="1" noChangeArrowheads="1"/>
          </p:cNvPicPr>
          <p:nvPr/>
        </p:nvPicPr>
        <p:blipFill>
          <a:blip r:embed="rId2"/>
          <a:srcRect/>
          <a:stretch>
            <a:fillRect/>
          </a:stretch>
        </p:blipFill>
        <p:spPr bwMode="auto">
          <a:xfrm>
            <a:off x="142844" y="1071546"/>
            <a:ext cx="6643734"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
          <p:cNvPicPr>
            <a:picLocks noChangeAspect="1" noChangeArrowheads="1"/>
          </p:cNvPicPr>
          <p:nvPr/>
        </p:nvPicPr>
        <p:blipFill>
          <a:blip r:embed="rId3"/>
          <a:srcRect/>
          <a:stretch>
            <a:fillRect/>
          </a:stretch>
        </p:blipFill>
        <p:spPr bwMode="auto">
          <a:xfrm>
            <a:off x="142844" y="3429000"/>
            <a:ext cx="4429156" cy="26432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 name="Picture 4"/>
          <p:cNvPicPr>
            <a:picLocks noChangeAspect="1" noChangeArrowheads="1"/>
          </p:cNvPicPr>
          <p:nvPr/>
        </p:nvPicPr>
        <p:blipFill>
          <a:blip r:embed="rId4"/>
          <a:srcRect/>
          <a:stretch>
            <a:fillRect/>
          </a:stretch>
        </p:blipFill>
        <p:spPr bwMode="auto">
          <a:xfrm>
            <a:off x="4071934" y="3714752"/>
            <a:ext cx="4929222" cy="26432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1" name="TextBox 40"/>
          <p:cNvSpPr txBox="1"/>
          <p:nvPr/>
        </p:nvSpPr>
        <p:spPr>
          <a:xfrm>
            <a:off x="1455446" y="2988230"/>
            <a:ext cx="1473480" cy="369332"/>
          </a:xfrm>
          <a:prstGeom prst="rect">
            <a:avLst/>
          </a:prstGeom>
          <a:noFill/>
        </p:spPr>
        <p:txBody>
          <a:bodyPr wrap="none" rtlCol="1">
            <a:spAutoFit/>
          </a:bodyPr>
          <a:lstStyle/>
          <a:p>
            <a:r>
              <a:rPr lang="fa-IR" b="1" dirty="0" smtClean="0">
                <a:solidFill>
                  <a:srgbClr val="0070C0"/>
                </a:solidFill>
                <a:cs typeface="B Nazanin" pitchFamily="2" charset="-78"/>
              </a:rPr>
              <a:t>تقاضای شماره 7</a:t>
            </a:r>
            <a:endParaRPr lang="fa-IR" b="1" dirty="0">
              <a:solidFill>
                <a:srgbClr val="0070C0"/>
              </a:solidFill>
              <a:cs typeface="B Nazanin" pitchFamily="2" charset="-78"/>
            </a:endParaRPr>
          </a:p>
        </p:txBody>
      </p:sp>
      <p:sp>
        <p:nvSpPr>
          <p:cNvPr id="42" name="TextBox 41"/>
          <p:cNvSpPr txBox="1"/>
          <p:nvPr/>
        </p:nvSpPr>
        <p:spPr>
          <a:xfrm>
            <a:off x="6030521" y="2988230"/>
            <a:ext cx="1473480" cy="369332"/>
          </a:xfrm>
          <a:prstGeom prst="rect">
            <a:avLst/>
          </a:prstGeom>
          <a:noFill/>
        </p:spPr>
        <p:txBody>
          <a:bodyPr wrap="none" rtlCol="1">
            <a:spAutoFit/>
          </a:bodyPr>
          <a:lstStyle/>
          <a:p>
            <a:r>
              <a:rPr lang="fa-IR" b="1" dirty="0" smtClean="0">
                <a:solidFill>
                  <a:srgbClr val="0070C0"/>
                </a:solidFill>
                <a:cs typeface="B Nazanin" pitchFamily="2" charset="-78"/>
              </a:rPr>
              <a:t>تقاضای شماره 8</a:t>
            </a:r>
            <a:endParaRPr lang="fa-IR" b="1" dirty="0">
              <a:solidFill>
                <a:srgbClr val="0070C0"/>
              </a:solidFill>
              <a:cs typeface="B Nazanin" pitchFamily="2" charset="-78"/>
            </a:endParaRPr>
          </a:p>
        </p:txBody>
      </p:sp>
      <p:sp>
        <p:nvSpPr>
          <p:cNvPr id="9" name="Rectangle 8"/>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11" name="Footer Placeholder 10"/>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ppt_x</p:attrName>
                                        </p:attrNameLst>
                                      </p:cBhvr>
                                      <p:tavLst>
                                        <p:tav tm="0">
                                          <p:val>
                                            <p:strVal val="#ppt_x-.2"/>
                                          </p:val>
                                        </p:tav>
                                        <p:tav tm="100000">
                                          <p:val>
                                            <p:strVal val="#ppt_x"/>
                                          </p:val>
                                        </p:tav>
                                      </p:tavLst>
                                    </p:anim>
                                    <p:anim calcmode="lin" valueType="num">
                                      <p:cBhvr>
                                        <p:cTn id="13"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
                                        </p:tgtEl>
                                      </p:cBhvr>
                                    </p:animEffect>
                                  </p:childTnLst>
                                </p:cTn>
                              </p:par>
                              <p:par>
                                <p:cTn id="15" presetID="2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000" fill="hold"/>
                                        <p:tgtEl>
                                          <p:spTgt spid="31"/>
                                        </p:tgtEl>
                                        <p:attrNameLst>
                                          <p:attrName>ppt_x</p:attrName>
                                        </p:attrNameLst>
                                      </p:cBhvr>
                                      <p:tavLst>
                                        <p:tav tm="0">
                                          <p:val>
                                            <p:strVal val="#ppt_x-.2"/>
                                          </p:val>
                                        </p:tav>
                                        <p:tav tm="100000">
                                          <p:val>
                                            <p:strVal val="#ppt_x"/>
                                          </p:val>
                                        </p:tav>
                                      </p:tavLst>
                                    </p:anim>
                                    <p:anim calcmode="lin" valueType="num">
                                      <p:cBhvr>
                                        <p:cTn id="1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ppt_x</p:attrName>
                                        </p:attrNameLst>
                                      </p:cBhvr>
                                      <p:tavLst>
                                        <p:tav tm="0">
                                          <p:val>
                                            <p:strVal val="#ppt_x-.2"/>
                                          </p:val>
                                        </p:tav>
                                        <p:tav tm="100000">
                                          <p:val>
                                            <p:strVal val="#ppt_x"/>
                                          </p:val>
                                        </p:tav>
                                      </p:tavLst>
                                    </p:anim>
                                    <p:anim calcmode="lin" valueType="num">
                                      <p:cBhvr>
                                        <p:cTn id="25"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0"/>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ppt_x</p:attrName>
                                        </p:attrNameLst>
                                      </p:cBhvr>
                                      <p:tavLst>
                                        <p:tav tm="0">
                                          <p:val>
                                            <p:strVal val="#ppt_x-.2"/>
                                          </p:val>
                                        </p:tav>
                                        <p:tav tm="100000">
                                          <p:val>
                                            <p:strVal val="#ppt_x"/>
                                          </p:val>
                                        </p:tav>
                                      </p:tavLst>
                                    </p:anim>
                                    <p:anim calcmode="lin" valueType="num">
                                      <p:cBhvr>
                                        <p:cTn id="30"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2844" y="642918"/>
            <a:ext cx="8786842" cy="100013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fa-IR" b="1" dirty="0" smtClean="0">
                <a:solidFill>
                  <a:srgbClr val="0070C0"/>
                </a:solidFill>
                <a:cs typeface="B Nazanin" pitchFamily="2" charset="-78"/>
              </a:rPr>
              <a:t>با توجه به تقاضاهای 7و8 ، کاربر </a:t>
            </a:r>
            <a:r>
              <a:rPr lang="en-US" b="1" dirty="0" smtClean="0">
                <a:solidFill>
                  <a:srgbClr val="0070C0"/>
                </a:solidFill>
                <a:cs typeface="B Nazanin" pitchFamily="2" charset="-78"/>
              </a:rPr>
              <a:t>U</a:t>
            </a:r>
            <a:r>
              <a:rPr lang="fa-IR" b="1" dirty="0" smtClean="0">
                <a:solidFill>
                  <a:srgbClr val="0070C0"/>
                </a:solidFill>
                <a:cs typeface="B Nazanin" pitchFamily="2" charset="-78"/>
              </a:rPr>
              <a:t> می تواند حدس بزند که دقیقا یک مرد برنامه نویس وجود دارد و در نتیجه باید </a:t>
            </a:r>
            <a:r>
              <a:rPr lang="en-US" b="1" dirty="0" smtClean="0">
                <a:solidFill>
                  <a:srgbClr val="0070C0"/>
                </a:solidFill>
                <a:latin typeface="Times New Roman" pitchFamily="18" charset="0"/>
                <a:cs typeface="Times New Roman" pitchFamily="18" charset="0"/>
              </a:rPr>
              <a:t>Alf</a:t>
            </a:r>
            <a:r>
              <a:rPr lang="en-US" b="1" dirty="0" smtClean="0">
                <a:solidFill>
                  <a:srgbClr val="0070C0"/>
                </a:solidFill>
                <a:cs typeface="B Nazanin" pitchFamily="2" charset="-78"/>
              </a:rPr>
              <a:t> </a:t>
            </a:r>
            <a:r>
              <a:rPr lang="fa-IR" b="1" dirty="0" smtClean="0">
                <a:solidFill>
                  <a:srgbClr val="0070C0"/>
                </a:solidFill>
                <a:cs typeface="B Nazanin" pitchFamily="2" charset="-78"/>
              </a:rPr>
              <a:t> باشد(به دلیل اینکه کاربر </a:t>
            </a:r>
            <a:r>
              <a:rPr lang="en-US" b="1" dirty="0" smtClean="0">
                <a:solidFill>
                  <a:srgbClr val="0070C0"/>
                </a:solidFill>
                <a:cs typeface="B Nazanin" pitchFamily="2" charset="-78"/>
              </a:rPr>
              <a:t>U</a:t>
            </a:r>
            <a:r>
              <a:rPr lang="fa-IR" b="1" dirty="0" smtClean="0">
                <a:solidFill>
                  <a:srgbClr val="0070C0"/>
                </a:solidFill>
                <a:cs typeface="B Nazanin" pitchFamily="2" charset="-78"/>
              </a:rPr>
              <a:t> می داند که این توصیف متناسب با </a:t>
            </a:r>
            <a:r>
              <a:rPr lang="en-US" b="1" dirty="0" smtClean="0">
                <a:solidFill>
                  <a:srgbClr val="0070C0"/>
                </a:solidFill>
                <a:latin typeface="Times New Roman" pitchFamily="18" charset="0"/>
                <a:cs typeface="Times New Roman" pitchFamily="18" charset="0"/>
              </a:rPr>
              <a:t>Alf</a:t>
            </a:r>
            <a:r>
              <a:rPr lang="en-US" b="1" dirty="0" smtClean="0">
                <a:solidFill>
                  <a:srgbClr val="0070C0"/>
                </a:solidFill>
                <a:cs typeface="B Nazanin" pitchFamily="2" charset="-78"/>
              </a:rPr>
              <a:t> </a:t>
            </a:r>
            <a:r>
              <a:rPr lang="fa-IR" b="1" dirty="0" smtClean="0">
                <a:solidFill>
                  <a:srgbClr val="0070C0"/>
                </a:solidFill>
                <a:cs typeface="B Nazanin" pitchFamily="2" charset="-78"/>
              </a:rPr>
              <a:t> است).</a:t>
            </a:r>
          </a:p>
          <a:p>
            <a:r>
              <a:rPr lang="fa-IR" b="1" dirty="0" smtClean="0">
                <a:solidFill>
                  <a:srgbClr val="0070C0"/>
                </a:solidFill>
                <a:cs typeface="B Nazanin" pitchFamily="2" charset="-78"/>
              </a:rPr>
              <a:t>بنابراین می توان حقوق </a:t>
            </a:r>
            <a:r>
              <a:rPr lang="en-US" b="1" dirty="0" smtClean="0">
                <a:solidFill>
                  <a:srgbClr val="0070C0"/>
                </a:solidFill>
                <a:cs typeface="B Nazanin" pitchFamily="2" charset="-78"/>
              </a:rPr>
              <a:t> </a:t>
            </a:r>
            <a:r>
              <a:rPr lang="en-US" b="1" dirty="0" smtClean="0">
                <a:solidFill>
                  <a:srgbClr val="0070C0"/>
                </a:solidFill>
                <a:latin typeface="Times New Roman" pitchFamily="18" charset="0"/>
                <a:cs typeface="Times New Roman" pitchFamily="18" charset="0"/>
              </a:rPr>
              <a:t>Alf</a:t>
            </a:r>
            <a:r>
              <a:rPr lang="en-US" b="1" dirty="0" smtClean="0">
                <a:solidFill>
                  <a:srgbClr val="0070C0"/>
                </a:solidFill>
                <a:cs typeface="B Nazanin" pitchFamily="2" charset="-78"/>
              </a:rPr>
              <a:t> </a:t>
            </a:r>
            <a:r>
              <a:rPr lang="fa-IR" b="1" dirty="0" smtClean="0">
                <a:solidFill>
                  <a:srgbClr val="0070C0"/>
                </a:solidFill>
                <a:cs typeface="B Nazanin" pitchFamily="2" charset="-78"/>
              </a:rPr>
              <a:t>را به صورت زیر بدست آورد:</a:t>
            </a:r>
          </a:p>
        </p:txBody>
      </p:sp>
      <p:pic>
        <p:nvPicPr>
          <p:cNvPr id="2050" name="Picture 2"/>
          <p:cNvPicPr>
            <a:picLocks noChangeAspect="1" noChangeArrowheads="1"/>
          </p:cNvPicPr>
          <p:nvPr/>
        </p:nvPicPr>
        <p:blipFill>
          <a:blip r:embed="rId2"/>
          <a:srcRect/>
          <a:stretch>
            <a:fillRect/>
          </a:stretch>
        </p:blipFill>
        <p:spPr bwMode="auto">
          <a:xfrm>
            <a:off x="142844" y="1857364"/>
            <a:ext cx="6286544"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3"/>
          <p:cNvPicPr>
            <a:picLocks noChangeAspect="1" noChangeArrowheads="1"/>
          </p:cNvPicPr>
          <p:nvPr/>
        </p:nvPicPr>
        <p:blipFill>
          <a:blip r:embed="rId3"/>
          <a:srcRect/>
          <a:stretch>
            <a:fillRect/>
          </a:stretch>
        </p:blipFill>
        <p:spPr bwMode="auto">
          <a:xfrm>
            <a:off x="357158" y="3857628"/>
            <a:ext cx="4429156" cy="2714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6" name="Picture 4"/>
          <p:cNvPicPr>
            <a:picLocks noChangeAspect="1" noChangeArrowheads="1"/>
          </p:cNvPicPr>
          <p:nvPr/>
        </p:nvPicPr>
        <p:blipFill>
          <a:blip r:embed="rId4"/>
          <a:srcRect/>
          <a:stretch>
            <a:fillRect/>
          </a:stretch>
        </p:blipFill>
        <p:spPr bwMode="auto">
          <a:xfrm>
            <a:off x="3929058" y="4000504"/>
            <a:ext cx="5072098" cy="24288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7" name="TextBox 26"/>
          <p:cNvSpPr txBox="1"/>
          <p:nvPr/>
        </p:nvSpPr>
        <p:spPr>
          <a:xfrm>
            <a:off x="1455446" y="3488296"/>
            <a:ext cx="1473480" cy="369332"/>
          </a:xfrm>
          <a:prstGeom prst="rect">
            <a:avLst/>
          </a:prstGeom>
          <a:noFill/>
        </p:spPr>
        <p:txBody>
          <a:bodyPr wrap="none" rtlCol="1">
            <a:spAutoFit/>
          </a:bodyPr>
          <a:lstStyle/>
          <a:p>
            <a:r>
              <a:rPr lang="fa-IR" b="1" dirty="0" smtClean="0">
                <a:solidFill>
                  <a:srgbClr val="0070C0"/>
                </a:solidFill>
                <a:cs typeface="B Nazanin" pitchFamily="2" charset="-78"/>
              </a:rPr>
              <a:t>تقاضای شماره 9</a:t>
            </a:r>
            <a:endParaRPr lang="fa-IR" b="1" dirty="0">
              <a:solidFill>
                <a:srgbClr val="0070C0"/>
              </a:solidFill>
              <a:cs typeface="B Nazanin" pitchFamily="2" charset="-78"/>
            </a:endParaRPr>
          </a:p>
        </p:txBody>
      </p:sp>
      <p:sp>
        <p:nvSpPr>
          <p:cNvPr id="28" name="TextBox 27"/>
          <p:cNvSpPr txBox="1"/>
          <p:nvPr/>
        </p:nvSpPr>
        <p:spPr>
          <a:xfrm>
            <a:off x="5897262" y="3488296"/>
            <a:ext cx="1505540" cy="369332"/>
          </a:xfrm>
          <a:prstGeom prst="rect">
            <a:avLst/>
          </a:prstGeom>
          <a:noFill/>
        </p:spPr>
        <p:txBody>
          <a:bodyPr wrap="none" rtlCol="1">
            <a:spAutoFit/>
          </a:bodyPr>
          <a:lstStyle/>
          <a:p>
            <a:r>
              <a:rPr lang="fa-IR" b="1" dirty="0" smtClean="0">
                <a:solidFill>
                  <a:srgbClr val="0070C0"/>
                </a:solidFill>
                <a:cs typeface="B Nazanin" pitchFamily="2" charset="-78"/>
              </a:rPr>
              <a:t>تقاضای شماره 10</a:t>
            </a:r>
            <a:endParaRPr lang="fa-IR" b="1" dirty="0">
              <a:solidFill>
                <a:srgbClr val="0070C0"/>
              </a:solidFill>
              <a:cs typeface="B Nazanin" pitchFamily="2" charset="-78"/>
            </a:endParaRPr>
          </a:p>
        </p:txBody>
      </p:sp>
      <p:sp>
        <p:nvSpPr>
          <p:cNvPr id="9" name="Rectangle 8"/>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11" name="Footer Placeholder 10"/>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plus(in)">
                                      <p:cBhvr>
                                        <p:cTn id="12" dur="1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ppt_x</p:attrName>
                                        </p:attrNameLst>
                                      </p:cBhvr>
                                      <p:tavLst>
                                        <p:tav tm="0">
                                          <p:val>
                                            <p:strVal val="#ppt_x-.2"/>
                                          </p:val>
                                        </p:tav>
                                        <p:tav tm="100000">
                                          <p:val>
                                            <p:strVal val="#ppt_x"/>
                                          </p:val>
                                        </p:tav>
                                      </p:tavLst>
                                    </p:anim>
                                    <p:anim calcmode="lin" valueType="num">
                                      <p:cBhvr>
                                        <p:cTn id="1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
                                        </p:tgtEl>
                                      </p:cBhvr>
                                    </p:animEffect>
                                  </p:childTnLst>
                                </p:cTn>
                              </p:par>
                              <p:par>
                                <p:cTn id="20" presetID="2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ppt_x</p:attrName>
                                        </p:attrNameLst>
                                      </p:cBhvr>
                                      <p:tavLst>
                                        <p:tav tm="0">
                                          <p:val>
                                            <p:strVal val="#ppt_x-.2"/>
                                          </p:val>
                                        </p:tav>
                                        <p:tav tm="100000">
                                          <p:val>
                                            <p:strVal val="#ppt_x"/>
                                          </p:val>
                                        </p:tav>
                                      </p:tavLst>
                                    </p:anim>
                                    <p:anim calcmode="lin" valueType="num">
                                      <p:cBhvr>
                                        <p:cTn id="2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ppt_x</p:attrName>
                                        </p:attrNameLst>
                                      </p:cBhvr>
                                      <p:tavLst>
                                        <p:tav tm="0">
                                          <p:val>
                                            <p:strVal val="#ppt_x-.2"/>
                                          </p:val>
                                        </p:tav>
                                        <p:tav tm="100000">
                                          <p:val>
                                            <p:strVal val="#ppt_x"/>
                                          </p:val>
                                        </p:tav>
                                      </p:tavLst>
                                    </p:anim>
                                    <p:anim calcmode="lin" valueType="num">
                                      <p:cBhvr>
                                        <p:cTn id="30"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8"/>
                                        </p:tgtEl>
                                      </p:cBhvr>
                                    </p:animEffect>
                                  </p:childTnLst>
                                </p:cTn>
                              </p:par>
                              <p:par>
                                <p:cTn id="32" presetID="29"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ppt_x</p:attrName>
                                        </p:attrNameLst>
                                      </p:cBhvr>
                                      <p:tavLst>
                                        <p:tav tm="0">
                                          <p:val>
                                            <p:strVal val="#ppt_x-.2"/>
                                          </p:val>
                                        </p:tav>
                                        <p:tav tm="100000">
                                          <p:val>
                                            <p:strVal val="#ppt_x"/>
                                          </p:val>
                                        </p:tav>
                                      </p:tavLst>
                                    </p:anim>
                                    <p:anim calcmode="lin" valueType="num">
                                      <p:cBhvr>
                                        <p:cTn id="3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00562" y="571480"/>
            <a:ext cx="4235648" cy="430887"/>
          </a:xfrm>
          <a:prstGeom prst="rect">
            <a:avLst/>
          </a:prstGeom>
          <a:noFill/>
        </p:spPr>
        <p:txBody>
          <a:bodyPr wrap="none" rtlCol="1">
            <a:spAutoFit/>
          </a:bodyPr>
          <a:lstStyle/>
          <a:p>
            <a:r>
              <a:rPr lang="fa-IR" sz="2200" dirty="0" smtClean="0">
                <a:solidFill>
                  <a:srgbClr val="0070C0"/>
                </a:solidFill>
                <a:cs typeface="B Titr" pitchFamily="2" charset="-78"/>
                <a:sym typeface="Wingdings"/>
              </a:rPr>
              <a:t></a:t>
            </a:r>
            <a:r>
              <a:rPr lang="fa-IR" sz="2200" dirty="0" smtClean="0">
                <a:solidFill>
                  <a:srgbClr val="0070C0"/>
                </a:solidFill>
                <a:cs typeface="B Titr" pitchFamily="2" charset="-78"/>
              </a:rPr>
              <a:t>ردیاب فردی </a:t>
            </a:r>
            <a:r>
              <a:rPr lang="en-US" sz="2200" b="1" dirty="0" smtClean="0">
                <a:solidFill>
                  <a:srgbClr val="0070C0"/>
                </a:solidFill>
                <a:cs typeface="B Titr" pitchFamily="2" charset="-78"/>
              </a:rPr>
              <a:t>(</a:t>
            </a:r>
            <a:r>
              <a:rPr lang="en-US" sz="2000" b="1" dirty="0" smtClean="0">
                <a:solidFill>
                  <a:srgbClr val="0070C0"/>
                </a:solidFill>
                <a:latin typeface="Times New Roman" pitchFamily="18" charset="0"/>
                <a:cs typeface="Times New Roman" pitchFamily="18" charset="0"/>
              </a:rPr>
              <a:t>Individual</a:t>
            </a:r>
            <a:r>
              <a:rPr lang="en-US" sz="2200" b="1" dirty="0" smtClean="0">
                <a:solidFill>
                  <a:srgbClr val="0070C0"/>
                </a:solidFill>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Tracker</a:t>
            </a:r>
            <a:r>
              <a:rPr lang="en-US" sz="2200" b="1" dirty="0" smtClean="0">
                <a:solidFill>
                  <a:srgbClr val="0070C0"/>
                </a:solidFill>
                <a:cs typeface="B Titr" pitchFamily="2" charset="-78"/>
              </a:rPr>
              <a:t>) </a:t>
            </a:r>
            <a:r>
              <a:rPr lang="fa-IR" sz="2200" dirty="0" smtClean="0">
                <a:solidFill>
                  <a:srgbClr val="0070C0"/>
                </a:solidFill>
                <a:cs typeface="B Titr" pitchFamily="2" charset="-78"/>
              </a:rPr>
              <a:t>: </a:t>
            </a:r>
            <a:endParaRPr lang="fa-IR" sz="2200" dirty="0">
              <a:solidFill>
                <a:srgbClr val="0070C0"/>
              </a:solidFill>
              <a:cs typeface="B Titr" pitchFamily="2" charset="-78"/>
            </a:endParaRPr>
          </a:p>
        </p:txBody>
      </p:sp>
      <p:sp>
        <p:nvSpPr>
          <p:cNvPr id="18" name="Rectangle 17"/>
          <p:cNvSpPr/>
          <p:nvPr/>
        </p:nvSpPr>
        <p:spPr>
          <a:xfrm>
            <a:off x="214282" y="1000108"/>
            <a:ext cx="8429684" cy="4955203"/>
          </a:xfrm>
          <a:prstGeom prst="rect">
            <a:avLst/>
          </a:prstGeom>
          <a:ln>
            <a:solidFill>
              <a:schemeClr val="accent1"/>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r>
              <a:rPr lang="fa-IR" sz="2000" dirty="0" smtClean="0">
                <a:solidFill>
                  <a:schemeClr val="tx1"/>
                </a:solidFill>
                <a:cs typeface="B Titr" pitchFamily="2" charset="-78"/>
                <a:sym typeface="Wingdings"/>
              </a:rPr>
              <a:t></a:t>
            </a:r>
            <a:r>
              <a:rPr lang="fa-IR" dirty="0" smtClean="0">
                <a:solidFill>
                  <a:schemeClr val="tx1"/>
                </a:solidFill>
                <a:cs typeface="B Titr" pitchFamily="2" charset="-78"/>
              </a:rPr>
              <a:t>اگر کاربر </a:t>
            </a:r>
            <a:r>
              <a:rPr lang="en-US" dirty="0" smtClean="0">
                <a:solidFill>
                  <a:schemeClr val="tx1"/>
                </a:solidFill>
                <a:latin typeface="Times New Roman" pitchFamily="18" charset="0"/>
                <a:cs typeface="Times New Roman" pitchFamily="18" charset="0"/>
              </a:rPr>
              <a:t>U</a:t>
            </a:r>
            <a:r>
              <a:rPr lang="fa-IR" dirty="0" smtClean="0">
                <a:solidFill>
                  <a:schemeClr val="tx1"/>
                </a:solidFill>
                <a:cs typeface="B Titr" pitchFamily="2" charset="-78"/>
              </a:rPr>
              <a:t> عبارت بولی </a:t>
            </a:r>
            <a:r>
              <a:rPr lang="en-US" dirty="0" smtClean="0">
                <a:solidFill>
                  <a:schemeClr val="tx1"/>
                </a:solidFill>
                <a:latin typeface="Times New Roman" pitchFamily="18" charset="0"/>
                <a:cs typeface="Times New Roman" pitchFamily="18" charset="0"/>
              </a:rPr>
              <a:t>BE</a:t>
            </a:r>
            <a:r>
              <a:rPr lang="fa-IR" dirty="0" smtClean="0">
                <a:solidFill>
                  <a:schemeClr val="tx1"/>
                </a:solidFill>
                <a:cs typeface="B Titr" pitchFamily="2" charset="-78"/>
              </a:rPr>
              <a:t> را بشناسد که فرد خاص </a:t>
            </a:r>
            <a:r>
              <a:rPr lang="en-US" dirty="0" smtClean="0">
                <a:solidFill>
                  <a:schemeClr val="tx1"/>
                </a:solidFill>
                <a:latin typeface="Times New Roman" pitchFamily="18" charset="0"/>
                <a:cs typeface="Times New Roman" pitchFamily="18" charset="0"/>
              </a:rPr>
              <a:t>I</a:t>
            </a:r>
            <a:r>
              <a:rPr lang="fa-IR" dirty="0" smtClean="0">
                <a:solidFill>
                  <a:schemeClr val="tx1"/>
                </a:solidFill>
                <a:cs typeface="B Titr" pitchFamily="2" charset="-78"/>
              </a:rPr>
              <a:t> را مشخص</a:t>
            </a:r>
            <a:r>
              <a:rPr lang="en-US" dirty="0" smtClean="0">
                <a:solidFill>
                  <a:schemeClr val="tx1"/>
                </a:solidFill>
                <a:cs typeface="B Titr" pitchFamily="2" charset="-78"/>
              </a:rPr>
              <a:t> </a:t>
            </a:r>
            <a:r>
              <a:rPr lang="fa-IR" dirty="0" smtClean="0">
                <a:solidFill>
                  <a:schemeClr val="tx1"/>
                </a:solidFill>
                <a:cs typeface="B Titr" pitchFamily="2" charset="-78"/>
              </a:rPr>
              <a:t>کند.</a:t>
            </a:r>
          </a:p>
          <a:p>
            <a:endParaRPr lang="fa-IR" sz="2000" b="1" dirty="0" smtClean="0">
              <a:solidFill>
                <a:schemeClr val="tx1"/>
              </a:solidFill>
              <a:cs typeface="B Titr" pitchFamily="2" charset="-78"/>
            </a:endParaRPr>
          </a:p>
          <a:p>
            <a:r>
              <a:rPr lang="fa-IR" sz="2000" b="1" dirty="0" smtClean="0">
                <a:solidFill>
                  <a:schemeClr val="tx1"/>
                </a:solidFill>
                <a:cs typeface="B Nazanin" pitchFamily="2" charset="-78"/>
              </a:rPr>
              <a:t>مثال:عبارت بولی زیر</a:t>
            </a:r>
          </a:p>
          <a:p>
            <a:endParaRPr lang="fa-IR" b="1" dirty="0" smtClean="0">
              <a:solidFill>
                <a:schemeClr val="tx1"/>
              </a:solidFill>
              <a:cs typeface="B Nazanin" pitchFamily="2" charset="-78"/>
            </a:endParaRPr>
          </a:p>
          <a:p>
            <a:endParaRPr lang="fa-IR" sz="2000" dirty="0" smtClean="0">
              <a:solidFill>
                <a:schemeClr val="tx1"/>
              </a:solidFill>
              <a:cs typeface="B Nazanin" pitchFamily="2" charset="-78"/>
            </a:endParaRPr>
          </a:p>
          <a:p>
            <a:r>
              <a:rPr lang="fa-IR" sz="2000" dirty="0" smtClean="0">
                <a:solidFill>
                  <a:schemeClr val="tx1"/>
                </a:solidFill>
                <a:cs typeface="B Nazanin" pitchFamily="2" charset="-78"/>
              </a:rPr>
              <a:t> یک ردیاب فردی (</a:t>
            </a:r>
            <a:r>
              <a:rPr lang="en-US" sz="2000" dirty="0" smtClean="0">
                <a:solidFill>
                  <a:schemeClr val="tx1"/>
                </a:solidFill>
                <a:latin typeface="Times New Roman" pitchFamily="18" charset="0"/>
                <a:cs typeface="Times New Roman" pitchFamily="18" charset="0"/>
              </a:rPr>
              <a:t>individual tracker</a:t>
            </a:r>
            <a:r>
              <a:rPr lang="fa-IR" sz="2000" dirty="0" smtClean="0">
                <a:solidFill>
                  <a:schemeClr val="tx1"/>
                </a:solidFill>
                <a:cs typeface="B Nazanin" pitchFamily="2" charset="-78"/>
              </a:rPr>
              <a:t>)برای </a:t>
            </a:r>
            <a:r>
              <a:rPr lang="en-US" sz="2000" dirty="0" smtClean="0">
                <a:solidFill>
                  <a:schemeClr val="tx1"/>
                </a:solidFill>
                <a:latin typeface="Times New Roman" pitchFamily="18" charset="0"/>
                <a:cs typeface="Times New Roman" pitchFamily="18" charset="0"/>
              </a:rPr>
              <a:t>Alf</a:t>
            </a:r>
            <a:r>
              <a:rPr lang="fa-IR" sz="2000" dirty="0" smtClean="0">
                <a:solidFill>
                  <a:schemeClr val="tx1"/>
                </a:solidFill>
                <a:cs typeface="B Nazanin" pitchFamily="2" charset="-78"/>
              </a:rPr>
              <a:t> نامیده می شود ، زیرا به کاربر اجازه می دهد اطلاعات مربوط به خود </a:t>
            </a:r>
            <a:r>
              <a:rPr lang="en-US" sz="2000" dirty="0" smtClean="0">
                <a:solidFill>
                  <a:schemeClr val="tx1"/>
                </a:solidFill>
                <a:cs typeface="B Nazanin" pitchFamily="2" charset="-78"/>
              </a:rPr>
              <a:t>Alf</a:t>
            </a:r>
            <a:r>
              <a:rPr lang="fa-IR" sz="2000" dirty="0" smtClean="0">
                <a:solidFill>
                  <a:schemeClr val="tx1"/>
                </a:solidFill>
                <a:cs typeface="B Nazanin" pitchFamily="2" charset="-78"/>
              </a:rPr>
              <a:t> را ردیابی کند.</a:t>
            </a:r>
          </a:p>
          <a:p>
            <a:endParaRPr lang="fa-IR" sz="2000" dirty="0" smtClean="0">
              <a:solidFill>
                <a:schemeClr val="tx1"/>
              </a:solidFill>
              <a:cs typeface="B Nazanin" pitchFamily="2" charset="-78"/>
            </a:endParaRPr>
          </a:p>
          <a:p>
            <a:r>
              <a:rPr lang="fa-IR" sz="2000" dirty="0" smtClean="0">
                <a:solidFill>
                  <a:schemeClr val="tx1"/>
                </a:solidFill>
                <a:cs typeface="B Titr" pitchFamily="2" charset="-78"/>
                <a:sym typeface="Wingdings"/>
              </a:rPr>
              <a:t> </a:t>
            </a:r>
            <a:r>
              <a:rPr lang="fa-IR" dirty="0" smtClean="0">
                <a:solidFill>
                  <a:schemeClr val="tx1"/>
                </a:solidFill>
                <a:cs typeface="B Nazanin" pitchFamily="2" charset="-78"/>
              </a:rPr>
              <a:t>حال اگر </a:t>
            </a:r>
            <a:r>
              <a:rPr lang="en-US" dirty="0" smtClean="0">
                <a:solidFill>
                  <a:schemeClr val="tx1"/>
                </a:solidFill>
                <a:latin typeface="Times New Roman" pitchFamily="18" charset="0"/>
                <a:cs typeface="Times New Roman" pitchFamily="18" charset="0"/>
              </a:rPr>
              <a:t>BE</a:t>
            </a:r>
            <a:r>
              <a:rPr lang="fa-IR" dirty="0" smtClean="0">
                <a:solidFill>
                  <a:schemeClr val="tx1"/>
                </a:solidFill>
                <a:cs typeface="B Nazanin" pitchFamily="2" charset="-78"/>
              </a:rPr>
              <a:t> به صورت</a:t>
            </a:r>
            <a:r>
              <a:rPr lang="en-US" dirty="0" smtClean="0">
                <a:solidFill>
                  <a:schemeClr val="tx1"/>
                </a:solidFill>
                <a:cs typeface="B Nazanin" pitchFamily="2" charset="-78"/>
              </a:rPr>
              <a:t> </a:t>
            </a:r>
            <a:r>
              <a:rPr lang="en-US" dirty="0" smtClean="0">
                <a:solidFill>
                  <a:schemeClr val="tx1"/>
                </a:solidFill>
                <a:latin typeface="Times New Roman" pitchFamily="18" charset="0"/>
                <a:cs typeface="Times New Roman" pitchFamily="18" charset="0"/>
              </a:rPr>
              <a:t>BE1</a:t>
            </a:r>
            <a:r>
              <a:rPr lang="en-US" dirty="0" smtClean="0">
                <a:solidFill>
                  <a:schemeClr val="tx1"/>
                </a:solidFill>
                <a:cs typeface="B Nazanin" pitchFamily="2" charset="-78"/>
              </a:rPr>
              <a:t> </a:t>
            </a:r>
            <a:r>
              <a:rPr lang="en-US" dirty="0" smtClean="0">
                <a:solidFill>
                  <a:schemeClr val="tx1"/>
                </a:solidFill>
                <a:latin typeface="Times New Roman" pitchFamily="18" charset="0"/>
                <a:cs typeface="Times New Roman" pitchFamily="18" charset="0"/>
              </a:rPr>
              <a:t>AND</a:t>
            </a:r>
            <a:r>
              <a:rPr lang="en-US" dirty="0" smtClean="0">
                <a:solidFill>
                  <a:schemeClr val="tx1"/>
                </a:solidFill>
                <a:cs typeface="B Nazanin" pitchFamily="2" charset="-78"/>
              </a:rPr>
              <a:t> </a:t>
            </a:r>
            <a:r>
              <a:rPr lang="en-US" dirty="0" smtClean="0">
                <a:solidFill>
                  <a:schemeClr val="tx1"/>
                </a:solidFill>
                <a:latin typeface="Times New Roman" pitchFamily="18" charset="0"/>
                <a:cs typeface="Times New Roman" pitchFamily="18" charset="0"/>
              </a:rPr>
              <a:t>BE2  </a:t>
            </a:r>
            <a:r>
              <a:rPr lang="fa-IR" dirty="0" smtClean="0">
                <a:solidFill>
                  <a:schemeClr val="tx1"/>
                </a:solidFill>
                <a:cs typeface="B Nazanin" pitchFamily="2" charset="-78"/>
              </a:rPr>
              <a:t>بیان شود </a:t>
            </a:r>
            <a:r>
              <a:rPr lang="fa-IR" dirty="0" smtClean="0">
                <a:solidFill>
                  <a:schemeClr val="tx1"/>
                </a:solidFill>
                <a:latin typeface="Times New Roman" pitchFamily="18" charset="0"/>
                <a:cs typeface="B Nazanin" pitchFamily="2" charset="-78"/>
              </a:rPr>
              <a:t>مانند (تقاضاهای 1و2)</a:t>
            </a:r>
            <a:endParaRPr lang="fa-IR" dirty="0" smtClean="0">
              <a:solidFill>
                <a:schemeClr val="tx1"/>
              </a:solidFill>
              <a:cs typeface="B Nazanin" pitchFamily="2" charset="-78"/>
            </a:endParaRPr>
          </a:p>
          <a:p>
            <a:r>
              <a:rPr lang="fa-IR" dirty="0" smtClean="0">
                <a:solidFill>
                  <a:schemeClr val="tx1"/>
                </a:solidFill>
                <a:cs typeface="B Nazanin" pitchFamily="2" charset="-78"/>
              </a:rPr>
              <a:t>آنگاه عبارت بولی به صورت</a:t>
            </a:r>
            <a:r>
              <a:rPr lang="en-US" dirty="0" smtClean="0">
                <a:solidFill>
                  <a:schemeClr val="tx1"/>
                </a:solidFill>
                <a:latin typeface="Times New Roman" pitchFamily="18" charset="0"/>
                <a:cs typeface="Times New Roman" pitchFamily="18" charset="0"/>
              </a:rPr>
              <a:t>BE1</a:t>
            </a:r>
            <a:r>
              <a:rPr lang="en-US" dirty="0" smtClean="0">
                <a:solidFill>
                  <a:schemeClr val="tx1"/>
                </a:solidFill>
                <a:cs typeface="B Nazanin" pitchFamily="2" charset="-78"/>
              </a:rPr>
              <a:t> </a:t>
            </a:r>
            <a:r>
              <a:rPr lang="en-US" dirty="0" smtClean="0">
                <a:solidFill>
                  <a:schemeClr val="tx1"/>
                </a:solidFill>
                <a:latin typeface="Times New Roman" pitchFamily="18" charset="0"/>
                <a:cs typeface="Times New Roman" pitchFamily="18" charset="0"/>
              </a:rPr>
              <a:t>AND</a:t>
            </a:r>
            <a:r>
              <a:rPr lang="en-US" dirty="0" smtClean="0">
                <a:solidFill>
                  <a:schemeClr val="tx1"/>
                </a:solidFill>
                <a:cs typeface="B Nazanin" pitchFamily="2" charset="-78"/>
              </a:rPr>
              <a:t> </a:t>
            </a:r>
            <a:r>
              <a:rPr lang="en-US" dirty="0" smtClean="0">
                <a:solidFill>
                  <a:schemeClr val="tx1"/>
                </a:solidFill>
                <a:latin typeface="Times New Roman" pitchFamily="18" charset="0"/>
                <a:cs typeface="Times New Roman" pitchFamily="18" charset="0"/>
              </a:rPr>
              <a:t>NOT</a:t>
            </a:r>
            <a:r>
              <a:rPr lang="en-US" dirty="0" smtClean="0">
                <a:solidFill>
                  <a:schemeClr val="tx1"/>
                </a:solidFill>
                <a:cs typeface="B Nazanin" pitchFamily="2" charset="-78"/>
              </a:rPr>
              <a:t> </a:t>
            </a:r>
            <a:r>
              <a:rPr lang="en-US" dirty="0" smtClean="0">
                <a:solidFill>
                  <a:schemeClr val="tx1"/>
                </a:solidFill>
                <a:latin typeface="Times New Roman" pitchFamily="18" charset="0"/>
                <a:cs typeface="Times New Roman" pitchFamily="18" charset="0"/>
              </a:rPr>
              <a:t>BE2</a:t>
            </a:r>
            <a:r>
              <a:rPr lang="en-US" dirty="0" smtClean="0">
                <a:solidFill>
                  <a:schemeClr val="tx1"/>
                </a:solidFill>
                <a:cs typeface="B Nazanin" pitchFamily="2" charset="-78"/>
              </a:rPr>
              <a:t> </a:t>
            </a:r>
            <a:r>
              <a:rPr lang="fa-IR" dirty="0" smtClean="0">
                <a:solidFill>
                  <a:schemeClr val="tx1"/>
                </a:solidFill>
                <a:cs typeface="B Nazanin" pitchFamily="2" charset="-78"/>
              </a:rPr>
              <a:t> ردیابی برای </a:t>
            </a:r>
            <a:r>
              <a:rPr lang="en-US" dirty="0" smtClean="0">
                <a:solidFill>
                  <a:schemeClr val="tx1"/>
                </a:solidFill>
                <a:latin typeface="Times New Roman" pitchFamily="18" charset="0"/>
                <a:cs typeface="Times New Roman" pitchFamily="18" charset="0"/>
              </a:rPr>
              <a:t>I</a:t>
            </a:r>
            <a:r>
              <a:rPr lang="fa-IR" dirty="0" smtClean="0">
                <a:solidFill>
                  <a:schemeClr val="tx1"/>
                </a:solidFill>
                <a:cs typeface="B Nazanin" pitchFamily="2" charset="-78"/>
              </a:rPr>
              <a:t> است مانند ( تقاضاهای 7و8 - 9و10)</a:t>
            </a:r>
          </a:p>
          <a:p>
            <a:r>
              <a:rPr lang="fa-IR" dirty="0" smtClean="0">
                <a:solidFill>
                  <a:schemeClr val="tx1"/>
                </a:solidFill>
                <a:cs typeface="B Nazanin" pitchFamily="2" charset="-78"/>
              </a:rPr>
              <a:t>(به شرطی که هر دو عبارت قابل قبول باشند ، یعنی هر دو ، مجموعه های نتیجه با عدد اصلی </a:t>
            </a:r>
            <a:r>
              <a:rPr lang="en-US" dirty="0" smtClean="0">
                <a:solidFill>
                  <a:schemeClr val="tx1"/>
                </a:solidFill>
                <a:latin typeface="Times New Roman" pitchFamily="18" charset="0"/>
                <a:cs typeface="Times New Roman" pitchFamily="18" charset="0"/>
              </a:rPr>
              <a:t>C</a:t>
            </a:r>
            <a:r>
              <a:rPr lang="fa-IR" dirty="0" smtClean="0">
                <a:solidFill>
                  <a:schemeClr val="tx1"/>
                </a:solidFill>
                <a:cs typeface="B Nazanin" pitchFamily="2" charset="-78"/>
              </a:rPr>
              <a:t> در بازه ی </a:t>
            </a:r>
          </a:p>
          <a:p>
            <a:r>
              <a:rPr lang="fa-IR" dirty="0" smtClean="0">
                <a:solidFill>
                  <a:schemeClr val="tx1"/>
                </a:solidFill>
                <a:cs typeface="B Nazanin" pitchFamily="2" charset="-78"/>
              </a:rPr>
              <a:t>(</a:t>
            </a:r>
            <a:r>
              <a:rPr lang="en-US" dirty="0" smtClean="0">
                <a:solidFill>
                  <a:schemeClr val="tx1"/>
                </a:solidFill>
                <a:latin typeface="Times New Roman" pitchFamily="18" charset="0"/>
                <a:cs typeface="Times New Roman" pitchFamily="18" charset="0"/>
              </a:rPr>
              <a:t>N-B</a:t>
            </a:r>
            <a:r>
              <a:rPr lang="fa-IR" dirty="0" smtClean="0">
                <a:solidFill>
                  <a:schemeClr val="tx1"/>
                </a:solidFill>
                <a:cs typeface="B Nazanin" pitchFamily="2" charset="-78"/>
              </a:rPr>
              <a:t>≥</a:t>
            </a:r>
            <a:r>
              <a:rPr lang="en-US" dirty="0" smtClean="0">
                <a:solidFill>
                  <a:schemeClr val="tx1"/>
                </a:solidFill>
                <a:latin typeface="Times New Roman" pitchFamily="18" charset="0"/>
                <a:cs typeface="Times New Roman" pitchFamily="18" charset="0"/>
              </a:rPr>
              <a:t>C</a:t>
            </a:r>
            <a:r>
              <a:rPr lang="fa-IR" dirty="0" smtClean="0">
                <a:solidFill>
                  <a:schemeClr val="tx1"/>
                </a:solidFill>
                <a:cs typeface="B Nazanin" pitchFamily="2" charset="-78"/>
              </a:rPr>
              <a:t>≥</a:t>
            </a:r>
            <a:r>
              <a:rPr lang="en-US" dirty="0" smtClean="0">
                <a:solidFill>
                  <a:schemeClr val="tx1"/>
                </a:solidFill>
                <a:cs typeface="B Nazanin" pitchFamily="2" charset="-78"/>
              </a:rPr>
              <a:t>(</a:t>
            </a:r>
            <a:r>
              <a:rPr lang="en-US" dirty="0" smtClean="0">
                <a:solidFill>
                  <a:schemeClr val="tx1"/>
                </a:solidFill>
                <a:latin typeface="Times New Roman" pitchFamily="18" charset="0"/>
                <a:cs typeface="Times New Roman" pitchFamily="18" charset="0"/>
              </a:rPr>
              <a:t>B</a:t>
            </a:r>
            <a:r>
              <a:rPr lang="fa-IR" dirty="0" smtClean="0">
                <a:solidFill>
                  <a:schemeClr val="tx1"/>
                </a:solidFill>
                <a:latin typeface="Times New Roman" pitchFamily="18" charset="0"/>
                <a:cs typeface="B Nazanin" pitchFamily="2" charset="-78"/>
              </a:rPr>
              <a:t>را</a:t>
            </a:r>
            <a:r>
              <a:rPr lang="fa-IR" dirty="0" smtClean="0">
                <a:solidFill>
                  <a:schemeClr val="tx1"/>
                </a:solidFill>
                <a:latin typeface="Times New Roman" pitchFamily="18" charset="0"/>
                <a:cs typeface="Times New Roman" pitchFamily="18" charset="0"/>
              </a:rPr>
              <a:t> </a:t>
            </a:r>
            <a:r>
              <a:rPr lang="fa-IR" dirty="0" smtClean="0">
                <a:solidFill>
                  <a:schemeClr val="tx1"/>
                </a:solidFill>
                <a:cs typeface="B Nazanin" pitchFamily="2" charset="-78"/>
              </a:rPr>
              <a:t>مشخص کنند .)</a:t>
            </a:r>
          </a:p>
          <a:p>
            <a:endParaRPr lang="fa-IR" sz="2000" dirty="0" smtClean="0">
              <a:solidFill>
                <a:schemeClr val="tx1"/>
              </a:solidFill>
              <a:cs typeface="B Nazanin" pitchFamily="2" charset="-78"/>
            </a:endParaRPr>
          </a:p>
          <a:p>
            <a:pPr algn="just"/>
            <a:r>
              <a:rPr lang="fa-IR" sz="2800" dirty="0" smtClean="0">
                <a:solidFill>
                  <a:schemeClr val="tx1"/>
                </a:solidFill>
                <a:cs typeface="B Titr" pitchFamily="2" charset="-78"/>
                <a:sym typeface="Wingdings"/>
              </a:rPr>
              <a:t> </a:t>
            </a:r>
            <a:r>
              <a:rPr lang="fa-IR" sz="2500" b="1" dirty="0" smtClean="0">
                <a:solidFill>
                  <a:schemeClr val="tx1"/>
                </a:solidFill>
                <a:cs typeface="B Nazanin" pitchFamily="2" charset="-78"/>
              </a:rPr>
              <a:t>با توضیحات فوق عبارت زیر بر قرار است:</a:t>
            </a:r>
          </a:p>
          <a:p>
            <a:pPr algn="l" rtl="0">
              <a:lnSpc>
                <a:spcPct val="200000"/>
              </a:lnSpc>
            </a:pPr>
            <a:r>
              <a:rPr lang="en-US" b="1" dirty="0" smtClean="0">
                <a:solidFill>
                  <a:schemeClr val="tx1"/>
                </a:solidFill>
                <a:latin typeface="Times New Roman" pitchFamily="18" charset="0"/>
                <a:cs typeface="B Nazanin" pitchFamily="2" charset="-78"/>
              </a:rPr>
              <a:t>{ </a:t>
            </a:r>
            <a:r>
              <a:rPr lang="en-US" b="1" dirty="0" smtClean="0">
                <a:solidFill>
                  <a:schemeClr val="tx1"/>
                </a:solidFill>
                <a:latin typeface="Times New Roman" pitchFamily="18" charset="0"/>
                <a:cs typeface="Times New Roman" pitchFamily="18" charset="0"/>
              </a:rPr>
              <a:t>X : BE } = {X : BE1  AND  BE2 } = { X :  BE1 } MINUS { X : BE1 AND NOT BE2 }</a:t>
            </a:r>
            <a:endParaRPr lang="fa-IR" dirty="0" smtClean="0">
              <a:solidFill>
                <a:schemeClr val="tx1"/>
              </a:solidFill>
              <a:cs typeface="B Nazanin" pitchFamily="2" charset="-78"/>
            </a:endParaRPr>
          </a:p>
        </p:txBody>
      </p:sp>
      <p:pic>
        <p:nvPicPr>
          <p:cNvPr id="20" name="Picture 2"/>
          <p:cNvPicPr>
            <a:picLocks noChangeAspect="1" noChangeArrowheads="1"/>
          </p:cNvPicPr>
          <p:nvPr/>
        </p:nvPicPr>
        <p:blipFill>
          <a:blip r:embed="rId2"/>
          <a:srcRect/>
          <a:stretch>
            <a:fillRect/>
          </a:stretch>
        </p:blipFill>
        <p:spPr bwMode="auto">
          <a:xfrm>
            <a:off x="3000364" y="1928802"/>
            <a:ext cx="3286148" cy="3202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7" name="Footer Placeholder 6"/>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0562" y="857232"/>
            <a:ext cx="4231864" cy="523220"/>
          </a:xfrm>
          <a:prstGeom prst="rect">
            <a:avLst/>
          </a:prstGeom>
          <a:noFill/>
        </p:spPr>
        <p:txBody>
          <a:bodyPr wrap="none" rtlCol="1">
            <a:spAutoFit/>
          </a:bodyPr>
          <a:lstStyle/>
          <a:p>
            <a:r>
              <a:rPr lang="fa-IR" sz="2200" dirty="0" smtClean="0">
                <a:solidFill>
                  <a:srgbClr val="0070C0"/>
                </a:solidFill>
                <a:cs typeface="B Titr" pitchFamily="2" charset="-78"/>
                <a:sym typeface="Wingdings"/>
              </a:rPr>
              <a:t></a:t>
            </a:r>
            <a:r>
              <a:rPr lang="fa-IR" sz="2200" dirty="0" smtClean="0">
                <a:solidFill>
                  <a:srgbClr val="0070C0"/>
                </a:solidFill>
                <a:cs typeface="B Titr" pitchFamily="2" charset="-78"/>
              </a:rPr>
              <a:t>ردیاب کلی </a:t>
            </a:r>
            <a:r>
              <a:rPr lang="en-US" sz="2800" b="1" dirty="0" smtClean="0">
                <a:solidFill>
                  <a:srgbClr val="0070C0"/>
                </a:solidFill>
                <a:cs typeface="B Titr" pitchFamily="2" charset="-78"/>
              </a:rPr>
              <a:t>(</a:t>
            </a:r>
            <a:r>
              <a:rPr lang="en-US" sz="2400" b="1" dirty="0" smtClean="0">
                <a:solidFill>
                  <a:srgbClr val="0070C0"/>
                </a:solidFill>
                <a:latin typeface="Times New Roman" pitchFamily="18" charset="0"/>
                <a:cs typeface="Times New Roman" pitchFamily="18" charset="0"/>
              </a:rPr>
              <a:t>General</a:t>
            </a:r>
            <a:r>
              <a:rPr lang="en-US" sz="2800" b="1"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Tracker</a:t>
            </a:r>
            <a:r>
              <a:rPr lang="en-US" sz="2800" b="1" dirty="0" smtClean="0">
                <a:solidFill>
                  <a:srgbClr val="0070C0"/>
                </a:solidFill>
                <a:cs typeface="B Titr" pitchFamily="2" charset="-78"/>
              </a:rPr>
              <a:t>)</a:t>
            </a:r>
            <a:r>
              <a:rPr lang="fa-IR" sz="2200" dirty="0" smtClean="0">
                <a:solidFill>
                  <a:srgbClr val="0070C0"/>
                </a:solidFill>
                <a:cs typeface="B Titr" pitchFamily="2" charset="-78"/>
              </a:rPr>
              <a:t> : </a:t>
            </a:r>
            <a:endParaRPr lang="fa-IR" sz="2200" dirty="0">
              <a:solidFill>
                <a:srgbClr val="0070C0"/>
              </a:solidFill>
              <a:cs typeface="B Titr" pitchFamily="2" charset="-78"/>
            </a:endParaRPr>
          </a:p>
        </p:txBody>
      </p:sp>
      <p:sp>
        <p:nvSpPr>
          <p:cNvPr id="5" name="TextBox 4"/>
          <p:cNvSpPr txBox="1"/>
          <p:nvPr/>
        </p:nvSpPr>
        <p:spPr>
          <a:xfrm>
            <a:off x="214282" y="1728780"/>
            <a:ext cx="8501122" cy="384336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nSpc>
                <a:spcPct val="150000"/>
              </a:lnSpc>
              <a:buFont typeface="Wingdings" pitchFamily="2" charset="2"/>
              <a:buChar char="q"/>
            </a:pPr>
            <a:r>
              <a:rPr lang="fa-IR" b="1" dirty="0" smtClean="0">
                <a:cs typeface="B Nazanin" pitchFamily="2" charset="-78"/>
              </a:rPr>
              <a:t>ردیاب کلی </a:t>
            </a:r>
            <a:r>
              <a:rPr lang="en-US" sz="2000" b="1" dirty="0" smtClean="0">
                <a:solidFill>
                  <a:schemeClr val="bg1"/>
                </a:solidFill>
                <a:cs typeface="B Titr" pitchFamily="2" charset="-78"/>
              </a:rPr>
              <a:t>(</a:t>
            </a:r>
            <a:r>
              <a:rPr lang="en-US" b="1" dirty="0" smtClean="0">
                <a:solidFill>
                  <a:schemeClr val="bg1"/>
                </a:solidFill>
                <a:latin typeface="Times New Roman" pitchFamily="18" charset="0"/>
                <a:cs typeface="Times New Roman" pitchFamily="18" charset="0"/>
              </a:rPr>
              <a:t>General</a:t>
            </a:r>
            <a:r>
              <a:rPr lang="en-US" sz="2000"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Tracker</a:t>
            </a:r>
            <a:r>
              <a:rPr lang="en-US" sz="2000" b="1" dirty="0" smtClean="0">
                <a:solidFill>
                  <a:schemeClr val="bg1"/>
                </a:solidFill>
                <a:cs typeface="B Titr" pitchFamily="2" charset="-78"/>
              </a:rPr>
              <a:t>)</a:t>
            </a:r>
            <a:r>
              <a:rPr lang="fa-IR" b="1" dirty="0" smtClean="0">
                <a:solidFill>
                  <a:schemeClr val="bg1"/>
                </a:solidFill>
                <a:cs typeface="B Nazanin" pitchFamily="2" charset="-78"/>
              </a:rPr>
              <a:t> </a:t>
            </a:r>
            <a:r>
              <a:rPr lang="fa-IR" b="1" dirty="0" smtClean="0">
                <a:cs typeface="B Nazanin" pitchFamily="2" charset="-78"/>
              </a:rPr>
              <a:t>، یک عبارت بولی است که می تواند برای یافتن پاسخ به هر </a:t>
            </a:r>
            <a:r>
              <a:rPr lang="fa-IR" b="1" dirty="0" smtClean="0">
                <a:solidFill>
                  <a:srgbClr val="FFFF00"/>
                </a:solidFill>
                <a:cs typeface="B Nazanin" pitchFamily="2" charset="-78"/>
              </a:rPr>
              <a:t>تقاضای نامعتبر </a:t>
            </a:r>
            <a:r>
              <a:rPr lang="fa-IR" b="1" dirty="0" smtClean="0">
                <a:cs typeface="B Nazanin" pitchFamily="2" charset="-78"/>
              </a:rPr>
              <a:t>به کار رود(منظور تقاضای نامعتبر ، </a:t>
            </a:r>
            <a:r>
              <a:rPr lang="fa-IR" b="1" dirty="0" smtClean="0">
                <a:solidFill>
                  <a:srgbClr val="FFFF00"/>
                </a:solidFill>
                <a:cs typeface="B Nazanin" pitchFamily="2" charset="-78"/>
              </a:rPr>
              <a:t>تقاضای حاوی عبارت نامعتبر </a:t>
            </a:r>
            <a:r>
              <a:rPr lang="fa-IR" b="1" dirty="0" smtClean="0">
                <a:cs typeface="B Nazanin" pitchFamily="2" charset="-78"/>
              </a:rPr>
              <a:t>است).</a:t>
            </a:r>
          </a:p>
          <a:p>
            <a:pPr>
              <a:lnSpc>
                <a:spcPct val="150000"/>
              </a:lnSpc>
            </a:pPr>
            <a:endParaRPr lang="fa-IR" b="1" dirty="0" smtClean="0">
              <a:cs typeface="B Nazanin" pitchFamily="2" charset="-78"/>
            </a:endParaRPr>
          </a:p>
          <a:p>
            <a:pPr>
              <a:lnSpc>
                <a:spcPct val="150000"/>
              </a:lnSpc>
              <a:buFont typeface="Wingdings" pitchFamily="2" charset="2"/>
              <a:buChar char="q"/>
            </a:pPr>
            <a:r>
              <a:rPr lang="fa-IR" b="1" dirty="0" smtClean="0">
                <a:cs typeface="B Nazanin" pitchFamily="2" charset="-78"/>
              </a:rPr>
              <a:t>در حقیقت هر عبارتی که عدد اصلی </a:t>
            </a:r>
            <a:r>
              <a:rPr lang="en-US" b="1" dirty="0" smtClean="0">
                <a:solidFill>
                  <a:srgbClr val="FFFF00"/>
                </a:solidFill>
                <a:latin typeface="Times New Roman" pitchFamily="18" charset="0"/>
                <a:cs typeface="Times New Roman" pitchFamily="18" charset="0"/>
              </a:rPr>
              <a:t>C</a:t>
            </a:r>
            <a:r>
              <a:rPr lang="fa-IR" b="1" dirty="0" smtClean="0">
                <a:solidFill>
                  <a:srgbClr val="FFFF00"/>
                </a:solidFill>
                <a:cs typeface="B Nazanin" pitchFamily="2" charset="-78"/>
              </a:rPr>
              <a:t> </a:t>
            </a:r>
            <a:r>
              <a:rPr lang="fa-IR" b="1" dirty="0" smtClean="0">
                <a:cs typeface="B Nazanin" pitchFamily="2" charset="-78"/>
              </a:rPr>
              <a:t>حاصل تقاضای مورد نظردر بازه ی</a:t>
            </a:r>
          </a:p>
          <a:p>
            <a:pPr algn="ctr">
              <a:lnSpc>
                <a:spcPct val="150000"/>
              </a:lnSpc>
            </a:pPr>
            <a:r>
              <a:rPr lang="fa-IR" b="1" dirty="0" smtClean="0">
                <a:solidFill>
                  <a:srgbClr val="FFFF00"/>
                </a:solidFill>
                <a:cs typeface="B Nazanin" pitchFamily="2" charset="-78"/>
              </a:rPr>
              <a:t>(</a:t>
            </a:r>
            <a:r>
              <a:rPr lang="en-US" b="1" dirty="0" smtClean="0">
                <a:solidFill>
                  <a:srgbClr val="FFFF00"/>
                </a:solidFill>
                <a:latin typeface="Times New Roman" pitchFamily="18" charset="0"/>
                <a:cs typeface="Times New Roman" pitchFamily="18" charset="0"/>
              </a:rPr>
              <a:t>N-2B</a:t>
            </a:r>
            <a:r>
              <a:rPr lang="fa-IR" b="1"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 C  </a:t>
            </a:r>
            <a:r>
              <a:rPr lang="fa-IR" b="1" dirty="0" smtClean="0">
                <a:solidFill>
                  <a:srgbClr val="FFFF00"/>
                </a:solidFill>
                <a:latin typeface="Times New Roman" pitchFamily="18" charset="0"/>
                <a:cs typeface="Times New Roman" pitchFamily="18" charset="0"/>
              </a:rPr>
              <a:t>≥</a:t>
            </a:r>
            <a:r>
              <a:rPr lang="en-US" b="1" dirty="0" smtClean="0">
                <a:solidFill>
                  <a:srgbClr val="FFFF00"/>
                </a:solidFill>
                <a:latin typeface="Times New Roman" pitchFamily="18" charset="0"/>
                <a:cs typeface="Times New Roman" pitchFamily="18" charset="0"/>
              </a:rPr>
              <a:t> (2</a:t>
            </a:r>
            <a:r>
              <a:rPr lang="en-US" b="1" dirty="0" smtClean="0">
                <a:solidFill>
                  <a:srgbClr val="FFFF00"/>
                </a:solidFill>
                <a:latin typeface="Times New Roman" pitchFamily="18" charset="0"/>
                <a:cs typeface="B Nazanin" pitchFamily="2" charset="-78"/>
              </a:rPr>
              <a:t>B</a:t>
            </a:r>
            <a:r>
              <a:rPr lang="en-US" b="1" dirty="0" smtClean="0">
                <a:solidFill>
                  <a:srgbClr val="FFFF00"/>
                </a:solidFill>
                <a:cs typeface="B Nazanin" pitchFamily="2" charset="-78"/>
              </a:rPr>
              <a:t> </a:t>
            </a:r>
            <a:endParaRPr lang="fa-IR" b="1" dirty="0" smtClean="0">
              <a:solidFill>
                <a:srgbClr val="FFFF00"/>
              </a:solidFill>
              <a:cs typeface="B Nazanin" pitchFamily="2" charset="-78"/>
            </a:endParaRPr>
          </a:p>
          <a:p>
            <a:pPr>
              <a:lnSpc>
                <a:spcPct val="150000"/>
              </a:lnSpc>
            </a:pPr>
            <a:r>
              <a:rPr lang="fa-IR" b="1" dirty="0" smtClean="0">
                <a:cs typeface="B Nazanin" pitchFamily="2" charset="-78"/>
              </a:rPr>
              <a:t>قرار دارد ، یک ردیاب کلی است (</a:t>
            </a:r>
            <a:r>
              <a:rPr lang="en-US" b="1" dirty="0" smtClean="0">
                <a:solidFill>
                  <a:srgbClr val="FFFF00"/>
                </a:solidFill>
                <a:latin typeface="Times New Roman" pitchFamily="18" charset="0"/>
                <a:cs typeface="Times New Roman" pitchFamily="18" charset="0"/>
              </a:rPr>
              <a:t>B</a:t>
            </a:r>
            <a:r>
              <a:rPr lang="fa-IR" b="1" dirty="0" smtClean="0">
                <a:cs typeface="B Nazanin" pitchFamily="2" charset="-78"/>
              </a:rPr>
              <a:t> باید </a:t>
            </a:r>
            <a:r>
              <a:rPr lang="fa-IR" b="1" dirty="0" smtClean="0">
                <a:solidFill>
                  <a:srgbClr val="FFFF00"/>
                </a:solidFill>
                <a:cs typeface="B Nazanin" pitchFamily="2" charset="-78"/>
              </a:rPr>
              <a:t>کمتر از </a:t>
            </a:r>
            <a:r>
              <a:rPr lang="en-US" b="1" dirty="0" smtClean="0">
                <a:solidFill>
                  <a:srgbClr val="FFFF00"/>
                </a:solidFill>
                <a:latin typeface="Times New Roman" pitchFamily="18" charset="0"/>
                <a:cs typeface="Times New Roman" pitchFamily="18" charset="0"/>
              </a:rPr>
              <a:t>N/4</a:t>
            </a:r>
            <a:r>
              <a:rPr lang="fa-IR" b="1" dirty="0" smtClean="0">
                <a:solidFill>
                  <a:srgbClr val="FFFF00"/>
                </a:solidFill>
                <a:cs typeface="B Nazanin" pitchFamily="2" charset="-78"/>
              </a:rPr>
              <a:t> </a:t>
            </a:r>
            <a:r>
              <a:rPr lang="fa-IR" b="1" dirty="0" smtClean="0">
                <a:cs typeface="B Nazanin" pitchFamily="2" charset="-78"/>
              </a:rPr>
              <a:t>باشد).</a:t>
            </a:r>
          </a:p>
          <a:p>
            <a:pPr>
              <a:lnSpc>
                <a:spcPct val="150000"/>
              </a:lnSpc>
            </a:pPr>
            <a:endParaRPr lang="fa-IR" b="1" dirty="0" smtClean="0">
              <a:cs typeface="B Nazanin" pitchFamily="2" charset="-78"/>
            </a:endParaRPr>
          </a:p>
          <a:p>
            <a:pPr>
              <a:lnSpc>
                <a:spcPct val="150000"/>
              </a:lnSpc>
              <a:buFont typeface="Wingdings" pitchFamily="2" charset="2"/>
              <a:buChar char="q"/>
            </a:pPr>
            <a:r>
              <a:rPr lang="fa-IR" b="1" dirty="0" smtClean="0">
                <a:cs typeface="B Nazanin" pitchFamily="2" charset="-78"/>
              </a:rPr>
              <a:t>توجه کنید که از تعریف فوق مشخص می شود که </a:t>
            </a:r>
            <a:r>
              <a:rPr lang="en-US" b="1" dirty="0" smtClean="0">
                <a:solidFill>
                  <a:srgbClr val="FFFF00"/>
                </a:solidFill>
                <a:latin typeface="Times New Roman" pitchFamily="18" charset="0"/>
                <a:cs typeface="Times New Roman" pitchFamily="18" charset="0"/>
              </a:rPr>
              <a:t>T</a:t>
            </a:r>
            <a:r>
              <a:rPr lang="fa-IR" b="1" dirty="0" smtClean="0">
                <a:cs typeface="B Nazanin" pitchFamily="2" charset="-78"/>
              </a:rPr>
              <a:t> ردیاب کلی است اگر و فقط اگر</a:t>
            </a:r>
            <a:r>
              <a:rPr lang="en-US" b="1" dirty="0" smtClean="0">
                <a:solidFill>
                  <a:srgbClr val="FFFF00"/>
                </a:solidFill>
                <a:latin typeface="Times New Roman" pitchFamily="18" charset="0"/>
                <a:cs typeface="Times New Roman" pitchFamily="18" charset="0"/>
              </a:rPr>
              <a:t> NOT ,T</a:t>
            </a:r>
            <a:r>
              <a:rPr lang="fa-IR" b="1" dirty="0" smtClean="0">
                <a:cs typeface="B Nazanin" pitchFamily="2" charset="-78"/>
              </a:rPr>
              <a:t>نیز ردیابی کلی باشد. </a:t>
            </a:r>
            <a:endParaRPr lang="fa-IR" b="1" dirty="0">
              <a:cs typeface="B Nazanin" pitchFamily="2" charset="-78"/>
            </a:endParaRPr>
          </a:p>
        </p:txBody>
      </p:sp>
      <p:sp>
        <p:nvSpPr>
          <p:cNvPr id="6" name="Rectangle 5"/>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8" name="Footer Placeholder 7"/>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123"/>
          <p:cNvGrpSpPr>
            <a:grpSpLocks/>
          </p:cNvGrpSpPr>
          <p:nvPr/>
        </p:nvGrpSpPr>
        <p:grpSpPr bwMode="auto">
          <a:xfrm>
            <a:off x="428596" y="2640208"/>
            <a:ext cx="8286808" cy="4360692"/>
            <a:chOff x="1627505" y="2301745"/>
            <a:chExt cx="3950519" cy="4048890"/>
          </a:xfrm>
        </p:grpSpPr>
        <p:sp>
          <p:nvSpPr>
            <p:cNvPr id="6" name="Ellipse 86"/>
            <p:cNvSpPr/>
            <p:nvPr/>
          </p:nvSpPr>
          <p:spPr bwMode="auto">
            <a:xfrm>
              <a:off x="2235465" y="5367212"/>
              <a:ext cx="2836844" cy="57351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7" name="Ellipse 87"/>
            <p:cNvSpPr/>
            <p:nvPr/>
          </p:nvSpPr>
          <p:spPr bwMode="auto">
            <a:xfrm>
              <a:off x="3715201" y="5878509"/>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8" name="Ellipse 88"/>
            <p:cNvSpPr/>
            <p:nvPr/>
          </p:nvSpPr>
          <p:spPr bwMode="auto">
            <a:xfrm>
              <a:off x="1627505" y="5969950"/>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nvGrpSpPr>
            <p:cNvPr id="9" name="Gruppe 92"/>
            <p:cNvGrpSpPr>
              <a:grpSpLocks/>
            </p:cNvGrpSpPr>
            <p:nvPr/>
          </p:nvGrpSpPr>
          <p:grpSpPr bwMode="auto">
            <a:xfrm>
              <a:off x="3200411" y="2301745"/>
              <a:ext cx="669795" cy="4021898"/>
              <a:chOff x="1989167" y="3459524"/>
              <a:chExt cx="1614229" cy="2879360"/>
            </a:xfrm>
          </p:grpSpPr>
          <p:sp>
            <p:nvSpPr>
              <p:cNvPr id="10" name="Afrundet rektangel 89"/>
              <p:cNvSpPr>
                <a:spLocks noChangeArrowheads="1"/>
              </p:cNvSpPr>
              <p:nvPr/>
            </p:nvSpPr>
            <p:spPr bwMode="auto">
              <a:xfrm rot="1320000">
                <a:off x="1989167" y="3924450"/>
                <a:ext cx="198910"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12" name="Afrundet rektangel 90"/>
              <p:cNvSpPr>
                <a:spLocks noChangeArrowheads="1"/>
              </p:cNvSpPr>
              <p:nvPr/>
            </p:nvSpPr>
            <p:spPr bwMode="auto">
              <a:xfrm>
                <a:off x="2719779" y="3459524"/>
                <a:ext cx="175959"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13" name="Afrundet rektangel 91"/>
              <p:cNvSpPr>
                <a:spLocks noChangeArrowheads="1"/>
              </p:cNvSpPr>
              <p:nvPr/>
            </p:nvSpPr>
            <p:spPr bwMode="auto">
              <a:xfrm rot="-1560000">
                <a:off x="3404486" y="3848289"/>
                <a:ext cx="198910"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grpSp>
      <p:pic>
        <p:nvPicPr>
          <p:cNvPr id="14" name="Picture 3" descr="C:\Documents and Settings\Administrator\Desktop\chalkboard-02.png"/>
          <p:cNvPicPr>
            <a:picLocks noChangeAspect="1" noChangeArrowheads="1"/>
          </p:cNvPicPr>
          <p:nvPr/>
        </p:nvPicPr>
        <p:blipFill>
          <a:blip r:embed="rId2"/>
          <a:srcRect/>
          <a:stretch>
            <a:fillRect/>
          </a:stretch>
        </p:blipFill>
        <p:spPr bwMode="auto">
          <a:xfrm>
            <a:off x="214282" y="1428736"/>
            <a:ext cx="8572560" cy="4286280"/>
          </a:xfrm>
          <a:prstGeom prst="rect">
            <a:avLst/>
          </a:prstGeom>
          <a:noFill/>
        </p:spPr>
      </p:pic>
      <p:sp>
        <p:nvSpPr>
          <p:cNvPr id="15" name="TextBox 14"/>
          <p:cNvSpPr txBox="1"/>
          <p:nvPr/>
        </p:nvSpPr>
        <p:spPr>
          <a:xfrm>
            <a:off x="5429256" y="714356"/>
            <a:ext cx="3289683" cy="430887"/>
          </a:xfrm>
          <a:prstGeom prst="rect">
            <a:avLst/>
          </a:prstGeom>
          <a:noFill/>
        </p:spPr>
        <p:txBody>
          <a:bodyPr wrap="none" rtlCol="1">
            <a:spAutoFit/>
          </a:bodyPr>
          <a:lstStyle/>
          <a:p>
            <a:r>
              <a:rPr lang="fa-IR" sz="2200" dirty="0" smtClean="0">
                <a:solidFill>
                  <a:srgbClr val="0070C0"/>
                </a:solidFill>
                <a:cs typeface="B Titr" pitchFamily="2" charset="-78"/>
                <a:sym typeface="Wingdings"/>
              </a:rPr>
              <a:t>بیان مثال برای </a:t>
            </a:r>
            <a:r>
              <a:rPr lang="fa-IR" sz="2200" dirty="0" smtClean="0">
                <a:solidFill>
                  <a:srgbClr val="0070C0"/>
                </a:solidFill>
                <a:cs typeface="B Titr" pitchFamily="2" charset="-78"/>
              </a:rPr>
              <a:t>ردیاب کلی :  </a:t>
            </a:r>
            <a:endParaRPr lang="fa-IR" sz="2200" dirty="0">
              <a:solidFill>
                <a:srgbClr val="0070C0"/>
              </a:solidFill>
              <a:cs typeface="B Titr" pitchFamily="2" charset="-78"/>
            </a:endParaRPr>
          </a:p>
        </p:txBody>
      </p:sp>
      <p:sp>
        <p:nvSpPr>
          <p:cNvPr id="16" name="TextBox 15"/>
          <p:cNvSpPr txBox="1"/>
          <p:nvPr/>
        </p:nvSpPr>
        <p:spPr>
          <a:xfrm>
            <a:off x="642910" y="1643050"/>
            <a:ext cx="7715307" cy="369332"/>
          </a:xfrm>
          <a:prstGeom prst="rect">
            <a:avLst/>
          </a:prstGeom>
          <a:noFill/>
        </p:spPr>
        <p:txBody>
          <a:bodyPr wrap="square" rtlCol="1">
            <a:spAutoFit/>
          </a:bodyPr>
          <a:lstStyle/>
          <a:p>
            <a:r>
              <a:rPr lang="fa-IR" dirty="0" smtClean="0">
                <a:solidFill>
                  <a:schemeClr val="bg1"/>
                </a:solidFill>
                <a:cs typeface="B Nazanin" pitchFamily="2" charset="-78"/>
              </a:rPr>
              <a:t>مرحله 1 : روی ردیاب </a:t>
            </a:r>
            <a:r>
              <a:rPr lang="en-US" dirty="0" smtClean="0">
                <a:solidFill>
                  <a:srgbClr val="FFFF00"/>
                </a:solidFill>
                <a:latin typeface="Times New Roman" pitchFamily="18" charset="0"/>
                <a:cs typeface="Times New Roman" pitchFamily="18" charset="0"/>
              </a:rPr>
              <a:t>T</a:t>
            </a:r>
            <a:r>
              <a:rPr lang="fa-IR" dirty="0" smtClean="0">
                <a:solidFill>
                  <a:schemeClr val="bg1"/>
                </a:solidFill>
                <a:cs typeface="B Nazanin" pitchFamily="2" charset="-78"/>
              </a:rPr>
              <a:t> به صورت زیر حدس می زنیم :</a:t>
            </a:r>
          </a:p>
        </p:txBody>
      </p:sp>
      <p:pic>
        <p:nvPicPr>
          <p:cNvPr id="17" name="Picture 2"/>
          <p:cNvPicPr>
            <a:picLocks noChangeAspect="1" noChangeArrowheads="1"/>
          </p:cNvPicPr>
          <p:nvPr/>
        </p:nvPicPr>
        <p:blipFill>
          <a:blip r:embed="rId3"/>
          <a:srcRect/>
          <a:stretch>
            <a:fillRect/>
          </a:stretch>
        </p:blipFill>
        <p:spPr bwMode="auto">
          <a:xfrm>
            <a:off x="3900192" y="2143116"/>
            <a:ext cx="1171874" cy="307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a:off x="642910" y="2639793"/>
            <a:ext cx="7715307" cy="646331"/>
          </a:xfrm>
          <a:prstGeom prst="rect">
            <a:avLst/>
          </a:prstGeom>
          <a:noFill/>
        </p:spPr>
        <p:txBody>
          <a:bodyPr wrap="square" rtlCol="1">
            <a:spAutoFit/>
          </a:bodyPr>
          <a:lstStyle/>
          <a:p>
            <a:r>
              <a:rPr lang="fa-IR" dirty="0" smtClean="0">
                <a:solidFill>
                  <a:schemeClr val="bg1"/>
                </a:solidFill>
                <a:cs typeface="B Nazanin" pitchFamily="2" charset="-78"/>
              </a:rPr>
              <a:t>مرحله 2 : تعداد کل افراد در بانک اطلاعات را تعیین می کنیم . این کار را با استفاده از عبارت </a:t>
            </a:r>
            <a:r>
              <a:rPr lang="en-US" dirty="0" smtClean="0">
                <a:solidFill>
                  <a:srgbClr val="FFFF00"/>
                </a:solidFill>
                <a:latin typeface="Times New Roman" pitchFamily="18" charset="0"/>
                <a:cs typeface="Times New Roman" pitchFamily="18" charset="0"/>
              </a:rPr>
              <a:t>T</a:t>
            </a:r>
            <a:r>
              <a:rPr lang="fa-IR" dirty="0" smtClean="0">
                <a:solidFill>
                  <a:schemeClr val="bg1"/>
                </a:solidFill>
                <a:cs typeface="B Nazanin" pitchFamily="2" charset="-78"/>
              </a:rPr>
              <a:t> و </a:t>
            </a:r>
            <a:r>
              <a:rPr lang="en-US" dirty="0" smtClean="0">
                <a:solidFill>
                  <a:srgbClr val="FFFF00"/>
                </a:solidFill>
                <a:latin typeface="Times New Roman" pitchFamily="18" charset="0"/>
                <a:cs typeface="Times New Roman" pitchFamily="18" charset="0"/>
              </a:rPr>
              <a:t>NOT T</a:t>
            </a:r>
            <a:r>
              <a:rPr lang="en-US" dirty="0" smtClean="0">
                <a:solidFill>
                  <a:schemeClr val="bg1"/>
                </a:solidFill>
                <a:cs typeface="B Nazanin" pitchFamily="2" charset="-78"/>
              </a:rPr>
              <a:t> </a:t>
            </a:r>
            <a:r>
              <a:rPr lang="fa-IR" dirty="0" smtClean="0">
                <a:solidFill>
                  <a:schemeClr val="bg1"/>
                </a:solidFill>
                <a:cs typeface="B Nazanin" pitchFamily="2" charset="-78"/>
              </a:rPr>
              <a:t> انجام می دهیم :</a:t>
            </a:r>
          </a:p>
        </p:txBody>
      </p:sp>
      <p:pic>
        <p:nvPicPr>
          <p:cNvPr id="1027" name="Picture 3"/>
          <p:cNvPicPr>
            <a:picLocks noChangeAspect="1" noChangeArrowheads="1"/>
          </p:cNvPicPr>
          <p:nvPr/>
        </p:nvPicPr>
        <p:blipFill>
          <a:blip r:embed="rId4"/>
          <a:srcRect/>
          <a:stretch>
            <a:fillRect/>
          </a:stretch>
        </p:blipFill>
        <p:spPr bwMode="auto">
          <a:xfrm>
            <a:off x="2214546" y="3143248"/>
            <a:ext cx="4500594"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2315745" y="4714884"/>
            <a:ext cx="4193777" cy="369332"/>
          </a:xfrm>
          <a:prstGeom prst="rect">
            <a:avLst/>
          </a:prstGeom>
          <a:noFill/>
        </p:spPr>
        <p:txBody>
          <a:bodyPr wrap="none" rtlCol="1">
            <a:spAutoFit/>
          </a:bodyPr>
          <a:lstStyle/>
          <a:p>
            <a:r>
              <a:rPr lang="fa-IR" dirty="0" smtClean="0">
                <a:solidFill>
                  <a:srgbClr val="FFFF00"/>
                </a:solidFill>
                <a:cs typeface="B Titr" pitchFamily="2" charset="-78"/>
              </a:rPr>
              <a:t>به آسانی می توان دید که </a:t>
            </a:r>
            <a:r>
              <a:rPr lang="en-US" b="1" dirty="0" smtClean="0">
                <a:solidFill>
                  <a:srgbClr val="FFFF00"/>
                </a:solidFill>
                <a:latin typeface="Times New Roman" pitchFamily="18" charset="0"/>
                <a:cs typeface="Times New Roman" pitchFamily="18" charset="0"/>
              </a:rPr>
              <a:t>T</a:t>
            </a:r>
            <a:r>
              <a:rPr lang="fa-IR" dirty="0" smtClean="0">
                <a:solidFill>
                  <a:srgbClr val="FFFF00"/>
                </a:solidFill>
                <a:cs typeface="B Titr" pitchFamily="2" charset="-78"/>
              </a:rPr>
              <a:t> یک ردیاب کلی است.</a:t>
            </a:r>
            <a:endParaRPr lang="fa-IR" dirty="0">
              <a:solidFill>
                <a:srgbClr val="FFFF00"/>
              </a:solidFill>
              <a:cs typeface="B Titr" pitchFamily="2" charset="-78"/>
            </a:endParaRPr>
          </a:p>
        </p:txBody>
      </p:sp>
      <p:sp>
        <p:nvSpPr>
          <p:cNvPr id="19" name="Rectangle 18"/>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22" name="Footer Placeholder 21"/>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plus(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plus(in)">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lide(fromBottom)">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123"/>
          <p:cNvGrpSpPr>
            <a:grpSpLocks/>
          </p:cNvGrpSpPr>
          <p:nvPr/>
        </p:nvGrpSpPr>
        <p:grpSpPr bwMode="auto">
          <a:xfrm>
            <a:off x="428596" y="2640208"/>
            <a:ext cx="8286808" cy="4360692"/>
            <a:chOff x="1627505" y="2301745"/>
            <a:chExt cx="3950519" cy="4048890"/>
          </a:xfrm>
        </p:grpSpPr>
        <p:sp>
          <p:nvSpPr>
            <p:cNvPr id="4" name="Ellipse 86"/>
            <p:cNvSpPr/>
            <p:nvPr/>
          </p:nvSpPr>
          <p:spPr bwMode="auto">
            <a:xfrm>
              <a:off x="2235465" y="5367212"/>
              <a:ext cx="2836844" cy="57351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5" name="Ellipse 87"/>
            <p:cNvSpPr/>
            <p:nvPr/>
          </p:nvSpPr>
          <p:spPr bwMode="auto">
            <a:xfrm>
              <a:off x="3715201" y="5878509"/>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6" name="Ellipse 88"/>
            <p:cNvSpPr/>
            <p:nvPr/>
          </p:nvSpPr>
          <p:spPr bwMode="auto">
            <a:xfrm>
              <a:off x="1627505" y="5969950"/>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nvGrpSpPr>
            <p:cNvPr id="7" name="Gruppe 92"/>
            <p:cNvGrpSpPr>
              <a:grpSpLocks/>
            </p:cNvGrpSpPr>
            <p:nvPr/>
          </p:nvGrpSpPr>
          <p:grpSpPr bwMode="auto">
            <a:xfrm>
              <a:off x="3200411" y="2301745"/>
              <a:ext cx="669795" cy="4021898"/>
              <a:chOff x="1989167" y="3459524"/>
              <a:chExt cx="1614229" cy="2879360"/>
            </a:xfrm>
          </p:grpSpPr>
          <p:sp>
            <p:nvSpPr>
              <p:cNvPr id="8" name="Afrundet rektangel 89"/>
              <p:cNvSpPr>
                <a:spLocks noChangeArrowheads="1"/>
              </p:cNvSpPr>
              <p:nvPr/>
            </p:nvSpPr>
            <p:spPr bwMode="auto">
              <a:xfrm rot="1320000">
                <a:off x="1989167" y="3924450"/>
                <a:ext cx="198910"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9" name="Afrundet rektangel 90"/>
              <p:cNvSpPr>
                <a:spLocks noChangeArrowheads="1"/>
              </p:cNvSpPr>
              <p:nvPr/>
            </p:nvSpPr>
            <p:spPr bwMode="auto">
              <a:xfrm>
                <a:off x="2719779" y="3459524"/>
                <a:ext cx="175959"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10" name="Afrundet rektangel 91"/>
              <p:cNvSpPr>
                <a:spLocks noChangeArrowheads="1"/>
              </p:cNvSpPr>
              <p:nvPr/>
            </p:nvSpPr>
            <p:spPr bwMode="auto">
              <a:xfrm rot="-1560000">
                <a:off x="3404486" y="3848289"/>
                <a:ext cx="198910"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grpSp>
      <p:pic>
        <p:nvPicPr>
          <p:cNvPr id="12" name="Picture 5" descr="C:\Documents and Settings\Administrator\Desktop\chalkboard-04.png"/>
          <p:cNvPicPr>
            <a:picLocks noChangeAspect="1" noChangeArrowheads="1"/>
          </p:cNvPicPr>
          <p:nvPr/>
        </p:nvPicPr>
        <p:blipFill>
          <a:blip r:embed="rId2"/>
          <a:srcRect/>
          <a:stretch>
            <a:fillRect/>
          </a:stretch>
        </p:blipFill>
        <p:spPr bwMode="auto">
          <a:xfrm>
            <a:off x="214282" y="714356"/>
            <a:ext cx="8429684" cy="5072098"/>
          </a:xfrm>
          <a:prstGeom prst="rect">
            <a:avLst/>
          </a:prstGeom>
          <a:noFill/>
        </p:spPr>
      </p:pic>
      <p:sp>
        <p:nvSpPr>
          <p:cNvPr id="13" name="TextBox 12"/>
          <p:cNvSpPr txBox="1"/>
          <p:nvPr/>
        </p:nvSpPr>
        <p:spPr>
          <a:xfrm>
            <a:off x="642910" y="1214422"/>
            <a:ext cx="7542901" cy="646331"/>
          </a:xfrm>
          <a:prstGeom prst="rect">
            <a:avLst/>
          </a:prstGeom>
          <a:noFill/>
        </p:spPr>
        <p:txBody>
          <a:bodyPr wrap="square" rtlCol="1">
            <a:spAutoFit/>
          </a:bodyPr>
          <a:lstStyle/>
          <a:p>
            <a:r>
              <a:rPr lang="fa-IR" dirty="0" smtClean="0">
                <a:solidFill>
                  <a:schemeClr val="bg1"/>
                </a:solidFill>
                <a:cs typeface="B Nazanin" pitchFamily="2" charset="-78"/>
              </a:rPr>
              <a:t>مرحله 3: نتیجه ی جمع کردن (الف) تعداد افراد در بانک اطلاعاتی به اضافه (ب) تعداد افراد صدق کننده با عبارت نامعتبر </a:t>
            </a:r>
            <a:r>
              <a:rPr lang="en-US" dirty="0" smtClean="0">
                <a:solidFill>
                  <a:schemeClr val="bg1"/>
                </a:solidFill>
                <a:latin typeface="Times New Roman" pitchFamily="18" charset="0"/>
                <a:cs typeface="Times New Roman" pitchFamily="18" charset="0"/>
              </a:rPr>
              <a:t>BE</a:t>
            </a:r>
            <a:r>
              <a:rPr lang="fa-IR" dirty="0" smtClean="0">
                <a:solidFill>
                  <a:schemeClr val="bg1"/>
                </a:solidFill>
                <a:cs typeface="B Nazanin" pitchFamily="2" charset="-78"/>
              </a:rPr>
              <a:t> به صورت </a:t>
            </a:r>
            <a:r>
              <a:rPr lang="en-US" dirty="0" smtClean="0">
                <a:solidFill>
                  <a:schemeClr val="bg1"/>
                </a:solidFill>
                <a:latin typeface="Times New Roman" pitchFamily="18" charset="0"/>
                <a:cs typeface="Times New Roman" pitchFamily="18" charset="0"/>
              </a:rPr>
              <a:t>BE</a:t>
            </a:r>
            <a:r>
              <a:rPr lang="en-US" dirty="0" smtClean="0">
                <a:solidFill>
                  <a:schemeClr val="bg1"/>
                </a:solidFill>
                <a:cs typeface="B Nazanin" pitchFamily="2" charset="-78"/>
              </a:rPr>
              <a:t> </a:t>
            </a:r>
            <a:r>
              <a:rPr lang="en-US" dirty="0" smtClean="0">
                <a:solidFill>
                  <a:schemeClr val="bg1"/>
                </a:solidFill>
                <a:latin typeface="Times New Roman" pitchFamily="18" charset="0"/>
                <a:cs typeface="Times New Roman" pitchFamily="18" charset="0"/>
              </a:rPr>
              <a:t>OR</a:t>
            </a:r>
            <a:r>
              <a:rPr lang="en-US" dirty="0" smtClean="0">
                <a:solidFill>
                  <a:schemeClr val="bg1"/>
                </a:solidFill>
                <a:cs typeface="B Nazanin" pitchFamily="2" charset="-78"/>
              </a:rPr>
              <a:t> </a:t>
            </a:r>
            <a:r>
              <a:rPr lang="en-US" dirty="0" smtClean="0">
                <a:solidFill>
                  <a:schemeClr val="bg1"/>
                </a:solidFill>
                <a:latin typeface="Times New Roman" pitchFamily="18" charset="0"/>
                <a:cs typeface="Times New Roman" pitchFamily="18" charset="0"/>
              </a:rPr>
              <a:t>T</a:t>
            </a:r>
            <a:r>
              <a:rPr lang="fa-IR" dirty="0" smtClean="0">
                <a:solidFill>
                  <a:schemeClr val="bg1"/>
                </a:solidFill>
                <a:cs typeface="B Nazanin" pitchFamily="2" charset="-78"/>
              </a:rPr>
              <a:t> و</a:t>
            </a:r>
            <a:r>
              <a:rPr lang="en-US" dirty="0" smtClean="0">
                <a:solidFill>
                  <a:schemeClr val="bg1"/>
                </a:solidFill>
                <a:cs typeface="B Nazanin" pitchFamily="2" charset="-78"/>
              </a:rPr>
              <a:t> </a:t>
            </a:r>
            <a:r>
              <a:rPr lang="fa-IR" dirty="0" smtClean="0">
                <a:solidFill>
                  <a:schemeClr val="bg1"/>
                </a:solidFill>
                <a:cs typeface="B Nazanin" pitchFamily="2" charset="-78"/>
              </a:rPr>
              <a:t> </a:t>
            </a:r>
            <a:r>
              <a:rPr lang="en-US" dirty="0" smtClean="0">
                <a:solidFill>
                  <a:schemeClr val="bg1"/>
                </a:solidFill>
                <a:latin typeface="Times New Roman" pitchFamily="18" charset="0"/>
                <a:cs typeface="Times New Roman" pitchFamily="18" charset="0"/>
              </a:rPr>
              <a:t>BE</a:t>
            </a:r>
            <a:r>
              <a:rPr lang="en-US" dirty="0" smtClean="0">
                <a:solidFill>
                  <a:schemeClr val="bg1"/>
                </a:solidFill>
                <a:cs typeface="B Nazanin" pitchFamily="2" charset="-78"/>
              </a:rPr>
              <a:t> </a:t>
            </a:r>
            <a:r>
              <a:rPr lang="en-US" dirty="0" smtClean="0">
                <a:solidFill>
                  <a:schemeClr val="bg1"/>
                </a:solidFill>
                <a:latin typeface="Times New Roman" pitchFamily="18" charset="0"/>
                <a:cs typeface="Times New Roman" pitchFamily="18" charset="0"/>
              </a:rPr>
              <a:t>OR</a:t>
            </a:r>
            <a:r>
              <a:rPr lang="en-US" dirty="0" smtClean="0">
                <a:solidFill>
                  <a:schemeClr val="bg1"/>
                </a:solidFill>
                <a:cs typeface="B Nazanin" pitchFamily="2" charset="-78"/>
              </a:rPr>
              <a:t> </a:t>
            </a:r>
            <a:r>
              <a:rPr lang="en-US" dirty="0" smtClean="0">
                <a:solidFill>
                  <a:schemeClr val="bg1"/>
                </a:solidFill>
                <a:latin typeface="Times New Roman" pitchFamily="18" charset="0"/>
                <a:cs typeface="Times New Roman" pitchFamily="18" charset="0"/>
              </a:rPr>
              <a:t>NOT</a:t>
            </a:r>
            <a:r>
              <a:rPr lang="en-US" dirty="0" smtClean="0">
                <a:solidFill>
                  <a:schemeClr val="bg1"/>
                </a:solidFill>
                <a:cs typeface="B Nazanin" pitchFamily="2" charset="-78"/>
              </a:rPr>
              <a:t> </a:t>
            </a:r>
            <a:r>
              <a:rPr lang="en-US" dirty="0" smtClean="0">
                <a:solidFill>
                  <a:schemeClr val="bg1"/>
                </a:solidFill>
                <a:latin typeface="Times New Roman" pitchFamily="18" charset="0"/>
                <a:cs typeface="Times New Roman" pitchFamily="18" charset="0"/>
              </a:rPr>
              <a:t>T</a:t>
            </a:r>
            <a:r>
              <a:rPr lang="fa-IR" dirty="0" smtClean="0">
                <a:solidFill>
                  <a:schemeClr val="bg1"/>
                </a:solidFill>
                <a:cs typeface="B Nazanin" pitchFamily="2" charset="-78"/>
              </a:rPr>
              <a:t> بدست می آوریم :</a:t>
            </a:r>
            <a:endParaRPr lang="fa-IR" dirty="0">
              <a:solidFill>
                <a:schemeClr val="bg1"/>
              </a:solidFill>
              <a:cs typeface="B Nazanin" pitchFamily="2" charset="-78"/>
            </a:endParaRPr>
          </a:p>
        </p:txBody>
      </p:sp>
      <p:pic>
        <p:nvPicPr>
          <p:cNvPr id="2050" name="Picture 2"/>
          <p:cNvPicPr>
            <a:picLocks noChangeAspect="1" noChangeArrowheads="1"/>
          </p:cNvPicPr>
          <p:nvPr/>
        </p:nvPicPr>
        <p:blipFill>
          <a:blip r:embed="rId3"/>
          <a:srcRect/>
          <a:stretch>
            <a:fillRect/>
          </a:stretch>
        </p:blipFill>
        <p:spPr bwMode="auto">
          <a:xfrm>
            <a:off x="1071538" y="2071678"/>
            <a:ext cx="6786610" cy="1700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642910" y="4071942"/>
            <a:ext cx="7542901" cy="646331"/>
          </a:xfrm>
          <a:prstGeom prst="rect">
            <a:avLst/>
          </a:prstGeom>
          <a:noFill/>
        </p:spPr>
        <p:txBody>
          <a:bodyPr wrap="square" rtlCol="1">
            <a:spAutoFit/>
          </a:bodyPr>
          <a:lstStyle/>
          <a:p>
            <a:r>
              <a:rPr lang="fa-IR" dirty="0" smtClean="0">
                <a:solidFill>
                  <a:schemeClr val="bg1"/>
                </a:solidFill>
                <a:cs typeface="B Nazanin" pitchFamily="2" charset="-78"/>
              </a:rPr>
              <a:t>مرحله 4: با توجه به نتایجی که تاکنون بدست آمد ، می دانیم که تعداد افراد صدق کننده در </a:t>
            </a:r>
            <a:r>
              <a:rPr lang="en-US" dirty="0" smtClean="0">
                <a:solidFill>
                  <a:schemeClr val="bg1"/>
                </a:solidFill>
                <a:latin typeface="Times New Roman" pitchFamily="18" charset="0"/>
                <a:cs typeface="Times New Roman" pitchFamily="18" charset="0"/>
              </a:rPr>
              <a:t>BE</a:t>
            </a:r>
            <a:r>
              <a:rPr lang="fa-IR" dirty="0" smtClean="0">
                <a:solidFill>
                  <a:schemeClr val="bg1"/>
                </a:solidFill>
                <a:cs typeface="B Nazanin" pitchFamily="2" charset="-78"/>
              </a:rPr>
              <a:t> برابر یک است(نتیجه ی مرحله ی 3 منهای نتیجه مرحله 2) ، یعنی </a:t>
            </a:r>
            <a:r>
              <a:rPr lang="en-US" dirty="0" smtClean="0">
                <a:solidFill>
                  <a:schemeClr val="bg1"/>
                </a:solidFill>
                <a:latin typeface="Times New Roman" pitchFamily="18" charset="0"/>
                <a:cs typeface="Times New Roman" pitchFamily="18" charset="0"/>
              </a:rPr>
              <a:t>BE</a:t>
            </a:r>
            <a:r>
              <a:rPr lang="fa-IR" dirty="0" smtClean="0">
                <a:solidFill>
                  <a:schemeClr val="bg1"/>
                </a:solidFill>
                <a:cs typeface="B Nazanin" pitchFamily="2" charset="-78"/>
              </a:rPr>
              <a:t> فرد </a:t>
            </a:r>
            <a:r>
              <a:rPr lang="en-US" dirty="0" smtClean="0">
                <a:solidFill>
                  <a:schemeClr val="bg1"/>
                </a:solidFill>
                <a:latin typeface="Times New Roman" pitchFamily="18" charset="0"/>
                <a:cs typeface="Times New Roman" pitchFamily="18" charset="0"/>
              </a:rPr>
              <a:t>Alf</a:t>
            </a:r>
            <a:r>
              <a:rPr lang="fa-IR" dirty="0" smtClean="0">
                <a:solidFill>
                  <a:schemeClr val="bg1"/>
                </a:solidFill>
                <a:cs typeface="B Nazanin" pitchFamily="2" charset="-78"/>
              </a:rPr>
              <a:t> را به طور یکتا مشخص می کند..</a:t>
            </a:r>
            <a:endParaRPr lang="fa-IR" dirty="0">
              <a:solidFill>
                <a:schemeClr val="bg1"/>
              </a:solidFill>
              <a:cs typeface="B Nazanin" pitchFamily="2" charset="-78"/>
            </a:endParaRPr>
          </a:p>
        </p:txBody>
      </p:sp>
      <p:sp>
        <p:nvSpPr>
          <p:cNvPr id="17" name="Rectangle 16"/>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18" name="Footer Placeholder 17"/>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plus(in)">
                                      <p:cBhvr>
                                        <p:cTn id="24" dur="1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e 123"/>
          <p:cNvGrpSpPr>
            <a:grpSpLocks/>
          </p:cNvGrpSpPr>
          <p:nvPr/>
        </p:nvGrpSpPr>
        <p:grpSpPr bwMode="auto">
          <a:xfrm>
            <a:off x="428596" y="2640208"/>
            <a:ext cx="8286808" cy="4360692"/>
            <a:chOff x="1627505" y="2301745"/>
            <a:chExt cx="3950519" cy="4048890"/>
          </a:xfrm>
        </p:grpSpPr>
        <p:sp>
          <p:nvSpPr>
            <p:cNvPr id="22" name="Ellipse 86"/>
            <p:cNvSpPr/>
            <p:nvPr/>
          </p:nvSpPr>
          <p:spPr bwMode="auto">
            <a:xfrm>
              <a:off x="2235465" y="5367212"/>
              <a:ext cx="2836844" cy="57351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24" name="Ellipse 87"/>
            <p:cNvSpPr/>
            <p:nvPr/>
          </p:nvSpPr>
          <p:spPr bwMode="auto">
            <a:xfrm>
              <a:off x="3715201" y="5878509"/>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25" name="Ellipse 88"/>
            <p:cNvSpPr/>
            <p:nvPr/>
          </p:nvSpPr>
          <p:spPr bwMode="auto">
            <a:xfrm>
              <a:off x="1627505" y="5969950"/>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nvGrpSpPr>
            <p:cNvPr id="26" name="Gruppe 92"/>
            <p:cNvGrpSpPr>
              <a:grpSpLocks/>
            </p:cNvGrpSpPr>
            <p:nvPr/>
          </p:nvGrpSpPr>
          <p:grpSpPr bwMode="auto">
            <a:xfrm>
              <a:off x="3200411" y="2301745"/>
              <a:ext cx="669795" cy="4021898"/>
              <a:chOff x="1989167" y="3459524"/>
              <a:chExt cx="1614229" cy="2879360"/>
            </a:xfrm>
          </p:grpSpPr>
          <p:sp>
            <p:nvSpPr>
              <p:cNvPr id="27" name="Afrundet rektangel 89"/>
              <p:cNvSpPr>
                <a:spLocks noChangeArrowheads="1"/>
              </p:cNvSpPr>
              <p:nvPr/>
            </p:nvSpPr>
            <p:spPr bwMode="auto">
              <a:xfrm rot="1320000">
                <a:off x="1989167" y="3924450"/>
                <a:ext cx="198910"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28" name="Afrundet rektangel 90"/>
              <p:cNvSpPr>
                <a:spLocks noChangeArrowheads="1"/>
              </p:cNvSpPr>
              <p:nvPr/>
            </p:nvSpPr>
            <p:spPr bwMode="auto">
              <a:xfrm>
                <a:off x="2719779" y="3459524"/>
                <a:ext cx="175959"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29" name="Afrundet rektangel 91"/>
              <p:cNvSpPr>
                <a:spLocks noChangeArrowheads="1"/>
              </p:cNvSpPr>
              <p:nvPr/>
            </p:nvSpPr>
            <p:spPr bwMode="auto">
              <a:xfrm rot="-1560000">
                <a:off x="3404486" y="3848289"/>
                <a:ext cx="198910"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grpSp>
      <p:pic>
        <p:nvPicPr>
          <p:cNvPr id="30" name="Picture 3" descr="C:\Documents and Settings\Administrator\Desktop\chalkboard-02.png"/>
          <p:cNvPicPr>
            <a:picLocks noChangeAspect="1" noChangeArrowheads="1"/>
          </p:cNvPicPr>
          <p:nvPr/>
        </p:nvPicPr>
        <p:blipFill>
          <a:blip r:embed="rId2"/>
          <a:srcRect/>
          <a:stretch>
            <a:fillRect/>
          </a:stretch>
        </p:blipFill>
        <p:spPr bwMode="auto">
          <a:xfrm>
            <a:off x="214282" y="785794"/>
            <a:ext cx="8572560" cy="5072098"/>
          </a:xfrm>
          <a:prstGeom prst="rect">
            <a:avLst/>
          </a:prstGeom>
          <a:noFill/>
        </p:spPr>
      </p:pic>
      <p:sp>
        <p:nvSpPr>
          <p:cNvPr id="32" name="TextBox 31"/>
          <p:cNvSpPr txBox="1"/>
          <p:nvPr/>
        </p:nvSpPr>
        <p:spPr>
          <a:xfrm>
            <a:off x="1355550" y="1059404"/>
            <a:ext cx="6975178" cy="369332"/>
          </a:xfrm>
          <a:prstGeom prst="rect">
            <a:avLst/>
          </a:prstGeom>
          <a:noFill/>
        </p:spPr>
        <p:txBody>
          <a:bodyPr wrap="none" rtlCol="1">
            <a:spAutoFit/>
          </a:bodyPr>
          <a:lstStyle/>
          <a:p>
            <a:r>
              <a:rPr lang="fa-IR" dirty="0" smtClean="0">
                <a:solidFill>
                  <a:schemeClr val="bg1"/>
                </a:solidFill>
                <a:cs typeface="B Nazanin" pitchFamily="2" charset="-78"/>
              </a:rPr>
              <a:t>مرحله 5 : کل حقوق افراد در بانک اطلاعات را با استفاده از عبارات </a:t>
            </a:r>
            <a:r>
              <a:rPr lang="en-US" dirty="0" smtClean="0">
                <a:solidFill>
                  <a:schemeClr val="bg1"/>
                </a:solidFill>
                <a:cs typeface="B Nazanin" pitchFamily="2" charset="-78"/>
              </a:rPr>
              <a:t>T</a:t>
            </a:r>
            <a:r>
              <a:rPr lang="fa-IR" dirty="0" smtClean="0">
                <a:solidFill>
                  <a:schemeClr val="bg1"/>
                </a:solidFill>
                <a:cs typeface="B Nazanin" pitchFamily="2" charset="-78"/>
              </a:rPr>
              <a:t> و </a:t>
            </a:r>
            <a:r>
              <a:rPr lang="en-US" dirty="0" smtClean="0">
                <a:solidFill>
                  <a:schemeClr val="bg1"/>
                </a:solidFill>
                <a:cs typeface="B Nazanin" pitchFamily="2" charset="-78"/>
              </a:rPr>
              <a:t>NOT T</a:t>
            </a:r>
            <a:r>
              <a:rPr lang="fa-IR" dirty="0" smtClean="0">
                <a:solidFill>
                  <a:schemeClr val="bg1"/>
                </a:solidFill>
                <a:cs typeface="B Nazanin" pitchFamily="2" charset="-78"/>
              </a:rPr>
              <a:t> بدست می آوریم :</a:t>
            </a:r>
            <a:endParaRPr lang="fa-IR" dirty="0">
              <a:solidFill>
                <a:schemeClr val="bg1"/>
              </a:solidFill>
              <a:cs typeface="B Nazanin" pitchFamily="2" charset="-78"/>
            </a:endParaRPr>
          </a:p>
        </p:txBody>
      </p:sp>
      <p:pic>
        <p:nvPicPr>
          <p:cNvPr id="3074" name="Picture 2"/>
          <p:cNvPicPr>
            <a:picLocks noChangeAspect="1" noChangeArrowheads="1"/>
          </p:cNvPicPr>
          <p:nvPr/>
        </p:nvPicPr>
        <p:blipFill>
          <a:blip r:embed="rId3"/>
          <a:srcRect/>
          <a:stretch>
            <a:fillRect/>
          </a:stretch>
        </p:blipFill>
        <p:spPr bwMode="auto">
          <a:xfrm>
            <a:off x="1928794" y="1571612"/>
            <a:ext cx="5143536" cy="142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TextBox 32"/>
          <p:cNvSpPr txBox="1"/>
          <p:nvPr/>
        </p:nvSpPr>
        <p:spPr>
          <a:xfrm>
            <a:off x="642910" y="3143248"/>
            <a:ext cx="7715339" cy="646331"/>
          </a:xfrm>
          <a:prstGeom prst="rect">
            <a:avLst/>
          </a:prstGeom>
          <a:noFill/>
        </p:spPr>
        <p:txBody>
          <a:bodyPr wrap="square" rtlCol="1">
            <a:spAutoFit/>
          </a:bodyPr>
          <a:lstStyle/>
          <a:p>
            <a:r>
              <a:rPr lang="fa-IR" dirty="0" smtClean="0">
                <a:solidFill>
                  <a:schemeClr val="bg1"/>
                </a:solidFill>
                <a:cs typeface="B Nazanin" pitchFamily="2" charset="-78"/>
              </a:rPr>
              <a:t>مرحله 6 : مجموع حقوق </a:t>
            </a:r>
            <a:r>
              <a:rPr lang="en-US" dirty="0" smtClean="0">
                <a:solidFill>
                  <a:schemeClr val="bg1"/>
                </a:solidFill>
                <a:cs typeface="B Nazanin" pitchFamily="2" charset="-78"/>
              </a:rPr>
              <a:t>Alf </a:t>
            </a:r>
            <a:r>
              <a:rPr lang="fa-IR" dirty="0" smtClean="0">
                <a:solidFill>
                  <a:schemeClr val="bg1"/>
                </a:solidFill>
                <a:cs typeface="B Nazanin" pitchFamily="2" charset="-78"/>
              </a:rPr>
              <a:t> و کل حقوق را باستفاده از عبارات </a:t>
            </a:r>
            <a:r>
              <a:rPr lang="en-US" dirty="0" smtClean="0">
                <a:solidFill>
                  <a:schemeClr val="bg1"/>
                </a:solidFill>
                <a:cs typeface="B Nazanin" pitchFamily="2" charset="-78"/>
              </a:rPr>
              <a:t>BE OR T</a:t>
            </a:r>
            <a:r>
              <a:rPr lang="fa-IR" dirty="0" smtClean="0">
                <a:solidFill>
                  <a:schemeClr val="bg1"/>
                </a:solidFill>
                <a:cs typeface="B Nazanin" pitchFamily="2" charset="-78"/>
              </a:rPr>
              <a:t> و </a:t>
            </a:r>
            <a:r>
              <a:rPr lang="en-US" dirty="0" smtClean="0">
                <a:solidFill>
                  <a:schemeClr val="bg1"/>
                </a:solidFill>
                <a:cs typeface="B Nazanin" pitchFamily="2" charset="-78"/>
              </a:rPr>
              <a:t>BE OR NOT T</a:t>
            </a:r>
            <a:r>
              <a:rPr lang="fa-IR" dirty="0" smtClean="0">
                <a:solidFill>
                  <a:schemeClr val="bg1"/>
                </a:solidFill>
                <a:cs typeface="B Nazanin" pitchFamily="2" charset="-78"/>
              </a:rPr>
              <a:t> بدست می آوریم :</a:t>
            </a:r>
            <a:endParaRPr lang="fa-IR" dirty="0">
              <a:solidFill>
                <a:schemeClr val="bg1"/>
              </a:solidFill>
              <a:cs typeface="B Nazanin" pitchFamily="2" charset="-78"/>
            </a:endParaRPr>
          </a:p>
        </p:txBody>
      </p:sp>
      <p:pic>
        <p:nvPicPr>
          <p:cNvPr id="3075" name="Picture 3"/>
          <p:cNvPicPr>
            <a:picLocks noChangeAspect="1" noChangeArrowheads="1"/>
          </p:cNvPicPr>
          <p:nvPr/>
        </p:nvPicPr>
        <p:blipFill>
          <a:blip r:embed="rId4"/>
          <a:srcRect/>
          <a:stretch>
            <a:fillRect/>
          </a:stretch>
        </p:blipFill>
        <p:spPr bwMode="auto">
          <a:xfrm>
            <a:off x="1928794" y="3736988"/>
            <a:ext cx="5143536" cy="154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18" name="Footer Placeholder 17"/>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plus(in)">
                                      <p:cBhvr>
                                        <p:cTn id="12" dur="1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plus(in)">
                                      <p:cBhvr>
                                        <p:cTn id="2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23"/>
          <p:cNvGrpSpPr>
            <a:grpSpLocks/>
          </p:cNvGrpSpPr>
          <p:nvPr/>
        </p:nvGrpSpPr>
        <p:grpSpPr bwMode="auto">
          <a:xfrm>
            <a:off x="428596" y="2640208"/>
            <a:ext cx="8286808" cy="4360692"/>
            <a:chOff x="1627505" y="2301745"/>
            <a:chExt cx="3950519" cy="4048890"/>
          </a:xfrm>
        </p:grpSpPr>
        <p:sp>
          <p:nvSpPr>
            <p:cNvPr id="4" name="Ellipse 86"/>
            <p:cNvSpPr/>
            <p:nvPr/>
          </p:nvSpPr>
          <p:spPr bwMode="auto">
            <a:xfrm>
              <a:off x="2235465" y="5367212"/>
              <a:ext cx="2836844" cy="57351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5" name="Ellipse 87"/>
            <p:cNvSpPr/>
            <p:nvPr/>
          </p:nvSpPr>
          <p:spPr bwMode="auto">
            <a:xfrm>
              <a:off x="3715201" y="5878509"/>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6" name="Ellipse 88"/>
            <p:cNvSpPr/>
            <p:nvPr/>
          </p:nvSpPr>
          <p:spPr bwMode="auto">
            <a:xfrm>
              <a:off x="1627505" y="5969950"/>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nvGrpSpPr>
            <p:cNvPr id="3" name="Gruppe 92"/>
            <p:cNvGrpSpPr>
              <a:grpSpLocks/>
            </p:cNvGrpSpPr>
            <p:nvPr/>
          </p:nvGrpSpPr>
          <p:grpSpPr bwMode="auto">
            <a:xfrm>
              <a:off x="3200411" y="2301745"/>
              <a:ext cx="669795" cy="4021898"/>
              <a:chOff x="1989167" y="3459524"/>
              <a:chExt cx="1614229" cy="2879360"/>
            </a:xfrm>
          </p:grpSpPr>
          <p:sp>
            <p:nvSpPr>
              <p:cNvPr id="8" name="Afrundet rektangel 89"/>
              <p:cNvSpPr>
                <a:spLocks noChangeArrowheads="1"/>
              </p:cNvSpPr>
              <p:nvPr/>
            </p:nvSpPr>
            <p:spPr bwMode="auto">
              <a:xfrm rot="1320000">
                <a:off x="1989167" y="3924450"/>
                <a:ext cx="198910"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9" name="Afrundet rektangel 90"/>
              <p:cNvSpPr>
                <a:spLocks noChangeArrowheads="1"/>
              </p:cNvSpPr>
              <p:nvPr/>
            </p:nvSpPr>
            <p:spPr bwMode="auto">
              <a:xfrm>
                <a:off x="2719779" y="3459524"/>
                <a:ext cx="175959"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10" name="Afrundet rektangel 91"/>
              <p:cNvSpPr>
                <a:spLocks noChangeArrowheads="1"/>
              </p:cNvSpPr>
              <p:nvPr/>
            </p:nvSpPr>
            <p:spPr bwMode="auto">
              <a:xfrm rot="-1560000">
                <a:off x="3404486" y="3848289"/>
                <a:ext cx="198910" cy="2414434"/>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grpSp>
      <p:pic>
        <p:nvPicPr>
          <p:cNvPr id="12" name="Picture 5" descr="C:\Documents and Settings\Administrator\Desktop\chalkboard-04.png"/>
          <p:cNvPicPr>
            <a:picLocks noChangeAspect="1" noChangeArrowheads="1"/>
          </p:cNvPicPr>
          <p:nvPr/>
        </p:nvPicPr>
        <p:blipFill>
          <a:blip r:embed="rId2"/>
          <a:srcRect/>
          <a:stretch>
            <a:fillRect/>
          </a:stretch>
        </p:blipFill>
        <p:spPr bwMode="auto">
          <a:xfrm>
            <a:off x="214282" y="714356"/>
            <a:ext cx="8429684" cy="5072098"/>
          </a:xfrm>
          <a:prstGeom prst="rect">
            <a:avLst/>
          </a:prstGeom>
          <a:noFill/>
        </p:spPr>
      </p:pic>
      <p:sp>
        <p:nvSpPr>
          <p:cNvPr id="13" name="TextBox 12"/>
          <p:cNvSpPr txBox="1"/>
          <p:nvPr/>
        </p:nvSpPr>
        <p:spPr>
          <a:xfrm>
            <a:off x="642910" y="1214422"/>
            <a:ext cx="7542901" cy="646331"/>
          </a:xfrm>
          <a:prstGeom prst="rect">
            <a:avLst/>
          </a:prstGeom>
          <a:noFill/>
        </p:spPr>
        <p:txBody>
          <a:bodyPr wrap="square" rtlCol="1">
            <a:spAutoFit/>
          </a:bodyPr>
          <a:lstStyle/>
          <a:p>
            <a:r>
              <a:rPr lang="fa-IR" dirty="0" smtClean="0">
                <a:solidFill>
                  <a:schemeClr val="bg1"/>
                </a:solidFill>
                <a:cs typeface="B Nazanin" pitchFamily="2" charset="-78"/>
              </a:rPr>
              <a:t>مرحله 7 : حقوق </a:t>
            </a:r>
            <a:r>
              <a:rPr lang="en-US" dirty="0" smtClean="0">
                <a:solidFill>
                  <a:schemeClr val="bg1"/>
                </a:solidFill>
                <a:cs typeface="B Nazanin" pitchFamily="2" charset="-78"/>
              </a:rPr>
              <a:t>Alf</a:t>
            </a:r>
            <a:r>
              <a:rPr lang="fa-IR" dirty="0" smtClean="0">
                <a:solidFill>
                  <a:schemeClr val="bg1"/>
                </a:solidFill>
                <a:cs typeface="B Nazanin" pitchFamily="2" charset="-78"/>
              </a:rPr>
              <a:t> را با تفریق کل حقوق (که در مرحله 5 محاسبه شد) از نتیجه ی مرحله 6 بد ست می آوریم :</a:t>
            </a:r>
            <a:endParaRPr lang="fa-IR" dirty="0">
              <a:solidFill>
                <a:schemeClr val="bg1"/>
              </a:solidFill>
              <a:cs typeface="B Nazanin" pitchFamily="2" charset="-78"/>
            </a:endParaRPr>
          </a:p>
        </p:txBody>
      </p:sp>
      <p:sp>
        <p:nvSpPr>
          <p:cNvPr id="16" name="Rounded Rectangle 15"/>
          <p:cNvSpPr/>
          <p:nvPr/>
        </p:nvSpPr>
        <p:spPr>
          <a:xfrm>
            <a:off x="1643042" y="1714488"/>
            <a:ext cx="5500726" cy="35719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000" b="1" dirty="0" smtClean="0">
                <a:latin typeface="Times New Roman" pitchFamily="18" charset="0"/>
                <a:cs typeface="Times New Roman" pitchFamily="18" charset="0"/>
              </a:rPr>
              <a:t>778 – 728 = 50K</a:t>
            </a:r>
            <a:endParaRPr lang="fa-IR" sz="2000" b="1" dirty="0">
              <a:latin typeface="Times New Roman" pitchFamily="18" charset="0"/>
              <a:cs typeface="Times New Roman" pitchFamily="18" charset="0"/>
            </a:endParaRPr>
          </a:p>
        </p:txBody>
      </p:sp>
      <p:sp>
        <p:nvSpPr>
          <p:cNvPr id="17" name="TextBox 16"/>
          <p:cNvSpPr txBox="1"/>
          <p:nvPr/>
        </p:nvSpPr>
        <p:spPr>
          <a:xfrm>
            <a:off x="4572000" y="2214554"/>
            <a:ext cx="3611886" cy="369332"/>
          </a:xfrm>
          <a:prstGeom prst="rect">
            <a:avLst/>
          </a:prstGeom>
          <a:noFill/>
        </p:spPr>
        <p:txBody>
          <a:bodyPr wrap="none" rtlCol="1">
            <a:spAutoFit/>
          </a:bodyPr>
          <a:lstStyle/>
          <a:p>
            <a:r>
              <a:rPr lang="fa-IR" dirty="0" smtClean="0">
                <a:solidFill>
                  <a:schemeClr val="bg1"/>
                </a:solidFill>
                <a:cs typeface="B Nazanin" pitchFamily="2" charset="-78"/>
              </a:rPr>
              <a:t>در کل ، ردیاب کلی از رابطه زیر بدست می آید :</a:t>
            </a:r>
            <a:endParaRPr lang="fa-IR" dirty="0">
              <a:solidFill>
                <a:schemeClr val="bg1"/>
              </a:solidFill>
              <a:cs typeface="B Nazanin" pitchFamily="2" charset="-78"/>
            </a:endParaRPr>
          </a:p>
        </p:txBody>
      </p:sp>
      <p:pic>
        <p:nvPicPr>
          <p:cNvPr id="4098" name="Picture 2"/>
          <p:cNvPicPr>
            <a:picLocks noChangeAspect="1" noChangeArrowheads="1"/>
          </p:cNvPicPr>
          <p:nvPr/>
        </p:nvPicPr>
        <p:blipFill>
          <a:blip r:embed="rId3"/>
          <a:srcRect/>
          <a:stretch>
            <a:fillRect/>
          </a:stretch>
        </p:blipFill>
        <p:spPr bwMode="auto">
          <a:xfrm>
            <a:off x="928662" y="2643182"/>
            <a:ext cx="7000924" cy="642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p:cNvSpPr txBox="1"/>
          <p:nvPr/>
        </p:nvSpPr>
        <p:spPr>
          <a:xfrm>
            <a:off x="4000496" y="3429000"/>
            <a:ext cx="4208203" cy="369332"/>
          </a:xfrm>
          <a:prstGeom prst="rect">
            <a:avLst/>
          </a:prstGeom>
          <a:noFill/>
        </p:spPr>
        <p:txBody>
          <a:bodyPr wrap="none" rtlCol="1">
            <a:spAutoFit/>
          </a:bodyPr>
          <a:lstStyle/>
          <a:p>
            <a:r>
              <a:rPr lang="fa-IR" dirty="0" smtClean="0">
                <a:solidFill>
                  <a:srgbClr val="FFFF00"/>
                </a:solidFill>
                <a:cs typeface="B Nazanin" pitchFamily="2" charset="-78"/>
              </a:rPr>
              <a:t>نکته : اگر حدس اولیه غلط باشد </a:t>
            </a:r>
            <a:r>
              <a:rPr lang="en-US" dirty="0" smtClean="0">
                <a:solidFill>
                  <a:srgbClr val="FFFF00"/>
                </a:solidFill>
                <a:cs typeface="B Nazanin" pitchFamily="2" charset="-78"/>
              </a:rPr>
              <a:t>T</a:t>
            </a:r>
            <a:r>
              <a:rPr lang="fa-IR" dirty="0" smtClean="0">
                <a:solidFill>
                  <a:srgbClr val="FFFF00"/>
                </a:solidFill>
                <a:cs typeface="B Nazanin" pitchFamily="2" charset="-78"/>
              </a:rPr>
              <a:t> یک ردیاب کلی نیست.</a:t>
            </a:r>
            <a:endParaRPr lang="fa-IR" dirty="0">
              <a:solidFill>
                <a:srgbClr val="FFFF00"/>
              </a:solidFill>
              <a:cs typeface="B Nazanin" pitchFamily="2" charset="-78"/>
            </a:endParaRPr>
          </a:p>
        </p:txBody>
      </p:sp>
      <p:sp>
        <p:nvSpPr>
          <p:cNvPr id="18" name="TextBox 17"/>
          <p:cNvSpPr txBox="1"/>
          <p:nvPr/>
        </p:nvSpPr>
        <p:spPr>
          <a:xfrm>
            <a:off x="785786" y="3786190"/>
            <a:ext cx="7373796" cy="1477328"/>
          </a:xfrm>
          <a:prstGeom prst="rect">
            <a:avLst/>
          </a:prstGeom>
          <a:noFill/>
        </p:spPr>
        <p:txBody>
          <a:bodyPr wrap="square" rtlCol="1">
            <a:spAutoFit/>
          </a:bodyPr>
          <a:lstStyle/>
          <a:p>
            <a:r>
              <a:rPr lang="fa-IR" dirty="0" smtClean="0">
                <a:solidFill>
                  <a:schemeClr val="bg1"/>
                </a:solidFill>
                <a:cs typeface="B Nazanin" pitchFamily="2" charset="-78"/>
              </a:rPr>
              <a:t>نکته :امنیت در بانک اطلاعاتی آماری مسئله ی واقعی است ، بنابراین نیاز به راحل هایی داریم که بتوانیم امنیت این نوع بانک ها را پایدار نگه داریم ، مثال ارائه یک راه حل:</a:t>
            </a:r>
          </a:p>
          <a:p>
            <a:r>
              <a:rPr lang="fa-IR" dirty="0" smtClean="0">
                <a:solidFill>
                  <a:schemeClr val="bg1"/>
                </a:solidFill>
                <a:cs typeface="B Nazanin" pitchFamily="2" charset="-78"/>
              </a:rPr>
              <a:t>تعویض داده ها است (یعنی تعویض مقادیر صفات بین چندتایی ها ، به طوری که دقت آماری کلی به دست آید)، به طوری که حتی اگر مقدار خاصی (حقوق خاصی) مشخص شود ، نتوان مشخص کرد که این مقدار مربوط به چه شخصی است.</a:t>
            </a:r>
            <a:endParaRPr lang="fa-IR" dirty="0">
              <a:solidFill>
                <a:schemeClr val="bg1"/>
              </a:solidFill>
              <a:cs typeface="B Nazanin" pitchFamily="2" charset="-78"/>
            </a:endParaRPr>
          </a:p>
        </p:txBody>
      </p:sp>
      <p:sp>
        <p:nvSpPr>
          <p:cNvPr id="19" name="Rectangle 18"/>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22" name="Footer Placeholder 21"/>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dissolv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2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icon\images.jpg"/>
          <p:cNvPicPr>
            <a:picLocks noChangeAspect="1" noChangeArrowheads="1"/>
          </p:cNvPicPr>
          <p:nvPr/>
        </p:nvPicPr>
        <p:blipFill>
          <a:blip r:embed="rId3"/>
          <a:srcRect/>
          <a:stretch>
            <a:fillRect/>
          </a:stretch>
        </p:blipFill>
        <p:spPr bwMode="auto">
          <a:xfrm>
            <a:off x="4000496" y="452424"/>
            <a:ext cx="914400" cy="1047750"/>
          </a:xfrm>
          <a:prstGeom prst="rect">
            <a:avLst/>
          </a:prstGeom>
          <a:noFill/>
        </p:spPr>
      </p:pic>
      <p:sp>
        <p:nvSpPr>
          <p:cNvPr id="7" name="Title 1"/>
          <p:cNvSpPr txBox="1">
            <a:spLocks/>
          </p:cNvSpPr>
          <p:nvPr/>
        </p:nvSpPr>
        <p:spPr>
          <a:xfrm>
            <a:off x="357158" y="3000372"/>
            <a:ext cx="8429684" cy="1857388"/>
          </a:xfrm>
          <a:prstGeom prst="rect">
            <a:avLst/>
          </a:prstGeom>
        </p:spPr>
        <p:txBody>
          <a:bodyPr vert="horz" lIns="91440" tIns="45720" rIns="91440" bIns="45720" rtlCol="1" anchor="ctr">
            <a:noAutofit/>
          </a:bodyPr>
          <a:lstStyle/>
          <a:p>
            <a:pPr lvl="0" algn="ctr" rtl="0">
              <a:spcBef>
                <a:spcPct val="0"/>
              </a:spcBef>
              <a:defRPr/>
            </a:pPr>
            <a:r>
              <a:rPr lang="en-US" sz="3000" b="1" dirty="0" smtClean="0">
                <a:solidFill>
                  <a:srgbClr val="C00000"/>
                </a:solidFill>
                <a:latin typeface="Times New Roman" pitchFamily="18" charset="0"/>
                <a:ea typeface="+mj-ea"/>
                <a:cs typeface="Times New Roman" pitchFamily="18" charset="0"/>
              </a:rPr>
              <a:t>Security</a:t>
            </a:r>
          </a:p>
          <a:p>
            <a:pPr lvl="0" algn="l" rtl="0">
              <a:spcBef>
                <a:spcPct val="0"/>
              </a:spcBef>
              <a:defRPr/>
            </a:pPr>
            <a:endParaRPr lang="en-US" sz="2000" b="1" dirty="0" smtClean="0">
              <a:solidFill>
                <a:schemeClr val="tx2">
                  <a:tint val="100000"/>
                  <a:satMod val="250000"/>
                </a:schemeClr>
              </a:solidFill>
              <a:latin typeface="Times New Roman" pitchFamily="18" charset="0"/>
              <a:ea typeface="+mj-ea"/>
              <a:cs typeface="Times New Roman" pitchFamily="18" charset="0"/>
            </a:endParaRPr>
          </a:p>
          <a:p>
            <a:pPr lvl="0" algn="ctr" rtl="0">
              <a:lnSpc>
                <a:spcPct val="270000"/>
              </a:lnSpc>
              <a:spcBef>
                <a:spcPct val="0"/>
              </a:spcBef>
              <a:defRPr/>
            </a:pPr>
            <a:r>
              <a:rPr lang="fa-IR" sz="2000" b="1" dirty="0" smtClean="0">
                <a:solidFill>
                  <a:schemeClr val="tx2">
                    <a:tint val="100000"/>
                    <a:satMod val="250000"/>
                  </a:schemeClr>
                </a:solidFill>
                <a:latin typeface="Times New Roman" pitchFamily="18" charset="0"/>
                <a:ea typeface="+mj-ea"/>
                <a:cs typeface="B Titr" pitchFamily="2" charset="-78"/>
              </a:rPr>
              <a:t>استاد مربوطه : </a:t>
            </a:r>
            <a:r>
              <a:rPr lang="fa-IR" sz="2200" b="1" dirty="0" smtClean="0">
                <a:solidFill>
                  <a:srgbClr val="C00000"/>
                </a:solidFill>
                <a:latin typeface="Times New Roman" pitchFamily="18" charset="0"/>
                <a:ea typeface="+mj-ea"/>
                <a:cs typeface="B Nazanin" pitchFamily="2" charset="-78"/>
              </a:rPr>
              <a:t>جناب آقای دکتر ندیمی</a:t>
            </a:r>
          </a:p>
          <a:p>
            <a:pPr lvl="0" algn="ctr" rtl="0">
              <a:lnSpc>
                <a:spcPct val="270000"/>
              </a:lnSpc>
              <a:spcBef>
                <a:spcPct val="0"/>
              </a:spcBef>
              <a:defRPr/>
            </a:pPr>
            <a:r>
              <a:rPr kumimoji="0" lang="fa-IR" sz="2000" b="1" i="0" u="none" strike="noStrike" kern="1200" cap="none" spc="0" normalizeH="0" baseline="0" noProof="0" dirty="0" smtClean="0">
                <a:ln>
                  <a:noFill/>
                </a:ln>
                <a:solidFill>
                  <a:schemeClr val="tx2">
                    <a:tint val="100000"/>
                    <a:satMod val="250000"/>
                  </a:schemeClr>
                </a:solidFill>
                <a:effectLst/>
                <a:uLnTx/>
                <a:uFillTx/>
                <a:latin typeface="Times New Roman" pitchFamily="18" charset="0"/>
                <a:ea typeface="+mj-ea"/>
                <a:cs typeface="B Titr" pitchFamily="2" charset="-78"/>
              </a:rPr>
              <a:t>شماره دانشجویی</a:t>
            </a:r>
            <a:r>
              <a:rPr kumimoji="0" lang="fa-IR" sz="2000" b="1" i="0" u="none" strike="noStrike" kern="1200" cap="none" spc="0" normalizeH="0" noProof="0" dirty="0" smtClean="0">
                <a:ln>
                  <a:noFill/>
                </a:ln>
                <a:solidFill>
                  <a:schemeClr val="tx2">
                    <a:tint val="100000"/>
                    <a:satMod val="250000"/>
                  </a:schemeClr>
                </a:solidFill>
                <a:effectLst/>
                <a:uLnTx/>
                <a:uFillTx/>
                <a:latin typeface="Times New Roman" pitchFamily="18" charset="0"/>
                <a:ea typeface="+mj-ea"/>
                <a:cs typeface="B Titr" pitchFamily="2" charset="-78"/>
              </a:rPr>
              <a:t> :</a:t>
            </a:r>
            <a:r>
              <a:rPr kumimoji="0" lang="fa-IR" sz="2000" b="1" i="0" u="none" strike="noStrike" kern="1200" cap="none" spc="0" normalizeH="0" noProof="0" dirty="0" smtClean="0">
                <a:ln>
                  <a:noFill/>
                </a:ln>
                <a:solidFill>
                  <a:srgbClr val="C00000"/>
                </a:solidFill>
                <a:effectLst/>
                <a:uLnTx/>
                <a:uFillTx/>
                <a:latin typeface="Times New Roman" pitchFamily="18" charset="0"/>
                <a:ea typeface="+mj-ea"/>
                <a:cs typeface="B Nazanin" pitchFamily="2" charset="-78"/>
              </a:rPr>
              <a:t>39102363  </a:t>
            </a:r>
          </a:p>
          <a:p>
            <a:pPr lvl="0" algn="ctr" rtl="0">
              <a:lnSpc>
                <a:spcPct val="270000"/>
              </a:lnSpc>
              <a:spcBef>
                <a:spcPct val="0"/>
              </a:spcBef>
              <a:defRPr/>
            </a:pPr>
            <a:r>
              <a:rPr lang="fa-IR" sz="2000" b="1" baseline="0" dirty="0" smtClean="0">
                <a:solidFill>
                  <a:schemeClr val="tx2">
                    <a:tint val="100000"/>
                    <a:satMod val="250000"/>
                  </a:schemeClr>
                </a:solidFill>
                <a:latin typeface="Times New Roman" pitchFamily="18" charset="0"/>
                <a:ea typeface="+mj-ea"/>
                <a:cs typeface="B Titr" pitchFamily="2" charset="-78"/>
              </a:rPr>
              <a:t>نام</a:t>
            </a:r>
            <a:r>
              <a:rPr lang="fa-IR" sz="2000" b="1" dirty="0" smtClean="0">
                <a:solidFill>
                  <a:schemeClr val="tx2">
                    <a:tint val="100000"/>
                    <a:satMod val="250000"/>
                  </a:schemeClr>
                </a:solidFill>
                <a:latin typeface="Times New Roman" pitchFamily="18" charset="0"/>
                <a:ea typeface="+mj-ea"/>
                <a:cs typeface="B Titr" pitchFamily="2" charset="-78"/>
              </a:rPr>
              <a:t> و نام خانوادگی :</a:t>
            </a:r>
            <a:r>
              <a:rPr lang="fa-IR" sz="2000" b="1" dirty="0" smtClean="0">
                <a:solidFill>
                  <a:schemeClr val="tx2">
                    <a:tint val="100000"/>
                    <a:satMod val="250000"/>
                  </a:schemeClr>
                </a:solidFill>
                <a:latin typeface="Times New Roman" pitchFamily="18" charset="0"/>
                <a:ea typeface="+mj-ea"/>
                <a:cs typeface="B Nazanin" pitchFamily="2" charset="-78"/>
              </a:rPr>
              <a:t> </a:t>
            </a:r>
            <a:r>
              <a:rPr lang="fa-IR" sz="2000" b="1" dirty="0" smtClean="0">
                <a:solidFill>
                  <a:srgbClr val="C00000"/>
                </a:solidFill>
                <a:latin typeface="Times New Roman" pitchFamily="18" charset="0"/>
                <a:ea typeface="+mj-ea"/>
                <a:cs typeface="B Nazanin" pitchFamily="2" charset="-78"/>
              </a:rPr>
              <a:t>محمد کافیان</a:t>
            </a:r>
          </a:p>
          <a:p>
            <a:pPr lvl="0" algn="ctr" rtl="0">
              <a:lnSpc>
                <a:spcPct val="250000"/>
              </a:lnSpc>
              <a:spcBef>
                <a:spcPct val="0"/>
              </a:spcBef>
              <a:defRPr/>
            </a:pPr>
            <a:r>
              <a:rPr lang="fa-IR" sz="2000" b="1" dirty="0" smtClean="0">
                <a:solidFill>
                  <a:srgbClr val="C00000"/>
                </a:solidFill>
                <a:latin typeface="Times New Roman" pitchFamily="18" charset="0"/>
                <a:ea typeface="+mj-ea"/>
                <a:cs typeface="B Nazanin" pitchFamily="2" charset="-78"/>
              </a:rPr>
              <a:t>پاییز91</a:t>
            </a:r>
            <a:endParaRPr kumimoji="0" lang="en-US" sz="2000" b="1" i="0" u="none" strike="noStrike" kern="1200" cap="none" spc="0" normalizeH="0" baseline="0" noProof="0" dirty="0" smtClean="0">
              <a:ln>
                <a:noFill/>
              </a:ln>
              <a:solidFill>
                <a:srgbClr val="C00000"/>
              </a:solidFill>
              <a:effectLst/>
              <a:uLnTx/>
              <a:uFillTx/>
              <a:latin typeface="Times New Roman" pitchFamily="18" charset="0"/>
              <a:ea typeface="+mj-ea"/>
              <a:cs typeface="B Nazanin" pitchFamily="2" charset="-78"/>
            </a:endParaRPr>
          </a:p>
        </p:txBody>
      </p:sp>
      <p:sp>
        <p:nvSpPr>
          <p:cNvPr id="5" name="Footer Placeholder 4"/>
          <p:cNvSpPr>
            <a:spLocks noGrp="1"/>
          </p:cNvSpPr>
          <p:nvPr>
            <p:ph type="ftr" sz="quarter" idx="11"/>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رمزنگاری و امنیت تبادل داده"/>
          <p:cNvPicPr>
            <a:picLocks noChangeAspect="1" noChangeArrowheads="1"/>
          </p:cNvPicPr>
          <p:nvPr/>
        </p:nvPicPr>
        <p:blipFill>
          <a:blip r:embed="rId2"/>
          <a:srcRect/>
          <a:stretch>
            <a:fillRect/>
          </a:stretch>
        </p:blipFill>
        <p:spPr bwMode="auto">
          <a:xfrm>
            <a:off x="214282" y="857232"/>
            <a:ext cx="2417432" cy="232446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147" name="Picture 3" descr="F:\icon\c4group.gif"/>
          <p:cNvPicPr>
            <a:picLocks noChangeAspect="1" noChangeArrowheads="1" noCrop="1"/>
          </p:cNvPicPr>
          <p:nvPr/>
        </p:nvPicPr>
        <p:blipFill>
          <a:blip r:embed="rId3"/>
          <a:srcRect/>
          <a:stretch>
            <a:fillRect/>
          </a:stretch>
        </p:blipFill>
        <p:spPr bwMode="auto">
          <a:xfrm>
            <a:off x="285720" y="3786190"/>
            <a:ext cx="1714512" cy="2828242"/>
          </a:xfrm>
          <a:prstGeom prst="rect">
            <a:avLst/>
          </a:prstGeom>
          <a:noFill/>
        </p:spPr>
      </p:pic>
      <p:sp>
        <p:nvSpPr>
          <p:cNvPr id="6" name="Rectangle 5"/>
          <p:cNvSpPr/>
          <p:nvPr/>
        </p:nvSpPr>
        <p:spPr>
          <a:xfrm>
            <a:off x="3143240" y="1000108"/>
            <a:ext cx="5572164" cy="51090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a-IR" sz="2000" b="1" dirty="0" smtClean="0">
                <a:solidFill>
                  <a:srgbClr val="FF0000"/>
                </a:solidFill>
                <a:cs typeface="B Titr" pitchFamily="2" charset="-78"/>
              </a:rPr>
              <a:t>دلیل رمزنگاری اطلاعات در کامپیوتر:</a:t>
            </a:r>
          </a:p>
          <a:p>
            <a:pPr>
              <a:lnSpc>
                <a:spcPct val="150000"/>
              </a:lnSpc>
            </a:pPr>
            <a:r>
              <a:rPr lang="fa-IR" dirty="0" smtClean="0">
                <a:solidFill>
                  <a:schemeClr val="tx1"/>
                </a:solidFill>
                <a:cs typeface="B Nazanin" pitchFamily="2" charset="-78"/>
              </a:rPr>
              <a:t>گسترش و رشد بي سابقه اينترنت باعث ايجاد تغييرات گسترده در نحوه زندگی و فعاليت شغلی افراد ، سازمانها و موسسات شده است. امنيت اطلاعات يکی از مسائل مشترک شخصيت های حقوقی و حقيقی است . اطمينان از عدم دستيابی افراد غير مجاز به اطلاعات حساس از مهمترين چالش های امنيتی در رابطه با توزيع اطلاعات در اينترنت است . اطلاعات حساس که ما تمايلی به مشاهده آنان توسط ديگران نداريم، موارد متعددی را شامل می شود. </a:t>
            </a:r>
          </a:p>
          <a:p>
            <a:pPr>
              <a:lnSpc>
                <a:spcPct val="200000"/>
              </a:lnSpc>
            </a:pPr>
            <a:r>
              <a:rPr lang="fa-IR" dirty="0" smtClean="0">
                <a:solidFill>
                  <a:schemeClr val="tx1"/>
                </a:solidFill>
                <a:cs typeface="B Nazanin" pitchFamily="2" charset="-78"/>
              </a:rPr>
              <a:t>برخی از اينگونه اطلاعات بشرح زير می باشند: </a:t>
            </a:r>
          </a:p>
          <a:p>
            <a:pPr>
              <a:buFont typeface="Wingdings" pitchFamily="2" charset="2"/>
              <a:buChar char="q"/>
            </a:pPr>
            <a:r>
              <a:rPr lang="fa-IR" dirty="0" smtClean="0">
                <a:solidFill>
                  <a:schemeClr val="tx1"/>
                </a:solidFill>
              </a:rPr>
              <a:t>ا</a:t>
            </a:r>
            <a:r>
              <a:rPr lang="fa-IR" dirty="0" smtClean="0">
                <a:solidFill>
                  <a:schemeClr val="tx1"/>
                </a:solidFill>
                <a:cs typeface="B Nazanin" pitchFamily="2" charset="-78"/>
              </a:rPr>
              <a:t>طلاعات کارت اعتباری </a:t>
            </a:r>
          </a:p>
          <a:p>
            <a:pPr>
              <a:buFont typeface="Wingdings" pitchFamily="2" charset="2"/>
              <a:buChar char="q"/>
            </a:pPr>
            <a:r>
              <a:rPr lang="fa-IR" dirty="0" smtClean="0">
                <a:solidFill>
                  <a:schemeClr val="tx1"/>
                </a:solidFill>
                <a:cs typeface="B Nazanin" pitchFamily="2" charset="-78"/>
              </a:rPr>
              <a:t>شماره های عضويت در انجمن ها </a:t>
            </a:r>
          </a:p>
          <a:p>
            <a:pPr>
              <a:buFont typeface="Wingdings" pitchFamily="2" charset="2"/>
              <a:buChar char="q"/>
            </a:pPr>
            <a:r>
              <a:rPr lang="fa-IR" dirty="0" smtClean="0">
                <a:solidFill>
                  <a:schemeClr val="tx1"/>
                </a:solidFill>
                <a:cs typeface="B Nazanin" pitchFamily="2" charset="-78"/>
              </a:rPr>
              <a:t>اطلاعات خصوصی </a:t>
            </a:r>
          </a:p>
          <a:p>
            <a:pPr>
              <a:buFont typeface="Wingdings" pitchFamily="2" charset="2"/>
              <a:buChar char="q"/>
            </a:pPr>
            <a:r>
              <a:rPr lang="fa-IR" dirty="0" smtClean="0">
                <a:solidFill>
                  <a:schemeClr val="tx1"/>
                </a:solidFill>
                <a:cs typeface="B Nazanin" pitchFamily="2" charset="-78"/>
              </a:rPr>
              <a:t>جزئيات اطلاعات شخصی </a:t>
            </a:r>
          </a:p>
          <a:p>
            <a:pPr>
              <a:buFont typeface="Wingdings" pitchFamily="2" charset="2"/>
              <a:buChar char="q"/>
            </a:pPr>
            <a:r>
              <a:rPr lang="fa-IR" dirty="0" smtClean="0">
                <a:solidFill>
                  <a:schemeClr val="tx1"/>
                </a:solidFill>
                <a:cs typeface="B Nazanin" pitchFamily="2" charset="-78"/>
              </a:rPr>
              <a:t>اطلاعات حساس در يک سازمان </a:t>
            </a:r>
          </a:p>
          <a:p>
            <a:pPr>
              <a:buFont typeface="Wingdings" pitchFamily="2" charset="2"/>
              <a:buChar char="q"/>
            </a:pPr>
            <a:r>
              <a:rPr lang="fa-IR" dirty="0" smtClean="0">
                <a:solidFill>
                  <a:schemeClr val="tx1"/>
                </a:solidFill>
                <a:cs typeface="B Nazanin" pitchFamily="2" charset="-78"/>
              </a:rPr>
              <a:t>اطلاعات مربوط به حساب های بانکی</a:t>
            </a:r>
            <a:endParaRPr lang="fa-IR" dirty="0">
              <a:solidFill>
                <a:schemeClr val="tx1"/>
              </a:solidFill>
              <a:cs typeface="B Nazanin" pitchFamily="2" charset="-78"/>
            </a:endParaRPr>
          </a:p>
        </p:txBody>
      </p:sp>
      <p:sp>
        <p:nvSpPr>
          <p:cNvPr id="7" name="Rectangle 6"/>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9" name="Footer Placeholder 8"/>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slide(fromBottom)">
                                      <p:cBhvr>
                                        <p:cTn id="7" dur="1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plus(in)">
                                      <p:cBhvr>
                                        <p:cTn id="12" dur="1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500562" y="857232"/>
            <a:ext cx="4071966" cy="323165"/>
          </a:xfrm>
          <a:prstGeom prst="rect">
            <a:avLst/>
          </a:prstGeom>
          <a:noFill/>
        </p:spPr>
        <p:txBody>
          <a:bodyPr wrap="square" rtlCol="1">
            <a:spAutoFit/>
          </a:bodyPr>
          <a:lstStyle/>
          <a:p>
            <a:r>
              <a:rPr lang="fa-IR" sz="1500" b="1" dirty="0" smtClean="0">
                <a:solidFill>
                  <a:srgbClr val="0070C0"/>
                </a:solidFill>
                <a:cs typeface="B Titr" pitchFamily="2" charset="-78"/>
              </a:rPr>
              <a:t>تعریف چندین اصطلاح درباره مفاهیم رمز گذاری داده ها :</a:t>
            </a:r>
            <a:endParaRPr lang="fa-IR" sz="1500" b="1" dirty="0">
              <a:solidFill>
                <a:srgbClr val="0070C0"/>
              </a:solidFill>
              <a:cs typeface="B Titr" pitchFamily="2" charset="-78"/>
            </a:endParaRPr>
          </a:p>
        </p:txBody>
      </p:sp>
      <p:sp>
        <p:nvSpPr>
          <p:cNvPr id="30" name="TextBox 29"/>
          <p:cNvSpPr txBox="1"/>
          <p:nvPr/>
        </p:nvSpPr>
        <p:spPr>
          <a:xfrm>
            <a:off x="4572000" y="1285860"/>
            <a:ext cx="4000464" cy="1200329"/>
          </a:xfrm>
          <a:prstGeom prst="rect">
            <a:avLst/>
          </a:prstGeom>
          <a:noFill/>
        </p:spPr>
        <p:txBody>
          <a:bodyPr wrap="square" rtlCol="1">
            <a:spAutoFit/>
          </a:bodyPr>
          <a:lstStyle/>
          <a:p>
            <a:pPr>
              <a:buFont typeface="Wingdings" pitchFamily="2" charset="2"/>
              <a:buChar char="q"/>
            </a:pPr>
            <a:r>
              <a:rPr lang="fa-IR" dirty="0" smtClean="0">
                <a:solidFill>
                  <a:srgbClr val="C00000"/>
                </a:solidFill>
                <a:cs typeface="B Nazanin" pitchFamily="2" charset="-78"/>
              </a:rPr>
              <a:t>رمز گذاري </a:t>
            </a:r>
            <a:r>
              <a:rPr lang="en-US" dirty="0" smtClean="0">
                <a:solidFill>
                  <a:srgbClr val="C00000"/>
                </a:solidFill>
                <a:cs typeface="B Nazanin" pitchFamily="2" charset="-78"/>
              </a:rPr>
              <a:t> </a:t>
            </a:r>
            <a:r>
              <a:rPr lang="en-US" sz="1600" dirty="0" smtClean="0">
                <a:solidFill>
                  <a:srgbClr val="C00000"/>
                </a:solidFill>
                <a:latin typeface="Times New Roman" pitchFamily="18" charset="0"/>
                <a:cs typeface="Times New Roman" pitchFamily="18" charset="0"/>
              </a:rPr>
              <a:t>Encryption</a:t>
            </a:r>
            <a:r>
              <a:rPr lang="en-US" dirty="0" smtClean="0">
                <a:solidFill>
                  <a:srgbClr val="C00000"/>
                </a:solidFill>
                <a:cs typeface="B Nazanin" pitchFamily="2" charset="-78"/>
              </a:rPr>
              <a:t> </a:t>
            </a:r>
            <a:r>
              <a:rPr lang="fa-IR" dirty="0" smtClean="0">
                <a:solidFill>
                  <a:srgbClr val="C00000"/>
                </a:solidFill>
                <a:cs typeface="B Nazanin" pitchFamily="2" charset="-78"/>
              </a:rPr>
              <a:t>:</a:t>
            </a:r>
            <a:r>
              <a:rPr lang="en-US" dirty="0" smtClean="0">
                <a:cs typeface="B Nazanin" pitchFamily="2" charset="-78"/>
              </a:rPr>
              <a:t/>
            </a:r>
            <a:br>
              <a:rPr lang="en-US" dirty="0" smtClean="0">
                <a:cs typeface="B Nazanin" pitchFamily="2" charset="-78"/>
              </a:rPr>
            </a:br>
            <a:r>
              <a:rPr lang="en-US" dirty="0" smtClean="0">
                <a:cs typeface="B Nazanin" pitchFamily="2" charset="-78"/>
              </a:rPr>
              <a:t>• </a:t>
            </a:r>
            <a:r>
              <a:rPr lang="fa-IR" dirty="0" smtClean="0">
                <a:cs typeface="B Nazanin" pitchFamily="2" charset="-78"/>
              </a:rPr>
              <a:t>به پروسه ي تبديل يك متن ساده (</a:t>
            </a:r>
            <a:r>
              <a:rPr lang="en-US" dirty="0" smtClean="0">
                <a:cs typeface="B Nazanin" pitchFamily="2" charset="-78"/>
              </a:rPr>
              <a:t>(</a:t>
            </a:r>
            <a:r>
              <a:rPr lang="en-US" dirty="0" smtClean="0">
                <a:latin typeface="Times New Roman" pitchFamily="18" charset="0"/>
                <a:cs typeface="Times New Roman" pitchFamily="18" charset="0"/>
              </a:rPr>
              <a:t>Plaintext</a:t>
            </a:r>
            <a:r>
              <a:rPr lang="fa-IR" dirty="0" smtClean="0">
                <a:cs typeface="B Nazanin" pitchFamily="2" charset="-78"/>
              </a:rPr>
              <a:t> به داده هايي كه كاملا تغيير يافته و بدون معني (</a:t>
            </a:r>
            <a:r>
              <a:rPr lang="en-US" dirty="0" smtClean="0">
                <a:cs typeface="B Nazanin" pitchFamily="2" charset="-78"/>
              </a:rPr>
              <a:t> (</a:t>
            </a:r>
            <a:r>
              <a:rPr lang="en-US" dirty="0" smtClean="0">
                <a:latin typeface="Times New Roman" pitchFamily="18" charset="0"/>
                <a:cs typeface="Times New Roman" pitchFamily="18" charset="0"/>
              </a:rPr>
              <a:t>ciphertext</a:t>
            </a:r>
            <a:r>
              <a:rPr lang="fa-IR" dirty="0" smtClean="0">
                <a:cs typeface="B Nazanin" pitchFamily="2" charset="-78"/>
              </a:rPr>
              <a:t>به نظر مي رسند ، گفته مي شود.</a:t>
            </a:r>
          </a:p>
        </p:txBody>
      </p:sp>
      <p:pic>
        <p:nvPicPr>
          <p:cNvPr id="1030" name="Picture 6"/>
          <p:cNvPicPr>
            <a:picLocks noChangeAspect="1" noChangeArrowheads="1"/>
          </p:cNvPicPr>
          <p:nvPr/>
        </p:nvPicPr>
        <p:blipFill>
          <a:blip r:embed="rId2"/>
          <a:srcRect/>
          <a:stretch>
            <a:fillRect/>
          </a:stretch>
        </p:blipFill>
        <p:spPr bwMode="auto">
          <a:xfrm>
            <a:off x="357158" y="1142985"/>
            <a:ext cx="4143404"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1" name="Picture 7"/>
          <p:cNvPicPr>
            <a:picLocks noChangeAspect="1" noChangeArrowheads="1"/>
          </p:cNvPicPr>
          <p:nvPr/>
        </p:nvPicPr>
        <p:blipFill>
          <a:blip r:embed="rId3"/>
          <a:srcRect/>
          <a:stretch>
            <a:fillRect/>
          </a:stretch>
        </p:blipFill>
        <p:spPr bwMode="auto">
          <a:xfrm>
            <a:off x="357158" y="2500306"/>
            <a:ext cx="4143404"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2"/>
          <p:cNvPicPr>
            <a:picLocks noChangeAspect="1" noChangeArrowheads="1"/>
          </p:cNvPicPr>
          <p:nvPr/>
        </p:nvPicPr>
        <p:blipFill>
          <a:blip r:embed="rId4"/>
          <a:srcRect/>
          <a:stretch>
            <a:fillRect/>
          </a:stretch>
        </p:blipFill>
        <p:spPr bwMode="auto">
          <a:xfrm>
            <a:off x="357158" y="3857628"/>
            <a:ext cx="407199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p:cNvPicPr>
            <a:picLocks noChangeAspect="1" noChangeArrowheads="1"/>
          </p:cNvPicPr>
          <p:nvPr/>
        </p:nvPicPr>
        <p:blipFill>
          <a:blip r:embed="rId5"/>
          <a:srcRect/>
          <a:stretch>
            <a:fillRect/>
          </a:stretch>
        </p:blipFill>
        <p:spPr bwMode="auto">
          <a:xfrm>
            <a:off x="357158" y="5224485"/>
            <a:ext cx="4071966" cy="9905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p:cNvSpPr/>
          <p:nvPr/>
        </p:nvSpPr>
        <p:spPr>
          <a:xfrm>
            <a:off x="4500562" y="5166382"/>
            <a:ext cx="4143404" cy="1477328"/>
          </a:xfrm>
          <a:prstGeom prst="rect">
            <a:avLst/>
          </a:prstGeom>
        </p:spPr>
        <p:txBody>
          <a:bodyPr wrap="square">
            <a:spAutoFit/>
          </a:bodyPr>
          <a:lstStyle/>
          <a:p>
            <a:pPr>
              <a:buFont typeface="Wingdings" pitchFamily="2" charset="2"/>
              <a:buChar char="q"/>
            </a:pPr>
            <a:r>
              <a:rPr lang="fa-IR" dirty="0" smtClean="0">
                <a:solidFill>
                  <a:srgbClr val="C00000"/>
                </a:solidFill>
                <a:cs typeface="B Nazanin" pitchFamily="2" charset="-78"/>
              </a:rPr>
              <a:t>الگوريتم هاي نامتقارن </a:t>
            </a:r>
            <a:r>
              <a:rPr lang="en-US" sz="1600" dirty="0" smtClean="0">
                <a:solidFill>
                  <a:srgbClr val="C00000"/>
                </a:solidFill>
                <a:latin typeface="Times New Roman" pitchFamily="18" charset="0"/>
                <a:cs typeface="Times New Roman" pitchFamily="18" charset="0"/>
              </a:rPr>
              <a:t>Asymmetric</a:t>
            </a:r>
            <a:r>
              <a:rPr lang="en-US" dirty="0" smtClean="0">
                <a:solidFill>
                  <a:srgbClr val="C00000"/>
                </a:solidFill>
                <a:cs typeface="B Nazanin" pitchFamily="2" charset="-78"/>
              </a:rPr>
              <a:t> </a:t>
            </a:r>
            <a:r>
              <a:rPr lang="en-US" sz="1600" dirty="0" smtClean="0">
                <a:solidFill>
                  <a:srgbClr val="C00000"/>
                </a:solidFill>
                <a:latin typeface="Times New Roman" pitchFamily="18" charset="0"/>
                <a:cs typeface="Times New Roman" pitchFamily="18" charset="0"/>
              </a:rPr>
              <a:t>algorithms</a:t>
            </a:r>
            <a:r>
              <a:rPr lang="fa-IR" dirty="0" smtClean="0">
                <a:solidFill>
                  <a:srgbClr val="C00000"/>
                </a:solidFill>
                <a:cs typeface="B Nazanin" pitchFamily="2" charset="-78"/>
              </a:rPr>
              <a:t> :</a:t>
            </a:r>
            <a:r>
              <a:rPr lang="en-US" dirty="0" smtClean="0">
                <a:cs typeface="B Nazanin" pitchFamily="2" charset="-78"/>
              </a:rPr>
              <a:t/>
            </a:r>
            <a:br>
              <a:rPr lang="en-US" dirty="0" smtClean="0">
                <a:cs typeface="B Nazanin" pitchFamily="2" charset="-78"/>
              </a:rPr>
            </a:br>
            <a:r>
              <a:rPr lang="en-US" dirty="0" smtClean="0">
                <a:cs typeface="B Nazanin" pitchFamily="2" charset="-78"/>
              </a:rPr>
              <a:t>• </a:t>
            </a:r>
            <a:r>
              <a:rPr lang="fa-IR" dirty="0" smtClean="0">
                <a:cs typeface="B Nazanin" pitchFamily="2" charset="-78"/>
              </a:rPr>
              <a:t>از يك جفت كليد براي كدگذاري و رمزگشايي استفاده مي كنند. اين دو كليد با روابط رياضي به هم مربوط مي شوند اما توليد يكي از ديگري بسيار مشكل است. مثال : دیفی-هلمن</a:t>
            </a:r>
            <a:r>
              <a:rPr lang="fa-IR" dirty="0" smtClean="0"/>
              <a:t> </a:t>
            </a:r>
            <a:r>
              <a:rPr lang="fa-IR" dirty="0" smtClean="0">
                <a:cs typeface="B Nazanin" pitchFamily="2" charset="-78"/>
              </a:rPr>
              <a:t>و</a:t>
            </a:r>
            <a:r>
              <a:rPr lang="fa-IR" dirty="0" smtClean="0"/>
              <a:t> </a:t>
            </a:r>
            <a:r>
              <a:rPr lang="en-US" dirty="0" smtClean="0">
                <a:latin typeface="Times New Roman" pitchFamily="18" charset="0"/>
                <a:cs typeface="Times New Roman" pitchFamily="18" charset="0"/>
              </a:rPr>
              <a:t>RSA</a:t>
            </a:r>
            <a:endParaRPr lang="fa-IR" dirty="0" smtClean="0">
              <a:latin typeface="Times New Roman" pitchFamily="18" charset="0"/>
              <a:cs typeface="Times New Roman" pitchFamily="18" charset="0"/>
            </a:endParaRPr>
          </a:p>
        </p:txBody>
      </p:sp>
      <p:sp>
        <p:nvSpPr>
          <p:cNvPr id="11" name="Rectangle 10"/>
          <p:cNvSpPr/>
          <p:nvPr/>
        </p:nvSpPr>
        <p:spPr>
          <a:xfrm>
            <a:off x="4572000" y="3857628"/>
            <a:ext cx="4071934" cy="1200329"/>
          </a:xfrm>
          <a:prstGeom prst="rect">
            <a:avLst/>
          </a:prstGeom>
        </p:spPr>
        <p:txBody>
          <a:bodyPr wrap="square">
            <a:spAutoFit/>
          </a:bodyPr>
          <a:lstStyle/>
          <a:p>
            <a:pPr>
              <a:buFont typeface="Wingdings" pitchFamily="2" charset="2"/>
              <a:buChar char="q"/>
            </a:pPr>
            <a:r>
              <a:rPr lang="fa-IR" dirty="0" smtClean="0">
                <a:solidFill>
                  <a:srgbClr val="C00000"/>
                </a:solidFill>
                <a:cs typeface="B Nazanin" pitchFamily="2" charset="-78"/>
              </a:rPr>
              <a:t>الگوريتم هاي متقارن </a:t>
            </a:r>
            <a:r>
              <a:rPr lang="en-US" sz="1600" dirty="0" smtClean="0">
                <a:solidFill>
                  <a:srgbClr val="C00000"/>
                </a:solidFill>
                <a:latin typeface="Times New Roman" pitchFamily="18" charset="0"/>
                <a:cs typeface="Times New Roman" pitchFamily="18" charset="0"/>
              </a:rPr>
              <a:t>Symmetric</a:t>
            </a:r>
            <a:r>
              <a:rPr lang="en-US" dirty="0" smtClean="0">
                <a:solidFill>
                  <a:srgbClr val="C00000"/>
                </a:solidFill>
                <a:cs typeface="B Nazanin" pitchFamily="2" charset="-78"/>
              </a:rPr>
              <a:t> </a:t>
            </a:r>
            <a:r>
              <a:rPr lang="en-US" sz="1600" dirty="0" smtClean="0">
                <a:solidFill>
                  <a:srgbClr val="C00000"/>
                </a:solidFill>
                <a:latin typeface="Times New Roman" pitchFamily="18" charset="0"/>
                <a:cs typeface="Times New Roman" pitchFamily="18" charset="0"/>
              </a:rPr>
              <a:t>algorithms</a:t>
            </a:r>
            <a:r>
              <a:rPr lang="fa-IR" dirty="0" smtClean="0">
                <a:solidFill>
                  <a:srgbClr val="C00000"/>
                </a:solidFill>
                <a:cs typeface="B Nazanin" pitchFamily="2" charset="-78"/>
              </a:rPr>
              <a:t> :</a:t>
            </a:r>
            <a:r>
              <a:rPr lang="en-US" dirty="0" smtClean="0">
                <a:cs typeface="B Nazanin" pitchFamily="2" charset="-78"/>
              </a:rPr>
              <a:t/>
            </a:r>
            <a:br>
              <a:rPr lang="en-US" dirty="0" smtClean="0">
                <a:cs typeface="B Nazanin" pitchFamily="2" charset="-78"/>
              </a:rPr>
            </a:br>
            <a:r>
              <a:rPr lang="en-US" dirty="0" smtClean="0">
                <a:cs typeface="B Nazanin" pitchFamily="2" charset="-78"/>
              </a:rPr>
              <a:t>• </a:t>
            </a:r>
            <a:r>
              <a:rPr lang="fa-IR" dirty="0" smtClean="0">
                <a:cs typeface="B Nazanin" pitchFamily="2" charset="-78"/>
              </a:rPr>
              <a:t>از يك كليد براي رمزگذاري و رمزگشايي استفاده مي كنند. مثال:</a:t>
            </a:r>
            <a:r>
              <a:rPr lang="fr-FR" dirty="0" smtClean="0"/>
              <a:t> </a:t>
            </a:r>
            <a:r>
              <a:rPr lang="fr-FR" dirty="0" smtClean="0">
                <a:latin typeface="Times New Roman" pitchFamily="18" charset="0"/>
                <a:cs typeface="Times New Roman" pitchFamily="18" charset="0"/>
              </a:rPr>
              <a:t>DES (Data Encryption Standard</a:t>
            </a:r>
            <a:r>
              <a:rPr lang="en-US" dirty="0" smtClean="0">
                <a:latin typeface="Times New Roman" pitchFamily="18" charset="0"/>
                <a:cs typeface="Times New Roman" pitchFamily="18" charset="0"/>
              </a:rPr>
              <a:t>)</a:t>
            </a:r>
            <a:r>
              <a:rPr lang="fa-IR" dirty="0" smtClean="0">
                <a:latin typeface="Times New Roman" pitchFamily="18" charset="0"/>
                <a:cs typeface="Times New Roman" pitchFamily="18" charset="0"/>
              </a:rPr>
              <a:t> </a:t>
            </a:r>
          </a:p>
        </p:txBody>
      </p:sp>
      <p:sp>
        <p:nvSpPr>
          <p:cNvPr id="12" name="Rectangle 11"/>
          <p:cNvSpPr/>
          <p:nvPr/>
        </p:nvSpPr>
        <p:spPr>
          <a:xfrm>
            <a:off x="4643438" y="2571744"/>
            <a:ext cx="3929058" cy="923330"/>
          </a:xfrm>
          <a:prstGeom prst="rect">
            <a:avLst/>
          </a:prstGeom>
        </p:spPr>
        <p:txBody>
          <a:bodyPr wrap="square">
            <a:spAutoFit/>
          </a:bodyPr>
          <a:lstStyle/>
          <a:p>
            <a:pPr>
              <a:buFont typeface="Wingdings" pitchFamily="2" charset="2"/>
              <a:buChar char="q"/>
            </a:pPr>
            <a:r>
              <a:rPr lang="fa-IR" dirty="0" smtClean="0">
                <a:solidFill>
                  <a:srgbClr val="C00000"/>
                </a:solidFill>
                <a:cs typeface="B Nazanin" pitchFamily="2" charset="-78"/>
              </a:rPr>
              <a:t>رمزگشايي </a:t>
            </a:r>
            <a:r>
              <a:rPr lang="en-US" sz="1600" dirty="0" smtClean="0">
                <a:solidFill>
                  <a:srgbClr val="C00000"/>
                </a:solidFill>
                <a:latin typeface="Times New Roman" pitchFamily="18" charset="0"/>
                <a:cs typeface="Times New Roman" pitchFamily="18" charset="0"/>
              </a:rPr>
              <a:t>Decryption</a:t>
            </a:r>
            <a:r>
              <a:rPr lang="en-US" dirty="0" smtClean="0">
                <a:solidFill>
                  <a:srgbClr val="C00000"/>
                </a:solidFill>
                <a:cs typeface="B Nazanin" pitchFamily="2" charset="-78"/>
              </a:rPr>
              <a:t> </a:t>
            </a:r>
            <a:r>
              <a:rPr lang="fa-IR" dirty="0" smtClean="0">
                <a:solidFill>
                  <a:srgbClr val="C00000"/>
                </a:solidFill>
                <a:cs typeface="B Nazanin" pitchFamily="2" charset="-78"/>
              </a:rPr>
              <a:t>:</a:t>
            </a:r>
            <a:r>
              <a:rPr lang="en-US" dirty="0" smtClean="0">
                <a:cs typeface="B Nazanin" pitchFamily="2" charset="-78"/>
              </a:rPr>
              <a:t/>
            </a:r>
            <a:br>
              <a:rPr lang="en-US" dirty="0" smtClean="0">
                <a:cs typeface="B Nazanin" pitchFamily="2" charset="-78"/>
              </a:rPr>
            </a:br>
            <a:r>
              <a:rPr lang="en-US" dirty="0" smtClean="0">
                <a:cs typeface="B Nazanin" pitchFamily="2" charset="-78"/>
              </a:rPr>
              <a:t>• </a:t>
            </a:r>
            <a:r>
              <a:rPr lang="fa-IR" dirty="0" smtClean="0">
                <a:cs typeface="B Nazanin" pitchFamily="2" charset="-78"/>
              </a:rPr>
              <a:t>به پروسه ي تبديل متن رمزی </a:t>
            </a:r>
            <a:r>
              <a:rPr lang="en-US" dirty="0" smtClean="0">
                <a:cs typeface="B Nazanin" pitchFamily="2" charset="-78"/>
              </a:rPr>
              <a:t>(</a:t>
            </a:r>
            <a:r>
              <a:rPr lang="en-US" dirty="0" smtClean="0">
                <a:latin typeface="Times New Roman" pitchFamily="18" charset="0"/>
                <a:cs typeface="Times New Roman" pitchFamily="18" charset="0"/>
              </a:rPr>
              <a:t>ciphertext</a:t>
            </a:r>
            <a:r>
              <a:rPr lang="en-US" dirty="0" smtClean="0">
                <a:cs typeface="B Nazanin" pitchFamily="2" charset="-78"/>
              </a:rPr>
              <a:t>)</a:t>
            </a:r>
            <a:r>
              <a:rPr lang="fa-IR" dirty="0" smtClean="0">
                <a:cs typeface="B Nazanin" pitchFamily="2" charset="-78"/>
              </a:rPr>
              <a:t>به متن ساده </a:t>
            </a:r>
            <a:r>
              <a:rPr lang="en-US" dirty="0" smtClean="0">
                <a:latin typeface="Times New Roman" pitchFamily="18" charset="0"/>
                <a:cs typeface="Times New Roman" pitchFamily="18" charset="0"/>
              </a:rPr>
              <a:t>plaintext</a:t>
            </a:r>
            <a:r>
              <a:rPr lang="en-US" dirty="0" smtClean="0">
                <a:cs typeface="B Nazanin" pitchFamily="2" charset="-78"/>
              </a:rPr>
              <a:t>)</a:t>
            </a:r>
            <a:r>
              <a:rPr lang="fa-IR" dirty="0" smtClean="0">
                <a:cs typeface="B Nazanin" pitchFamily="2" charset="-78"/>
              </a:rPr>
              <a:t>) گفته مي شود.</a:t>
            </a:r>
          </a:p>
        </p:txBody>
      </p:sp>
      <p:sp>
        <p:nvSpPr>
          <p:cNvPr id="14" name="Rectangle 13"/>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15" name="Footer Placeholder 14"/>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par>
                                <p:cTn id="8" presetID="12" presetClass="entr" presetSubtype="4"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slide(fromBottom)">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500"/>
                                        <p:tgtEl>
                                          <p:spTgt spid="12"/>
                                        </p:tgtEl>
                                      </p:cBhvr>
                                    </p:animEffect>
                                  </p:childTnLst>
                                </p:cTn>
                              </p:par>
                              <p:par>
                                <p:cTn id="16" presetID="12" presetClass="entr" presetSubtype="4" fill="hold" nodeType="with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slide(fromBottom)">
                                      <p:cBhvr>
                                        <p:cTn id="18" dur="500"/>
                                        <p:tgtEl>
                                          <p:spTgt spid="103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par>
                                <p:cTn id="24" presetID="12" presetClass="entr" presetSubtype="4"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lide(fromBottom)">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slide(fromBottom)">
                                      <p:cBhvr>
                                        <p:cTn id="31" dur="500"/>
                                        <p:tgtEl>
                                          <p:spTgt spid="103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lide(fromBottom)">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8"/>
          <p:cNvSpPr>
            <a:spLocks noChangeArrowheads="1"/>
          </p:cNvSpPr>
          <p:nvPr/>
        </p:nvSpPr>
        <p:spPr bwMode="auto">
          <a:xfrm>
            <a:off x="71438" y="1142984"/>
            <a:ext cx="2571736" cy="85725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fa-IR" dirty="0" smtClean="0">
                <a:cs typeface="B Nazanin" pitchFamily="2" charset="-78"/>
              </a:rPr>
              <a:t>متنی که می خواهد رمز شود و کلید</a:t>
            </a:r>
          </a:p>
          <a:p>
            <a:pPr algn="ctr"/>
            <a:r>
              <a:rPr lang="fa-I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Plain Text And Key</a:t>
            </a:r>
            <a:r>
              <a:rPr lang="fa-I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ctr"/>
            <a:endParaRPr lang="en-US" dirty="0">
              <a:cs typeface="B Nazanin" pitchFamily="2" charset="-78"/>
            </a:endParaRPr>
          </a:p>
        </p:txBody>
      </p:sp>
      <p:sp>
        <p:nvSpPr>
          <p:cNvPr id="14" name="Line 19"/>
          <p:cNvSpPr>
            <a:spLocks noChangeShapeType="1"/>
          </p:cNvSpPr>
          <p:nvPr/>
        </p:nvSpPr>
        <p:spPr bwMode="auto">
          <a:xfrm>
            <a:off x="2724144" y="1571612"/>
            <a:ext cx="704848"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fa-IR"/>
          </a:p>
        </p:txBody>
      </p:sp>
      <p:sp>
        <p:nvSpPr>
          <p:cNvPr id="15" name="Rectangle 20"/>
          <p:cNvSpPr>
            <a:spLocks noChangeArrowheads="1"/>
          </p:cNvSpPr>
          <p:nvPr/>
        </p:nvSpPr>
        <p:spPr bwMode="auto">
          <a:xfrm>
            <a:off x="3500430" y="1142984"/>
            <a:ext cx="2357454" cy="85725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fa-IR" dirty="0">
                <a:cs typeface="B Nazanin" pitchFamily="2" charset="-78"/>
              </a:rPr>
              <a:t>الگوریتم </a:t>
            </a:r>
            <a:r>
              <a:rPr lang="fa-IR" dirty="0" smtClean="0">
                <a:cs typeface="B Nazanin" pitchFamily="2" charset="-78"/>
              </a:rPr>
              <a:t>رمزنگاری</a:t>
            </a:r>
          </a:p>
          <a:p>
            <a:pPr algn="ct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Encryption Algoritm</a:t>
            </a:r>
            <a:r>
              <a:rPr lang="fa-IR"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6" name="Line 21"/>
          <p:cNvSpPr>
            <a:spLocks noChangeShapeType="1"/>
          </p:cNvSpPr>
          <p:nvPr/>
        </p:nvSpPr>
        <p:spPr bwMode="auto">
          <a:xfrm>
            <a:off x="5929322" y="1571612"/>
            <a:ext cx="990600"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fa-IR"/>
          </a:p>
        </p:txBody>
      </p:sp>
      <p:sp>
        <p:nvSpPr>
          <p:cNvPr id="17" name="Rectangle 22"/>
          <p:cNvSpPr>
            <a:spLocks noChangeArrowheads="1"/>
          </p:cNvSpPr>
          <p:nvPr/>
        </p:nvSpPr>
        <p:spPr bwMode="auto">
          <a:xfrm>
            <a:off x="7000924" y="1142984"/>
            <a:ext cx="2071670" cy="85725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fa-IR" dirty="0">
                <a:cs typeface="B Nazanin" pitchFamily="2" charset="-78"/>
              </a:rPr>
              <a:t>متن رمز </a:t>
            </a:r>
            <a:r>
              <a:rPr lang="fa-IR" dirty="0" smtClean="0">
                <a:cs typeface="B Nazanin" pitchFamily="2" charset="-78"/>
              </a:rPr>
              <a:t>شده</a:t>
            </a:r>
          </a:p>
          <a:p>
            <a:pPr algn="ct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Cipher Text</a:t>
            </a:r>
            <a:r>
              <a:rPr lang="fa-IR"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8" name="Text Box 23"/>
          <p:cNvSpPr txBox="1">
            <a:spLocks noChangeArrowheads="1"/>
          </p:cNvSpPr>
          <p:nvPr/>
        </p:nvSpPr>
        <p:spPr bwMode="auto">
          <a:xfrm>
            <a:off x="6230291" y="4542360"/>
            <a:ext cx="1842171" cy="369332"/>
          </a:xfrm>
          <a:prstGeom prst="rect">
            <a:avLst/>
          </a:prstGeom>
          <a:noFill/>
          <a:ln w="9525">
            <a:noFill/>
            <a:miter lim="800000"/>
            <a:headEnd/>
            <a:tailEnd/>
          </a:ln>
          <a:effectLst/>
        </p:spPr>
        <p:txBody>
          <a:bodyPr wrap="none">
            <a:spAutoFit/>
          </a:bodyPr>
          <a:lstStyle/>
          <a:p>
            <a:r>
              <a:rPr lang="fa-IR" dirty="0" smtClean="0">
                <a:solidFill>
                  <a:srgbClr val="0070C0"/>
                </a:solidFill>
                <a:cs typeface="B Titr" pitchFamily="2" charset="-78"/>
              </a:rPr>
              <a:t>روش های </a:t>
            </a:r>
            <a:r>
              <a:rPr lang="fa-IR" dirty="0">
                <a:solidFill>
                  <a:srgbClr val="0070C0"/>
                </a:solidFill>
                <a:cs typeface="B Titr" pitchFamily="2" charset="-78"/>
              </a:rPr>
              <a:t>رمزنگاری</a:t>
            </a:r>
            <a:endParaRPr lang="en-US" dirty="0">
              <a:solidFill>
                <a:srgbClr val="0070C0"/>
              </a:solidFill>
              <a:cs typeface="B Titr" pitchFamily="2" charset="-78"/>
            </a:endParaRPr>
          </a:p>
        </p:txBody>
      </p:sp>
      <p:sp>
        <p:nvSpPr>
          <p:cNvPr id="19" name="AutoShape 24"/>
          <p:cNvSpPr>
            <a:spLocks/>
          </p:cNvSpPr>
          <p:nvPr/>
        </p:nvSpPr>
        <p:spPr bwMode="auto">
          <a:xfrm>
            <a:off x="5661035" y="3411494"/>
            <a:ext cx="554038" cy="2643206"/>
          </a:xfrm>
          <a:prstGeom prst="rightBrace">
            <a:avLst>
              <a:gd name="adj1" fmla="val 38563"/>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endParaRPr lang="fa-IR"/>
          </a:p>
        </p:txBody>
      </p:sp>
      <p:sp>
        <p:nvSpPr>
          <p:cNvPr id="20" name="Text Box 25"/>
          <p:cNvSpPr txBox="1">
            <a:spLocks noChangeArrowheads="1"/>
          </p:cNvSpPr>
          <p:nvPr/>
        </p:nvSpPr>
        <p:spPr bwMode="auto">
          <a:xfrm>
            <a:off x="1361750" y="3486883"/>
            <a:ext cx="4259564" cy="2585323"/>
          </a:xfrm>
          <a:prstGeom prst="rect">
            <a:avLst/>
          </a:prstGeom>
          <a:noFill/>
          <a:ln w="9525">
            <a:noFill/>
            <a:miter lim="800000"/>
            <a:headEnd/>
            <a:tailEnd/>
          </a:ln>
          <a:effectLst/>
        </p:spPr>
        <p:txBody>
          <a:bodyPr wrap="none">
            <a:spAutoFit/>
          </a:bodyPr>
          <a:lstStyle/>
          <a:p>
            <a:r>
              <a:rPr lang="fa-IR" b="1" dirty="0">
                <a:cs typeface="B Nazanin" pitchFamily="2" charset="-78"/>
              </a:rPr>
              <a:t>1- جانشینی  ( </a:t>
            </a:r>
            <a:r>
              <a:rPr lang="en-US" b="1" dirty="0" smtClean="0">
                <a:solidFill>
                  <a:srgbClr val="FF0000"/>
                </a:solidFill>
                <a:latin typeface="Times New Roman" pitchFamily="18" charset="0"/>
                <a:cs typeface="Times New Roman" pitchFamily="18" charset="0"/>
              </a:rPr>
              <a:t>substitution</a:t>
            </a:r>
            <a:r>
              <a:rPr lang="fa-IR" b="1" dirty="0" smtClean="0">
                <a:cs typeface="B Nazanin" pitchFamily="2" charset="-78"/>
              </a:rPr>
              <a:t> )</a:t>
            </a:r>
            <a:endParaRPr lang="fa-IR" b="1" dirty="0">
              <a:cs typeface="B Nazanin" pitchFamily="2" charset="-78"/>
            </a:endParaRPr>
          </a:p>
          <a:p>
            <a:endParaRPr lang="fa-IR" b="1" dirty="0">
              <a:cs typeface="B Nazanin" pitchFamily="2" charset="-78"/>
            </a:endParaRPr>
          </a:p>
          <a:p>
            <a:r>
              <a:rPr lang="fa-IR" b="1" dirty="0">
                <a:cs typeface="B Nazanin" pitchFamily="2" charset="-78"/>
              </a:rPr>
              <a:t>2- جایگشت (</a:t>
            </a:r>
            <a:r>
              <a:rPr lang="en-US" b="1" dirty="0">
                <a:solidFill>
                  <a:srgbClr val="FF0000"/>
                </a:solidFill>
                <a:latin typeface="Times New Roman" pitchFamily="18" charset="0"/>
                <a:cs typeface="Times New Roman" pitchFamily="18" charset="0"/>
              </a:rPr>
              <a:t>Permutation</a:t>
            </a:r>
            <a:r>
              <a:rPr lang="fa-IR" b="1" dirty="0" smtClean="0">
                <a:cs typeface="B Nazanin" pitchFamily="2" charset="-78"/>
              </a:rPr>
              <a:t>)</a:t>
            </a:r>
            <a:endParaRPr lang="fa-IR" b="1" dirty="0">
              <a:cs typeface="B Nazanin" pitchFamily="2" charset="-78"/>
            </a:endParaRPr>
          </a:p>
          <a:p>
            <a:endParaRPr lang="fa-IR" b="1" dirty="0">
              <a:cs typeface="B Nazanin" pitchFamily="2" charset="-78"/>
            </a:endParaRPr>
          </a:p>
          <a:p>
            <a:r>
              <a:rPr lang="fa-IR" b="1" dirty="0">
                <a:cs typeface="B Nazanin" pitchFamily="2" charset="-78"/>
              </a:rPr>
              <a:t>3- روش </a:t>
            </a:r>
            <a:r>
              <a:rPr lang="en-US" b="1" dirty="0">
                <a:solidFill>
                  <a:srgbClr val="FF0000"/>
                </a:solidFill>
                <a:latin typeface="Times New Roman" pitchFamily="18" charset="0"/>
                <a:cs typeface="Times New Roman" pitchFamily="18" charset="0"/>
              </a:rPr>
              <a:t>DES</a:t>
            </a:r>
            <a:r>
              <a:rPr lang="fa-IR" b="1" dirty="0">
                <a:cs typeface="B Nazanin" pitchFamily="2" charset="-78"/>
              </a:rPr>
              <a:t> (</a:t>
            </a:r>
            <a:r>
              <a:rPr lang="en-US" b="1" dirty="0">
                <a:solidFill>
                  <a:srgbClr val="FF0000"/>
                </a:solidFill>
                <a:latin typeface="Times New Roman" pitchFamily="18" charset="0"/>
                <a:cs typeface="Times New Roman" pitchFamily="18" charset="0"/>
              </a:rPr>
              <a:t>Data Encryption Standard</a:t>
            </a:r>
            <a:r>
              <a:rPr lang="fa-IR" b="1" dirty="0">
                <a:latin typeface="Times New Roman" pitchFamily="18" charset="0"/>
                <a:cs typeface="Times New Roman" pitchFamily="18" charset="0"/>
              </a:rPr>
              <a:t> </a:t>
            </a:r>
            <a:r>
              <a:rPr lang="fa-IR" b="1" dirty="0">
                <a:cs typeface="B Nazanin" pitchFamily="2" charset="-78"/>
              </a:rPr>
              <a:t>) </a:t>
            </a:r>
          </a:p>
          <a:p>
            <a:r>
              <a:rPr lang="fa-IR" b="1" dirty="0" smtClean="0">
                <a:cs typeface="B Nazanin" pitchFamily="2" charset="-78"/>
              </a:rPr>
              <a:t>با استفاده از ترکیب دو </a:t>
            </a:r>
            <a:r>
              <a:rPr lang="fa-IR" b="1" dirty="0">
                <a:cs typeface="B Nazanin" pitchFamily="2" charset="-78"/>
              </a:rPr>
              <a:t>روش بالا </a:t>
            </a:r>
          </a:p>
          <a:p>
            <a:endParaRPr lang="fa-IR" b="1" dirty="0">
              <a:cs typeface="B Nazanin" pitchFamily="2" charset="-78"/>
            </a:endParaRPr>
          </a:p>
          <a:p>
            <a:r>
              <a:rPr lang="fa-IR" b="1" dirty="0">
                <a:cs typeface="B Nazanin" pitchFamily="2" charset="-78"/>
              </a:rPr>
              <a:t>4- روش </a:t>
            </a:r>
            <a:r>
              <a:rPr lang="en-US" b="1" dirty="0">
                <a:solidFill>
                  <a:srgbClr val="FF0000"/>
                </a:solidFill>
                <a:latin typeface="Times New Roman" pitchFamily="18" charset="0"/>
                <a:cs typeface="Times New Roman" pitchFamily="18" charset="0"/>
              </a:rPr>
              <a:t>AES</a:t>
            </a:r>
            <a:r>
              <a:rPr lang="fa-IR" b="1" dirty="0">
                <a:cs typeface="B Nazanin" pitchFamily="2" charset="-78"/>
              </a:rPr>
              <a:t>( </a:t>
            </a:r>
            <a:r>
              <a:rPr lang="en-US" b="1" dirty="0">
                <a:solidFill>
                  <a:srgbClr val="FF0000"/>
                </a:solidFill>
                <a:latin typeface="Times New Roman" pitchFamily="18" charset="0"/>
                <a:cs typeface="Times New Roman" pitchFamily="18" charset="0"/>
              </a:rPr>
              <a:t>Public Key</a:t>
            </a:r>
            <a:r>
              <a:rPr lang="fa-IR" b="1" dirty="0">
                <a:cs typeface="B Nazanin" pitchFamily="2" charset="-78"/>
              </a:rPr>
              <a:t>) </a:t>
            </a:r>
          </a:p>
          <a:p>
            <a:r>
              <a:rPr lang="fa-IR" b="1" dirty="0">
                <a:cs typeface="B Nazanin" pitchFamily="2" charset="-78"/>
              </a:rPr>
              <a:t>با استفاده از الگوریتم </a:t>
            </a:r>
            <a:r>
              <a:rPr lang="en-US" b="1" dirty="0">
                <a:solidFill>
                  <a:srgbClr val="FF0000"/>
                </a:solidFill>
                <a:latin typeface="Times New Roman" pitchFamily="18" charset="0"/>
                <a:cs typeface="Times New Roman" pitchFamily="18" charset="0"/>
              </a:rPr>
              <a:t>RSA</a:t>
            </a:r>
          </a:p>
        </p:txBody>
      </p:sp>
      <p:sp>
        <p:nvSpPr>
          <p:cNvPr id="11" name="Rectangle 10"/>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21" name="Footer Placeholder 20"/>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ppt_x</p:attrName>
                                        </p:attrNameLst>
                                      </p:cBhvr>
                                      <p:tavLst>
                                        <p:tav tm="0">
                                          <p:val>
                                            <p:strVal val="#ppt_x-.2"/>
                                          </p:val>
                                        </p:tav>
                                        <p:tav tm="100000">
                                          <p:val>
                                            <p:strVal val="#ppt_x"/>
                                          </p:val>
                                        </p:tav>
                                      </p:tavLst>
                                    </p:anim>
                                    <p:anim calcmode="lin" valueType="num">
                                      <p:cBhvr>
                                        <p:cTn id="2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ppt_x</p:attrName>
                                        </p:attrNameLst>
                                      </p:cBhvr>
                                      <p:tavLst>
                                        <p:tav tm="0">
                                          <p:val>
                                            <p:strVal val="#ppt_x-.2"/>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0.70"/>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strVal val="#ppt_w*0.70"/>
                                          </p:val>
                                        </p:tav>
                                        <p:tav tm="100000">
                                          <p:val>
                                            <p:strVal val="#ppt_w"/>
                                          </p:val>
                                        </p:tav>
                                      </p:tavLst>
                                    </p:anim>
                                    <p:anim calcmode="lin" valueType="num">
                                      <p:cBhvr>
                                        <p:cTn id="45" dur="1000" fill="hold"/>
                                        <p:tgtEl>
                                          <p:spTgt spid="19"/>
                                        </p:tgtEl>
                                        <p:attrNameLst>
                                          <p:attrName>ppt_h</p:attrName>
                                        </p:attrNameLst>
                                      </p:cBhvr>
                                      <p:tavLst>
                                        <p:tav tm="0">
                                          <p:val>
                                            <p:strVal val="#ppt_h"/>
                                          </p:val>
                                        </p:tav>
                                        <p:tav tm="100000">
                                          <p:val>
                                            <p:strVal val="#ppt_h"/>
                                          </p:val>
                                        </p:tav>
                                      </p:tavLst>
                                    </p:anim>
                                    <p:animEffect transition="in" filter="fade">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643050"/>
            <a:ext cx="8715405" cy="646331"/>
          </a:xfrm>
          <a:prstGeom prst="rect">
            <a:avLst/>
          </a:prstGeom>
          <a:noFill/>
        </p:spPr>
        <p:txBody>
          <a:bodyPr wrap="square" rtlCol="1">
            <a:spAutoFit/>
          </a:bodyPr>
          <a:lstStyle/>
          <a:p>
            <a:r>
              <a:rPr lang="fa-IR" dirty="0" smtClean="0">
                <a:solidFill>
                  <a:srgbClr val="0070C0"/>
                </a:solidFill>
                <a:cs typeface="B Nazanin" pitchFamily="2" charset="-78"/>
              </a:rPr>
              <a:t>مثال : فرض کنید متن ساده به صورت زیر باشد(برای سهولت فرض می کنیم که فقط با داده های کارکتری حروف بزرگ و فضای خالی کار می کنیم ).</a:t>
            </a:r>
            <a:endParaRPr lang="fa-IR" dirty="0">
              <a:solidFill>
                <a:srgbClr val="0070C0"/>
              </a:solidFill>
              <a:cs typeface="B Nazanin" pitchFamily="2" charset="-78"/>
            </a:endParaRPr>
          </a:p>
        </p:txBody>
      </p:sp>
      <p:pic>
        <p:nvPicPr>
          <p:cNvPr id="2051" name="Picture 3"/>
          <p:cNvPicPr>
            <a:picLocks noChangeAspect="1" noChangeArrowheads="1"/>
          </p:cNvPicPr>
          <p:nvPr/>
        </p:nvPicPr>
        <p:blipFill>
          <a:blip r:embed="rId2"/>
          <a:srcRect/>
          <a:stretch>
            <a:fillRect/>
          </a:stretch>
        </p:blipFill>
        <p:spPr bwMode="auto">
          <a:xfrm>
            <a:off x="1714480" y="2428868"/>
            <a:ext cx="5633915" cy="4286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0" y="4643446"/>
            <a:ext cx="8715404" cy="1231106"/>
          </a:xfrm>
          <a:prstGeom prst="rect">
            <a:avLst/>
          </a:prstGeom>
          <a:noFill/>
        </p:spPr>
        <p:txBody>
          <a:bodyPr wrap="square" rtlCol="1">
            <a:spAutoFit/>
          </a:bodyPr>
          <a:lstStyle/>
          <a:p>
            <a:r>
              <a:rPr lang="fa-IR" sz="2000" b="1" dirty="0" smtClean="0">
                <a:solidFill>
                  <a:srgbClr val="0070C0"/>
                </a:solidFill>
                <a:cs typeface="B Nazanin" pitchFamily="2" charset="-78"/>
              </a:rPr>
              <a:t>فرض کنید الگوریتم رمز نگاری به صورت زیر است :</a:t>
            </a:r>
          </a:p>
          <a:p>
            <a:pPr>
              <a:lnSpc>
                <a:spcPct val="150000"/>
              </a:lnSpc>
              <a:buFont typeface="Wingdings" pitchFamily="2" charset="2"/>
              <a:buChar char="v"/>
            </a:pPr>
            <a:r>
              <a:rPr lang="fa-IR" dirty="0" smtClean="0">
                <a:solidFill>
                  <a:srgbClr val="0070C0"/>
                </a:solidFill>
                <a:cs typeface="B Nazanin" pitchFamily="2" charset="-78"/>
              </a:rPr>
              <a:t> مرحله ی اول : متن ساده را به بلوک هایی با طول مساوی برابر با طول کلید رمز گذاری تنظیم می کنیم(فضای خالی ”+“ مشخص شده اند.)</a:t>
            </a:r>
          </a:p>
        </p:txBody>
      </p:sp>
      <p:sp>
        <p:nvSpPr>
          <p:cNvPr id="9" name="TextBox 8"/>
          <p:cNvSpPr txBox="1"/>
          <p:nvPr/>
        </p:nvSpPr>
        <p:spPr>
          <a:xfrm>
            <a:off x="5286380" y="3273982"/>
            <a:ext cx="3435556" cy="369332"/>
          </a:xfrm>
          <a:prstGeom prst="rect">
            <a:avLst/>
          </a:prstGeom>
          <a:noFill/>
        </p:spPr>
        <p:txBody>
          <a:bodyPr wrap="none" rtlCol="1">
            <a:spAutoFit/>
          </a:bodyPr>
          <a:lstStyle/>
          <a:p>
            <a:r>
              <a:rPr lang="fa-IR" dirty="0" smtClean="0">
                <a:solidFill>
                  <a:srgbClr val="0070C0"/>
                </a:solidFill>
                <a:cs typeface="B Nazanin" pitchFamily="2" charset="-78"/>
              </a:rPr>
              <a:t>فرض کنید کلید رمز نگاری به صورت زیر است:</a:t>
            </a:r>
            <a:endParaRPr lang="fa-IR" dirty="0">
              <a:solidFill>
                <a:srgbClr val="0070C0"/>
              </a:solidFill>
              <a:cs typeface="B Nazanin" pitchFamily="2" charset="-78"/>
            </a:endParaRPr>
          </a:p>
        </p:txBody>
      </p:sp>
      <p:pic>
        <p:nvPicPr>
          <p:cNvPr id="2052" name="Picture 4"/>
          <p:cNvPicPr>
            <a:picLocks noChangeAspect="1" noChangeArrowheads="1"/>
          </p:cNvPicPr>
          <p:nvPr/>
        </p:nvPicPr>
        <p:blipFill>
          <a:blip r:embed="rId3"/>
          <a:srcRect/>
          <a:stretch>
            <a:fillRect/>
          </a:stretch>
        </p:blipFill>
        <p:spPr bwMode="auto">
          <a:xfrm>
            <a:off x="4071934" y="3714061"/>
            <a:ext cx="1116019" cy="4293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3" name="Picture 5"/>
          <p:cNvPicPr>
            <a:picLocks noChangeAspect="1" noChangeArrowheads="1"/>
          </p:cNvPicPr>
          <p:nvPr/>
        </p:nvPicPr>
        <p:blipFill>
          <a:blip r:embed="rId4"/>
          <a:srcRect/>
          <a:stretch>
            <a:fillRect/>
          </a:stretch>
        </p:blipFill>
        <p:spPr bwMode="auto">
          <a:xfrm>
            <a:off x="1214414" y="6000768"/>
            <a:ext cx="6643734" cy="5000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1" y="785794"/>
            <a:ext cx="8786843" cy="769441"/>
          </a:xfrm>
          <a:prstGeom prst="rect">
            <a:avLst/>
          </a:prstGeom>
          <a:noFill/>
        </p:spPr>
        <p:txBody>
          <a:bodyPr wrap="square" rtlCol="1">
            <a:spAutoFit/>
          </a:bodyPr>
          <a:lstStyle/>
          <a:p>
            <a:pPr>
              <a:buFont typeface="Wingdings" pitchFamily="2" charset="2"/>
              <a:buChar char="v"/>
            </a:pPr>
            <a:r>
              <a:rPr lang="fa-IR" sz="2000" dirty="0" smtClean="0">
                <a:solidFill>
                  <a:srgbClr val="C00000"/>
                </a:solidFill>
                <a:cs typeface="B Titr" pitchFamily="2" charset="-78"/>
              </a:rPr>
              <a:t> روش جاینشینی (</a:t>
            </a:r>
            <a:r>
              <a:rPr lang="en-US" sz="2000" b="1" dirty="0" smtClean="0">
                <a:solidFill>
                  <a:srgbClr val="C00000"/>
                </a:solidFill>
                <a:latin typeface="Times New Roman" pitchFamily="18" charset="0"/>
                <a:cs typeface="Times New Roman" pitchFamily="18" charset="0"/>
              </a:rPr>
              <a:t>substitution Method</a:t>
            </a:r>
            <a:r>
              <a:rPr lang="fa-IR" sz="2000" dirty="0" smtClean="0">
                <a:solidFill>
                  <a:srgbClr val="C00000"/>
                </a:solidFill>
                <a:cs typeface="B Titr" pitchFamily="2" charset="-78"/>
              </a:rPr>
              <a:t>): </a:t>
            </a:r>
          </a:p>
          <a:p>
            <a:pPr algn="ctr">
              <a:lnSpc>
                <a:spcPct val="150000"/>
              </a:lnSpc>
            </a:pPr>
            <a:r>
              <a:rPr lang="fa-IR" sz="1600" b="1" dirty="0" smtClean="0">
                <a:solidFill>
                  <a:srgbClr val="C00000"/>
                </a:solidFill>
                <a:cs typeface="B Nazanin" pitchFamily="2" charset="-78"/>
              </a:rPr>
              <a:t>هر کاراکتر با استفاده از کلید رمز نگاری به رمز تبدیل شده و به جای آن  کاراکتر  دیگر قرار می گیرد. </a:t>
            </a:r>
            <a:endParaRPr lang="fa-IR" sz="1600" b="1" dirty="0">
              <a:solidFill>
                <a:srgbClr val="C00000"/>
              </a:solidFill>
              <a:cs typeface="B Nazanin" pitchFamily="2" charset="-78"/>
            </a:endParaRPr>
          </a:p>
        </p:txBody>
      </p:sp>
      <p:sp>
        <p:nvSpPr>
          <p:cNvPr id="11" name="Rectangle 10"/>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13" name="Footer Placeholder 12"/>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slide(fromBottom)">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par>
                                <p:cTn id="21" presetID="12" presetClass="entr" presetSubtype="4"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slide(fromBottom)">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par>
                                <p:cTn id="29" presetID="12" presetClass="entr" presetSubtype="4"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slide(fromBottom)">
                                      <p:cBhvr>
                                        <p:cTn id="3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42918"/>
            <a:ext cx="8715403" cy="646331"/>
          </a:xfrm>
          <a:prstGeom prst="rect">
            <a:avLst/>
          </a:prstGeom>
          <a:noFill/>
        </p:spPr>
        <p:txBody>
          <a:bodyPr wrap="square" rtlCol="1">
            <a:spAutoFit/>
          </a:bodyPr>
          <a:lstStyle/>
          <a:p>
            <a:pPr>
              <a:buFont typeface="Wingdings" pitchFamily="2" charset="2"/>
              <a:buChar char="v"/>
            </a:pPr>
            <a:r>
              <a:rPr lang="fa-IR" dirty="0" smtClean="0">
                <a:solidFill>
                  <a:srgbClr val="0070C0"/>
                </a:solidFill>
                <a:cs typeface="B Nazanin" pitchFamily="2" charset="-78"/>
              </a:rPr>
              <a:t>مرحله دوم : به جای هر کاراکتر متن ساده ، یک مقدار صحیح در بازه ی </a:t>
            </a:r>
            <a:r>
              <a:rPr lang="en-US" dirty="0" smtClean="0">
                <a:solidFill>
                  <a:srgbClr val="0070C0"/>
                </a:solidFill>
                <a:cs typeface="B Nazanin" pitchFamily="2" charset="-78"/>
              </a:rPr>
              <a:t>00</a:t>
            </a:r>
            <a:r>
              <a:rPr lang="fa-IR" dirty="0" smtClean="0">
                <a:solidFill>
                  <a:srgbClr val="0070C0"/>
                </a:solidFill>
                <a:cs typeface="B Nazanin" pitchFamily="2" charset="-78"/>
              </a:rPr>
              <a:t> تا </a:t>
            </a:r>
            <a:r>
              <a:rPr lang="en-US" dirty="0" smtClean="0">
                <a:solidFill>
                  <a:srgbClr val="0070C0"/>
                </a:solidFill>
                <a:cs typeface="B Nazanin" pitchFamily="2" charset="-78"/>
              </a:rPr>
              <a:t>26</a:t>
            </a:r>
            <a:r>
              <a:rPr lang="fa-IR" dirty="0" smtClean="0">
                <a:solidFill>
                  <a:srgbClr val="0070C0"/>
                </a:solidFill>
                <a:cs typeface="B Nazanin" pitchFamily="2" charset="-78"/>
              </a:rPr>
              <a:t> قرار می دهیم (</a:t>
            </a:r>
            <a:r>
              <a:rPr lang="en-US" dirty="0" smtClean="0">
                <a:solidFill>
                  <a:srgbClr val="0070C0"/>
                </a:solidFill>
                <a:cs typeface="B Nazanin" pitchFamily="2" charset="-78"/>
              </a:rPr>
              <a:t>=00</a:t>
            </a:r>
            <a:r>
              <a:rPr lang="fa-IR" dirty="0" smtClean="0">
                <a:solidFill>
                  <a:srgbClr val="0070C0"/>
                </a:solidFill>
                <a:cs typeface="B Nazanin" pitchFamily="2" charset="-78"/>
              </a:rPr>
              <a:t>فضای خالی و  </a:t>
            </a:r>
            <a:r>
              <a:rPr lang="en-US" dirty="0" smtClean="0">
                <a:solidFill>
                  <a:srgbClr val="0070C0"/>
                </a:solidFill>
                <a:cs typeface="B Nazanin" pitchFamily="2" charset="-78"/>
              </a:rPr>
              <a:t> A=01,…,Z=26</a:t>
            </a:r>
            <a:r>
              <a:rPr lang="fa-IR" dirty="0" smtClean="0">
                <a:solidFill>
                  <a:srgbClr val="0070C0"/>
                </a:solidFill>
                <a:cs typeface="B Nazanin" pitchFamily="2" charset="-78"/>
              </a:rPr>
              <a:t> قرار می دهیم).</a:t>
            </a:r>
            <a:endParaRPr lang="fa-IR" dirty="0">
              <a:solidFill>
                <a:srgbClr val="0070C0"/>
              </a:solidFill>
              <a:cs typeface="B Nazanin" pitchFamily="2" charset="-78"/>
            </a:endParaRPr>
          </a:p>
        </p:txBody>
      </p:sp>
      <p:pic>
        <p:nvPicPr>
          <p:cNvPr id="3074" name="Picture 2"/>
          <p:cNvPicPr>
            <a:picLocks noChangeAspect="1" noChangeArrowheads="1"/>
          </p:cNvPicPr>
          <p:nvPr/>
        </p:nvPicPr>
        <p:blipFill>
          <a:blip r:embed="rId3"/>
          <a:srcRect/>
          <a:stretch>
            <a:fillRect/>
          </a:stretch>
        </p:blipFill>
        <p:spPr bwMode="auto">
          <a:xfrm>
            <a:off x="503668" y="1357298"/>
            <a:ext cx="8140298" cy="4286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4249117" y="2116687"/>
            <a:ext cx="4466287" cy="369332"/>
          </a:xfrm>
          <a:prstGeom prst="rect">
            <a:avLst/>
          </a:prstGeom>
          <a:noFill/>
        </p:spPr>
        <p:txBody>
          <a:bodyPr wrap="none" rtlCol="1">
            <a:spAutoFit/>
          </a:bodyPr>
          <a:lstStyle/>
          <a:p>
            <a:pPr>
              <a:buFont typeface="Wingdings" pitchFamily="2" charset="2"/>
              <a:buChar char="v"/>
            </a:pPr>
            <a:r>
              <a:rPr lang="fa-IR" dirty="0" smtClean="0">
                <a:solidFill>
                  <a:srgbClr val="0070C0"/>
                </a:solidFill>
                <a:cs typeface="B Nazanin" pitchFamily="2" charset="-78"/>
              </a:rPr>
              <a:t>مرحله سوم : مرحله دوم را برای کلید رمز گذاری می کنیم.</a:t>
            </a:r>
            <a:endParaRPr lang="fa-IR" dirty="0">
              <a:solidFill>
                <a:srgbClr val="0070C0"/>
              </a:solidFill>
              <a:cs typeface="B Nazanin" pitchFamily="2" charset="-78"/>
            </a:endParaRPr>
          </a:p>
        </p:txBody>
      </p:sp>
      <p:pic>
        <p:nvPicPr>
          <p:cNvPr id="3075" name="Picture 3"/>
          <p:cNvPicPr>
            <a:picLocks noChangeAspect="1" noChangeArrowheads="1"/>
          </p:cNvPicPr>
          <p:nvPr/>
        </p:nvPicPr>
        <p:blipFill>
          <a:blip r:embed="rId4"/>
          <a:srcRect/>
          <a:stretch>
            <a:fillRect/>
          </a:stretch>
        </p:blipFill>
        <p:spPr bwMode="auto">
          <a:xfrm>
            <a:off x="3571868" y="2557457"/>
            <a:ext cx="1813049" cy="4429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0" y="3282735"/>
            <a:ext cx="8715404" cy="646331"/>
          </a:xfrm>
          <a:prstGeom prst="rect">
            <a:avLst/>
          </a:prstGeom>
          <a:noFill/>
        </p:spPr>
        <p:txBody>
          <a:bodyPr wrap="square" rtlCol="1">
            <a:spAutoFit/>
          </a:bodyPr>
          <a:lstStyle/>
          <a:p>
            <a:pPr>
              <a:buFont typeface="Wingdings" pitchFamily="2" charset="2"/>
              <a:buChar char="v"/>
            </a:pPr>
            <a:r>
              <a:rPr lang="fa-IR" dirty="0" smtClean="0">
                <a:solidFill>
                  <a:srgbClr val="0070C0"/>
                </a:solidFill>
                <a:cs typeface="B Nazanin" pitchFamily="2" charset="-78"/>
              </a:rPr>
              <a:t>مرحله چهارم : برای هر بلوک متن ساده ، به جای هر کاراکتر ، مجموع پیمانه </a:t>
            </a:r>
            <a:r>
              <a:rPr lang="en-US" dirty="0" smtClean="0">
                <a:solidFill>
                  <a:srgbClr val="0070C0"/>
                </a:solidFill>
                <a:cs typeface="B Nazanin" pitchFamily="2" charset="-78"/>
              </a:rPr>
              <a:t>27</a:t>
            </a:r>
            <a:r>
              <a:rPr lang="fa-IR" dirty="0" smtClean="0">
                <a:solidFill>
                  <a:srgbClr val="0070C0"/>
                </a:solidFill>
                <a:cs typeface="B Nazanin" pitchFamily="2" charset="-78"/>
              </a:rPr>
              <a:t> تمام کد گذاری صحیح و کد گذاری صحیح متناظر با کلید رمزی قرار می دهیم.</a:t>
            </a:r>
            <a:endParaRPr lang="fa-IR" dirty="0">
              <a:solidFill>
                <a:srgbClr val="0070C0"/>
              </a:solidFill>
              <a:cs typeface="B Nazanin" pitchFamily="2" charset="-78"/>
            </a:endParaRPr>
          </a:p>
        </p:txBody>
      </p:sp>
      <p:pic>
        <p:nvPicPr>
          <p:cNvPr id="3076" name="Picture 4"/>
          <p:cNvPicPr>
            <a:picLocks noChangeAspect="1" noChangeArrowheads="1"/>
          </p:cNvPicPr>
          <p:nvPr/>
        </p:nvPicPr>
        <p:blipFill>
          <a:blip r:embed="rId5"/>
          <a:srcRect/>
          <a:stretch>
            <a:fillRect/>
          </a:stretch>
        </p:blipFill>
        <p:spPr bwMode="auto">
          <a:xfrm>
            <a:off x="571472" y="4071942"/>
            <a:ext cx="8143907" cy="12144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p:cNvSpPr txBox="1"/>
          <p:nvPr/>
        </p:nvSpPr>
        <p:spPr>
          <a:xfrm>
            <a:off x="1000100" y="5702874"/>
            <a:ext cx="7749237" cy="369332"/>
          </a:xfrm>
          <a:prstGeom prst="rect">
            <a:avLst/>
          </a:prstGeom>
          <a:noFill/>
        </p:spPr>
        <p:txBody>
          <a:bodyPr wrap="none" rtlCol="1">
            <a:spAutoFit/>
          </a:bodyPr>
          <a:lstStyle/>
          <a:p>
            <a:pPr>
              <a:buFont typeface="Wingdings" pitchFamily="2" charset="2"/>
              <a:buChar char="v"/>
            </a:pPr>
            <a:r>
              <a:rPr lang="fa-IR" dirty="0" smtClean="0">
                <a:solidFill>
                  <a:srgbClr val="0070C0"/>
                </a:solidFill>
                <a:cs typeface="B Nazanin" pitchFamily="2" charset="-78"/>
              </a:rPr>
              <a:t>مرحله پنجم : به جای کد گذاری صحیح در نتیجه ی مرحله ی چهارم ، معادل کراکتر آن را قرار می دهیم.</a:t>
            </a:r>
            <a:endParaRPr lang="fa-IR" dirty="0">
              <a:solidFill>
                <a:srgbClr val="0070C0"/>
              </a:solidFill>
              <a:cs typeface="B Nazanin" pitchFamily="2" charset="-78"/>
            </a:endParaRPr>
          </a:p>
        </p:txBody>
      </p:sp>
      <p:pic>
        <p:nvPicPr>
          <p:cNvPr id="3077" name="Picture 5"/>
          <p:cNvPicPr>
            <a:picLocks noChangeAspect="1" noChangeArrowheads="1"/>
          </p:cNvPicPr>
          <p:nvPr/>
        </p:nvPicPr>
        <p:blipFill>
          <a:blip r:embed="rId6"/>
          <a:srcRect/>
          <a:stretch>
            <a:fillRect/>
          </a:stretch>
        </p:blipFill>
        <p:spPr bwMode="auto">
          <a:xfrm>
            <a:off x="870515" y="6286520"/>
            <a:ext cx="7416261" cy="4286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Rectangle 10"/>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13" name="Footer Placeholder 12"/>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slide(fromBottom)">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par>
                                <p:cTn id="16" presetID="12" presetClass="entr" presetSubtype="4"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slide(fromBottom)">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par>
                                <p:cTn id="24" presetID="12" presetClass="entr" presetSubtype="4"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slide(fromBottom)">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Bottom)">
                                      <p:cBhvr>
                                        <p:cTn id="31" dur="500"/>
                                        <p:tgtEl>
                                          <p:spTgt spid="9"/>
                                        </p:tgtEl>
                                      </p:cBhvr>
                                    </p:animEffect>
                                  </p:childTnLst>
                                </p:cTn>
                              </p:par>
                              <p:par>
                                <p:cTn id="32" presetID="12" presetClass="entr" presetSubtype="4" fill="hold" nodeType="withEffect">
                                  <p:stCondLst>
                                    <p:cond delay="0"/>
                                  </p:stCondLst>
                                  <p:childTnLst>
                                    <p:set>
                                      <p:cBhvr>
                                        <p:cTn id="33" dur="1" fill="hold">
                                          <p:stCondLst>
                                            <p:cond delay="0"/>
                                          </p:stCondLst>
                                        </p:cTn>
                                        <p:tgtEl>
                                          <p:spTgt spid="3077"/>
                                        </p:tgtEl>
                                        <p:attrNameLst>
                                          <p:attrName>style.visibility</p:attrName>
                                        </p:attrNameLst>
                                      </p:cBhvr>
                                      <p:to>
                                        <p:strVal val="visible"/>
                                      </p:to>
                                    </p:set>
                                    <p:animEffect transition="in" filter="slide(fromBottom)">
                                      <p:cBhvr>
                                        <p:cTn id="34"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4356"/>
            <a:ext cx="8715404" cy="1508105"/>
          </a:xfrm>
          <a:prstGeom prst="rect">
            <a:avLst/>
          </a:prstGeom>
          <a:noFill/>
        </p:spPr>
        <p:txBody>
          <a:bodyPr wrap="square" rtlCol="1">
            <a:spAutoFit/>
          </a:bodyPr>
          <a:lstStyle/>
          <a:p>
            <a:pPr>
              <a:buFont typeface="Wingdings" pitchFamily="2" charset="2"/>
              <a:buChar char="v"/>
            </a:pPr>
            <a:r>
              <a:rPr lang="fa-IR" sz="2000" dirty="0" smtClean="0">
                <a:solidFill>
                  <a:srgbClr val="C00000"/>
                </a:solidFill>
                <a:cs typeface="B Titr" pitchFamily="2" charset="-78"/>
              </a:rPr>
              <a:t>روش جایگشت (</a:t>
            </a:r>
            <a:r>
              <a:rPr lang="en-US" sz="2000" b="1" dirty="0" smtClean="0">
                <a:solidFill>
                  <a:srgbClr val="C00000"/>
                </a:solidFill>
                <a:latin typeface="Times New Roman" pitchFamily="18" charset="0"/>
                <a:cs typeface="Times New Roman" pitchFamily="18" charset="0"/>
              </a:rPr>
              <a:t>Permutation Method</a:t>
            </a:r>
            <a:r>
              <a:rPr lang="fa-IR" sz="2000" dirty="0" smtClean="0">
                <a:solidFill>
                  <a:srgbClr val="C00000"/>
                </a:solidFill>
                <a:cs typeface="B Titr" pitchFamily="2" charset="-78"/>
              </a:rPr>
              <a:t>) : </a:t>
            </a:r>
          </a:p>
          <a:p>
            <a:pPr>
              <a:lnSpc>
                <a:spcPct val="150000"/>
              </a:lnSpc>
            </a:pPr>
            <a:r>
              <a:rPr lang="fa-IR" dirty="0" smtClean="0">
                <a:solidFill>
                  <a:srgbClr val="C00000"/>
                </a:solidFill>
                <a:cs typeface="B Nazanin" pitchFamily="2" charset="-78"/>
              </a:rPr>
              <a:t>رمزهاي جانشيني ترتيب کاراکتر های متن ساده را حفظ مي كنند ولي آنها را تغيير مي دهند. ولی رمز هاي جایگشتی ترتيب حروف را عوض مي كنند ولي آنها را تغيير نمي دهند. </a:t>
            </a:r>
          </a:p>
          <a:p>
            <a:endParaRPr lang="fa-IR" dirty="0" smtClean="0"/>
          </a:p>
        </p:txBody>
      </p:sp>
      <p:pic>
        <p:nvPicPr>
          <p:cNvPr id="1026" name="Picture 2"/>
          <p:cNvPicPr>
            <a:picLocks noChangeAspect="1" noChangeArrowheads="1"/>
          </p:cNvPicPr>
          <p:nvPr/>
        </p:nvPicPr>
        <p:blipFill>
          <a:blip r:embed="rId3"/>
          <a:srcRect/>
          <a:stretch>
            <a:fillRect/>
          </a:stretch>
        </p:blipFill>
        <p:spPr bwMode="auto">
          <a:xfrm>
            <a:off x="642910" y="2143116"/>
            <a:ext cx="7811306" cy="3519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8072462" y="1845222"/>
            <a:ext cx="601447" cy="369332"/>
          </a:xfrm>
          <a:prstGeom prst="rect">
            <a:avLst/>
          </a:prstGeom>
        </p:spPr>
        <p:txBody>
          <a:bodyPr wrap="none">
            <a:spAutoFit/>
          </a:bodyPr>
          <a:lstStyle/>
          <a:p>
            <a:r>
              <a:rPr lang="fa-IR" dirty="0" smtClean="0">
                <a:solidFill>
                  <a:srgbClr val="0070C0"/>
                </a:solidFill>
                <a:cs typeface="B Nazanin" pitchFamily="2" charset="-78"/>
              </a:rPr>
              <a:t>مثال :</a:t>
            </a:r>
            <a:endParaRPr lang="fa-IR" dirty="0">
              <a:solidFill>
                <a:srgbClr val="0070C0"/>
              </a:solidFill>
              <a:cs typeface="B Nazanin" pitchFamily="2" charset="-78"/>
            </a:endParaRPr>
          </a:p>
        </p:txBody>
      </p:sp>
      <p:sp>
        <p:nvSpPr>
          <p:cNvPr id="6" name="Rectangle 5"/>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8" name="Footer Placeholder 7"/>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10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slide(fromBottom)">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00562" y="792288"/>
            <a:ext cx="4143412" cy="984885"/>
          </a:xfrm>
          <a:prstGeom prst="rect">
            <a:avLst/>
          </a:prstGeom>
          <a:noFill/>
        </p:spPr>
        <p:txBody>
          <a:bodyPr wrap="square" rtlCol="1">
            <a:spAutoFit/>
          </a:bodyPr>
          <a:lstStyle/>
          <a:p>
            <a:pPr>
              <a:buFont typeface="Wingdings" pitchFamily="2" charset="2"/>
              <a:buChar char="v"/>
            </a:pPr>
            <a:r>
              <a:rPr lang="fa-IR" sz="2200" b="1" dirty="0" smtClean="0">
                <a:solidFill>
                  <a:srgbClr val="C00000"/>
                </a:solidFill>
                <a:latin typeface="Times New Roman" pitchFamily="18" charset="0"/>
                <a:cs typeface="B Titr" pitchFamily="2" charset="-78"/>
              </a:rPr>
              <a:t>روش</a:t>
            </a:r>
            <a:r>
              <a:rPr lang="fa-IR" sz="2200" b="1" dirty="0" smtClean="0">
                <a:solidFill>
                  <a:srgbClr val="C00000"/>
                </a:solidFill>
                <a:latin typeface="Times New Roman" pitchFamily="18" charset="0"/>
                <a:cs typeface="Times New Roman" pitchFamily="18" charset="0"/>
              </a:rPr>
              <a:t> </a:t>
            </a:r>
            <a:r>
              <a:rPr lang="en-US" sz="2200" b="1" dirty="0" smtClean="0">
                <a:solidFill>
                  <a:srgbClr val="C00000"/>
                </a:solidFill>
                <a:latin typeface="Times New Roman" pitchFamily="18" charset="0"/>
                <a:cs typeface="Times New Roman" pitchFamily="18" charset="0"/>
              </a:rPr>
              <a:t>DES</a:t>
            </a:r>
            <a:r>
              <a:rPr lang="fa-IR" sz="2200" b="1" dirty="0" smtClean="0">
                <a:solidFill>
                  <a:srgbClr val="C00000"/>
                </a:solidFill>
                <a:latin typeface="Times New Roman" pitchFamily="18" charset="0"/>
                <a:cs typeface="Times New Roman" pitchFamily="18" charset="0"/>
              </a:rPr>
              <a:t> </a:t>
            </a:r>
            <a:r>
              <a:rPr lang="fa-IR" sz="2200" b="1" dirty="0" smtClean="0">
                <a:solidFill>
                  <a:srgbClr val="C00000"/>
                </a:solidFill>
                <a:latin typeface="Times New Roman" pitchFamily="18" charset="0"/>
                <a:cs typeface="B Titr" pitchFamily="2" charset="-78"/>
              </a:rPr>
              <a:t>: </a:t>
            </a:r>
            <a:r>
              <a:rPr lang="fa-IR" dirty="0" smtClean="0">
                <a:solidFill>
                  <a:srgbClr val="C00000"/>
                </a:solidFill>
                <a:latin typeface="Times New Roman" pitchFamily="18" charset="0"/>
                <a:cs typeface="B Nazanin" pitchFamily="2" charset="-78"/>
              </a:rPr>
              <a:t>این الگوریتم توسط </a:t>
            </a:r>
            <a:r>
              <a:rPr lang="en-US" dirty="0" smtClean="0">
                <a:solidFill>
                  <a:srgbClr val="C00000"/>
                </a:solidFill>
                <a:latin typeface="Times New Roman" pitchFamily="18" charset="0"/>
                <a:cs typeface="B Nazanin" pitchFamily="2" charset="-78"/>
              </a:rPr>
              <a:t>IBM</a:t>
            </a:r>
            <a:r>
              <a:rPr lang="fa-IR" dirty="0" smtClean="0">
                <a:solidFill>
                  <a:srgbClr val="C00000"/>
                </a:solidFill>
                <a:latin typeface="Times New Roman" pitchFamily="18" charset="0"/>
                <a:cs typeface="B Nazanin" pitchFamily="2" charset="-78"/>
              </a:rPr>
              <a:t> ایجاد شد و در سال 1977 توسط استاندارد فدرال امریکا پذیرفته شد.  </a:t>
            </a:r>
            <a:endParaRPr lang="fa-IR" dirty="0">
              <a:solidFill>
                <a:srgbClr val="C00000"/>
              </a:solidFill>
              <a:latin typeface="Times New Roman" pitchFamily="18" charset="0"/>
              <a:cs typeface="B Nazanin" pitchFamily="2" charset="-78"/>
            </a:endParaRPr>
          </a:p>
        </p:txBody>
      </p:sp>
      <p:sp>
        <p:nvSpPr>
          <p:cNvPr id="12" name="TextBox 11"/>
          <p:cNvSpPr txBox="1"/>
          <p:nvPr/>
        </p:nvSpPr>
        <p:spPr>
          <a:xfrm>
            <a:off x="4572000" y="1571612"/>
            <a:ext cx="4000497" cy="3801041"/>
          </a:xfrm>
          <a:prstGeom prst="rect">
            <a:avLst/>
          </a:prstGeom>
          <a:noFill/>
        </p:spPr>
        <p:txBody>
          <a:bodyPr wrap="square" rtlCol="1">
            <a:spAutoFit/>
          </a:bodyPr>
          <a:lstStyle/>
          <a:p>
            <a:pPr>
              <a:lnSpc>
                <a:spcPct val="150000"/>
              </a:lnSpc>
              <a:buFont typeface="Wingdings" pitchFamily="2" charset="2"/>
              <a:buChar char="q"/>
            </a:pPr>
            <a:r>
              <a:rPr lang="fa-IR" sz="1600" b="1" dirty="0" smtClean="0">
                <a:solidFill>
                  <a:srgbClr val="0070C0"/>
                </a:solidFill>
                <a:cs typeface="B Nazanin" pitchFamily="2" charset="-78"/>
              </a:rPr>
              <a:t>تقسیم متن ساده به بلاک های 64 بیتی</a:t>
            </a:r>
          </a:p>
          <a:p>
            <a:pPr>
              <a:lnSpc>
                <a:spcPct val="150000"/>
              </a:lnSpc>
              <a:buFont typeface="Wingdings" pitchFamily="2" charset="2"/>
              <a:buChar char="q"/>
            </a:pPr>
            <a:r>
              <a:rPr lang="fa-IR" sz="1600" b="1" dirty="0" smtClean="0">
                <a:solidFill>
                  <a:srgbClr val="0070C0"/>
                </a:solidFill>
                <a:cs typeface="B Nazanin" pitchFamily="2" charset="-78"/>
              </a:rPr>
              <a:t>تعیین کلیدهای  64 بیتی  و هر کلید شامل </a:t>
            </a:r>
          </a:p>
          <a:p>
            <a:pPr algn="ctr">
              <a:lnSpc>
                <a:spcPct val="150000"/>
              </a:lnSpc>
            </a:pPr>
            <a:r>
              <a:rPr lang="fa-IR" sz="1600" b="1" dirty="0" smtClean="0">
                <a:solidFill>
                  <a:srgbClr val="0070C0"/>
                </a:solidFill>
                <a:cs typeface="B Nazanin" pitchFamily="2" charset="-78"/>
              </a:rPr>
              <a:t> 56 بیت + 8 بیت به عنوان </a:t>
            </a:r>
            <a:r>
              <a:rPr lang="en-US" sz="1600" b="1" dirty="0" smtClean="0">
                <a:solidFill>
                  <a:srgbClr val="0070C0"/>
                </a:solidFill>
                <a:cs typeface="B Nazanin" pitchFamily="2" charset="-78"/>
              </a:rPr>
              <a:t> Parity</a:t>
            </a:r>
            <a:r>
              <a:rPr lang="fa-IR" sz="1600" b="1" dirty="0" smtClean="0">
                <a:solidFill>
                  <a:srgbClr val="0070C0"/>
                </a:solidFill>
                <a:cs typeface="B Nazanin" pitchFamily="2" charset="-78"/>
              </a:rPr>
              <a:t> که 2</a:t>
            </a:r>
            <a:r>
              <a:rPr lang="fa-IR" sz="1600" b="1" baseline="30000" dirty="0" smtClean="0">
                <a:solidFill>
                  <a:srgbClr val="0070C0"/>
                </a:solidFill>
                <a:cs typeface="B Nazanin" pitchFamily="2" charset="-78"/>
              </a:rPr>
              <a:t>56</a:t>
            </a:r>
            <a:endParaRPr lang="en-US" sz="1600" b="1" dirty="0" smtClean="0">
              <a:solidFill>
                <a:srgbClr val="0070C0"/>
              </a:solidFill>
              <a:cs typeface="B Nazanin" pitchFamily="2" charset="-78"/>
            </a:endParaRPr>
          </a:p>
          <a:p>
            <a:pPr algn="ctr">
              <a:lnSpc>
                <a:spcPct val="150000"/>
              </a:lnSpc>
              <a:buFontTx/>
              <a:buNone/>
            </a:pPr>
            <a:r>
              <a:rPr lang="fa-IR" sz="1600" b="1" spc="80" dirty="0" smtClean="0">
                <a:solidFill>
                  <a:srgbClr val="0070C0"/>
                </a:solidFill>
                <a:cs typeface="B Nazanin" pitchFamily="2" charset="-78"/>
              </a:rPr>
              <a:t>کلید وجود دارد.</a:t>
            </a:r>
          </a:p>
          <a:p>
            <a:pPr>
              <a:lnSpc>
                <a:spcPct val="150000"/>
              </a:lnSpc>
              <a:buFont typeface="Wingdings" pitchFamily="2" charset="2"/>
              <a:buChar char="q"/>
            </a:pPr>
            <a:r>
              <a:rPr lang="fa-IR" sz="1600" b="1" spc="80" dirty="0" smtClean="0">
                <a:solidFill>
                  <a:srgbClr val="0070C0"/>
                </a:solidFill>
                <a:cs typeface="B Nazanin" pitchFamily="2" charset="-78"/>
              </a:rPr>
              <a:t>بلوک با اعمال یک جایگشت به آن ، رمزنگاری می شود.</a:t>
            </a:r>
          </a:p>
          <a:p>
            <a:pPr>
              <a:lnSpc>
                <a:spcPct val="150000"/>
              </a:lnSpc>
              <a:buFont typeface="Wingdings" pitchFamily="2" charset="2"/>
              <a:buChar char="q"/>
            </a:pPr>
            <a:r>
              <a:rPr lang="fa-IR" sz="1600" b="1" spc="80" dirty="0" smtClean="0">
                <a:solidFill>
                  <a:srgbClr val="0070C0"/>
                </a:solidFill>
                <a:cs typeface="B Nazanin" pitchFamily="2" charset="-78"/>
              </a:rPr>
              <a:t>بلوک جایگشت شده در معرض دنباله ای از 16 مرحله جانشینی پیچیده قرار می گیرد.</a:t>
            </a:r>
          </a:p>
          <a:p>
            <a:pPr>
              <a:lnSpc>
                <a:spcPct val="150000"/>
              </a:lnSpc>
              <a:buFont typeface="Wingdings" pitchFamily="2" charset="2"/>
              <a:buChar char="q"/>
            </a:pPr>
            <a:r>
              <a:rPr lang="fa-IR" sz="1600" b="1" spc="80" dirty="0" smtClean="0">
                <a:solidFill>
                  <a:srgbClr val="0070C0"/>
                </a:solidFill>
                <a:cs typeface="B Nazanin" pitchFamily="2" charset="-78"/>
              </a:rPr>
              <a:t>جایگشت دیگری ، معکوس جایگشت اولیه ، در آخرین مرحله از نتیجه اعمال می شود.</a:t>
            </a:r>
          </a:p>
        </p:txBody>
      </p:sp>
      <p:pic>
        <p:nvPicPr>
          <p:cNvPr id="13" name="Picture 2"/>
          <p:cNvPicPr>
            <a:picLocks noChangeAspect="1" noChangeArrowheads="1"/>
          </p:cNvPicPr>
          <p:nvPr/>
        </p:nvPicPr>
        <p:blipFill>
          <a:blip r:embed="rId2"/>
          <a:srcRect/>
          <a:stretch>
            <a:fillRect/>
          </a:stretch>
        </p:blipFill>
        <p:spPr bwMode="auto">
          <a:xfrm>
            <a:off x="214282" y="642918"/>
            <a:ext cx="4071966" cy="4500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p:cNvSpPr/>
          <p:nvPr/>
        </p:nvSpPr>
        <p:spPr>
          <a:xfrm>
            <a:off x="4572000" y="5506066"/>
            <a:ext cx="393861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Tx/>
              <a:buNone/>
            </a:pPr>
            <a:r>
              <a:rPr lang="fa-IR" spc="80" dirty="0" smtClean="0">
                <a:solidFill>
                  <a:srgbClr val="0070C0"/>
                </a:solidFill>
                <a:cs typeface="B Nazanin" pitchFamily="2" charset="-78"/>
              </a:rPr>
              <a:t>خاصیت </a:t>
            </a:r>
            <a:r>
              <a:rPr lang="en-US" spc="80" dirty="0" smtClean="0">
                <a:solidFill>
                  <a:srgbClr val="0070C0"/>
                </a:solidFill>
                <a:cs typeface="B Nazanin" pitchFamily="2" charset="-78"/>
              </a:rPr>
              <a:t>DES</a:t>
            </a:r>
            <a:r>
              <a:rPr lang="fa-IR" spc="80" dirty="0" smtClean="0">
                <a:solidFill>
                  <a:srgbClr val="0070C0"/>
                </a:solidFill>
                <a:cs typeface="B Nazanin" pitchFamily="2" charset="-78"/>
              </a:rPr>
              <a:t> این است که ، الگوریتم رمز گشایی معادل الگوریتم رمز نگاری است ، با این تفاوت که </a:t>
            </a:r>
            <a:r>
              <a:rPr lang="en-US" spc="80" dirty="0" smtClean="0">
                <a:solidFill>
                  <a:srgbClr val="0070C0"/>
                </a:solidFill>
                <a:cs typeface="B Nazanin" pitchFamily="2" charset="-78"/>
              </a:rPr>
              <a:t>Ki</a:t>
            </a:r>
            <a:r>
              <a:rPr lang="fa-IR" spc="80" dirty="0" smtClean="0">
                <a:solidFill>
                  <a:srgbClr val="0070C0"/>
                </a:solidFill>
                <a:cs typeface="B Nazanin" pitchFamily="2" charset="-78"/>
              </a:rPr>
              <a:t> به ترتیب معکوس اعمال می شوند.</a:t>
            </a:r>
          </a:p>
        </p:txBody>
      </p:sp>
      <p:sp>
        <p:nvSpPr>
          <p:cNvPr id="15" name="TextBox 14"/>
          <p:cNvSpPr txBox="1"/>
          <p:nvPr/>
        </p:nvSpPr>
        <p:spPr>
          <a:xfrm>
            <a:off x="500034" y="5309258"/>
            <a:ext cx="3828131"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fa-IR" b="1" dirty="0" smtClean="0">
                <a:solidFill>
                  <a:srgbClr val="FF0000"/>
                </a:solidFill>
                <a:cs typeface="B Nazanin" pitchFamily="2" charset="-78"/>
              </a:rPr>
              <a:t>عیب این روش :</a:t>
            </a:r>
          </a:p>
          <a:p>
            <a:pPr>
              <a:buFont typeface="Wingdings" pitchFamily="2" charset="2"/>
              <a:buChar char="§"/>
            </a:pPr>
            <a:r>
              <a:rPr lang="fa-IR" dirty="0" smtClean="0">
                <a:solidFill>
                  <a:srgbClr val="0070C0"/>
                </a:solidFill>
                <a:cs typeface="B Nazanin" pitchFamily="2" charset="-78"/>
              </a:rPr>
              <a:t>با افزایش سرعت و ظرفیت کامپیوتر ، </a:t>
            </a:r>
            <a:r>
              <a:rPr lang="en-US" dirty="0" smtClean="0">
                <a:solidFill>
                  <a:srgbClr val="0070C0"/>
                </a:solidFill>
                <a:cs typeface="B Nazanin" pitchFamily="2" charset="-78"/>
              </a:rPr>
              <a:t>DES</a:t>
            </a:r>
            <a:r>
              <a:rPr lang="fa-IR" dirty="0" smtClean="0">
                <a:solidFill>
                  <a:srgbClr val="0070C0"/>
                </a:solidFill>
                <a:cs typeface="B Nazanin" pitchFamily="2" charset="-78"/>
              </a:rPr>
              <a:t> به طور فزاینده ای به خاطر وابستگی به کلیدهای کوچک 56 بیتی مورد انتقاد قرار گرفت.</a:t>
            </a:r>
          </a:p>
          <a:p>
            <a:pPr>
              <a:buFont typeface="Wingdings" pitchFamily="2" charset="2"/>
              <a:buChar char="§"/>
            </a:pPr>
            <a:r>
              <a:rPr lang="fa-IR" dirty="0" smtClean="0">
                <a:solidFill>
                  <a:srgbClr val="0070C0"/>
                </a:solidFill>
                <a:cs typeface="B Nazanin" pitchFamily="2" charset="-78"/>
              </a:rPr>
              <a:t>ممکن است کاملا امن نباشد.</a:t>
            </a:r>
            <a:endParaRPr lang="fa-IR" dirty="0">
              <a:solidFill>
                <a:srgbClr val="0070C0"/>
              </a:solidFill>
              <a:cs typeface="B Nazanin" pitchFamily="2" charset="-78"/>
            </a:endParaRPr>
          </a:p>
        </p:txBody>
      </p:sp>
      <p:sp>
        <p:nvSpPr>
          <p:cNvPr id="8" name="Rectangle 7"/>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11" name="Footer Placeholder 10"/>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plus(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edg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14356"/>
            <a:ext cx="8715404" cy="984885"/>
          </a:xfrm>
          <a:prstGeom prst="rect">
            <a:avLst/>
          </a:prstGeom>
          <a:noFill/>
        </p:spPr>
        <p:txBody>
          <a:bodyPr wrap="square" rtlCol="1">
            <a:spAutoFit/>
          </a:bodyPr>
          <a:lstStyle/>
          <a:p>
            <a:pPr>
              <a:buFont typeface="Wingdings" pitchFamily="2" charset="2"/>
              <a:buChar char="v"/>
            </a:pPr>
            <a:r>
              <a:rPr lang="fa-IR" sz="2200" dirty="0" smtClean="0">
                <a:solidFill>
                  <a:srgbClr val="C00000"/>
                </a:solidFill>
                <a:cs typeface="B Titr" pitchFamily="2" charset="-78"/>
              </a:rPr>
              <a:t>روش </a:t>
            </a:r>
            <a:r>
              <a:rPr lang="en-US" sz="2200" b="1" dirty="0" smtClean="0">
                <a:solidFill>
                  <a:srgbClr val="C00000"/>
                </a:solidFill>
                <a:latin typeface="Times New Roman" pitchFamily="18" charset="0"/>
                <a:cs typeface="Times New Roman" pitchFamily="18" charset="0"/>
              </a:rPr>
              <a:t>AES</a:t>
            </a:r>
            <a:r>
              <a:rPr lang="fa-IR" sz="2200" dirty="0" smtClean="0">
                <a:solidFill>
                  <a:srgbClr val="C00000"/>
                </a:solidFill>
                <a:cs typeface="B Titr" pitchFamily="2" charset="-78"/>
              </a:rPr>
              <a:t> (</a:t>
            </a:r>
            <a:r>
              <a:rPr lang="en-US" sz="2200" b="1" dirty="0" smtClean="0">
                <a:solidFill>
                  <a:srgbClr val="C00000"/>
                </a:solidFill>
                <a:latin typeface="Times New Roman" pitchFamily="18" charset="0"/>
                <a:cs typeface="Times New Roman" pitchFamily="18" charset="0"/>
              </a:rPr>
              <a:t>Advanced</a:t>
            </a:r>
            <a:r>
              <a:rPr lang="en-US" sz="2200" dirty="0" smtClean="0">
                <a:solidFill>
                  <a:srgbClr val="C00000"/>
                </a:solidFill>
                <a:cs typeface="B Titr" pitchFamily="2" charset="-78"/>
              </a:rPr>
              <a:t> </a:t>
            </a:r>
            <a:r>
              <a:rPr lang="en-US" sz="2200" b="1" dirty="0" smtClean="0">
                <a:solidFill>
                  <a:srgbClr val="C00000"/>
                </a:solidFill>
                <a:latin typeface="Times New Roman" pitchFamily="18" charset="0"/>
                <a:cs typeface="Times New Roman" pitchFamily="18" charset="0"/>
              </a:rPr>
              <a:t>Encryption</a:t>
            </a:r>
            <a:r>
              <a:rPr lang="en-US" sz="2200" dirty="0" smtClean="0">
                <a:solidFill>
                  <a:srgbClr val="C00000"/>
                </a:solidFill>
                <a:cs typeface="B Titr" pitchFamily="2" charset="-78"/>
              </a:rPr>
              <a:t> </a:t>
            </a:r>
            <a:r>
              <a:rPr lang="en-US" sz="2200" b="1" dirty="0" smtClean="0">
                <a:solidFill>
                  <a:srgbClr val="C00000"/>
                </a:solidFill>
                <a:latin typeface="Times New Roman" pitchFamily="18" charset="0"/>
                <a:cs typeface="Times New Roman" pitchFamily="18" charset="0"/>
              </a:rPr>
              <a:t>Standard</a:t>
            </a:r>
            <a:r>
              <a:rPr lang="fa-IR" sz="2200" dirty="0" smtClean="0">
                <a:solidFill>
                  <a:srgbClr val="C00000"/>
                </a:solidFill>
                <a:cs typeface="B Titr" pitchFamily="2" charset="-78"/>
              </a:rPr>
              <a:t>): </a:t>
            </a:r>
          </a:p>
          <a:p>
            <a:r>
              <a:rPr lang="fa-IR" dirty="0" smtClean="0">
                <a:solidFill>
                  <a:srgbClr val="C00000"/>
                </a:solidFill>
                <a:cs typeface="B Nazanin" pitchFamily="2" charset="-78"/>
              </a:rPr>
              <a:t>در سال 2000 دولت آمریکا استاندارد جدیدی به نام استاندارد رمز نگاری پیشرفته (</a:t>
            </a:r>
            <a:r>
              <a:rPr lang="en-US" dirty="0" smtClean="0">
                <a:solidFill>
                  <a:srgbClr val="C00000"/>
                </a:solidFill>
                <a:latin typeface="Times New Roman" pitchFamily="18" charset="0"/>
                <a:cs typeface="Times New Roman" pitchFamily="18" charset="0"/>
              </a:rPr>
              <a:t>AES</a:t>
            </a:r>
            <a:r>
              <a:rPr lang="fa-IR" dirty="0" smtClean="0">
                <a:solidFill>
                  <a:srgbClr val="C00000"/>
                </a:solidFill>
                <a:cs typeface="B Nazanin" pitchFamily="2" charset="-78"/>
              </a:rPr>
              <a:t>) را پذیرفت که مبتنی بر الگوریتم  </a:t>
            </a:r>
            <a:r>
              <a:rPr lang="en-US" dirty="0" smtClean="0">
                <a:solidFill>
                  <a:srgbClr val="C00000"/>
                </a:solidFill>
                <a:latin typeface="Times New Roman" pitchFamily="18" charset="0"/>
                <a:cs typeface="Times New Roman" pitchFamily="18" charset="0"/>
              </a:rPr>
              <a:t>Rijndael</a:t>
            </a:r>
            <a:r>
              <a:rPr lang="fa-IR" dirty="0" smtClean="0">
                <a:solidFill>
                  <a:srgbClr val="C00000"/>
                </a:solidFill>
                <a:cs typeface="B Nazanin" pitchFamily="2" charset="-78"/>
              </a:rPr>
              <a:t> است و از کلید های 128 و 192و یا 256 بیتی استفاده می کند.</a:t>
            </a:r>
            <a:endParaRPr lang="fa-IR" dirty="0">
              <a:solidFill>
                <a:srgbClr val="C00000"/>
              </a:solidFill>
              <a:cs typeface="B Nazanin" pitchFamily="2" charset="-78"/>
            </a:endParaRPr>
          </a:p>
        </p:txBody>
      </p:sp>
      <p:sp>
        <p:nvSpPr>
          <p:cNvPr id="8" name="TextBox 7"/>
          <p:cNvSpPr txBox="1"/>
          <p:nvPr/>
        </p:nvSpPr>
        <p:spPr>
          <a:xfrm>
            <a:off x="428596" y="2047569"/>
            <a:ext cx="7929618" cy="383181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nSpc>
                <a:spcPct val="150000"/>
              </a:lnSpc>
              <a:buFont typeface="Wingdings" pitchFamily="2" charset="2"/>
              <a:buChar char="q"/>
            </a:pPr>
            <a:r>
              <a:rPr lang="fa-IR" dirty="0" smtClean="0">
                <a:solidFill>
                  <a:srgbClr val="0070C0"/>
                </a:solidFill>
                <a:cs typeface="B Nazanin" pitchFamily="2" charset="-78"/>
              </a:rPr>
              <a:t>در طرح کلید عمومی ، الگوریتم رمز نگاری و کلید رمز نگاری در اختیار همه قرار دارد ، بنابراین هر کسی می تواند متن ساده را به متن رمزی تبدیل کند ، ولی کلید رمز گشایی متناظر به صورت سری نگهداری می شود .</a:t>
            </a:r>
          </a:p>
          <a:p>
            <a:pPr>
              <a:lnSpc>
                <a:spcPct val="150000"/>
              </a:lnSpc>
              <a:buFont typeface="Wingdings" pitchFamily="2" charset="2"/>
              <a:buChar char="q"/>
            </a:pPr>
            <a:r>
              <a:rPr lang="fa-IR" dirty="0" smtClean="0">
                <a:solidFill>
                  <a:srgbClr val="0070C0"/>
                </a:solidFill>
                <a:cs typeface="B Nazanin" pitchFamily="2" charset="-78"/>
              </a:rPr>
              <a:t>کلید رمز گشایی نمی تواند از رمز نگاری حدس زده شود و لذا کسی که رمز نگاری اصلی را انجام می دهد نمی تواند رمز گشایی را انجام دهد.</a:t>
            </a:r>
          </a:p>
          <a:p>
            <a:pPr>
              <a:lnSpc>
                <a:spcPct val="150000"/>
              </a:lnSpc>
              <a:buFont typeface="Wingdings" pitchFamily="2" charset="2"/>
              <a:buChar char="q"/>
            </a:pPr>
            <a:r>
              <a:rPr lang="fa-IR" dirty="0" smtClean="0">
                <a:solidFill>
                  <a:srgbClr val="0070C0"/>
                </a:solidFill>
                <a:cs typeface="B Nazanin" pitchFamily="2" charset="-78"/>
              </a:rPr>
              <a:t>طرح های عمومی شامل دو کلید هستند :</a:t>
            </a:r>
          </a:p>
          <a:p>
            <a:pPr>
              <a:lnSpc>
                <a:spcPct val="150000"/>
              </a:lnSpc>
            </a:pPr>
            <a:r>
              <a:rPr lang="fa-IR" dirty="0" smtClean="0">
                <a:solidFill>
                  <a:srgbClr val="0070C0"/>
                </a:solidFill>
                <a:cs typeface="B Nazanin" pitchFamily="2" charset="-78"/>
              </a:rPr>
              <a:t>1- رمز نگاری 2- رمز گشایی</a:t>
            </a:r>
          </a:p>
          <a:p>
            <a:pPr>
              <a:lnSpc>
                <a:spcPct val="150000"/>
              </a:lnSpc>
              <a:buFont typeface="Wingdings" pitchFamily="2" charset="2"/>
              <a:buChar char="q"/>
            </a:pPr>
            <a:r>
              <a:rPr lang="fa-IR" dirty="0" smtClean="0">
                <a:solidFill>
                  <a:srgbClr val="0070C0"/>
                </a:solidFill>
                <a:cs typeface="B Nazanin" pitchFamily="2" charset="-78"/>
              </a:rPr>
              <a:t>ایده اصلی رمز نگاری  کلید عمومی مربوط به </a:t>
            </a:r>
            <a:r>
              <a:rPr lang="en-US" dirty="0" smtClean="0">
                <a:solidFill>
                  <a:srgbClr val="0070C0"/>
                </a:solidFill>
                <a:cs typeface="B Nazanin" pitchFamily="2" charset="-78"/>
              </a:rPr>
              <a:t>Diffe</a:t>
            </a:r>
            <a:r>
              <a:rPr lang="fa-IR" dirty="0" smtClean="0">
                <a:solidFill>
                  <a:srgbClr val="0070C0"/>
                </a:solidFill>
                <a:cs typeface="B Nazanin" pitchFamily="2" charset="-78"/>
              </a:rPr>
              <a:t> و </a:t>
            </a:r>
            <a:r>
              <a:rPr lang="en-US" dirty="0" smtClean="0">
                <a:solidFill>
                  <a:srgbClr val="0070C0"/>
                </a:solidFill>
                <a:cs typeface="B Nazanin" pitchFamily="2" charset="-78"/>
              </a:rPr>
              <a:t>Hellman</a:t>
            </a:r>
            <a:r>
              <a:rPr lang="fa-IR" dirty="0" smtClean="0">
                <a:solidFill>
                  <a:srgbClr val="0070C0"/>
                </a:solidFill>
                <a:cs typeface="B Nazanin" pitchFamily="2" charset="-78"/>
              </a:rPr>
              <a:t> است.</a:t>
            </a:r>
          </a:p>
          <a:p>
            <a:pPr>
              <a:lnSpc>
                <a:spcPct val="150000"/>
              </a:lnSpc>
              <a:buFont typeface="Wingdings" pitchFamily="2" charset="2"/>
              <a:buChar char="q"/>
            </a:pPr>
            <a:r>
              <a:rPr lang="fa-IR" dirty="0" smtClean="0">
                <a:solidFill>
                  <a:srgbClr val="0070C0"/>
                </a:solidFill>
                <a:cs typeface="B Nazanin" pitchFamily="2" charset="-78"/>
              </a:rPr>
              <a:t>ارائه یکی از بهترین طرح ها ، الگوریتم </a:t>
            </a:r>
            <a:r>
              <a:rPr lang="en-US" dirty="0" smtClean="0">
                <a:solidFill>
                  <a:srgbClr val="0070C0"/>
                </a:solidFill>
                <a:cs typeface="B Nazanin" pitchFamily="2" charset="-78"/>
              </a:rPr>
              <a:t>RSA</a:t>
            </a:r>
            <a:r>
              <a:rPr lang="fa-IR" dirty="0" smtClean="0">
                <a:solidFill>
                  <a:srgbClr val="0070C0"/>
                </a:solidFill>
                <a:cs typeface="B Nazanin" pitchFamily="2" charset="-78"/>
              </a:rPr>
              <a:t> (مربوط به </a:t>
            </a:r>
            <a:r>
              <a:rPr lang="en-US" dirty="0" smtClean="0">
                <a:solidFill>
                  <a:srgbClr val="0070C0"/>
                </a:solidFill>
                <a:cs typeface="B Nazanin" pitchFamily="2" charset="-78"/>
              </a:rPr>
              <a:t>Rivest,Shamir,Adleman</a:t>
            </a:r>
            <a:r>
              <a:rPr lang="fa-IR" dirty="0" smtClean="0">
                <a:solidFill>
                  <a:srgbClr val="0070C0"/>
                </a:solidFill>
                <a:cs typeface="B Nazanin" pitchFamily="2" charset="-78"/>
              </a:rPr>
              <a:t>) برای این روش است.</a:t>
            </a:r>
          </a:p>
        </p:txBody>
      </p:sp>
      <p:sp>
        <p:nvSpPr>
          <p:cNvPr id="5" name="Rectangle 4"/>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9" name="Footer Placeholder 8"/>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68662" y="671436"/>
            <a:ext cx="2146742" cy="400110"/>
          </a:xfrm>
          <a:prstGeom prst="rect">
            <a:avLst/>
          </a:prstGeom>
          <a:noFill/>
        </p:spPr>
        <p:txBody>
          <a:bodyPr wrap="none" rtlCol="1">
            <a:spAutoFit/>
          </a:bodyPr>
          <a:lstStyle/>
          <a:p>
            <a:r>
              <a:rPr lang="fa-IR" sz="2000" dirty="0" smtClean="0">
                <a:solidFill>
                  <a:srgbClr val="C00000"/>
                </a:solidFill>
                <a:cs typeface="B Titr" pitchFamily="2" charset="-78"/>
              </a:rPr>
              <a:t>شرح الگوریتم  </a:t>
            </a:r>
            <a:r>
              <a:rPr lang="en-US" sz="2000" b="1" dirty="0" smtClean="0">
                <a:solidFill>
                  <a:srgbClr val="C00000"/>
                </a:solidFill>
                <a:latin typeface="Times New Roman" pitchFamily="18" charset="0"/>
                <a:cs typeface="Times New Roman" pitchFamily="18" charset="0"/>
              </a:rPr>
              <a:t>RSA</a:t>
            </a:r>
            <a:r>
              <a:rPr lang="fa-IR" sz="2000" dirty="0" smtClean="0">
                <a:solidFill>
                  <a:srgbClr val="C00000"/>
                </a:solidFill>
                <a:cs typeface="B Titr" pitchFamily="2" charset="-78"/>
              </a:rPr>
              <a:t> :</a:t>
            </a:r>
          </a:p>
        </p:txBody>
      </p:sp>
      <p:sp>
        <p:nvSpPr>
          <p:cNvPr id="10" name="TextBox 9"/>
          <p:cNvSpPr txBox="1"/>
          <p:nvPr/>
        </p:nvSpPr>
        <p:spPr>
          <a:xfrm>
            <a:off x="4714876" y="1142984"/>
            <a:ext cx="4000528" cy="923330"/>
          </a:xfrm>
          <a:prstGeom prst="rect">
            <a:avLst/>
          </a:prstGeom>
          <a:noFill/>
        </p:spPr>
        <p:txBody>
          <a:bodyPr wrap="square" rtlCol="1">
            <a:spAutoFit/>
          </a:bodyPr>
          <a:lstStyle/>
          <a:p>
            <a:pPr>
              <a:buFont typeface="Wingdings" pitchFamily="2" charset="2"/>
              <a:buChar char="v"/>
            </a:pPr>
            <a:r>
              <a:rPr lang="fa-IR" dirty="0" smtClean="0">
                <a:solidFill>
                  <a:srgbClr val="0070C0"/>
                </a:solidFill>
                <a:cs typeface="B Nazanin" pitchFamily="2" charset="-78"/>
              </a:rPr>
              <a:t>مرحله 1 : به طور تصادفی دو عدد اول مجزای </a:t>
            </a:r>
            <a:r>
              <a:rPr lang="en-US" dirty="0" smtClean="0">
                <a:solidFill>
                  <a:srgbClr val="0070C0"/>
                </a:solidFill>
                <a:cs typeface="B Nazanin" pitchFamily="2" charset="-78"/>
              </a:rPr>
              <a:t>p</a:t>
            </a:r>
            <a:r>
              <a:rPr lang="fa-IR" dirty="0" smtClean="0">
                <a:solidFill>
                  <a:srgbClr val="0070C0"/>
                </a:solidFill>
                <a:cs typeface="B Nazanin" pitchFamily="2" charset="-78"/>
              </a:rPr>
              <a:t> و </a:t>
            </a:r>
            <a:r>
              <a:rPr lang="en-US" dirty="0" smtClean="0">
                <a:solidFill>
                  <a:srgbClr val="0070C0"/>
                </a:solidFill>
                <a:cs typeface="B Nazanin" pitchFamily="2" charset="-78"/>
              </a:rPr>
              <a:t>q</a:t>
            </a:r>
            <a:r>
              <a:rPr lang="fa-IR" dirty="0" smtClean="0">
                <a:solidFill>
                  <a:srgbClr val="0070C0"/>
                </a:solidFill>
                <a:cs typeface="B Nazanin" pitchFamily="2" charset="-78"/>
              </a:rPr>
              <a:t> را حدس می زنیم و حاصل ضرب </a:t>
            </a:r>
            <a:r>
              <a:rPr lang="en-US" dirty="0" smtClean="0">
                <a:solidFill>
                  <a:srgbClr val="0070C0"/>
                </a:solidFill>
                <a:cs typeface="B Nazanin" pitchFamily="2" charset="-78"/>
              </a:rPr>
              <a:t>r = p*q </a:t>
            </a:r>
            <a:r>
              <a:rPr lang="fa-IR" dirty="0" smtClean="0">
                <a:solidFill>
                  <a:srgbClr val="0070C0"/>
                </a:solidFill>
                <a:cs typeface="B Nazanin" pitchFamily="2" charset="-78"/>
              </a:rPr>
              <a:t> را محاسبه می کنیم. </a:t>
            </a:r>
            <a:endParaRPr lang="en-US" dirty="0" smtClean="0">
              <a:solidFill>
                <a:srgbClr val="0070C0"/>
              </a:solidFill>
              <a:cs typeface="B Nazanin" pitchFamily="2" charset="-78"/>
            </a:endParaRPr>
          </a:p>
        </p:txBody>
      </p:sp>
      <p:sp>
        <p:nvSpPr>
          <p:cNvPr id="12" name="TextBox 11"/>
          <p:cNvSpPr txBox="1"/>
          <p:nvPr/>
        </p:nvSpPr>
        <p:spPr>
          <a:xfrm>
            <a:off x="5030164" y="2643182"/>
            <a:ext cx="3685240" cy="1200329"/>
          </a:xfrm>
          <a:prstGeom prst="rect">
            <a:avLst/>
          </a:prstGeom>
          <a:noFill/>
        </p:spPr>
        <p:txBody>
          <a:bodyPr wrap="square" rtlCol="1">
            <a:spAutoFit/>
          </a:bodyPr>
          <a:lstStyle/>
          <a:p>
            <a:pPr>
              <a:buFont typeface="Wingdings" pitchFamily="2" charset="2"/>
              <a:buChar char="v"/>
            </a:pPr>
            <a:r>
              <a:rPr lang="fa-IR" dirty="0" smtClean="0">
                <a:solidFill>
                  <a:srgbClr val="0070C0"/>
                </a:solidFill>
                <a:cs typeface="B Nazanin" pitchFamily="2" charset="-78"/>
              </a:rPr>
              <a:t>مرحله دوم : به طور تصادفی یک عدد </a:t>
            </a:r>
            <a:r>
              <a:rPr lang="en-US" dirty="0" smtClean="0">
                <a:solidFill>
                  <a:srgbClr val="0070C0"/>
                </a:solidFill>
                <a:cs typeface="B Nazanin" pitchFamily="2" charset="-78"/>
              </a:rPr>
              <a:t>e</a:t>
            </a:r>
            <a:r>
              <a:rPr lang="fa-IR" dirty="0" smtClean="0">
                <a:solidFill>
                  <a:srgbClr val="0070C0"/>
                </a:solidFill>
                <a:cs typeface="B Nazanin" pitchFamily="2" charset="-78"/>
              </a:rPr>
              <a:t> را حدس می زنیم که اولا نسبت به حاصل ضرب </a:t>
            </a:r>
            <a:r>
              <a:rPr lang="en-US" dirty="0" smtClean="0">
                <a:solidFill>
                  <a:srgbClr val="0070C0"/>
                </a:solidFill>
                <a:cs typeface="B Nazanin" pitchFamily="2" charset="-78"/>
              </a:rPr>
              <a:t> </a:t>
            </a:r>
            <a:r>
              <a:rPr lang="en-US" dirty="0" smtClean="0">
                <a:solidFill>
                  <a:srgbClr val="0070C0"/>
                </a:solidFill>
                <a:latin typeface="Times New Roman" pitchFamily="18" charset="0"/>
                <a:cs typeface="Times New Roman" pitchFamily="18" charset="0"/>
              </a:rPr>
              <a:t>(p-</a:t>
            </a:r>
            <a:r>
              <a:rPr lang="en-US" dirty="0" smtClean="0">
                <a:solidFill>
                  <a:srgbClr val="0070C0"/>
                </a:solidFill>
                <a:cs typeface="B Nazanin" pitchFamily="2" charset="-78"/>
              </a:rPr>
              <a:t>1)*(q-1)</a:t>
            </a:r>
            <a:r>
              <a:rPr lang="fa-IR" dirty="0" smtClean="0">
                <a:solidFill>
                  <a:srgbClr val="0070C0"/>
                </a:solidFill>
                <a:cs typeface="B Nazanin" pitchFamily="2" charset="-78"/>
              </a:rPr>
              <a:t> اول است و ثانیا این عدد اول بزرگتر از </a:t>
            </a:r>
            <a:r>
              <a:rPr lang="en-US" dirty="0" smtClean="0">
                <a:solidFill>
                  <a:srgbClr val="0070C0"/>
                </a:solidFill>
                <a:cs typeface="B Nazanin" pitchFamily="2" charset="-78"/>
              </a:rPr>
              <a:t>(p-1),(q-1)</a:t>
            </a:r>
            <a:r>
              <a:rPr lang="fa-IR" dirty="0" smtClean="0">
                <a:solidFill>
                  <a:srgbClr val="0070C0"/>
                </a:solidFill>
                <a:cs typeface="B Nazanin" pitchFamily="2" charset="-78"/>
              </a:rPr>
              <a:t> است .       </a:t>
            </a:r>
            <a:endParaRPr lang="fa-IR" dirty="0">
              <a:solidFill>
                <a:srgbClr val="0070C0"/>
              </a:solidFill>
              <a:cs typeface="B Nazanin" pitchFamily="2" charset="-78"/>
            </a:endParaRPr>
          </a:p>
        </p:txBody>
      </p:sp>
      <p:sp>
        <p:nvSpPr>
          <p:cNvPr id="11" name="TextBox 10"/>
          <p:cNvSpPr txBox="1"/>
          <p:nvPr/>
        </p:nvSpPr>
        <p:spPr>
          <a:xfrm>
            <a:off x="4744421" y="4357694"/>
            <a:ext cx="3970983" cy="923330"/>
          </a:xfrm>
          <a:prstGeom prst="rect">
            <a:avLst/>
          </a:prstGeom>
          <a:noFill/>
        </p:spPr>
        <p:txBody>
          <a:bodyPr wrap="square" rtlCol="1">
            <a:spAutoFit/>
          </a:bodyPr>
          <a:lstStyle/>
          <a:p>
            <a:pPr>
              <a:buFont typeface="Wingdings" pitchFamily="2" charset="2"/>
              <a:buChar char="v"/>
            </a:pPr>
            <a:r>
              <a:rPr lang="fa-IR" dirty="0" smtClean="0">
                <a:solidFill>
                  <a:srgbClr val="0070C0"/>
                </a:solidFill>
                <a:cs typeface="B Nazanin" pitchFamily="2" charset="-78"/>
              </a:rPr>
              <a:t>مرحله سوم : کلید رمز گشایی </a:t>
            </a:r>
            <a:r>
              <a:rPr lang="en-US" dirty="0" smtClean="0">
                <a:solidFill>
                  <a:srgbClr val="0070C0"/>
                </a:solidFill>
                <a:cs typeface="B Nazanin" pitchFamily="2" charset="-78"/>
              </a:rPr>
              <a:t>d</a:t>
            </a:r>
            <a:r>
              <a:rPr lang="fa-IR" dirty="0" smtClean="0">
                <a:solidFill>
                  <a:srgbClr val="0070C0"/>
                </a:solidFill>
                <a:cs typeface="B Nazanin" pitchFamily="2" charset="-78"/>
              </a:rPr>
              <a:t> را معکوس ضربی یکتای </a:t>
            </a:r>
            <a:r>
              <a:rPr lang="en-US" dirty="0" smtClean="0">
                <a:solidFill>
                  <a:srgbClr val="0070C0"/>
                </a:solidFill>
                <a:cs typeface="B Nazanin" pitchFamily="2" charset="-78"/>
              </a:rPr>
              <a:t>e</a:t>
            </a:r>
            <a:r>
              <a:rPr lang="fa-IR" dirty="0" smtClean="0">
                <a:solidFill>
                  <a:srgbClr val="0070C0"/>
                </a:solidFill>
                <a:cs typeface="B Nazanin" pitchFamily="2" charset="-78"/>
              </a:rPr>
              <a:t> به پیمانه </a:t>
            </a:r>
            <a:r>
              <a:rPr lang="en-US" dirty="0" smtClean="0">
                <a:solidFill>
                  <a:srgbClr val="0070C0"/>
                </a:solidFill>
                <a:cs typeface="B Nazanin" pitchFamily="2" charset="-78"/>
              </a:rPr>
              <a:t>(p-1)*(q-1)</a:t>
            </a:r>
            <a:r>
              <a:rPr lang="fa-IR" dirty="0" smtClean="0">
                <a:solidFill>
                  <a:srgbClr val="0070C0"/>
                </a:solidFill>
                <a:cs typeface="B Nazanin" pitchFamily="2" charset="-78"/>
              </a:rPr>
              <a:t> در نظر می گیریم.</a:t>
            </a:r>
          </a:p>
        </p:txBody>
      </p:sp>
      <p:sp>
        <p:nvSpPr>
          <p:cNvPr id="13" name="TextBox 12"/>
          <p:cNvSpPr txBox="1"/>
          <p:nvPr/>
        </p:nvSpPr>
        <p:spPr>
          <a:xfrm>
            <a:off x="4786314" y="6211693"/>
            <a:ext cx="3970980" cy="646331"/>
          </a:xfrm>
          <a:prstGeom prst="rect">
            <a:avLst/>
          </a:prstGeom>
          <a:noFill/>
        </p:spPr>
        <p:txBody>
          <a:bodyPr wrap="square" rtlCol="1">
            <a:spAutoFit/>
          </a:bodyPr>
          <a:lstStyle/>
          <a:p>
            <a:pPr>
              <a:buFont typeface="Wingdings" pitchFamily="2" charset="2"/>
              <a:buChar char="v"/>
            </a:pPr>
            <a:r>
              <a:rPr lang="fa-IR" dirty="0" smtClean="0">
                <a:solidFill>
                  <a:srgbClr val="0070C0"/>
                </a:solidFill>
                <a:cs typeface="B Nazanin" pitchFamily="2" charset="-78"/>
              </a:rPr>
              <a:t>مرحله چهارم : مقادیر صحیح </a:t>
            </a:r>
            <a:r>
              <a:rPr lang="en-US" dirty="0" err="1" smtClean="0">
                <a:solidFill>
                  <a:srgbClr val="0070C0"/>
                </a:solidFill>
                <a:cs typeface="B Nazanin" pitchFamily="2" charset="-78"/>
              </a:rPr>
              <a:t>e,r</a:t>
            </a:r>
            <a:r>
              <a:rPr lang="fa-IR" dirty="0" smtClean="0">
                <a:solidFill>
                  <a:srgbClr val="0070C0"/>
                </a:solidFill>
                <a:cs typeface="B Nazanin" pitchFamily="2" charset="-78"/>
              </a:rPr>
              <a:t> را انتشار می دهیم ولی </a:t>
            </a:r>
            <a:r>
              <a:rPr lang="en-US" dirty="0" smtClean="0">
                <a:solidFill>
                  <a:srgbClr val="0070C0"/>
                </a:solidFill>
                <a:cs typeface="B Nazanin" pitchFamily="2" charset="-78"/>
              </a:rPr>
              <a:t>d</a:t>
            </a:r>
            <a:r>
              <a:rPr lang="fa-IR" dirty="0" smtClean="0">
                <a:solidFill>
                  <a:srgbClr val="0070C0"/>
                </a:solidFill>
                <a:cs typeface="B Nazanin" pitchFamily="2" charset="-78"/>
              </a:rPr>
              <a:t> را منتشر نمی کنیم.</a:t>
            </a:r>
            <a:endParaRPr lang="fa-IR" dirty="0">
              <a:solidFill>
                <a:srgbClr val="0070C0"/>
              </a:solidFill>
              <a:cs typeface="B Nazanin" pitchFamily="2" charset="-78"/>
            </a:endParaRPr>
          </a:p>
        </p:txBody>
      </p:sp>
      <p:sp>
        <p:nvSpPr>
          <p:cNvPr id="14" name="TextBox 13"/>
          <p:cNvSpPr txBox="1"/>
          <p:nvPr/>
        </p:nvSpPr>
        <p:spPr>
          <a:xfrm>
            <a:off x="71406" y="1285860"/>
            <a:ext cx="3970983" cy="2308324"/>
          </a:xfrm>
          <a:prstGeom prst="rect">
            <a:avLst/>
          </a:prstGeom>
          <a:noFill/>
        </p:spPr>
        <p:txBody>
          <a:bodyPr wrap="square" rtlCol="1">
            <a:spAutoFit/>
          </a:bodyPr>
          <a:lstStyle/>
          <a:p>
            <a:pPr>
              <a:buFont typeface="Wingdings" pitchFamily="2" charset="2"/>
              <a:buChar char="v"/>
            </a:pPr>
            <a:r>
              <a:rPr lang="fa-IR" dirty="0" smtClean="0">
                <a:solidFill>
                  <a:srgbClr val="0070C0"/>
                </a:solidFill>
                <a:cs typeface="B Nazanin" pitchFamily="2" charset="-78"/>
              </a:rPr>
              <a:t>مرحله پنجم : برای رمزنگاری بخشی از متن ساده </a:t>
            </a:r>
            <a:r>
              <a:rPr lang="en-US" dirty="0" smtClean="0">
                <a:solidFill>
                  <a:srgbClr val="0070C0"/>
                </a:solidFill>
                <a:cs typeface="B Nazanin" pitchFamily="2" charset="-78"/>
              </a:rPr>
              <a:t>p</a:t>
            </a:r>
            <a:r>
              <a:rPr lang="fa-IR" dirty="0" smtClean="0">
                <a:solidFill>
                  <a:srgbClr val="0070C0"/>
                </a:solidFill>
                <a:cs typeface="B Nazanin" pitchFamily="2" charset="-78"/>
              </a:rPr>
              <a:t> را با متن رمزی </a:t>
            </a:r>
            <a:r>
              <a:rPr lang="en-US" dirty="0" smtClean="0">
                <a:solidFill>
                  <a:srgbClr val="0070C0"/>
                </a:solidFill>
                <a:cs typeface="B Nazanin" pitchFamily="2" charset="-78"/>
              </a:rPr>
              <a:t>c</a:t>
            </a:r>
            <a:r>
              <a:rPr lang="fa-IR" dirty="0" smtClean="0">
                <a:solidFill>
                  <a:srgbClr val="0070C0"/>
                </a:solidFill>
                <a:cs typeface="B Nazanin" pitchFamily="2" charset="-78"/>
              </a:rPr>
              <a:t> جایگزین می کنیم ، که به صورت زیر محاسبه می شود.</a:t>
            </a:r>
            <a:r>
              <a:rPr lang="en-US" dirty="0" smtClean="0">
                <a:solidFill>
                  <a:srgbClr val="0070C0"/>
                </a:solidFill>
                <a:cs typeface="B Nazanin" pitchFamily="2" charset="-78"/>
              </a:rPr>
              <a:t>  (</a:t>
            </a:r>
          </a:p>
          <a:p>
            <a:endParaRPr lang="en-US" dirty="0" smtClean="0"/>
          </a:p>
          <a:p>
            <a:endParaRPr lang="fa-IR" dirty="0" smtClean="0"/>
          </a:p>
          <a:p>
            <a:r>
              <a:rPr lang="fa-IR" dirty="0" smtClean="0">
                <a:solidFill>
                  <a:srgbClr val="0070C0"/>
                </a:solidFill>
                <a:cs typeface="B Nazanin" pitchFamily="2" charset="-78"/>
              </a:rPr>
              <a:t>فرض کنید متن ساده ی </a:t>
            </a:r>
            <a:r>
              <a:rPr lang="en-US" dirty="0" smtClean="0">
                <a:solidFill>
                  <a:srgbClr val="0070C0"/>
                </a:solidFill>
                <a:cs typeface="B Nazanin" pitchFamily="2" charset="-78"/>
              </a:rPr>
              <a:t>p</a:t>
            </a:r>
            <a:r>
              <a:rPr lang="fa-IR" dirty="0" smtClean="0">
                <a:solidFill>
                  <a:srgbClr val="0070C0"/>
                </a:solidFill>
                <a:cs typeface="B Nazanin" pitchFamily="2" charset="-78"/>
              </a:rPr>
              <a:t> شامل مقادیر صحیح </a:t>
            </a:r>
            <a:r>
              <a:rPr lang="en-US" dirty="0" smtClean="0">
                <a:solidFill>
                  <a:srgbClr val="0070C0"/>
                </a:solidFill>
                <a:cs typeface="B Nazanin" pitchFamily="2" charset="-78"/>
              </a:rPr>
              <a:t>B</a:t>
            </a:r>
            <a:r>
              <a:rPr lang="fa-IR" dirty="0" smtClean="0">
                <a:solidFill>
                  <a:srgbClr val="0070C0"/>
                </a:solidFill>
                <a:cs typeface="B Nazanin" pitchFamily="2" charset="-78"/>
              </a:rPr>
              <a:t> باشد.</a:t>
            </a:r>
          </a:p>
          <a:p>
            <a:endParaRPr lang="fa-IR" dirty="0" smtClean="0"/>
          </a:p>
        </p:txBody>
      </p:sp>
      <p:pic>
        <p:nvPicPr>
          <p:cNvPr id="1026" name="Picture 2"/>
          <p:cNvPicPr>
            <a:picLocks noChangeAspect="1" noChangeArrowheads="1"/>
          </p:cNvPicPr>
          <p:nvPr/>
        </p:nvPicPr>
        <p:blipFill>
          <a:blip r:embed="rId2"/>
          <a:srcRect/>
          <a:stretch>
            <a:fillRect/>
          </a:stretch>
        </p:blipFill>
        <p:spPr bwMode="auto">
          <a:xfrm>
            <a:off x="6143636" y="2000241"/>
            <a:ext cx="822652" cy="214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3"/>
          <a:srcRect/>
          <a:stretch>
            <a:fillRect/>
          </a:stretch>
        </p:blipFill>
        <p:spPr bwMode="auto">
          <a:xfrm>
            <a:off x="5929322" y="2285992"/>
            <a:ext cx="1211263" cy="285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4"/>
          <a:srcRect/>
          <a:stretch>
            <a:fillRect/>
          </a:stretch>
        </p:blipFill>
        <p:spPr bwMode="auto">
          <a:xfrm>
            <a:off x="5273789" y="3857628"/>
            <a:ext cx="2584359" cy="311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p:cNvPicPr>
            <a:picLocks noChangeAspect="1" noChangeArrowheads="1"/>
          </p:cNvPicPr>
          <p:nvPr/>
        </p:nvPicPr>
        <p:blipFill>
          <a:blip r:embed="rId5"/>
          <a:srcRect/>
          <a:stretch>
            <a:fillRect/>
          </a:stretch>
        </p:blipFill>
        <p:spPr bwMode="auto">
          <a:xfrm>
            <a:off x="4857752" y="5214950"/>
            <a:ext cx="3416268" cy="214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p:cNvPicPr>
            <a:picLocks noChangeAspect="1" noChangeArrowheads="1"/>
          </p:cNvPicPr>
          <p:nvPr/>
        </p:nvPicPr>
        <p:blipFill>
          <a:blip r:embed="rId6"/>
          <a:srcRect/>
          <a:stretch>
            <a:fillRect/>
          </a:stretch>
        </p:blipFill>
        <p:spPr bwMode="auto">
          <a:xfrm>
            <a:off x="5357818" y="5500703"/>
            <a:ext cx="2514600" cy="5000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1" name="Picture 7"/>
          <p:cNvPicPr>
            <a:picLocks noChangeAspect="1" noChangeArrowheads="1"/>
          </p:cNvPicPr>
          <p:nvPr/>
        </p:nvPicPr>
        <p:blipFill>
          <a:blip r:embed="rId7"/>
          <a:srcRect/>
          <a:stretch>
            <a:fillRect/>
          </a:stretch>
        </p:blipFill>
        <p:spPr bwMode="auto">
          <a:xfrm>
            <a:off x="1428727" y="2214554"/>
            <a:ext cx="1725503" cy="285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p:cNvPicPr>
            <a:picLocks noChangeAspect="1" noChangeArrowheads="1"/>
          </p:cNvPicPr>
          <p:nvPr/>
        </p:nvPicPr>
        <p:blipFill>
          <a:blip r:embed="rId8"/>
          <a:srcRect/>
          <a:stretch>
            <a:fillRect/>
          </a:stretch>
        </p:blipFill>
        <p:spPr bwMode="auto">
          <a:xfrm>
            <a:off x="642910" y="3357562"/>
            <a:ext cx="2997230" cy="642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285719" y="4500570"/>
            <a:ext cx="3857653" cy="923330"/>
          </a:xfrm>
          <a:prstGeom prst="rect">
            <a:avLst/>
          </a:prstGeom>
          <a:noFill/>
        </p:spPr>
        <p:txBody>
          <a:bodyPr wrap="square" rtlCol="1">
            <a:spAutoFit/>
          </a:bodyPr>
          <a:lstStyle/>
          <a:p>
            <a:pPr>
              <a:buFont typeface="Wingdings" pitchFamily="2" charset="2"/>
              <a:buChar char="v"/>
            </a:pPr>
            <a:r>
              <a:rPr lang="fa-IR" dirty="0" smtClean="0">
                <a:solidFill>
                  <a:srgbClr val="0070C0"/>
                </a:solidFill>
                <a:cs typeface="B Nazanin" pitchFamily="2" charset="-78"/>
              </a:rPr>
              <a:t>مرحله ششم : برای رمز گشایی بخشی از متن رمزی </a:t>
            </a:r>
            <a:r>
              <a:rPr lang="en-US" dirty="0" smtClean="0">
                <a:solidFill>
                  <a:srgbClr val="0070C0"/>
                </a:solidFill>
                <a:cs typeface="B Nazanin" pitchFamily="2" charset="-78"/>
              </a:rPr>
              <a:t>c</a:t>
            </a:r>
            <a:r>
              <a:rPr lang="fa-IR" dirty="0" smtClean="0">
                <a:solidFill>
                  <a:srgbClr val="0070C0"/>
                </a:solidFill>
                <a:cs typeface="B Nazanin" pitchFamily="2" charset="-78"/>
              </a:rPr>
              <a:t> ، آن را با متن ساده ی </a:t>
            </a:r>
            <a:r>
              <a:rPr lang="en-US" dirty="0" smtClean="0">
                <a:solidFill>
                  <a:srgbClr val="0070C0"/>
                </a:solidFill>
                <a:cs typeface="B Nazanin" pitchFamily="2" charset="-78"/>
              </a:rPr>
              <a:t>p</a:t>
            </a:r>
            <a:r>
              <a:rPr lang="fa-IR" dirty="0" smtClean="0">
                <a:solidFill>
                  <a:srgbClr val="0070C0"/>
                </a:solidFill>
                <a:cs typeface="B Nazanin" pitchFamily="2" charset="-78"/>
              </a:rPr>
              <a:t>جایگزین می کنیم که به صورت زیر محاسبه می شود.</a:t>
            </a:r>
            <a:endParaRPr lang="fa-IR" dirty="0">
              <a:solidFill>
                <a:srgbClr val="0070C0"/>
              </a:solidFill>
              <a:cs typeface="B Nazanin" pitchFamily="2" charset="-78"/>
            </a:endParaRPr>
          </a:p>
        </p:txBody>
      </p:sp>
      <p:pic>
        <p:nvPicPr>
          <p:cNvPr id="1033" name="Picture 9"/>
          <p:cNvPicPr>
            <a:picLocks noChangeAspect="1" noChangeArrowheads="1"/>
          </p:cNvPicPr>
          <p:nvPr/>
        </p:nvPicPr>
        <p:blipFill>
          <a:blip r:embed="rId9"/>
          <a:srcRect/>
          <a:stretch>
            <a:fillRect/>
          </a:stretch>
        </p:blipFill>
        <p:spPr bwMode="auto">
          <a:xfrm>
            <a:off x="1357290" y="5500702"/>
            <a:ext cx="1528047" cy="285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4" name="Picture 10"/>
          <p:cNvPicPr>
            <a:picLocks noChangeAspect="1" noChangeArrowheads="1"/>
          </p:cNvPicPr>
          <p:nvPr/>
        </p:nvPicPr>
        <p:blipFill>
          <a:blip r:embed="rId10"/>
          <a:srcRect/>
          <a:stretch>
            <a:fillRect/>
          </a:stretch>
        </p:blipFill>
        <p:spPr bwMode="auto">
          <a:xfrm>
            <a:off x="642910" y="5929330"/>
            <a:ext cx="2909900" cy="642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21" name="Footer Placeholder 20"/>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1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slide(fromBottom)">
                                      <p:cBhvr>
                                        <p:cTn id="10" dur="500"/>
                                        <p:tgtEl>
                                          <p:spTgt spid="1026"/>
                                        </p:tgtEl>
                                      </p:cBhvr>
                                    </p:animEffect>
                                  </p:childTnLst>
                                </p:cTn>
                              </p:par>
                              <p:par>
                                <p:cTn id="11" presetID="12" presetClass="entr" presetSubtype="4"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slide(fromBottom)">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lide(fromBottom)">
                                      <p:cBhvr>
                                        <p:cTn id="18" dur="500"/>
                                        <p:tgtEl>
                                          <p:spTgt spid="12"/>
                                        </p:tgtEl>
                                      </p:cBhvr>
                                    </p:animEffect>
                                  </p:childTnLst>
                                </p:cTn>
                              </p:par>
                              <p:par>
                                <p:cTn id="19" presetID="1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slide(fromBottom)">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par>
                                <p:cTn id="27" presetID="12" presetClass="entr" presetSubtype="4"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slide(fromBottom)">
                                      <p:cBhvr>
                                        <p:cTn id="29" dur="500"/>
                                        <p:tgtEl>
                                          <p:spTgt spid="1029"/>
                                        </p:tgtEl>
                                      </p:cBhvr>
                                    </p:animEffect>
                                  </p:childTnLst>
                                </p:cTn>
                              </p:par>
                              <p:par>
                                <p:cTn id="30" presetID="12" presetClass="entr" presetSubtype="4"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slide(fromBottom)">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lide(fromBottom)">
                                      <p:cBhvr>
                                        <p:cTn id="42" dur="500"/>
                                        <p:tgtEl>
                                          <p:spTgt spid="14"/>
                                        </p:tgtEl>
                                      </p:cBhvr>
                                    </p:animEffect>
                                  </p:childTnLst>
                                </p:cTn>
                              </p:par>
                              <p:par>
                                <p:cTn id="43" presetID="12" presetClass="entr" presetSubtype="4" fill="hold" nodeType="withEffect">
                                  <p:stCondLst>
                                    <p:cond delay="0"/>
                                  </p:stCondLst>
                                  <p:childTnLst>
                                    <p:set>
                                      <p:cBhvr>
                                        <p:cTn id="44" dur="1" fill="hold">
                                          <p:stCondLst>
                                            <p:cond delay="0"/>
                                          </p:stCondLst>
                                        </p:cTn>
                                        <p:tgtEl>
                                          <p:spTgt spid="1031"/>
                                        </p:tgtEl>
                                        <p:attrNameLst>
                                          <p:attrName>style.visibility</p:attrName>
                                        </p:attrNameLst>
                                      </p:cBhvr>
                                      <p:to>
                                        <p:strVal val="visible"/>
                                      </p:to>
                                    </p:set>
                                    <p:animEffect transition="in" filter="slide(fromBottom)">
                                      <p:cBhvr>
                                        <p:cTn id="45" dur="500"/>
                                        <p:tgtEl>
                                          <p:spTgt spid="1031"/>
                                        </p:tgtEl>
                                      </p:cBhvr>
                                    </p:animEffect>
                                  </p:childTnLst>
                                </p:cTn>
                              </p:par>
                              <p:par>
                                <p:cTn id="46" presetID="12" presetClass="entr" presetSubtype="4" fill="hold" nodeType="with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slide(fromBottom)">
                                      <p:cBhvr>
                                        <p:cTn id="48" dur="500"/>
                                        <p:tgtEl>
                                          <p:spTgt spid="103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slide(fromBottom)">
                                      <p:cBhvr>
                                        <p:cTn id="53" dur="500"/>
                                        <p:tgtEl>
                                          <p:spTgt spid="17"/>
                                        </p:tgtEl>
                                      </p:cBhvr>
                                    </p:animEffect>
                                  </p:childTnLst>
                                </p:cTn>
                              </p:par>
                              <p:par>
                                <p:cTn id="54" presetID="12" presetClass="entr" presetSubtype="4" fill="hold" nodeType="withEffect">
                                  <p:stCondLst>
                                    <p:cond delay="0"/>
                                  </p:stCondLst>
                                  <p:childTnLst>
                                    <p:set>
                                      <p:cBhvr>
                                        <p:cTn id="55" dur="1" fill="hold">
                                          <p:stCondLst>
                                            <p:cond delay="0"/>
                                          </p:stCondLst>
                                        </p:cTn>
                                        <p:tgtEl>
                                          <p:spTgt spid="1033"/>
                                        </p:tgtEl>
                                        <p:attrNameLst>
                                          <p:attrName>style.visibility</p:attrName>
                                        </p:attrNameLst>
                                      </p:cBhvr>
                                      <p:to>
                                        <p:strVal val="visible"/>
                                      </p:to>
                                    </p:set>
                                    <p:animEffect transition="in" filter="slide(fromBottom)">
                                      <p:cBhvr>
                                        <p:cTn id="56" dur="500"/>
                                        <p:tgtEl>
                                          <p:spTgt spid="1033"/>
                                        </p:tgtEl>
                                      </p:cBhvr>
                                    </p:animEffect>
                                  </p:childTnLst>
                                </p:cTn>
                              </p:par>
                              <p:par>
                                <p:cTn id="57" presetID="12" presetClass="entr" presetSubtype="4" fill="hold" nodeType="withEffect">
                                  <p:stCondLst>
                                    <p:cond delay="0"/>
                                  </p:stCondLst>
                                  <p:childTnLst>
                                    <p:set>
                                      <p:cBhvr>
                                        <p:cTn id="58" dur="1" fill="hold">
                                          <p:stCondLst>
                                            <p:cond delay="0"/>
                                          </p:stCondLst>
                                        </p:cTn>
                                        <p:tgtEl>
                                          <p:spTgt spid="1034"/>
                                        </p:tgtEl>
                                        <p:attrNameLst>
                                          <p:attrName>style.visibility</p:attrName>
                                        </p:attrNameLst>
                                      </p:cBhvr>
                                      <p:to>
                                        <p:strVal val="visible"/>
                                      </p:to>
                                    </p:set>
                                    <p:animEffect transition="in" filter="slide(fromBottom)">
                                      <p:cBhvr>
                                        <p:cTn id="59"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P spid="13" grpId="0"/>
      <p:bldP spid="14"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lded Corner 20"/>
          <p:cNvSpPr/>
          <p:nvPr/>
        </p:nvSpPr>
        <p:spPr>
          <a:xfrm>
            <a:off x="571472" y="857232"/>
            <a:ext cx="8001056" cy="3214710"/>
          </a:xfrm>
          <a:prstGeom prst="foldedCorner">
            <a:avLst/>
          </a:prstGeom>
        </p:spPr>
        <p:style>
          <a:lnRef idx="2">
            <a:schemeClr val="accent3"/>
          </a:lnRef>
          <a:fillRef idx="1">
            <a:schemeClr val="lt1"/>
          </a:fillRef>
          <a:effectRef idx="0">
            <a:schemeClr val="accent3"/>
          </a:effectRef>
          <a:fontRef idx="minor">
            <a:schemeClr val="dk1"/>
          </a:fontRef>
        </p:style>
        <p:txBody>
          <a:bodyPr rtlCol="1" anchor="ctr"/>
          <a:lstStyle/>
          <a:p>
            <a:pPr>
              <a:lnSpc>
                <a:spcPct val="150000"/>
              </a:lnSpc>
            </a:pPr>
            <a:r>
              <a:rPr lang="en-US" b="1" dirty="0" smtClean="0">
                <a:solidFill>
                  <a:srgbClr val="0070C0"/>
                </a:solidFill>
                <a:cs typeface="B Nazanin" pitchFamily="2" charset="-78"/>
              </a:rPr>
              <a:t>SQL</a:t>
            </a:r>
            <a:r>
              <a:rPr lang="en-US" b="1" dirty="0" smtClean="0">
                <a:solidFill>
                  <a:srgbClr val="0070C0"/>
                </a:solidFill>
                <a:cs typeface="B Nazanin" pitchFamily="2" charset="-78"/>
                <a:sym typeface="Wingdings"/>
              </a:rPr>
              <a:t></a:t>
            </a:r>
            <a:r>
              <a:rPr lang="fa-IR" b="1" dirty="0" smtClean="0">
                <a:solidFill>
                  <a:srgbClr val="0070C0"/>
                </a:solidFill>
                <a:cs typeface="B Nazanin" pitchFamily="2" charset="-78"/>
              </a:rPr>
              <a:t> فقط از کنترل دستیابی محتاطانه پشتیبانی می کند.</a:t>
            </a:r>
          </a:p>
          <a:p>
            <a:pPr>
              <a:lnSpc>
                <a:spcPct val="150000"/>
              </a:lnSpc>
            </a:pPr>
            <a:r>
              <a:rPr lang="fa-IR" b="1" dirty="0" smtClean="0">
                <a:solidFill>
                  <a:srgbClr val="0070C0"/>
                </a:solidFill>
                <a:cs typeface="B Nazanin" pitchFamily="2" charset="-78"/>
                <a:sym typeface="Wingdings"/>
              </a:rPr>
              <a:t></a:t>
            </a:r>
            <a:r>
              <a:rPr lang="fa-IR" b="1" dirty="0" smtClean="0">
                <a:solidFill>
                  <a:srgbClr val="0070C0"/>
                </a:solidFill>
                <a:cs typeface="B Nazanin" pitchFamily="2" charset="-78"/>
              </a:rPr>
              <a:t>دو ویژگی در </a:t>
            </a:r>
            <a:r>
              <a:rPr lang="en-US" b="1" dirty="0" smtClean="0">
                <a:solidFill>
                  <a:srgbClr val="0070C0"/>
                </a:solidFill>
                <a:cs typeface="B Nazanin" pitchFamily="2" charset="-78"/>
              </a:rPr>
              <a:t>SQL</a:t>
            </a:r>
            <a:r>
              <a:rPr lang="fa-IR" b="1" dirty="0" smtClean="0">
                <a:solidFill>
                  <a:srgbClr val="0070C0"/>
                </a:solidFill>
                <a:cs typeface="B Nazanin" pitchFamily="2" charset="-78"/>
              </a:rPr>
              <a:t> وجود دارند :</a:t>
            </a:r>
          </a:p>
          <a:p>
            <a:pPr lvl="1">
              <a:lnSpc>
                <a:spcPct val="150000"/>
              </a:lnSpc>
              <a:buFont typeface="Wingdings" pitchFamily="2" charset="2"/>
              <a:buChar char="q"/>
            </a:pPr>
            <a:r>
              <a:rPr lang="fa-IR" b="1" dirty="0" smtClean="0">
                <a:solidFill>
                  <a:srgbClr val="0070C0"/>
                </a:solidFill>
                <a:cs typeface="B Nazanin" pitchFamily="2" charset="-78"/>
              </a:rPr>
              <a:t>مکانیزم دید (</a:t>
            </a:r>
            <a:r>
              <a:rPr lang="en-US" b="1" dirty="0" smtClean="0">
                <a:solidFill>
                  <a:srgbClr val="0070C0"/>
                </a:solidFill>
                <a:cs typeface="B Nazanin" pitchFamily="2" charset="-78"/>
              </a:rPr>
              <a:t>View Mechanism</a:t>
            </a:r>
            <a:r>
              <a:rPr lang="fa-IR" b="1" dirty="0" smtClean="0">
                <a:solidFill>
                  <a:srgbClr val="0070C0"/>
                </a:solidFill>
                <a:cs typeface="B Nazanin" pitchFamily="2" charset="-78"/>
              </a:rPr>
              <a:t>):</a:t>
            </a:r>
          </a:p>
          <a:p>
            <a:pPr lvl="1">
              <a:lnSpc>
                <a:spcPct val="150000"/>
              </a:lnSpc>
            </a:pPr>
            <a:r>
              <a:rPr lang="fa-IR" b="1" dirty="0" smtClean="0">
                <a:solidFill>
                  <a:srgbClr val="0070C0"/>
                </a:solidFill>
                <a:cs typeface="B Nazanin" pitchFamily="2" charset="-78"/>
              </a:rPr>
              <a:t> </a:t>
            </a:r>
            <a:r>
              <a:rPr lang="fa-IR" dirty="0" smtClean="0">
                <a:solidFill>
                  <a:srgbClr val="0070C0"/>
                </a:solidFill>
                <a:cs typeface="B Nazanin" pitchFamily="2" charset="-78"/>
              </a:rPr>
              <a:t>که می تواند برای مخفی کردن داده های حساس از کاربران غیر مجاز به کار رود.</a:t>
            </a:r>
          </a:p>
          <a:p>
            <a:pPr lvl="1">
              <a:lnSpc>
                <a:spcPct val="150000"/>
              </a:lnSpc>
              <a:buFont typeface="Wingdings" pitchFamily="2" charset="2"/>
              <a:buChar char="q"/>
            </a:pPr>
            <a:r>
              <a:rPr lang="fa-IR" b="1" dirty="0" smtClean="0">
                <a:solidFill>
                  <a:srgbClr val="0070C0"/>
                </a:solidFill>
                <a:cs typeface="B Nazanin" pitchFamily="2" charset="-78"/>
              </a:rPr>
              <a:t>زیر سیستم احراز هویت (</a:t>
            </a:r>
            <a:r>
              <a:rPr lang="en-US" b="1" dirty="0" smtClean="0">
                <a:solidFill>
                  <a:srgbClr val="0070C0"/>
                </a:solidFill>
                <a:cs typeface="B Nazanin" pitchFamily="2" charset="-78"/>
              </a:rPr>
              <a:t>Authorization Subsystem</a:t>
            </a:r>
            <a:r>
              <a:rPr lang="fa-IR" b="1" dirty="0" smtClean="0">
                <a:solidFill>
                  <a:srgbClr val="0070C0"/>
                </a:solidFill>
                <a:cs typeface="B Nazanin" pitchFamily="2" charset="-78"/>
              </a:rPr>
              <a:t>) :</a:t>
            </a:r>
          </a:p>
          <a:p>
            <a:pPr lvl="1">
              <a:lnSpc>
                <a:spcPct val="150000"/>
              </a:lnSpc>
            </a:pPr>
            <a:r>
              <a:rPr lang="fa-IR" b="1" dirty="0" smtClean="0">
                <a:solidFill>
                  <a:srgbClr val="0070C0"/>
                </a:solidFill>
                <a:cs typeface="B Nazanin" pitchFamily="2" charset="-78"/>
              </a:rPr>
              <a:t> </a:t>
            </a:r>
            <a:r>
              <a:rPr lang="fa-IR" dirty="0" smtClean="0">
                <a:solidFill>
                  <a:srgbClr val="0070C0"/>
                </a:solidFill>
                <a:cs typeface="B Nazanin" pitchFamily="2" charset="-78"/>
              </a:rPr>
              <a:t>که به کاربران اجازه می دهد ، کاربرانی با امتیازات خاص بتوانند به طور انتخابی و پویا ، آن امتیازات را به کاربران دیگر واگذار کنندو یا آن امتیازات را پس بگیرند .</a:t>
            </a:r>
            <a:endParaRPr lang="fa-IR" dirty="0">
              <a:solidFill>
                <a:srgbClr val="0070C0"/>
              </a:solidFill>
              <a:cs typeface="B Nazanin" pitchFamily="2" charset="-78"/>
            </a:endParaRPr>
          </a:p>
        </p:txBody>
      </p:sp>
      <p:sp>
        <p:nvSpPr>
          <p:cNvPr id="23" name="Folded Corner 22"/>
          <p:cNvSpPr/>
          <p:nvPr/>
        </p:nvSpPr>
        <p:spPr>
          <a:xfrm>
            <a:off x="571472" y="4214818"/>
            <a:ext cx="8001056" cy="2357454"/>
          </a:xfrm>
          <a:prstGeom prst="foldedCorner">
            <a:avLst/>
          </a:prstGeom>
        </p:spPr>
        <p:style>
          <a:lnRef idx="2">
            <a:schemeClr val="accent1"/>
          </a:lnRef>
          <a:fillRef idx="1">
            <a:schemeClr val="lt1"/>
          </a:fillRef>
          <a:effectRef idx="0">
            <a:schemeClr val="accent1"/>
          </a:effectRef>
          <a:fontRef idx="minor">
            <a:schemeClr val="dk1"/>
          </a:fontRef>
        </p:style>
        <p:txBody>
          <a:bodyPr rtlCol="1" anchor="ctr"/>
          <a:lstStyle/>
          <a:p>
            <a:pPr>
              <a:lnSpc>
                <a:spcPct val="150000"/>
              </a:lnSpc>
            </a:pPr>
            <a:r>
              <a:rPr lang="fa-IR" b="1" dirty="0" smtClean="0">
                <a:solidFill>
                  <a:srgbClr val="C00000"/>
                </a:solidFill>
                <a:cs typeface="B Nazanin" pitchFamily="2" charset="-78"/>
              </a:rPr>
              <a:t>دیدها و امنیت ها (</a:t>
            </a:r>
            <a:r>
              <a:rPr lang="en-US" b="1" dirty="0" smtClean="0">
                <a:solidFill>
                  <a:srgbClr val="C00000"/>
                </a:solidFill>
                <a:latin typeface="Times New Roman" pitchFamily="18" charset="0"/>
                <a:cs typeface="Times New Roman" pitchFamily="18" charset="0"/>
              </a:rPr>
              <a:t>Views and Security</a:t>
            </a:r>
            <a:r>
              <a:rPr lang="fa-IR" b="1" dirty="0" smtClean="0">
                <a:solidFill>
                  <a:srgbClr val="C00000"/>
                </a:solidFill>
                <a:cs typeface="B Nazanin" pitchFamily="2" charset="-78"/>
              </a:rPr>
              <a:t>) :</a:t>
            </a:r>
          </a:p>
          <a:p>
            <a:pPr>
              <a:lnSpc>
                <a:spcPct val="150000"/>
              </a:lnSpc>
            </a:pPr>
            <a:r>
              <a:rPr lang="fa-IR" dirty="0" smtClean="0">
                <a:solidFill>
                  <a:srgbClr val="C00000"/>
                </a:solidFill>
                <a:cs typeface="B Nazanin" pitchFamily="2" charset="-78"/>
              </a:rPr>
              <a:t>مکانیزم دید ، به بانک اطلاعات اجازه می دهد که از نظر مفهومی با روش های مختلف به تکه هایی تقسیم شود ، به طوری که اطلاعات حساس ، نسبت به کاربران غیر مجاز مخفی شوند.اما اجازه نمی دهد مشخصات عملیات هایی که کاربران مجاز ، اجازه ی اجرای آن را دارند به تکه هایی تقسیم گردد. که البته این کار توسط دستور </a:t>
            </a:r>
            <a:r>
              <a:rPr lang="en-US" dirty="0" smtClean="0">
                <a:solidFill>
                  <a:srgbClr val="C00000"/>
                </a:solidFill>
                <a:cs typeface="B Nazanin" pitchFamily="2" charset="-78"/>
              </a:rPr>
              <a:t>GRANT</a:t>
            </a:r>
            <a:r>
              <a:rPr lang="fa-IR" dirty="0" smtClean="0">
                <a:solidFill>
                  <a:srgbClr val="C00000"/>
                </a:solidFill>
                <a:cs typeface="B Nazanin" pitchFamily="2" charset="-78"/>
              </a:rPr>
              <a:t> انجام می شود.</a:t>
            </a:r>
          </a:p>
        </p:txBody>
      </p:sp>
      <p:sp>
        <p:nvSpPr>
          <p:cNvPr id="5" name="Rectangle 4"/>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7" name="Footer Placeholder 6"/>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edge">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Brace 3"/>
          <p:cNvSpPr/>
          <p:nvPr/>
        </p:nvSpPr>
        <p:spPr>
          <a:xfrm>
            <a:off x="6500826" y="428604"/>
            <a:ext cx="714380" cy="6000792"/>
          </a:xfrm>
          <a:prstGeom prst="rightBrace">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ln w="76200">
                <a:solidFill>
                  <a:schemeClr val="tx1"/>
                </a:solidFill>
              </a:ln>
              <a:effectLst>
                <a:glow rad="228600">
                  <a:schemeClr val="accent3">
                    <a:satMod val="175000"/>
                    <a:alpha val="40000"/>
                  </a:schemeClr>
                </a:glow>
              </a:effectLst>
            </a:endParaRPr>
          </a:p>
        </p:txBody>
      </p:sp>
      <p:sp>
        <p:nvSpPr>
          <p:cNvPr id="5" name="TextBox 4"/>
          <p:cNvSpPr txBox="1"/>
          <p:nvPr/>
        </p:nvSpPr>
        <p:spPr>
          <a:xfrm>
            <a:off x="6143636" y="642918"/>
            <a:ext cx="184731" cy="369332"/>
          </a:xfrm>
          <a:prstGeom prst="rect">
            <a:avLst/>
          </a:prstGeom>
          <a:noFill/>
        </p:spPr>
        <p:txBody>
          <a:bodyPr wrap="none" rtlCol="1">
            <a:spAutoFit/>
          </a:bodyPr>
          <a:lstStyle/>
          <a:p>
            <a:endParaRPr lang="fa-IR" dirty="0"/>
          </a:p>
        </p:txBody>
      </p:sp>
      <p:sp>
        <p:nvSpPr>
          <p:cNvPr id="8" name="TextBox 7"/>
          <p:cNvSpPr txBox="1"/>
          <p:nvPr/>
        </p:nvSpPr>
        <p:spPr>
          <a:xfrm>
            <a:off x="495953" y="642918"/>
            <a:ext cx="6362063" cy="400110"/>
          </a:xfrm>
          <a:prstGeom prst="rect">
            <a:avLst/>
          </a:prstGeom>
          <a:noFill/>
        </p:spPr>
        <p:txBody>
          <a:bodyPr wrap="none" rtlCol="1">
            <a:spAutoFit/>
          </a:bodyPr>
          <a:lstStyle/>
          <a:p>
            <a:r>
              <a:rPr lang="fa-IR" sz="2000" dirty="0" smtClean="0">
                <a:solidFill>
                  <a:srgbClr val="C00000"/>
                </a:solidFill>
                <a:effectLst>
                  <a:outerShdw blurRad="63500" sx="102000" sy="102000" algn="ctr" rotWithShape="0">
                    <a:prstClr val="black">
                      <a:alpha val="40000"/>
                    </a:prstClr>
                  </a:outerShdw>
                </a:effectLst>
                <a:cs typeface="B Titr" pitchFamily="2" charset="-78"/>
              </a:rPr>
              <a:t>4-16)بانک های اطلاعات آماری </a:t>
            </a:r>
            <a:r>
              <a:rPr lang="en-US" sz="2000" b="1" dirty="0" smtClean="0">
                <a:ln w="11430">
                  <a:noFill/>
                </a:ln>
                <a:solidFill>
                  <a:srgbClr val="C00000"/>
                </a:solidFill>
                <a:effectLst>
                  <a:outerShdw blurRad="63500" sx="102000" sy="102000" algn="ctr" rotWithShape="0">
                    <a:prstClr val="black">
                      <a:alpha val="40000"/>
                    </a:prstClr>
                  </a:outerShdw>
                </a:effectLst>
                <a:latin typeface="Times New Roman" pitchFamily="18" charset="0"/>
                <a:cs typeface="B Titr" pitchFamily="2" charset="-78"/>
              </a:rPr>
              <a:t>STATISTICAL DATABASE</a:t>
            </a:r>
            <a:endParaRPr lang="fa-IR" sz="2000" dirty="0">
              <a:solidFill>
                <a:srgbClr val="C00000"/>
              </a:solidFill>
              <a:effectLst>
                <a:outerShdw blurRad="63500" sx="102000" sy="102000" algn="ctr" rotWithShape="0">
                  <a:prstClr val="black">
                    <a:alpha val="40000"/>
                  </a:prstClr>
                </a:outerShdw>
              </a:effectLst>
              <a:cs typeface="B Titr" pitchFamily="2" charset="-78"/>
            </a:endParaRPr>
          </a:p>
        </p:txBody>
      </p:sp>
      <p:sp>
        <p:nvSpPr>
          <p:cNvPr id="9" name="TextBox 8"/>
          <p:cNvSpPr txBox="1"/>
          <p:nvPr/>
        </p:nvSpPr>
        <p:spPr>
          <a:xfrm>
            <a:off x="2109600" y="3214686"/>
            <a:ext cx="4748416" cy="400110"/>
          </a:xfrm>
          <a:prstGeom prst="rect">
            <a:avLst/>
          </a:prstGeom>
          <a:noFill/>
        </p:spPr>
        <p:txBody>
          <a:bodyPr wrap="none" rtlCol="1">
            <a:spAutoFit/>
          </a:bodyPr>
          <a:lstStyle/>
          <a:p>
            <a:r>
              <a:rPr lang="fa-IR" sz="2000" b="1" dirty="0" smtClean="0">
                <a:ln w="11430">
                  <a:noFill/>
                </a:ln>
                <a:solidFill>
                  <a:srgbClr val="C00000"/>
                </a:solidFill>
                <a:effectLst>
                  <a:outerShdw blurRad="63500" sx="102000" sy="102000" algn="ctr" rotWithShape="0">
                    <a:prstClr val="black">
                      <a:alpha val="40000"/>
                    </a:prstClr>
                  </a:outerShdw>
                </a:effectLst>
                <a:latin typeface="Times New Roman" pitchFamily="18" charset="0"/>
                <a:cs typeface="B Titr" pitchFamily="2" charset="-78"/>
              </a:rPr>
              <a:t>5-16 ) </a:t>
            </a:r>
            <a:r>
              <a:rPr lang="fa-IR" sz="2000" dirty="0" smtClean="0">
                <a:solidFill>
                  <a:srgbClr val="C00000"/>
                </a:solidFill>
                <a:effectLst>
                  <a:outerShdw blurRad="63500" sx="102000" sy="102000" algn="ctr" rotWithShape="0">
                    <a:prstClr val="black">
                      <a:alpha val="40000"/>
                    </a:prstClr>
                  </a:outerShdw>
                </a:effectLst>
                <a:latin typeface="Times New Roman" pitchFamily="18" charset="0"/>
                <a:cs typeface="B Titr" pitchFamily="2" charset="-78"/>
              </a:rPr>
              <a:t>رمز گذاری داده ها </a:t>
            </a:r>
            <a:r>
              <a:rPr lang="fa-IR" sz="2000" b="1" dirty="0" smtClean="0">
                <a:solidFill>
                  <a:srgbClr val="C00000"/>
                </a:solidFill>
                <a:effectLst>
                  <a:outerShdw blurRad="63500" sx="102000" sy="102000" algn="ctr" rotWithShape="0">
                    <a:prstClr val="black">
                      <a:alpha val="40000"/>
                    </a:prstClr>
                  </a:outerShdw>
                </a:effectLst>
                <a:latin typeface="Times New Roman" pitchFamily="18" charset="0"/>
                <a:cs typeface="Times New Roman" pitchFamily="18" charset="0"/>
              </a:rPr>
              <a:t>(</a:t>
            </a:r>
            <a:r>
              <a:rPr lang="en-US" sz="2000" b="1" dirty="0" smtClean="0">
                <a:solidFill>
                  <a:srgbClr val="C00000"/>
                </a:solidFill>
                <a:effectLst>
                  <a:outerShdw blurRad="63500" sx="102000" sy="102000" algn="ctr" rotWithShape="0">
                    <a:prstClr val="black">
                      <a:alpha val="40000"/>
                    </a:prstClr>
                  </a:outerShdw>
                </a:effectLst>
                <a:latin typeface="Times New Roman" pitchFamily="18" charset="0"/>
                <a:cs typeface="Times New Roman" pitchFamily="18" charset="0"/>
              </a:rPr>
              <a:t>Data Encryption</a:t>
            </a:r>
            <a:r>
              <a:rPr lang="fa-IR" sz="2000" b="1" dirty="0" smtClean="0">
                <a:solidFill>
                  <a:srgbClr val="C00000"/>
                </a:solidFill>
                <a:effectLst>
                  <a:outerShdw blurRad="63500" sx="102000" sy="102000" algn="ctr" rotWithShape="0">
                    <a:prstClr val="black">
                      <a:alpha val="40000"/>
                    </a:prstClr>
                  </a:outerShdw>
                </a:effectLst>
                <a:latin typeface="Times New Roman" pitchFamily="18" charset="0"/>
                <a:cs typeface="Times New Roman" pitchFamily="18" charset="0"/>
              </a:rPr>
              <a:t>)</a:t>
            </a:r>
          </a:p>
        </p:txBody>
      </p:sp>
      <p:sp>
        <p:nvSpPr>
          <p:cNvPr id="10" name="Rectangle 9"/>
          <p:cNvSpPr/>
          <p:nvPr/>
        </p:nvSpPr>
        <p:spPr>
          <a:xfrm>
            <a:off x="2721434" y="5857892"/>
            <a:ext cx="4136582" cy="400110"/>
          </a:xfrm>
          <a:prstGeom prst="rect">
            <a:avLst/>
          </a:prstGeom>
        </p:spPr>
        <p:txBody>
          <a:bodyPr wrap="none">
            <a:spAutoFit/>
          </a:bodyPr>
          <a:lstStyle/>
          <a:p>
            <a:r>
              <a:rPr lang="fa-IR" sz="2000" dirty="0" smtClean="0">
                <a:solidFill>
                  <a:srgbClr val="C00000"/>
                </a:solidFill>
                <a:effectLst>
                  <a:outerShdw blurRad="63500" sx="102000" sy="102000" algn="ctr" rotWithShape="0">
                    <a:prstClr val="black">
                      <a:alpha val="40000"/>
                    </a:prstClr>
                  </a:outerShdw>
                </a:effectLst>
                <a:latin typeface="Times New Roman" pitchFamily="18" charset="0"/>
                <a:cs typeface="B Titr" pitchFamily="2" charset="-78"/>
              </a:rPr>
              <a:t>4-16 ) امکانات </a:t>
            </a:r>
            <a:r>
              <a:rPr lang="en-US" sz="2000" dirty="0" smtClean="0">
                <a:solidFill>
                  <a:srgbClr val="C00000"/>
                </a:solidFill>
                <a:effectLst>
                  <a:outerShdw blurRad="63500" sx="102000" sy="102000" algn="ctr" rotWithShape="0">
                    <a:prstClr val="black">
                      <a:alpha val="40000"/>
                    </a:prstClr>
                  </a:outerShdw>
                </a:effectLst>
                <a:latin typeface="Times New Roman" pitchFamily="18" charset="0"/>
                <a:cs typeface="B Titr" pitchFamily="2" charset="-78"/>
              </a:rPr>
              <a:t> </a:t>
            </a:r>
            <a:r>
              <a:rPr lang="en-US" sz="2000" b="1" dirty="0" smtClean="0">
                <a:solidFill>
                  <a:srgbClr val="C00000"/>
                </a:solidFill>
                <a:effectLst>
                  <a:outerShdw blurRad="63500" sx="102000" sy="102000" algn="ctr" rotWithShape="0">
                    <a:prstClr val="black">
                      <a:alpha val="40000"/>
                    </a:prstClr>
                  </a:outerShdw>
                </a:effectLst>
                <a:latin typeface="Times New Roman" pitchFamily="18" charset="0"/>
                <a:cs typeface="Times New Roman" pitchFamily="18" charset="0"/>
              </a:rPr>
              <a:t>(SQL Facilities) SQL </a:t>
            </a:r>
            <a:endParaRPr lang="fa-IR" sz="2000" b="1" dirty="0">
              <a:solidFill>
                <a:srgbClr val="C00000"/>
              </a:solidFill>
              <a:effectLst>
                <a:outerShdw blurRad="63500" sx="102000" sy="102000" algn="ctr" rotWithShape="0">
                  <a:prstClr val="black">
                    <a:alpha val="40000"/>
                  </a:prstClr>
                </a:outerShdw>
              </a:effectLst>
              <a:latin typeface="Times New Roman" pitchFamily="18" charset="0"/>
              <a:cs typeface="Times New Roman" pitchFamily="18" charset="0"/>
            </a:endParaRPr>
          </a:p>
        </p:txBody>
      </p:sp>
      <p:sp>
        <p:nvSpPr>
          <p:cNvPr id="11" name="TextBox 10"/>
          <p:cNvSpPr txBox="1"/>
          <p:nvPr/>
        </p:nvSpPr>
        <p:spPr>
          <a:xfrm>
            <a:off x="7147943" y="3214686"/>
            <a:ext cx="1996059" cy="430887"/>
          </a:xfrm>
          <a:prstGeom prst="rect">
            <a:avLst/>
          </a:prstGeom>
          <a:noFill/>
        </p:spPr>
        <p:txBody>
          <a:bodyPr wrap="none" rtlCol="1">
            <a:spAutoFit/>
          </a:bodyPr>
          <a:lstStyle/>
          <a:p>
            <a:r>
              <a:rPr lang="fa-IR" sz="2200" dirty="0" smtClean="0">
                <a:solidFill>
                  <a:srgbClr val="C00000"/>
                </a:solidFill>
                <a:cs typeface="B Titr" pitchFamily="2" charset="-78"/>
              </a:rPr>
              <a:t>مباحث قابل ارائه :</a:t>
            </a:r>
            <a:endParaRPr lang="fa-IR" sz="2200" dirty="0">
              <a:solidFill>
                <a:srgbClr val="C00000"/>
              </a:solidFill>
              <a:cs typeface="B Titr" pitchFamily="2" charset="-78"/>
            </a:endParaRPr>
          </a:p>
        </p:txBody>
      </p:sp>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741111" y="588986"/>
            <a:ext cx="3974293" cy="553998"/>
          </a:xfrm>
          <a:prstGeom prst="rect">
            <a:avLst/>
          </a:prstGeom>
        </p:spPr>
        <p:txBody>
          <a:bodyPr wrap="none">
            <a:spAutoFit/>
          </a:bodyPr>
          <a:lstStyle/>
          <a:p>
            <a:pPr>
              <a:lnSpc>
                <a:spcPct val="150000"/>
              </a:lnSpc>
            </a:pPr>
            <a:r>
              <a:rPr lang="fa-IR" sz="2000" b="1" dirty="0" smtClean="0">
                <a:solidFill>
                  <a:srgbClr val="C00000"/>
                </a:solidFill>
                <a:cs typeface="B Titr" pitchFamily="2" charset="-78"/>
              </a:rPr>
              <a:t>دیدها و امنیت (</a:t>
            </a:r>
            <a:r>
              <a:rPr lang="en-US" sz="2000" b="1" dirty="0" smtClean="0">
                <a:solidFill>
                  <a:srgbClr val="C00000"/>
                </a:solidFill>
                <a:latin typeface="Times New Roman" pitchFamily="18" charset="0"/>
                <a:cs typeface="Times New Roman" pitchFamily="18" charset="0"/>
              </a:rPr>
              <a:t>Views and Security</a:t>
            </a:r>
            <a:r>
              <a:rPr lang="fa-IR" sz="2000" b="1" dirty="0" smtClean="0">
                <a:solidFill>
                  <a:srgbClr val="C00000"/>
                </a:solidFill>
                <a:cs typeface="B Titr" pitchFamily="2" charset="-78"/>
              </a:rPr>
              <a:t>)  :</a:t>
            </a:r>
          </a:p>
        </p:txBody>
      </p:sp>
      <p:sp>
        <p:nvSpPr>
          <p:cNvPr id="70" name="TextBox 69"/>
          <p:cNvSpPr txBox="1"/>
          <p:nvPr/>
        </p:nvSpPr>
        <p:spPr>
          <a:xfrm>
            <a:off x="4572000" y="4643446"/>
            <a:ext cx="4071966" cy="130420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nSpc>
                <a:spcPct val="150000"/>
              </a:lnSpc>
            </a:pPr>
            <a:r>
              <a:rPr lang="fa-IR" sz="1600" b="1" dirty="0" smtClean="0">
                <a:solidFill>
                  <a:srgbClr val="0070C0"/>
                </a:solidFill>
                <a:cs typeface="B Nazanin" pitchFamily="2" charset="-78"/>
                <a:sym typeface="Wingdings"/>
              </a:rPr>
              <a:t></a:t>
            </a:r>
            <a:r>
              <a:rPr lang="fa-IR" b="1" dirty="0" smtClean="0">
                <a:solidFill>
                  <a:srgbClr val="0070C0"/>
                </a:solidFill>
                <a:cs typeface="B Nazanin" pitchFamily="2" charset="-78"/>
              </a:rPr>
              <a:t>این دید داده هایی را تعریف می کند که باید احراز هویت روی آن تعیین شودکه این کار توسط دستور </a:t>
            </a:r>
            <a:r>
              <a:rPr lang="en-US" b="1" dirty="0" smtClean="0">
                <a:solidFill>
                  <a:srgbClr val="0070C0"/>
                </a:solidFill>
                <a:cs typeface="B Nazanin" pitchFamily="2" charset="-78"/>
              </a:rPr>
              <a:t>GRANT</a:t>
            </a:r>
            <a:r>
              <a:rPr lang="fa-IR" b="1" dirty="0" smtClean="0">
                <a:solidFill>
                  <a:srgbClr val="0070C0"/>
                </a:solidFill>
                <a:cs typeface="B Nazanin" pitchFamily="2" charset="-78"/>
              </a:rPr>
              <a:t> انجام می شود.</a:t>
            </a:r>
            <a:endParaRPr lang="fa-IR" b="1" dirty="0">
              <a:solidFill>
                <a:srgbClr val="0070C0"/>
              </a:solidFill>
              <a:cs typeface="B Nazanin" pitchFamily="2" charset="-78"/>
            </a:endParaRPr>
          </a:p>
        </p:txBody>
      </p:sp>
      <p:pic>
        <p:nvPicPr>
          <p:cNvPr id="3" name="Picture 3"/>
          <p:cNvPicPr>
            <a:picLocks noChangeAspect="1" noChangeArrowheads="1"/>
          </p:cNvPicPr>
          <p:nvPr/>
        </p:nvPicPr>
        <p:blipFill>
          <a:blip r:embed="rId2"/>
          <a:srcRect/>
          <a:stretch>
            <a:fillRect/>
          </a:stretch>
        </p:blipFill>
        <p:spPr bwMode="auto">
          <a:xfrm>
            <a:off x="142844" y="1142984"/>
            <a:ext cx="4214842" cy="2823902"/>
          </a:xfrm>
          <a:prstGeom prst="rect">
            <a:avLst/>
          </a:prstGeom>
          <a:ln>
            <a:noFill/>
          </a:ln>
          <a:effectLst>
            <a:outerShdw blurRad="292100" dist="139700" dir="2700000" algn="tl" rotWithShape="0">
              <a:srgbClr val="333333">
                <a:alpha val="65000"/>
              </a:srgbClr>
            </a:outerShdw>
          </a:effectLst>
        </p:spPr>
      </p:pic>
      <p:pic>
        <p:nvPicPr>
          <p:cNvPr id="4" name="Picture 4"/>
          <p:cNvPicPr>
            <a:picLocks noChangeAspect="1" noChangeArrowheads="1"/>
          </p:cNvPicPr>
          <p:nvPr/>
        </p:nvPicPr>
        <p:blipFill>
          <a:blip r:embed="rId3"/>
          <a:srcRect/>
          <a:stretch>
            <a:fillRect/>
          </a:stretch>
        </p:blipFill>
        <p:spPr bwMode="auto">
          <a:xfrm>
            <a:off x="142844" y="4357694"/>
            <a:ext cx="4198610" cy="178595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a:srcRect/>
          <a:stretch>
            <a:fillRect/>
          </a:stretch>
        </p:blipFill>
        <p:spPr bwMode="auto">
          <a:xfrm>
            <a:off x="4572000" y="1214422"/>
            <a:ext cx="4143404" cy="3286148"/>
          </a:xfrm>
          <a:prstGeom prst="rect">
            <a:avLst/>
          </a:prstGeom>
          <a:ln>
            <a:noFill/>
          </a:ln>
          <a:effectLst>
            <a:outerShdw blurRad="292100" dist="139700" dir="2700000" algn="tl" rotWithShape="0">
              <a:srgbClr val="333333">
                <a:alpha val="65000"/>
              </a:srgbClr>
            </a:outerShdw>
          </a:effectLst>
        </p:spPr>
      </p:pic>
      <p:sp>
        <p:nvSpPr>
          <p:cNvPr id="27" name="Rectangle 26"/>
          <p:cNvSpPr/>
          <p:nvPr/>
        </p:nvSpPr>
        <p:spPr>
          <a:xfrm>
            <a:off x="1714480" y="71414"/>
            <a:ext cx="5676554" cy="461665"/>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fa-IR" sz="2400" b="1" dirty="0" smtClean="0">
                <a:ln w="11430">
                  <a:noFill/>
                </a:ln>
                <a:solidFill>
                  <a:schemeClr val="bg1"/>
                </a:solidFill>
                <a:effectLst>
                  <a:glow rad="228600">
                    <a:schemeClr val="accent4">
                      <a:satMod val="175000"/>
                      <a:alpha val="40000"/>
                    </a:schemeClr>
                  </a:glow>
                  <a:outerShdw blurRad="60007" dist="310007" dir="7680000" sy="30000" kx="1300200" algn="ctr" rotWithShape="0">
                    <a:prstClr val="black">
                      <a:alpha val="32000"/>
                    </a:prstClr>
                  </a:outerShdw>
                </a:effectLst>
                <a:latin typeface="Times New Roman" pitchFamily="18" charset="0"/>
                <a:cs typeface="B Titr" pitchFamily="2" charset="-78"/>
              </a:rPr>
              <a:t>5-16 ) </a:t>
            </a:r>
            <a:r>
              <a:rPr lang="fa-IR" sz="2400" dirty="0" smtClean="0">
                <a:solidFill>
                  <a:schemeClr val="bg1"/>
                </a:solidFill>
                <a:effectLst>
                  <a:glow rad="228600">
                    <a:schemeClr val="accent4">
                      <a:satMod val="175000"/>
                      <a:alpha val="40000"/>
                    </a:schemeClr>
                  </a:glow>
                </a:effectLst>
                <a:latin typeface="Times New Roman" pitchFamily="18" charset="0"/>
                <a:cs typeface="B Titr" pitchFamily="2" charset="-78"/>
              </a:rPr>
              <a:t>رمز گذاری داده ها </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r>
              <a:rPr lang="en-US"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Data Encryption</a:t>
            </a:r>
            <a:r>
              <a:rPr lang="fa-IR" sz="2400" b="1" dirty="0" smtClean="0">
                <a:solidFill>
                  <a:schemeClr val="bg1"/>
                </a:solidFill>
                <a:effectLst>
                  <a:glow rad="228600">
                    <a:schemeClr val="accent4">
                      <a:satMod val="175000"/>
                      <a:alpha val="40000"/>
                    </a:schemeClr>
                  </a:glow>
                </a:effectLst>
                <a:latin typeface="Times New Roman" pitchFamily="18" charset="0"/>
                <a:cs typeface="Times New Roman" pitchFamily="18" charset="0"/>
              </a:rPr>
              <a:t>)</a:t>
            </a:r>
          </a:p>
        </p:txBody>
      </p:sp>
      <p:sp>
        <p:nvSpPr>
          <p:cNvPr id="9" name="Footer Placeholder 8"/>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ox(in)">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41111" y="642918"/>
            <a:ext cx="3974293" cy="515526"/>
          </a:xfrm>
          <a:prstGeom prst="rect">
            <a:avLst/>
          </a:prstGeom>
        </p:spPr>
        <p:txBody>
          <a:bodyPr wrap="none">
            <a:spAutoFit/>
          </a:bodyPr>
          <a:lstStyle/>
          <a:p>
            <a:pPr>
              <a:lnSpc>
                <a:spcPct val="150000"/>
              </a:lnSpc>
            </a:pPr>
            <a:r>
              <a:rPr lang="fa-IR" sz="2000" b="1" dirty="0" smtClean="0">
                <a:solidFill>
                  <a:srgbClr val="C00000"/>
                </a:solidFill>
                <a:cs typeface="B Titr" pitchFamily="2" charset="-78"/>
              </a:rPr>
              <a:t>دیدها و امنیت (</a:t>
            </a:r>
            <a:r>
              <a:rPr lang="en-US" sz="2000" b="1" dirty="0" smtClean="0">
                <a:solidFill>
                  <a:srgbClr val="C00000"/>
                </a:solidFill>
                <a:latin typeface="Times New Roman" pitchFamily="18" charset="0"/>
                <a:cs typeface="Times New Roman" pitchFamily="18" charset="0"/>
              </a:rPr>
              <a:t>Views and Security</a:t>
            </a:r>
            <a:r>
              <a:rPr lang="fa-IR" sz="2000" b="1" dirty="0" smtClean="0">
                <a:solidFill>
                  <a:srgbClr val="C00000"/>
                </a:solidFill>
                <a:cs typeface="B Titr" pitchFamily="2" charset="-78"/>
              </a:rPr>
              <a:t>)  :</a:t>
            </a:r>
          </a:p>
        </p:txBody>
      </p:sp>
      <p:sp>
        <p:nvSpPr>
          <p:cNvPr id="33" name="Folded Corner 32"/>
          <p:cNvSpPr/>
          <p:nvPr/>
        </p:nvSpPr>
        <p:spPr>
          <a:xfrm>
            <a:off x="214282" y="4071918"/>
            <a:ext cx="8429684" cy="1857412"/>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pPr>
              <a:lnSpc>
                <a:spcPct val="150000"/>
              </a:lnSpc>
            </a:pPr>
            <a:r>
              <a:rPr lang="fa-IR" b="1" dirty="0" smtClean="0">
                <a:solidFill>
                  <a:schemeClr val="tx1"/>
                </a:solidFill>
                <a:cs typeface="B Nazanin" pitchFamily="2" charset="-78"/>
                <a:sym typeface="Wingdings"/>
              </a:rPr>
              <a:t></a:t>
            </a:r>
            <a:r>
              <a:rPr lang="fa-IR" b="1" dirty="0" smtClean="0">
                <a:solidFill>
                  <a:schemeClr val="tx1"/>
                </a:solidFill>
                <a:cs typeface="B Nazanin" pitchFamily="2" charset="-78"/>
              </a:rPr>
              <a:t>روش مبتنی بر دید نسبت به امنیت ، مشکل خاصی ندارد – مخصوصا وقتی که کاربران مختلف ، روی زیر مجموعه های متفاوتی از یک جدول در یک زمان ، نیاز به امتیازات متفاوتی داشته باشند.</a:t>
            </a:r>
          </a:p>
          <a:p>
            <a:pPr>
              <a:lnSpc>
                <a:spcPct val="150000"/>
              </a:lnSpc>
            </a:pPr>
            <a:r>
              <a:rPr lang="fa-IR" b="1" dirty="0" smtClean="0">
                <a:solidFill>
                  <a:schemeClr val="tx1"/>
                </a:solidFill>
                <a:cs typeface="B Nazanin" pitchFamily="2" charset="-78"/>
              </a:rPr>
              <a:t>مثال : ساختار یک برنامه کاربردی را در نظر بگیرید که اجازه دارد تمام قطعات لندن را پیمایش کند و نمایش دهد و همچنین اجازه دارد بعضی از آن ها را در حین پیمایش (مثلا قطعات قرمز رنگ) را به هنگام کند.</a:t>
            </a:r>
          </a:p>
        </p:txBody>
      </p:sp>
      <p:sp>
        <p:nvSpPr>
          <p:cNvPr id="17" name="Folded Corner 16"/>
          <p:cNvSpPr/>
          <p:nvPr/>
        </p:nvSpPr>
        <p:spPr>
          <a:xfrm>
            <a:off x="214282" y="1357298"/>
            <a:ext cx="8429684" cy="2571768"/>
          </a:xfrm>
          <a:prstGeom prst="foldedCorner">
            <a:avLst/>
          </a:prstGeom>
        </p:spPr>
        <p:style>
          <a:lnRef idx="2">
            <a:schemeClr val="accent1"/>
          </a:lnRef>
          <a:fillRef idx="1">
            <a:schemeClr val="lt1"/>
          </a:fillRef>
          <a:effectRef idx="0">
            <a:schemeClr val="accent1"/>
          </a:effectRef>
          <a:fontRef idx="minor">
            <a:schemeClr val="dk1"/>
          </a:fontRef>
        </p:style>
        <p:txBody>
          <a:bodyPr rtlCol="1" anchor="ctr"/>
          <a:lstStyle/>
          <a:p>
            <a:endParaRPr lang="fa-IR" dirty="0" smtClean="0">
              <a:solidFill>
                <a:srgbClr val="0070C0"/>
              </a:solidFill>
              <a:cs typeface="B Nazanin" pitchFamily="2" charset="-78"/>
            </a:endParaRPr>
          </a:p>
        </p:txBody>
      </p:sp>
      <p:sp>
        <p:nvSpPr>
          <p:cNvPr id="29" name="TextBox 28"/>
          <p:cNvSpPr txBox="1"/>
          <p:nvPr/>
        </p:nvSpPr>
        <p:spPr>
          <a:xfrm>
            <a:off x="214282" y="1357298"/>
            <a:ext cx="8410188" cy="646331"/>
          </a:xfrm>
          <a:prstGeom prst="rect">
            <a:avLst/>
          </a:prstGeom>
          <a:noFill/>
        </p:spPr>
        <p:txBody>
          <a:bodyPr wrap="square" rtlCol="1">
            <a:spAutoFit/>
          </a:bodyPr>
          <a:lstStyle/>
          <a:p>
            <a:r>
              <a:rPr lang="en-US" dirty="0" smtClean="0">
                <a:solidFill>
                  <a:srgbClr val="0070C0"/>
                </a:solidFill>
                <a:latin typeface="Times New Roman" pitchFamily="18" charset="0"/>
                <a:cs typeface="Times New Roman" pitchFamily="18" charset="0"/>
              </a:rPr>
              <a:t>SQL</a:t>
            </a:r>
            <a:r>
              <a:rPr lang="en-US" dirty="0" smtClean="0">
                <a:solidFill>
                  <a:srgbClr val="0070C0"/>
                </a:solidFill>
                <a:latin typeface="Times New Roman" pitchFamily="18" charset="0"/>
                <a:cs typeface="Times New Roman" pitchFamily="18" charset="0"/>
                <a:sym typeface="Wingdings"/>
              </a:rPr>
              <a:t></a:t>
            </a:r>
            <a:r>
              <a:rPr lang="fa-IR" dirty="0" smtClean="0">
                <a:solidFill>
                  <a:srgbClr val="0070C0"/>
                </a:solidFill>
                <a:cs typeface="B Nazanin" pitchFamily="2" charset="-78"/>
              </a:rPr>
              <a:t> از چندین عملگر تو کار بدون عملوند پشتیبانی می کند  </a:t>
            </a:r>
            <a:r>
              <a:rPr lang="en-US" sz="1600" dirty="0" smtClean="0">
                <a:solidFill>
                  <a:srgbClr val="0070C0"/>
                </a:solidFill>
                <a:latin typeface="Times New Roman" pitchFamily="18" charset="0"/>
                <a:cs typeface="Times New Roman" pitchFamily="18" charset="0"/>
              </a:rPr>
              <a:t>CURRENT_USER,CUREENT_DATE,</a:t>
            </a:r>
          </a:p>
          <a:p>
            <a:r>
              <a:rPr lang="en-US" sz="1600" dirty="0" smtClean="0">
                <a:solidFill>
                  <a:srgbClr val="0070C0"/>
                </a:solidFill>
                <a:latin typeface="Times New Roman" pitchFamily="18" charset="0"/>
                <a:cs typeface="Times New Roman" pitchFamily="18" charset="0"/>
              </a:rPr>
              <a:t>CURRENT_TIME</a:t>
            </a:r>
            <a:r>
              <a:rPr lang="fa-IR" dirty="0" smtClean="0">
                <a:solidFill>
                  <a:srgbClr val="0070C0"/>
                </a:solidFill>
                <a:cs typeface="B Nazanin" pitchFamily="2" charset="-78"/>
              </a:rPr>
              <a:t> و ... ،که می توانند برای تعریف دیدهای وابسته به متن به کار روند.</a:t>
            </a:r>
          </a:p>
        </p:txBody>
      </p:sp>
      <p:pic>
        <p:nvPicPr>
          <p:cNvPr id="30" name="Picture 2"/>
          <p:cNvPicPr>
            <a:picLocks noChangeAspect="1" noChangeArrowheads="1"/>
          </p:cNvPicPr>
          <p:nvPr/>
        </p:nvPicPr>
        <p:blipFill>
          <a:blip r:embed="rId2"/>
          <a:srcRect/>
          <a:stretch>
            <a:fillRect/>
          </a:stretch>
        </p:blipFill>
        <p:spPr bwMode="auto">
          <a:xfrm>
            <a:off x="2000232" y="2214554"/>
            <a:ext cx="4714908" cy="1571636"/>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1993808" y="71414"/>
            <a:ext cx="4935646"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r>
              <a:rPr lang="fa-IR" sz="2400" dirty="0" smtClean="0">
                <a:solidFill>
                  <a:schemeClr val="bg1"/>
                </a:solidFill>
                <a:effectLst>
                  <a:glow rad="228600">
                    <a:schemeClr val="accent3">
                      <a:satMod val="175000"/>
                      <a:alpha val="40000"/>
                    </a:schemeClr>
                  </a:glow>
                </a:effectLst>
                <a:latin typeface="Times New Roman" pitchFamily="18" charset="0"/>
                <a:cs typeface="B Titr" pitchFamily="2" charset="-78"/>
              </a:rPr>
              <a:t>4-16 ) امکانات </a:t>
            </a:r>
            <a:r>
              <a:rPr lang="en-US" sz="2400" dirty="0" smtClean="0">
                <a:solidFill>
                  <a:schemeClr val="bg1"/>
                </a:solidFill>
                <a:effectLst>
                  <a:glow rad="228600">
                    <a:schemeClr val="accent3">
                      <a:satMod val="175000"/>
                      <a:alpha val="40000"/>
                    </a:schemeClr>
                  </a:glow>
                </a:effectLst>
                <a:latin typeface="Times New Roman" pitchFamily="18" charset="0"/>
                <a:cs typeface="B Titr" pitchFamily="2" charset="-78"/>
              </a:rPr>
              <a:t> </a:t>
            </a:r>
            <a:r>
              <a:rPr lang="en-US" sz="2400" b="1" dirty="0" smtClean="0">
                <a:solidFill>
                  <a:schemeClr val="bg1"/>
                </a:solidFill>
                <a:effectLst>
                  <a:glow rad="228600">
                    <a:schemeClr val="accent3">
                      <a:satMod val="175000"/>
                      <a:alpha val="40000"/>
                    </a:schemeClr>
                  </a:glow>
                </a:effectLst>
                <a:latin typeface="Times New Roman" pitchFamily="18" charset="0"/>
                <a:cs typeface="Times New Roman" pitchFamily="18" charset="0"/>
              </a:rPr>
              <a:t>(SQL Facilities) SQL </a:t>
            </a:r>
            <a:endParaRPr lang="fa-IR" sz="2400" b="1" dirty="0">
              <a:solidFill>
                <a:schemeClr val="bg1"/>
              </a:solidFill>
              <a:effectLst>
                <a:glow rad="228600">
                  <a:schemeClr val="accent3">
                    <a:satMod val="175000"/>
                    <a:alpha val="40000"/>
                  </a:schemeClr>
                </a:glow>
              </a:effectLst>
              <a:latin typeface="Times New Roman" pitchFamily="18" charset="0"/>
              <a:cs typeface="Times New Roman" pitchFamily="18" charset="0"/>
            </a:endParaRPr>
          </a:p>
        </p:txBody>
      </p:sp>
      <p:sp>
        <p:nvSpPr>
          <p:cNvPr id="9" name="Footer Placeholder 8"/>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dissolv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28450" y="916528"/>
            <a:ext cx="2420727" cy="400110"/>
          </a:xfrm>
          <a:prstGeom prst="rect">
            <a:avLst/>
          </a:prstGeom>
          <a:noFill/>
        </p:spPr>
        <p:txBody>
          <a:bodyPr wrap="none" rtlCol="1">
            <a:spAutoFit/>
          </a:bodyPr>
          <a:lstStyle/>
          <a:p>
            <a:r>
              <a:rPr lang="en-US" sz="2000" b="1" dirty="0" smtClean="0">
                <a:solidFill>
                  <a:srgbClr val="FF0000"/>
                </a:solidFill>
                <a:latin typeface="Times New Roman" pitchFamily="18" charset="0"/>
                <a:cs typeface="Times New Roman" pitchFamily="18" charset="0"/>
              </a:rPr>
              <a:t>GRANT,REVOKE</a:t>
            </a:r>
            <a:r>
              <a:rPr lang="fa-IR" sz="2000" b="1" dirty="0" smtClean="0">
                <a:solidFill>
                  <a:srgbClr val="FF0000"/>
                </a:solidFill>
              </a:rPr>
              <a:t> :</a:t>
            </a:r>
            <a:endParaRPr lang="fa-IR" sz="2000" b="1" dirty="0">
              <a:solidFill>
                <a:srgbClr val="FF0000"/>
              </a:solidFill>
            </a:endParaRPr>
          </a:p>
        </p:txBody>
      </p:sp>
      <p:sp>
        <p:nvSpPr>
          <p:cNvPr id="8" name="Folded Corner 7"/>
          <p:cNvSpPr/>
          <p:nvPr/>
        </p:nvSpPr>
        <p:spPr>
          <a:xfrm>
            <a:off x="4572000" y="1571612"/>
            <a:ext cx="4000528" cy="3214710"/>
          </a:xfrm>
          <a:prstGeom prst="foldedCorner">
            <a:avLst/>
          </a:prstGeom>
        </p:spPr>
        <p:style>
          <a:lnRef idx="2">
            <a:schemeClr val="accent2"/>
          </a:lnRef>
          <a:fillRef idx="1">
            <a:schemeClr val="lt1"/>
          </a:fillRef>
          <a:effectRef idx="0">
            <a:schemeClr val="accent2"/>
          </a:effectRef>
          <a:fontRef idx="minor">
            <a:schemeClr val="dk1"/>
          </a:fontRef>
        </p:style>
        <p:txBody>
          <a:bodyPr rtlCol="1" anchor="ctr"/>
          <a:lstStyle/>
          <a:p>
            <a:r>
              <a:rPr lang="fa-IR" dirty="0" smtClean="0">
                <a:cs typeface="B Nazanin" pitchFamily="2" charset="-78"/>
              </a:rPr>
              <a:t>تمام امتیازاتی که برای یک شی ء تصور می شود ، به ایجاد کننده شیء داده می شود.</a:t>
            </a:r>
          </a:p>
          <a:p>
            <a:r>
              <a:rPr lang="fa-IR" dirty="0" smtClean="0">
                <a:cs typeface="B Nazanin" pitchFamily="2" charset="-78"/>
              </a:rPr>
              <a:t>مثال : به ایجاد کننده ی جدول پایه </a:t>
            </a:r>
            <a:r>
              <a:rPr lang="en-US" dirty="0" smtClean="0">
                <a:cs typeface="B Nazanin" pitchFamily="2" charset="-78"/>
              </a:rPr>
              <a:t>T</a:t>
            </a:r>
            <a:r>
              <a:rPr lang="fa-IR" dirty="0" smtClean="0">
                <a:cs typeface="B Nazanin" pitchFamily="2" charset="-78"/>
              </a:rPr>
              <a:t> ، به طور خودکار امتیازات </a:t>
            </a:r>
            <a:r>
              <a:rPr lang="en-US" dirty="0" smtClean="0">
                <a:cs typeface="B Nazanin" pitchFamily="2" charset="-78"/>
              </a:rPr>
              <a:t>SELECT,INSERT,DELETE,UPDATE,REFRENCE,TRIGGER</a:t>
            </a:r>
            <a:r>
              <a:rPr lang="fa-IR" dirty="0" smtClean="0">
                <a:cs typeface="B Nazanin" pitchFamily="2" charset="-78"/>
              </a:rPr>
              <a:t> روی </a:t>
            </a:r>
            <a:r>
              <a:rPr lang="en-US" dirty="0" smtClean="0">
                <a:cs typeface="B Nazanin" pitchFamily="2" charset="-78"/>
              </a:rPr>
              <a:t>T</a:t>
            </a:r>
            <a:r>
              <a:rPr lang="fa-IR" dirty="0" smtClean="0">
                <a:cs typeface="B Nazanin" pitchFamily="2" charset="-78"/>
              </a:rPr>
              <a:t> داده می شود که علاوه بر این ، این امتیازات در هر مورد با </a:t>
            </a:r>
            <a:r>
              <a:rPr lang="fa-IR" u="sng" dirty="0" smtClean="0">
                <a:solidFill>
                  <a:srgbClr val="C00000"/>
                </a:solidFill>
                <a:cs typeface="B Nazanin" pitchFamily="2" charset="-78"/>
              </a:rPr>
              <a:t>مجوز</a:t>
            </a:r>
            <a:r>
              <a:rPr lang="fa-IR" u="sng" dirty="0" smtClean="0">
                <a:solidFill>
                  <a:srgbClr val="FFFF00"/>
                </a:solidFill>
                <a:cs typeface="B Nazanin" pitchFamily="2" charset="-78"/>
              </a:rPr>
              <a:t> </a:t>
            </a:r>
            <a:r>
              <a:rPr lang="fa-IR" u="sng" dirty="0" smtClean="0">
                <a:solidFill>
                  <a:srgbClr val="C00000"/>
                </a:solidFill>
                <a:cs typeface="B Nazanin" pitchFamily="2" charset="-78"/>
              </a:rPr>
              <a:t>واگذاری</a:t>
            </a:r>
            <a:r>
              <a:rPr lang="fa-IR" dirty="0" smtClean="0">
                <a:cs typeface="B Nazanin" pitchFamily="2" charset="-78"/>
              </a:rPr>
              <a:t>  واگذار می شود(کاربر صاحب امتیاز می تواند آن را به دیگران واگذار کند.)</a:t>
            </a:r>
            <a:endParaRPr lang="fa-IR" dirty="0">
              <a:cs typeface="B Nazanin" pitchFamily="2" charset="-78"/>
            </a:endParaRPr>
          </a:p>
        </p:txBody>
      </p:sp>
      <p:pic>
        <p:nvPicPr>
          <p:cNvPr id="4098" name="Picture 2"/>
          <p:cNvPicPr>
            <a:picLocks noChangeAspect="1" noChangeArrowheads="1"/>
          </p:cNvPicPr>
          <p:nvPr/>
        </p:nvPicPr>
        <p:blipFill>
          <a:blip r:embed="rId2"/>
          <a:srcRect/>
          <a:stretch>
            <a:fillRect/>
          </a:stretch>
        </p:blipFill>
        <p:spPr bwMode="auto">
          <a:xfrm>
            <a:off x="4572001" y="5072074"/>
            <a:ext cx="4000528" cy="14287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357158" y="1000108"/>
            <a:ext cx="4042427" cy="1200329"/>
          </a:xfrm>
          <a:prstGeom prst="rect">
            <a:avLst/>
          </a:prstGeom>
          <a:noFill/>
        </p:spPr>
        <p:txBody>
          <a:bodyPr wrap="square" rtlCol="1">
            <a:spAutoFit/>
          </a:bodyPr>
          <a:lstStyle/>
          <a:p>
            <a:r>
              <a:rPr lang="en-US" b="1" dirty="0" smtClean="0">
                <a:solidFill>
                  <a:srgbClr val="C00000"/>
                </a:solidFill>
                <a:latin typeface="Times New Roman" pitchFamily="18" charset="0"/>
                <a:cs typeface="Times New Roman" pitchFamily="18" charset="0"/>
              </a:rPr>
              <a:t>PRIVILEGE </a:t>
            </a:r>
            <a:r>
              <a:rPr lang="fa-IR" b="1" dirty="0" smtClean="0">
                <a:solidFill>
                  <a:srgbClr val="C00000"/>
                </a:solidFill>
                <a:latin typeface="Times New Roman" pitchFamily="18" charset="0"/>
                <a:cs typeface="Times New Roman" pitchFamily="18" charset="0"/>
              </a:rPr>
              <a:t> : </a:t>
            </a:r>
          </a:p>
          <a:p>
            <a:r>
              <a:rPr lang="fa-IR" dirty="0" smtClean="0">
                <a:cs typeface="B Nazanin" pitchFamily="2" charset="-78"/>
              </a:rPr>
              <a:t>شامل لیست مجازی از امتیازات است که در اختیار کاربر مورد نظر قرار می گیرد.</a:t>
            </a:r>
          </a:p>
          <a:p>
            <a:endParaRPr lang="fa-IR" dirty="0"/>
          </a:p>
        </p:txBody>
      </p:sp>
      <p:pic>
        <p:nvPicPr>
          <p:cNvPr id="4099" name="Picture 3"/>
          <p:cNvPicPr>
            <a:picLocks noChangeAspect="1" noChangeArrowheads="1"/>
          </p:cNvPicPr>
          <p:nvPr/>
        </p:nvPicPr>
        <p:blipFill>
          <a:blip r:embed="rId3"/>
          <a:srcRect/>
          <a:stretch>
            <a:fillRect/>
          </a:stretch>
        </p:blipFill>
        <p:spPr bwMode="auto">
          <a:xfrm>
            <a:off x="642910" y="2000240"/>
            <a:ext cx="3513912" cy="285752"/>
          </a:xfrm>
          <a:prstGeom prst="rect">
            <a:avLst/>
          </a:prstGeom>
          <a:noFill/>
          <a:ln w="9525">
            <a:noFill/>
            <a:miter lim="800000"/>
            <a:headEnd/>
            <a:tailEnd/>
          </a:ln>
          <a:effectLst/>
        </p:spPr>
      </p:pic>
      <p:sp>
        <p:nvSpPr>
          <p:cNvPr id="12" name="TextBox 11"/>
          <p:cNvSpPr txBox="1"/>
          <p:nvPr/>
        </p:nvSpPr>
        <p:spPr>
          <a:xfrm>
            <a:off x="428597" y="2428868"/>
            <a:ext cx="3929090" cy="1200329"/>
          </a:xfrm>
          <a:prstGeom prst="rect">
            <a:avLst/>
          </a:prstGeom>
          <a:noFill/>
        </p:spPr>
        <p:txBody>
          <a:bodyPr wrap="square" rtlCol="1">
            <a:spAutoFit/>
          </a:bodyPr>
          <a:lstStyle/>
          <a:p>
            <a:r>
              <a:rPr lang="en-US" b="1" dirty="0" smtClean="0">
                <a:solidFill>
                  <a:srgbClr val="C00000"/>
                </a:solidFill>
                <a:latin typeface="Times New Roman" pitchFamily="18" charset="0"/>
                <a:cs typeface="Times New Roman" pitchFamily="18" charset="0"/>
              </a:rPr>
              <a:t>OBJECT </a:t>
            </a:r>
            <a:r>
              <a:rPr lang="fa-IR" b="1" dirty="0" smtClean="0">
                <a:solidFill>
                  <a:srgbClr val="C00000"/>
                </a:solidFill>
                <a:latin typeface="Times New Roman" pitchFamily="18" charset="0"/>
                <a:cs typeface="Times New Roman" pitchFamily="18" charset="0"/>
              </a:rPr>
              <a:t>:</a:t>
            </a:r>
          </a:p>
          <a:p>
            <a:r>
              <a:rPr lang="fa-IR" b="1" dirty="0" smtClean="0">
                <a:solidFill>
                  <a:srgbClr val="C00000"/>
                </a:solidFill>
                <a:latin typeface="Times New Roman" pitchFamily="18" charset="0"/>
                <a:cs typeface="Times New Roman" pitchFamily="18" charset="0"/>
              </a:rPr>
              <a:t> </a:t>
            </a:r>
            <a:r>
              <a:rPr lang="en-US" dirty="0" smtClean="0"/>
              <a:t>OBJECT</a:t>
            </a:r>
            <a:r>
              <a:rPr lang="fa-IR" dirty="0" smtClean="0"/>
              <a:t> </a:t>
            </a:r>
            <a:r>
              <a:rPr lang="fa-IR" dirty="0" smtClean="0">
                <a:cs typeface="B Nazanin" pitchFamily="2" charset="-78"/>
              </a:rPr>
              <a:t>های معتبر عبارتند از</a:t>
            </a:r>
            <a:r>
              <a:rPr lang="en-US" dirty="0" smtClean="0">
                <a:cs typeface="B Nazanin" pitchFamily="2" charset="-78"/>
              </a:rPr>
              <a:t> </a:t>
            </a:r>
            <a:r>
              <a:rPr lang="fa-IR" dirty="0" smtClean="0">
                <a:cs typeface="B Nazanin" pitchFamily="2" charset="-78"/>
              </a:rPr>
              <a:t> </a:t>
            </a:r>
            <a:r>
              <a:rPr lang="en-US" dirty="0" smtClean="0"/>
              <a:t>TYPE&lt;TYPE NAME&gt;,</a:t>
            </a:r>
          </a:p>
          <a:p>
            <a:r>
              <a:rPr lang="en-US" dirty="0" smtClean="0"/>
              <a:t>TABLE&lt;TABLE NAME&gt;</a:t>
            </a:r>
            <a:endParaRPr lang="fa-IR" dirty="0"/>
          </a:p>
        </p:txBody>
      </p:sp>
      <p:sp>
        <p:nvSpPr>
          <p:cNvPr id="13" name="TextBox 12"/>
          <p:cNvSpPr txBox="1"/>
          <p:nvPr/>
        </p:nvSpPr>
        <p:spPr>
          <a:xfrm>
            <a:off x="357158" y="3817814"/>
            <a:ext cx="4113870" cy="1754326"/>
          </a:xfrm>
          <a:prstGeom prst="rect">
            <a:avLst/>
          </a:prstGeom>
          <a:noFill/>
        </p:spPr>
        <p:txBody>
          <a:bodyPr wrap="square" rtlCol="1">
            <a:spAutoFit/>
          </a:bodyPr>
          <a:lstStyle/>
          <a:p>
            <a:r>
              <a:rPr lang="en-US" b="1" dirty="0" smtClean="0">
                <a:solidFill>
                  <a:srgbClr val="C00000"/>
                </a:solidFill>
                <a:latin typeface="Times New Roman" pitchFamily="18" charset="0"/>
                <a:cs typeface="Times New Roman" pitchFamily="18" charset="0"/>
              </a:rPr>
              <a:t>USER ID COMMALIST</a:t>
            </a:r>
            <a:r>
              <a:rPr lang="fa-IR" b="1" dirty="0" smtClean="0">
                <a:solidFill>
                  <a:srgbClr val="C00000"/>
                </a:solidFill>
                <a:latin typeface="Times New Roman" pitchFamily="18" charset="0"/>
                <a:cs typeface="Times New Roman" pitchFamily="18" charset="0"/>
              </a:rPr>
              <a:t> : </a:t>
            </a:r>
          </a:p>
          <a:p>
            <a:r>
              <a:rPr lang="fa-IR" dirty="0" smtClean="0">
                <a:cs typeface="B Nazanin" pitchFamily="2" charset="-78"/>
              </a:rPr>
              <a:t>می تواند توسط کلمه کلیدی </a:t>
            </a:r>
            <a:r>
              <a:rPr lang="en-US" dirty="0" smtClean="0">
                <a:cs typeface="B Nazanin" pitchFamily="2" charset="-78"/>
              </a:rPr>
              <a:t>PUBLIC</a:t>
            </a:r>
            <a:r>
              <a:rPr lang="fa-IR" dirty="0" smtClean="0">
                <a:cs typeface="B Nazanin" pitchFamily="2" charset="-78"/>
              </a:rPr>
              <a:t> جایگزین شود (تمام کاربران توسط سیستم شناخته شده اند.)</a:t>
            </a:r>
          </a:p>
          <a:p>
            <a:r>
              <a:rPr lang="fa-IR" dirty="0" smtClean="0">
                <a:cs typeface="B Nazanin" pitchFamily="2" charset="-78"/>
              </a:rPr>
              <a:t>یا نقش هایی که تعریف می کنیم و </a:t>
            </a:r>
            <a:r>
              <a:rPr lang="en-US" dirty="0" smtClean="0">
                <a:cs typeface="B Nazanin" pitchFamily="2" charset="-78"/>
              </a:rPr>
              <a:t>SQL</a:t>
            </a:r>
            <a:r>
              <a:rPr lang="fa-IR" dirty="0" smtClean="0">
                <a:cs typeface="B Nazanin" pitchFamily="2" charset="-78"/>
              </a:rPr>
              <a:t> از آن پیشتیبانی می کند (مانند </a:t>
            </a:r>
            <a:r>
              <a:rPr lang="en-US" dirty="0" smtClean="0">
                <a:cs typeface="B Nazanin" pitchFamily="2" charset="-78"/>
              </a:rPr>
              <a:t>ACCOUNTING</a:t>
            </a:r>
            <a:r>
              <a:rPr lang="fa-IR" dirty="0" smtClean="0">
                <a:cs typeface="B Nazanin" pitchFamily="2" charset="-78"/>
              </a:rPr>
              <a:t> افراد موجود در اداره ی حسابرسی.)</a:t>
            </a:r>
            <a:endParaRPr lang="fa-IR" dirty="0">
              <a:cs typeface="B Nazanin" pitchFamily="2" charset="-78"/>
            </a:endParaRPr>
          </a:p>
        </p:txBody>
      </p:sp>
      <p:sp>
        <p:nvSpPr>
          <p:cNvPr id="14" name="TextBox 13"/>
          <p:cNvSpPr txBox="1"/>
          <p:nvPr/>
        </p:nvSpPr>
        <p:spPr>
          <a:xfrm>
            <a:off x="357157" y="5720380"/>
            <a:ext cx="4000529" cy="923330"/>
          </a:xfrm>
          <a:prstGeom prst="rect">
            <a:avLst/>
          </a:prstGeom>
          <a:noFill/>
        </p:spPr>
        <p:txBody>
          <a:bodyPr wrap="square" rtlCol="1">
            <a:spAutoFit/>
          </a:bodyPr>
          <a:lstStyle/>
          <a:p>
            <a:r>
              <a:rPr lang="en-US" b="1" dirty="0" smtClean="0">
                <a:solidFill>
                  <a:srgbClr val="C00000"/>
                </a:solidFill>
                <a:latin typeface="Times New Roman" pitchFamily="18" charset="0"/>
                <a:cs typeface="Times New Roman" pitchFamily="18" charset="0"/>
              </a:rPr>
              <a:t>WITH GRANT OPTION</a:t>
            </a:r>
            <a:r>
              <a:rPr lang="fa-IR" b="1" dirty="0" smtClean="0">
                <a:solidFill>
                  <a:srgbClr val="C00000"/>
                </a:solidFill>
                <a:latin typeface="Times New Roman" pitchFamily="18" charset="0"/>
                <a:cs typeface="Times New Roman" pitchFamily="18" charset="0"/>
              </a:rPr>
              <a:t> : </a:t>
            </a:r>
          </a:p>
          <a:p>
            <a:r>
              <a:rPr lang="fa-IR" dirty="0" smtClean="0">
                <a:cs typeface="B Nazanin" pitchFamily="2" charset="-78"/>
              </a:rPr>
              <a:t>به کاربران تعیین شده امتیازاتی روی شیء معین با مجوز گذاری داده می شود .</a:t>
            </a:r>
            <a:endParaRPr lang="fa-IR" dirty="0">
              <a:cs typeface="B Nazanin" pitchFamily="2" charset="-78"/>
            </a:endParaRPr>
          </a:p>
        </p:txBody>
      </p:sp>
      <p:sp>
        <p:nvSpPr>
          <p:cNvPr id="11" name="Rectangle 10"/>
          <p:cNvSpPr/>
          <p:nvPr/>
        </p:nvSpPr>
        <p:spPr>
          <a:xfrm>
            <a:off x="1993808" y="71414"/>
            <a:ext cx="4935646"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r>
              <a:rPr lang="fa-IR" sz="2400" dirty="0" smtClean="0">
                <a:solidFill>
                  <a:schemeClr val="bg1"/>
                </a:solidFill>
                <a:effectLst>
                  <a:glow rad="228600">
                    <a:schemeClr val="accent3">
                      <a:satMod val="175000"/>
                      <a:alpha val="40000"/>
                    </a:schemeClr>
                  </a:glow>
                </a:effectLst>
                <a:latin typeface="Times New Roman" pitchFamily="18" charset="0"/>
                <a:cs typeface="B Titr" pitchFamily="2" charset="-78"/>
              </a:rPr>
              <a:t>4-16 ) امکانات </a:t>
            </a:r>
            <a:r>
              <a:rPr lang="en-US" sz="2400" dirty="0" smtClean="0">
                <a:solidFill>
                  <a:schemeClr val="bg1"/>
                </a:solidFill>
                <a:effectLst>
                  <a:glow rad="228600">
                    <a:schemeClr val="accent3">
                      <a:satMod val="175000"/>
                      <a:alpha val="40000"/>
                    </a:schemeClr>
                  </a:glow>
                </a:effectLst>
                <a:latin typeface="Times New Roman" pitchFamily="18" charset="0"/>
                <a:cs typeface="B Titr" pitchFamily="2" charset="-78"/>
              </a:rPr>
              <a:t> </a:t>
            </a:r>
            <a:r>
              <a:rPr lang="en-US" sz="2400" b="1" dirty="0" smtClean="0">
                <a:solidFill>
                  <a:schemeClr val="bg1"/>
                </a:solidFill>
                <a:effectLst>
                  <a:glow rad="228600">
                    <a:schemeClr val="accent3">
                      <a:satMod val="175000"/>
                      <a:alpha val="40000"/>
                    </a:schemeClr>
                  </a:glow>
                </a:effectLst>
                <a:latin typeface="Times New Roman" pitchFamily="18" charset="0"/>
                <a:cs typeface="Times New Roman" pitchFamily="18" charset="0"/>
              </a:rPr>
              <a:t>(SQL Facilities) SQL </a:t>
            </a:r>
            <a:endParaRPr lang="fa-IR" sz="2400" b="1" dirty="0">
              <a:solidFill>
                <a:schemeClr val="bg1"/>
              </a:solidFill>
              <a:effectLst>
                <a:glow rad="228600">
                  <a:schemeClr val="accent3">
                    <a:satMod val="175000"/>
                    <a:alpha val="40000"/>
                  </a:schemeClr>
                </a:glow>
              </a:effectLst>
              <a:latin typeface="Times New Roman" pitchFamily="18" charset="0"/>
              <a:cs typeface="Times New Roman" pitchFamily="18" charset="0"/>
            </a:endParaRPr>
          </a:p>
        </p:txBody>
      </p:sp>
      <p:sp>
        <p:nvSpPr>
          <p:cNvPr id="16" name="Footer Placeholder 15"/>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slide(fromBottom)">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1000"/>
                                        <p:tgtEl>
                                          <p:spTgt spid="10"/>
                                        </p:tgtEl>
                                      </p:cBhvr>
                                    </p:animEffect>
                                  </p:childTnLst>
                                </p:cTn>
                              </p:par>
                              <p:par>
                                <p:cTn id="18" presetID="13" presetClass="entr" presetSubtype="16"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plus(in)">
                                      <p:cBhvr>
                                        <p:cTn id="20" dur="1000"/>
                                        <p:tgtEl>
                                          <p:spTgt spid="4099"/>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plus(in)">
                                      <p:cBhvr>
                                        <p:cTn id="23" dur="1000"/>
                                        <p:tgtEl>
                                          <p:spTgt spid="12"/>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plus(in)">
                                      <p:cBhvr>
                                        <p:cTn id="26" dur="1000"/>
                                        <p:tgtEl>
                                          <p:spTgt spid="13"/>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plus(in)">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286644" y="714356"/>
            <a:ext cx="1428760" cy="400110"/>
          </a:xfrm>
          <a:prstGeom prst="rect">
            <a:avLst/>
          </a:prstGeom>
          <a:noFill/>
        </p:spPr>
        <p:txBody>
          <a:bodyPr wrap="square" rtlCol="1">
            <a:spAutoFit/>
          </a:bodyPr>
          <a:lstStyle/>
          <a:p>
            <a:r>
              <a:rPr lang="en-US" sz="2000" b="1" dirty="0" smtClean="0">
                <a:solidFill>
                  <a:srgbClr val="C00000"/>
                </a:solidFill>
                <a:latin typeface="Times New Roman" pitchFamily="18" charset="0"/>
                <a:cs typeface="Times New Roman" pitchFamily="18" charset="0"/>
              </a:rPr>
              <a:t>REVOKE</a:t>
            </a:r>
            <a:r>
              <a:rPr lang="fa-IR" sz="2000" b="1" dirty="0" smtClean="0">
                <a:solidFill>
                  <a:srgbClr val="C00000"/>
                </a:solidFill>
                <a:latin typeface="Times New Roman" pitchFamily="18" charset="0"/>
                <a:cs typeface="Times New Roman" pitchFamily="18" charset="0"/>
              </a:rPr>
              <a:t> :</a:t>
            </a:r>
          </a:p>
        </p:txBody>
      </p:sp>
      <p:sp>
        <p:nvSpPr>
          <p:cNvPr id="16" name="Folded Corner 15"/>
          <p:cNvSpPr/>
          <p:nvPr/>
        </p:nvSpPr>
        <p:spPr>
          <a:xfrm>
            <a:off x="642910" y="1285860"/>
            <a:ext cx="7715304" cy="928694"/>
          </a:xfrm>
          <a:prstGeom prst="foldedCorner">
            <a:avLst/>
          </a:prstGeom>
        </p:spPr>
        <p:style>
          <a:lnRef idx="2">
            <a:schemeClr val="accent1"/>
          </a:lnRef>
          <a:fillRef idx="1">
            <a:schemeClr val="lt1"/>
          </a:fillRef>
          <a:effectRef idx="0">
            <a:schemeClr val="accent1"/>
          </a:effectRef>
          <a:fontRef idx="minor">
            <a:schemeClr val="dk1"/>
          </a:fontRef>
        </p:style>
        <p:txBody>
          <a:bodyPr rtlCol="1" anchor="ctr"/>
          <a:lstStyle/>
          <a:p>
            <a:r>
              <a:rPr lang="fa-IR" dirty="0" smtClean="0">
                <a:solidFill>
                  <a:srgbClr val="0070C0"/>
                </a:solidFill>
                <a:cs typeface="B Nazanin" pitchFamily="2" charset="-78"/>
              </a:rPr>
              <a:t>اگر کاربر </a:t>
            </a:r>
            <a:r>
              <a:rPr lang="en-US" dirty="0" smtClean="0">
                <a:solidFill>
                  <a:srgbClr val="0070C0"/>
                </a:solidFill>
                <a:cs typeface="B Nazanin" pitchFamily="2" charset="-78"/>
              </a:rPr>
              <a:t>A</a:t>
            </a:r>
            <a:r>
              <a:rPr lang="fa-IR" dirty="0" smtClean="0">
                <a:solidFill>
                  <a:srgbClr val="0070C0"/>
                </a:solidFill>
                <a:cs typeface="B Nazanin" pitchFamily="2" charset="-78"/>
              </a:rPr>
              <a:t> امتیازاتی را به کار به </a:t>
            </a:r>
            <a:r>
              <a:rPr lang="en-US" dirty="0" smtClean="0">
                <a:solidFill>
                  <a:srgbClr val="0070C0"/>
                </a:solidFill>
                <a:cs typeface="B Nazanin" pitchFamily="2" charset="-78"/>
              </a:rPr>
              <a:t>B</a:t>
            </a:r>
            <a:r>
              <a:rPr lang="fa-IR" dirty="0" smtClean="0">
                <a:solidFill>
                  <a:srgbClr val="0070C0"/>
                </a:solidFill>
                <a:cs typeface="B Nazanin" pitchFamily="2" charset="-78"/>
              </a:rPr>
              <a:t> واگذار نماید ، کاربر</a:t>
            </a:r>
            <a:r>
              <a:rPr lang="en-US" dirty="0" smtClean="0">
                <a:solidFill>
                  <a:srgbClr val="0070C0"/>
                </a:solidFill>
                <a:cs typeface="B Nazanin" pitchFamily="2" charset="-78"/>
              </a:rPr>
              <a:t> </a:t>
            </a:r>
            <a:r>
              <a:rPr lang="fa-IR" dirty="0" smtClean="0">
                <a:solidFill>
                  <a:srgbClr val="0070C0"/>
                </a:solidFill>
                <a:cs typeface="B Nazanin" pitchFamily="2" charset="-78"/>
              </a:rPr>
              <a:t> </a:t>
            </a:r>
            <a:r>
              <a:rPr lang="en-US" dirty="0" smtClean="0">
                <a:solidFill>
                  <a:srgbClr val="0070C0"/>
                </a:solidFill>
                <a:cs typeface="B Nazanin" pitchFamily="2" charset="-78"/>
              </a:rPr>
              <a:t>A</a:t>
            </a:r>
            <a:r>
              <a:rPr lang="fa-IR" dirty="0" smtClean="0">
                <a:solidFill>
                  <a:srgbClr val="0070C0"/>
                </a:solidFill>
                <a:cs typeface="B Nazanin" pitchFamily="2" charset="-78"/>
              </a:rPr>
              <a:t> می تواند آن را از کاربر </a:t>
            </a:r>
            <a:r>
              <a:rPr lang="en-US" dirty="0" smtClean="0">
                <a:solidFill>
                  <a:srgbClr val="0070C0"/>
                </a:solidFill>
                <a:cs typeface="B Nazanin" pitchFamily="2" charset="-78"/>
              </a:rPr>
              <a:t>B</a:t>
            </a:r>
            <a:r>
              <a:rPr lang="fa-IR" dirty="0" smtClean="0">
                <a:solidFill>
                  <a:srgbClr val="0070C0"/>
                </a:solidFill>
                <a:cs typeface="B Nazanin" pitchFamily="2" charset="-78"/>
              </a:rPr>
              <a:t> پس بگیرد. که پس گرفتن امتیازات به توسط دستور </a:t>
            </a:r>
            <a:r>
              <a:rPr lang="en-US" dirty="0" smtClean="0">
                <a:solidFill>
                  <a:srgbClr val="0070C0"/>
                </a:solidFill>
                <a:cs typeface="B Nazanin" pitchFamily="2" charset="-78"/>
              </a:rPr>
              <a:t>REVOKE</a:t>
            </a:r>
            <a:r>
              <a:rPr lang="fa-IR" dirty="0" smtClean="0">
                <a:solidFill>
                  <a:srgbClr val="0070C0"/>
                </a:solidFill>
                <a:cs typeface="B Nazanin" pitchFamily="2" charset="-78"/>
              </a:rPr>
              <a:t> انجام می گیرد.</a:t>
            </a:r>
            <a:endParaRPr lang="fa-IR" dirty="0">
              <a:solidFill>
                <a:srgbClr val="0070C0"/>
              </a:solidFill>
            </a:endParaRPr>
          </a:p>
        </p:txBody>
      </p:sp>
      <p:pic>
        <p:nvPicPr>
          <p:cNvPr id="5122" name="Picture 2"/>
          <p:cNvPicPr>
            <a:picLocks noChangeAspect="1" noChangeArrowheads="1"/>
          </p:cNvPicPr>
          <p:nvPr/>
        </p:nvPicPr>
        <p:blipFill>
          <a:blip r:embed="rId2"/>
          <a:srcRect/>
          <a:stretch>
            <a:fillRect/>
          </a:stretch>
        </p:blipFill>
        <p:spPr bwMode="auto">
          <a:xfrm>
            <a:off x="2571736" y="2357430"/>
            <a:ext cx="3786214" cy="1214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4500562" y="3643314"/>
            <a:ext cx="3970974" cy="646331"/>
          </a:xfrm>
          <a:prstGeom prst="rect">
            <a:avLst/>
          </a:prstGeom>
          <a:noFill/>
        </p:spPr>
        <p:txBody>
          <a:bodyPr wrap="square" rtlCol="1">
            <a:spAutoFit/>
          </a:bodyPr>
          <a:lstStyle/>
          <a:p>
            <a:r>
              <a:rPr lang="en-US" b="1" dirty="0" smtClean="0">
                <a:solidFill>
                  <a:srgbClr val="FF0000"/>
                </a:solidFill>
                <a:latin typeface="Times New Roman" pitchFamily="18" charset="0"/>
                <a:cs typeface="Times New Roman" pitchFamily="18" charset="0"/>
              </a:rPr>
              <a:t>GRANT OPTION FOR</a:t>
            </a:r>
            <a:r>
              <a:rPr lang="fa-IR" b="1" dirty="0" smtClean="0">
                <a:solidFill>
                  <a:srgbClr val="FF0000"/>
                </a:solidFill>
                <a:latin typeface="Times New Roman" pitchFamily="18" charset="0"/>
                <a:cs typeface="Times New Roman" pitchFamily="18" charset="0"/>
              </a:rPr>
              <a:t> :</a:t>
            </a:r>
          </a:p>
          <a:p>
            <a:r>
              <a:rPr lang="fa-IR" dirty="0" smtClean="0"/>
              <a:t> </a:t>
            </a:r>
            <a:r>
              <a:rPr lang="fa-IR" dirty="0" smtClean="0">
                <a:cs typeface="B Nazanin" pitchFamily="2" charset="-78"/>
              </a:rPr>
              <a:t>مجوز هایی که قبلا تعیین شده پس گرفته می شود.</a:t>
            </a:r>
            <a:endParaRPr lang="fa-IR" dirty="0">
              <a:cs typeface="B Nazanin" pitchFamily="2" charset="-78"/>
            </a:endParaRPr>
          </a:p>
        </p:txBody>
      </p:sp>
      <p:sp>
        <p:nvSpPr>
          <p:cNvPr id="18" name="TextBox 17"/>
          <p:cNvSpPr txBox="1"/>
          <p:nvPr/>
        </p:nvSpPr>
        <p:spPr>
          <a:xfrm>
            <a:off x="5485515" y="4282867"/>
            <a:ext cx="2986010" cy="646331"/>
          </a:xfrm>
          <a:prstGeom prst="rect">
            <a:avLst/>
          </a:prstGeom>
          <a:noFill/>
        </p:spPr>
        <p:txBody>
          <a:bodyPr wrap="none" rtlCol="1">
            <a:spAutoFit/>
          </a:bodyPr>
          <a:lstStyle/>
          <a:p>
            <a:r>
              <a:rPr lang="en-US" b="1" dirty="0" smtClean="0">
                <a:solidFill>
                  <a:srgbClr val="FF0000"/>
                </a:solidFill>
                <a:latin typeface="Times New Roman" pitchFamily="18" charset="0"/>
                <a:cs typeface="Times New Roman" pitchFamily="18" charset="0"/>
              </a:rPr>
              <a:t>OPTION</a:t>
            </a:r>
            <a:r>
              <a:rPr lang="fa-IR" b="1" dirty="0" smtClean="0">
                <a:solidFill>
                  <a:srgbClr val="FF0000"/>
                </a:solidFill>
                <a:latin typeface="Times New Roman" pitchFamily="18" charset="0"/>
                <a:cs typeface="Times New Roman" pitchFamily="18" charset="0"/>
              </a:rPr>
              <a:t> : </a:t>
            </a:r>
          </a:p>
          <a:p>
            <a:r>
              <a:rPr lang="fa-IR" dirty="0" smtClean="0">
                <a:cs typeface="B Nazanin" pitchFamily="2" charset="-78"/>
              </a:rPr>
              <a:t>برابر </a:t>
            </a:r>
            <a:r>
              <a:rPr lang="en-US" dirty="0" smtClean="0">
                <a:cs typeface="B Nazanin" pitchFamily="2" charset="-78"/>
              </a:rPr>
              <a:t>RESTRICT,CASCADE</a:t>
            </a:r>
            <a:r>
              <a:rPr lang="fa-IR" dirty="0" smtClean="0">
                <a:cs typeface="B Nazanin" pitchFamily="2" charset="-78"/>
              </a:rPr>
              <a:t> می باشد.</a:t>
            </a:r>
            <a:endParaRPr lang="fa-IR" dirty="0">
              <a:cs typeface="B Nazanin" pitchFamily="2" charset="-78"/>
            </a:endParaRPr>
          </a:p>
        </p:txBody>
      </p:sp>
      <p:pic>
        <p:nvPicPr>
          <p:cNvPr id="5123" name="Picture 3"/>
          <p:cNvPicPr>
            <a:picLocks noChangeAspect="1" noChangeArrowheads="1"/>
          </p:cNvPicPr>
          <p:nvPr/>
        </p:nvPicPr>
        <p:blipFill>
          <a:blip r:embed="rId3"/>
          <a:srcRect/>
          <a:stretch>
            <a:fillRect/>
          </a:stretch>
        </p:blipFill>
        <p:spPr bwMode="auto">
          <a:xfrm>
            <a:off x="2578112" y="5286388"/>
            <a:ext cx="3708400" cy="285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4" name="Picture 4"/>
          <p:cNvPicPr>
            <a:picLocks noChangeAspect="1" noChangeArrowheads="1"/>
          </p:cNvPicPr>
          <p:nvPr/>
        </p:nvPicPr>
        <p:blipFill>
          <a:blip r:embed="rId4"/>
          <a:srcRect/>
          <a:stretch>
            <a:fillRect/>
          </a:stretch>
        </p:blipFill>
        <p:spPr bwMode="auto">
          <a:xfrm>
            <a:off x="2578112" y="5643578"/>
            <a:ext cx="3695703"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p:cNvSpPr/>
          <p:nvPr/>
        </p:nvSpPr>
        <p:spPr>
          <a:xfrm>
            <a:off x="1993808" y="71414"/>
            <a:ext cx="4935646"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r>
              <a:rPr lang="fa-IR" sz="2400" dirty="0" smtClean="0">
                <a:solidFill>
                  <a:schemeClr val="bg1"/>
                </a:solidFill>
                <a:effectLst>
                  <a:glow rad="228600">
                    <a:schemeClr val="accent3">
                      <a:satMod val="175000"/>
                      <a:alpha val="40000"/>
                    </a:schemeClr>
                  </a:glow>
                </a:effectLst>
                <a:latin typeface="Times New Roman" pitchFamily="18" charset="0"/>
                <a:cs typeface="B Titr" pitchFamily="2" charset="-78"/>
              </a:rPr>
              <a:t>4-16 ) امکانات </a:t>
            </a:r>
            <a:r>
              <a:rPr lang="en-US" sz="2400" dirty="0" smtClean="0">
                <a:solidFill>
                  <a:schemeClr val="bg1"/>
                </a:solidFill>
                <a:effectLst>
                  <a:glow rad="228600">
                    <a:schemeClr val="accent3">
                      <a:satMod val="175000"/>
                      <a:alpha val="40000"/>
                    </a:schemeClr>
                  </a:glow>
                </a:effectLst>
                <a:latin typeface="Times New Roman" pitchFamily="18" charset="0"/>
                <a:cs typeface="B Titr" pitchFamily="2" charset="-78"/>
              </a:rPr>
              <a:t> </a:t>
            </a:r>
            <a:r>
              <a:rPr lang="en-US" sz="2400" b="1" dirty="0" smtClean="0">
                <a:solidFill>
                  <a:schemeClr val="bg1"/>
                </a:solidFill>
                <a:effectLst>
                  <a:glow rad="228600">
                    <a:schemeClr val="accent3">
                      <a:satMod val="175000"/>
                      <a:alpha val="40000"/>
                    </a:schemeClr>
                  </a:glow>
                </a:effectLst>
                <a:latin typeface="Times New Roman" pitchFamily="18" charset="0"/>
                <a:cs typeface="Times New Roman" pitchFamily="18" charset="0"/>
              </a:rPr>
              <a:t>(SQL Facilities) SQL </a:t>
            </a:r>
            <a:endParaRPr lang="fa-IR" sz="2400" b="1" dirty="0">
              <a:solidFill>
                <a:schemeClr val="bg1"/>
              </a:solidFill>
              <a:effectLst>
                <a:glow rad="228600">
                  <a:schemeClr val="accent3">
                    <a:satMod val="175000"/>
                    <a:alpha val="40000"/>
                  </a:schemeClr>
                </a:glow>
              </a:effectLst>
              <a:latin typeface="Times New Roman" pitchFamily="18" charset="0"/>
              <a:cs typeface="Times New Roman" pitchFamily="18" charset="0"/>
            </a:endParaRPr>
          </a:p>
        </p:txBody>
      </p:sp>
      <p:sp>
        <p:nvSpPr>
          <p:cNvPr id="12" name="Footer Placeholder 11"/>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slide(fromBottom)">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lide(fromBottom)">
                                      <p:cBhvr>
                                        <p:cTn id="17" dur="500"/>
                                        <p:tgtEl>
                                          <p:spTgt spid="1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Bottom)">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slide(fromBottom)">
                                      <p:cBhvr>
                                        <p:cTn id="25" dur="500"/>
                                        <p:tgtEl>
                                          <p:spTgt spid="5124"/>
                                        </p:tgtEl>
                                      </p:cBhvr>
                                    </p:animEffect>
                                  </p:childTnLst>
                                </p:cTn>
                              </p:par>
                              <p:par>
                                <p:cTn id="26" presetID="12" presetClass="entr" presetSubtype="4"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slide(fromBottom)">
                                      <p:cBhvr>
                                        <p:cTn id="28"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596" y="1000108"/>
            <a:ext cx="792961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b="1" dirty="0" smtClean="0">
                <a:solidFill>
                  <a:srgbClr val="FF0000"/>
                </a:solidFill>
                <a:latin typeface="Times New Roman" pitchFamily="18" charset="0"/>
                <a:cs typeface="B Titr" pitchFamily="2" charset="-78"/>
              </a:rPr>
              <a:t>بررسی </a:t>
            </a:r>
            <a:r>
              <a:rPr lang="en-US" b="1" dirty="0" smtClean="0">
                <a:solidFill>
                  <a:srgbClr val="FF0000"/>
                </a:solidFill>
                <a:latin typeface="Times New Roman" pitchFamily="18" charset="0"/>
                <a:cs typeface="B Titr" pitchFamily="2" charset="-78"/>
              </a:rPr>
              <a:t>RESTRICT,CASCADE </a:t>
            </a:r>
            <a:r>
              <a:rPr lang="fa-IR" b="1" dirty="0" smtClean="0">
                <a:solidFill>
                  <a:srgbClr val="FF0000"/>
                </a:solidFill>
                <a:latin typeface="Times New Roman" pitchFamily="18" charset="0"/>
                <a:cs typeface="B Titr" pitchFamily="2" charset="-78"/>
              </a:rPr>
              <a:t> :</a:t>
            </a:r>
          </a:p>
          <a:p>
            <a:r>
              <a:rPr lang="fa-IR" dirty="0" smtClean="0">
                <a:cs typeface="B Nazanin" pitchFamily="2" charset="-78"/>
              </a:rPr>
              <a:t>فرض کنید </a:t>
            </a:r>
            <a:r>
              <a:rPr lang="en-US" dirty="0" smtClean="0">
                <a:cs typeface="B Nazanin" pitchFamily="2" charset="-78"/>
              </a:rPr>
              <a:t>P</a:t>
            </a:r>
            <a:r>
              <a:rPr lang="fa-IR" dirty="0" smtClean="0">
                <a:cs typeface="B Nazanin" pitchFamily="2" charset="-78"/>
              </a:rPr>
              <a:t> امتیازی روی یک شیء باشد و کاربر</a:t>
            </a:r>
            <a:r>
              <a:rPr lang="en-US" dirty="0" smtClean="0">
                <a:cs typeface="B Nazanin" pitchFamily="2" charset="-78"/>
              </a:rPr>
              <a:t> A</a:t>
            </a:r>
            <a:r>
              <a:rPr lang="fa-IR" dirty="0" smtClean="0">
                <a:cs typeface="B Nazanin" pitchFamily="2" charset="-78"/>
              </a:rPr>
              <a:t> امتیاز </a:t>
            </a:r>
            <a:r>
              <a:rPr lang="en-US" dirty="0" smtClean="0">
                <a:cs typeface="B Nazanin" pitchFamily="2" charset="-78"/>
              </a:rPr>
              <a:t>P</a:t>
            </a:r>
            <a:r>
              <a:rPr lang="fa-IR" dirty="0" smtClean="0">
                <a:cs typeface="B Nazanin" pitchFamily="2" charset="-78"/>
              </a:rPr>
              <a:t> را به کاربر </a:t>
            </a:r>
            <a:r>
              <a:rPr lang="en-US" dirty="0" smtClean="0">
                <a:cs typeface="B Nazanin" pitchFamily="2" charset="-78"/>
              </a:rPr>
              <a:t>B</a:t>
            </a:r>
            <a:r>
              <a:rPr lang="fa-IR" dirty="0" smtClean="0">
                <a:cs typeface="B Nazanin" pitchFamily="2" charset="-78"/>
              </a:rPr>
              <a:t> واگذار می کند، که او نیز به نوبه ی خود این امتیاز را به کاربر </a:t>
            </a:r>
            <a:r>
              <a:rPr lang="en-US" dirty="0" smtClean="0">
                <a:cs typeface="B Nazanin" pitchFamily="2" charset="-78"/>
              </a:rPr>
              <a:t>C</a:t>
            </a:r>
            <a:r>
              <a:rPr lang="fa-IR" dirty="0" smtClean="0">
                <a:cs typeface="B Nazanin" pitchFamily="2" charset="-78"/>
              </a:rPr>
              <a:t> واگذار می کند.حال اگر </a:t>
            </a:r>
            <a:r>
              <a:rPr lang="en-US" dirty="0" smtClean="0">
                <a:cs typeface="B Nazanin" pitchFamily="2" charset="-78"/>
              </a:rPr>
              <a:t>A</a:t>
            </a:r>
            <a:r>
              <a:rPr lang="fa-IR" dirty="0" smtClean="0">
                <a:cs typeface="B Nazanin" pitchFamily="2" charset="-78"/>
              </a:rPr>
              <a:t> امتیاز </a:t>
            </a:r>
            <a:r>
              <a:rPr lang="en-US" dirty="0" smtClean="0">
                <a:cs typeface="B Nazanin" pitchFamily="2" charset="-78"/>
              </a:rPr>
              <a:t>P</a:t>
            </a:r>
            <a:r>
              <a:rPr lang="fa-IR" dirty="0" smtClean="0">
                <a:cs typeface="B Nazanin" pitchFamily="2" charset="-78"/>
              </a:rPr>
              <a:t> را از </a:t>
            </a:r>
            <a:r>
              <a:rPr lang="en-US" dirty="0" smtClean="0">
                <a:cs typeface="B Nazanin" pitchFamily="2" charset="-78"/>
              </a:rPr>
              <a:t>B</a:t>
            </a:r>
            <a:r>
              <a:rPr lang="fa-IR" dirty="0" smtClean="0">
                <a:cs typeface="B Nazanin" pitchFamily="2" charset="-78"/>
              </a:rPr>
              <a:t> پس بگیرد، چه اتفاقی برای امتیاز کاربر </a:t>
            </a:r>
            <a:r>
              <a:rPr lang="en-US" dirty="0" smtClean="0">
                <a:cs typeface="B Nazanin" pitchFamily="2" charset="-78"/>
              </a:rPr>
              <a:t>c</a:t>
            </a:r>
            <a:r>
              <a:rPr lang="fa-IR" dirty="0" smtClean="0">
                <a:cs typeface="B Nazanin" pitchFamily="2" charset="-78"/>
              </a:rPr>
              <a:t> می افتد.</a:t>
            </a:r>
            <a:endParaRPr lang="en-US" dirty="0" smtClean="0">
              <a:cs typeface="B Nazanin" pitchFamily="2" charset="-78"/>
            </a:endParaRPr>
          </a:p>
        </p:txBody>
      </p:sp>
      <p:sp>
        <p:nvSpPr>
          <p:cNvPr id="23" name="Rectangle 22"/>
          <p:cNvSpPr/>
          <p:nvPr/>
        </p:nvSpPr>
        <p:spPr>
          <a:xfrm>
            <a:off x="4071934" y="2295733"/>
            <a:ext cx="417359" cy="1061829"/>
          </a:xfrm>
          <a:prstGeom prst="rect">
            <a:avLst/>
          </a:prstGeom>
          <a:ln w="0"/>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fa-IR"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a:p>
            <a:r>
              <a:rPr lang="fa-IR" sz="45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cs typeface="B Titr" pitchFamily="2" charset="-78"/>
              </a:rPr>
              <a:t>؟</a:t>
            </a:r>
            <a:endParaRPr lang="fa-IR" sz="45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cs typeface="B Titr" pitchFamily="2" charset="-78"/>
            </a:endParaRPr>
          </a:p>
        </p:txBody>
      </p:sp>
      <p:sp>
        <p:nvSpPr>
          <p:cNvPr id="24" name="TextBox 23"/>
          <p:cNvSpPr txBox="1"/>
          <p:nvPr/>
        </p:nvSpPr>
        <p:spPr>
          <a:xfrm>
            <a:off x="2428860" y="3429000"/>
            <a:ext cx="382810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dirty="0" smtClean="0">
                <a:cs typeface="B Nazanin" pitchFamily="2" charset="-78"/>
              </a:rPr>
              <a:t>فرض کنید دستور </a:t>
            </a:r>
            <a:r>
              <a:rPr lang="en-US" dirty="0" smtClean="0">
                <a:cs typeface="B Nazanin" pitchFamily="2" charset="-78"/>
              </a:rPr>
              <a:t>REVOKE</a:t>
            </a:r>
            <a:r>
              <a:rPr lang="fa-IR" dirty="0" smtClean="0">
                <a:cs typeface="B Nazanin" pitchFamily="2" charset="-78"/>
              </a:rPr>
              <a:t> موفق شود آنگاه امتیاز</a:t>
            </a:r>
            <a:r>
              <a:rPr lang="en-US" dirty="0" smtClean="0">
                <a:cs typeface="B Nazanin" pitchFamily="2" charset="-78"/>
              </a:rPr>
              <a:t> </a:t>
            </a:r>
            <a:r>
              <a:rPr lang="fa-IR" dirty="0" smtClean="0">
                <a:cs typeface="B Nazanin" pitchFamily="2" charset="-78"/>
              </a:rPr>
              <a:t> </a:t>
            </a:r>
            <a:r>
              <a:rPr lang="en-US" dirty="0" smtClean="0">
                <a:cs typeface="B Nazanin" pitchFamily="2" charset="-78"/>
              </a:rPr>
              <a:t>P</a:t>
            </a:r>
            <a:r>
              <a:rPr lang="fa-IR" dirty="0" smtClean="0">
                <a:cs typeface="B Nazanin" pitchFamily="2" charset="-78"/>
              </a:rPr>
              <a:t> که در اختیار کاربر </a:t>
            </a:r>
            <a:r>
              <a:rPr lang="en-US" dirty="0" smtClean="0">
                <a:cs typeface="B Nazanin" pitchFamily="2" charset="-78"/>
              </a:rPr>
              <a:t> C</a:t>
            </a:r>
            <a:r>
              <a:rPr lang="fa-IR" dirty="0" smtClean="0">
                <a:cs typeface="B Nazanin" pitchFamily="2" charset="-78"/>
              </a:rPr>
              <a:t> است </a:t>
            </a:r>
            <a:r>
              <a:rPr lang="fa-IR" dirty="0" smtClean="0">
                <a:solidFill>
                  <a:srgbClr val="FF0000"/>
                </a:solidFill>
                <a:cs typeface="B Nazanin" pitchFamily="2" charset="-78"/>
              </a:rPr>
              <a:t>می تواند لغو شود .</a:t>
            </a:r>
          </a:p>
        </p:txBody>
      </p:sp>
      <p:sp>
        <p:nvSpPr>
          <p:cNvPr id="25" name="Rounded Rectangle 24"/>
          <p:cNvSpPr/>
          <p:nvPr/>
        </p:nvSpPr>
        <p:spPr>
          <a:xfrm>
            <a:off x="428596" y="4714884"/>
            <a:ext cx="7929618" cy="107157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en-US" b="1" dirty="0" smtClean="0">
                <a:solidFill>
                  <a:srgbClr val="FF0000"/>
                </a:solidFill>
                <a:cs typeface="B Nazanin" pitchFamily="2" charset="-78"/>
              </a:rPr>
              <a:t>REVOKE</a:t>
            </a:r>
            <a:r>
              <a:rPr lang="fa-IR" b="1" dirty="0" smtClean="0">
                <a:solidFill>
                  <a:srgbClr val="FF0000"/>
                </a:solidFill>
                <a:cs typeface="B Nazanin" pitchFamily="2" charset="-78"/>
              </a:rPr>
              <a:t> منجر به امتیازات لغو شده می شود:</a:t>
            </a:r>
          </a:p>
          <a:p>
            <a:r>
              <a:rPr lang="en-US" dirty="0" smtClean="0">
                <a:solidFill>
                  <a:srgbClr val="0070C0"/>
                </a:solidFill>
                <a:cs typeface="B Nazanin" pitchFamily="2" charset="-78"/>
              </a:rPr>
              <a:t>CASCADE</a:t>
            </a:r>
            <a:r>
              <a:rPr lang="fa-IR" dirty="0" smtClean="0">
                <a:solidFill>
                  <a:srgbClr val="0070C0"/>
                </a:solidFill>
                <a:cs typeface="B Nazanin" pitchFamily="2" charset="-78"/>
              </a:rPr>
              <a:t> : موجب می شود این امتیازات پس گرفته شود.</a:t>
            </a:r>
            <a:endParaRPr lang="fa-IR" b="1" dirty="0" smtClean="0">
              <a:solidFill>
                <a:srgbClr val="FF0000"/>
              </a:solidFill>
              <a:cs typeface="B Nazanin" pitchFamily="2" charset="-78"/>
            </a:endParaRPr>
          </a:p>
          <a:p>
            <a:r>
              <a:rPr lang="en-US" dirty="0" smtClean="0">
                <a:solidFill>
                  <a:srgbClr val="0070C0"/>
                </a:solidFill>
                <a:cs typeface="B Nazanin" pitchFamily="2" charset="-78"/>
              </a:rPr>
              <a:t>RESTRICT</a:t>
            </a:r>
            <a:r>
              <a:rPr lang="fa-IR" dirty="0" smtClean="0">
                <a:solidFill>
                  <a:srgbClr val="0070C0"/>
                </a:solidFill>
                <a:cs typeface="B Nazanin" pitchFamily="2" charset="-78"/>
              </a:rPr>
              <a:t>:اجتناب از امتیازات لغو شده است(موجب شکست دستور </a:t>
            </a:r>
            <a:r>
              <a:rPr lang="en-US" dirty="0" smtClean="0">
                <a:solidFill>
                  <a:srgbClr val="0070C0"/>
                </a:solidFill>
                <a:cs typeface="B Nazanin" pitchFamily="2" charset="-78"/>
              </a:rPr>
              <a:t>REVOKE</a:t>
            </a:r>
            <a:r>
              <a:rPr lang="fa-IR" dirty="0" smtClean="0">
                <a:solidFill>
                  <a:srgbClr val="0070C0"/>
                </a:solidFill>
                <a:cs typeface="B Nazanin" pitchFamily="2" charset="-78"/>
              </a:rPr>
              <a:t> می شود.)</a:t>
            </a:r>
          </a:p>
        </p:txBody>
      </p:sp>
      <p:sp>
        <p:nvSpPr>
          <p:cNvPr id="7" name="Rectangle 6"/>
          <p:cNvSpPr/>
          <p:nvPr/>
        </p:nvSpPr>
        <p:spPr>
          <a:xfrm>
            <a:off x="1993808" y="71414"/>
            <a:ext cx="4935646" cy="461665"/>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r>
              <a:rPr lang="fa-IR" sz="2400" dirty="0" smtClean="0">
                <a:solidFill>
                  <a:schemeClr val="bg1"/>
                </a:solidFill>
                <a:effectLst>
                  <a:glow rad="228600">
                    <a:schemeClr val="accent3">
                      <a:satMod val="175000"/>
                      <a:alpha val="40000"/>
                    </a:schemeClr>
                  </a:glow>
                </a:effectLst>
                <a:latin typeface="Times New Roman" pitchFamily="18" charset="0"/>
                <a:cs typeface="B Titr" pitchFamily="2" charset="-78"/>
              </a:rPr>
              <a:t>4-16 ) امکانات </a:t>
            </a:r>
            <a:r>
              <a:rPr lang="en-US" sz="2400" dirty="0" smtClean="0">
                <a:solidFill>
                  <a:schemeClr val="bg1"/>
                </a:solidFill>
                <a:effectLst>
                  <a:glow rad="228600">
                    <a:schemeClr val="accent3">
                      <a:satMod val="175000"/>
                      <a:alpha val="40000"/>
                    </a:schemeClr>
                  </a:glow>
                </a:effectLst>
                <a:latin typeface="Times New Roman" pitchFamily="18" charset="0"/>
                <a:cs typeface="B Titr" pitchFamily="2" charset="-78"/>
              </a:rPr>
              <a:t> </a:t>
            </a:r>
            <a:r>
              <a:rPr lang="en-US" sz="2400" b="1" dirty="0" smtClean="0">
                <a:solidFill>
                  <a:schemeClr val="bg1"/>
                </a:solidFill>
                <a:effectLst>
                  <a:glow rad="228600">
                    <a:schemeClr val="accent3">
                      <a:satMod val="175000"/>
                      <a:alpha val="40000"/>
                    </a:schemeClr>
                  </a:glow>
                </a:effectLst>
                <a:latin typeface="Times New Roman" pitchFamily="18" charset="0"/>
                <a:cs typeface="Times New Roman" pitchFamily="18" charset="0"/>
              </a:rPr>
              <a:t>(SQL Facilities) SQL </a:t>
            </a:r>
            <a:endParaRPr lang="fa-IR" sz="2400" b="1" dirty="0">
              <a:solidFill>
                <a:schemeClr val="bg1"/>
              </a:solidFill>
              <a:effectLst>
                <a:glow rad="228600">
                  <a:schemeClr val="accent3">
                    <a:satMod val="175000"/>
                    <a:alpha val="40000"/>
                  </a:schemeClr>
                </a:glow>
              </a:effectLst>
              <a:latin typeface="Times New Roman" pitchFamily="18" charset="0"/>
              <a:cs typeface="Times New Roman" pitchFamily="18" charset="0"/>
            </a:endParaRPr>
          </a:p>
        </p:txBody>
      </p:sp>
      <p:sp>
        <p:nvSpPr>
          <p:cNvPr id="9" name="Footer Placeholder 8"/>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edg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lide(fromBottom)">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lide(fromBottom)">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roject img\q\thank-you-blocks-xsmall.gif"/>
          <p:cNvPicPr>
            <a:picLocks noChangeAspect="1" noChangeArrowheads="1"/>
          </p:cNvPicPr>
          <p:nvPr/>
        </p:nvPicPr>
        <p:blipFill>
          <a:blip r:embed="rId2"/>
          <a:srcRect/>
          <a:stretch>
            <a:fillRect/>
          </a:stretch>
        </p:blipFill>
        <p:spPr bwMode="auto">
          <a:xfrm>
            <a:off x="1600200" y="1371600"/>
            <a:ext cx="5791200" cy="4343400"/>
          </a:xfrm>
          <a:prstGeom prst="rect">
            <a:avLst/>
          </a:prstGeom>
          <a:noFill/>
        </p:spPr>
      </p:pic>
      <p:sp>
        <p:nvSpPr>
          <p:cNvPr id="5" name="Footer Placeholder 4"/>
          <p:cNvSpPr>
            <a:spLocks noGrp="1"/>
          </p:cNvSpPr>
          <p:nvPr>
            <p:ph type="ftr" sz="quarter" idx="16"/>
          </p:nvPr>
        </p:nvSpPr>
        <p:spPr/>
        <p:txBody>
          <a:bodyPr/>
          <a:lstStyle/>
          <a:p>
            <a:r>
              <a:rPr lang="en-US" smtClean="0"/>
              <a:t>@Computer_IT_Engineering</a:t>
            </a:r>
            <a:endParaRPr lang="fa-I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500266" y="857232"/>
            <a:ext cx="3714776" cy="107157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rgbClr val="0070C0"/>
                </a:solidFill>
                <a:cs typeface="B Titr" pitchFamily="2" charset="-78"/>
              </a:rPr>
              <a:t>بانک اطلاعاتی آماری ، یک بانک اطلاعات است که مجوزهای دسترسی به تقاضاهای درخواست شده از بانک می دهد</a:t>
            </a:r>
          </a:p>
        </p:txBody>
      </p:sp>
      <p:sp>
        <p:nvSpPr>
          <p:cNvPr id="23" name="Rectangle 22"/>
          <p:cNvSpPr/>
          <p:nvPr/>
        </p:nvSpPr>
        <p:spPr>
          <a:xfrm>
            <a:off x="7572396" y="928670"/>
            <a:ext cx="1338828" cy="477054"/>
          </a:xfrm>
          <a:prstGeom prst="rect">
            <a:avLst/>
          </a:prstGeom>
        </p:spPr>
        <p:txBody>
          <a:bodyPr wrap="none">
            <a:spAutoFit/>
          </a:bodyPr>
          <a:lstStyle/>
          <a:p>
            <a:r>
              <a:rPr lang="fa-IR" sz="2500" dirty="0" smtClean="0">
                <a:solidFill>
                  <a:srgbClr val="0070C0"/>
                </a:solidFill>
                <a:cs typeface="B Titr" pitchFamily="2" charset="-78"/>
                <a:sym typeface="Wingdings"/>
              </a:rPr>
              <a:t></a:t>
            </a:r>
            <a:r>
              <a:rPr lang="fa-IR" sz="2500" dirty="0" smtClean="0">
                <a:solidFill>
                  <a:srgbClr val="0070C0"/>
                </a:solidFill>
                <a:cs typeface="B Titr" pitchFamily="2" charset="-78"/>
              </a:rPr>
              <a:t>تعریف :</a:t>
            </a:r>
          </a:p>
        </p:txBody>
      </p:sp>
      <p:cxnSp>
        <p:nvCxnSpPr>
          <p:cNvPr id="39" name="Straight Arrow Connector 38"/>
          <p:cNvCxnSpPr/>
          <p:nvPr/>
        </p:nvCxnSpPr>
        <p:spPr>
          <a:xfrm>
            <a:off x="6143604" y="1857364"/>
            <a:ext cx="357222" cy="357190"/>
          </a:xfrm>
          <a:prstGeom prst="straightConnector1">
            <a:avLst/>
          </a:prstGeom>
          <a:ln>
            <a:solidFill>
              <a:srgbClr val="92D050"/>
            </a:solidFill>
            <a:tailEnd type="arrow"/>
          </a:ln>
        </p:spPr>
        <p:style>
          <a:lnRef idx="3">
            <a:schemeClr val="accent3"/>
          </a:lnRef>
          <a:fillRef idx="0">
            <a:schemeClr val="accent3"/>
          </a:fillRef>
          <a:effectRef idx="2">
            <a:schemeClr val="accent3"/>
          </a:effectRef>
          <a:fontRef idx="minor">
            <a:schemeClr val="tx1"/>
          </a:fontRef>
        </p:style>
      </p:cxnSp>
      <p:sp>
        <p:nvSpPr>
          <p:cNvPr id="46" name="Rounded Rectangle 45"/>
          <p:cNvSpPr/>
          <p:nvPr/>
        </p:nvSpPr>
        <p:spPr>
          <a:xfrm>
            <a:off x="5143504" y="3071810"/>
            <a:ext cx="2928958" cy="1285884"/>
          </a:xfrm>
          <a:prstGeom prst="round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rtlCol="1" anchor="ctr"/>
          <a:lstStyle/>
          <a:p>
            <a:r>
              <a:rPr lang="fa-IR" sz="2000" b="1" dirty="0" smtClean="0">
                <a:solidFill>
                  <a:srgbClr val="0070C0"/>
                </a:solidFill>
                <a:cs typeface="B Nazanin" pitchFamily="2" charset="-78"/>
              </a:rPr>
              <a:t>تقاضاهای </a:t>
            </a:r>
            <a:r>
              <a:rPr lang="fa-IR" sz="2000" b="1" dirty="0" smtClean="0">
                <a:solidFill>
                  <a:srgbClr val="92D050"/>
                </a:solidFill>
                <a:cs typeface="B Nazanin" pitchFamily="2" charset="-78"/>
              </a:rPr>
              <a:t>اطلاعات تجمیعی </a:t>
            </a:r>
          </a:p>
          <a:p>
            <a:r>
              <a:rPr lang="fa-IR" sz="2000" b="1" dirty="0" smtClean="0">
                <a:solidFill>
                  <a:srgbClr val="0070C0"/>
                </a:solidFill>
                <a:cs typeface="B Nazanin" pitchFamily="2" charset="-78"/>
              </a:rPr>
              <a:t>مانند مجموع – میانگین</a:t>
            </a:r>
          </a:p>
          <a:p>
            <a:r>
              <a:rPr lang="fa-IR" sz="2000" b="1" dirty="0" smtClean="0">
                <a:solidFill>
                  <a:srgbClr val="0070C0"/>
                </a:solidFill>
                <a:cs typeface="B Nazanin" pitchFamily="2" charset="-78"/>
              </a:rPr>
              <a:t>مثال : میانگین حقوق برنامه نویسان چقدر است</a:t>
            </a:r>
          </a:p>
        </p:txBody>
      </p:sp>
      <p:cxnSp>
        <p:nvCxnSpPr>
          <p:cNvPr id="50" name="Straight Arrow Connector 49"/>
          <p:cNvCxnSpPr/>
          <p:nvPr/>
        </p:nvCxnSpPr>
        <p:spPr>
          <a:xfrm rot="5400000">
            <a:off x="2209768" y="1862142"/>
            <a:ext cx="357190" cy="34763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2" name="Rounded Rectangle 51"/>
          <p:cNvSpPr/>
          <p:nvPr/>
        </p:nvSpPr>
        <p:spPr>
          <a:xfrm>
            <a:off x="5572132" y="2285992"/>
            <a:ext cx="1928826" cy="428628"/>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fa-IR" b="1" dirty="0" smtClean="0">
                <a:solidFill>
                  <a:srgbClr val="92D050"/>
                </a:solidFill>
                <a:cs typeface="B Titr" pitchFamily="2" charset="-78"/>
              </a:rPr>
              <a:t>مجاز است</a:t>
            </a:r>
          </a:p>
        </p:txBody>
      </p:sp>
      <p:sp>
        <p:nvSpPr>
          <p:cNvPr id="53" name="Rounded Rectangle 52"/>
          <p:cNvSpPr/>
          <p:nvPr/>
        </p:nvSpPr>
        <p:spPr>
          <a:xfrm>
            <a:off x="1214414" y="2285992"/>
            <a:ext cx="1928826" cy="428628"/>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fa-IR" b="1" dirty="0" smtClean="0">
                <a:solidFill>
                  <a:srgbClr val="FF0000"/>
                </a:solidFill>
                <a:cs typeface="B Titr" pitchFamily="2" charset="-78"/>
              </a:rPr>
              <a:t>مجاز نیست</a:t>
            </a:r>
          </a:p>
        </p:txBody>
      </p:sp>
      <p:sp>
        <p:nvSpPr>
          <p:cNvPr id="62" name="Rounded Rectangle 61"/>
          <p:cNvSpPr/>
          <p:nvPr/>
        </p:nvSpPr>
        <p:spPr>
          <a:xfrm>
            <a:off x="714348" y="3071810"/>
            <a:ext cx="2928958" cy="1285884"/>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r>
              <a:rPr lang="fa-IR" sz="2000" b="1" dirty="0" smtClean="0">
                <a:solidFill>
                  <a:srgbClr val="0070C0"/>
                </a:solidFill>
                <a:cs typeface="B Nazanin" pitchFamily="2" charset="-78"/>
              </a:rPr>
              <a:t>تقاضاهای </a:t>
            </a:r>
            <a:r>
              <a:rPr lang="fa-IR" sz="2000" b="1" dirty="0" smtClean="0">
                <a:solidFill>
                  <a:srgbClr val="FF0000"/>
                </a:solidFill>
                <a:cs typeface="B Nazanin" pitchFamily="2" charset="-78"/>
              </a:rPr>
              <a:t>اطلاعات انفرادی</a:t>
            </a:r>
          </a:p>
          <a:p>
            <a:r>
              <a:rPr lang="fa-IR" sz="2000" b="1" dirty="0" smtClean="0">
                <a:solidFill>
                  <a:srgbClr val="0070C0"/>
                </a:solidFill>
                <a:cs typeface="B Nazanin" pitchFamily="2" charset="-78"/>
              </a:rPr>
              <a:t>مثال : حقوق شخصی برنامه نویس به نام احمد چقدر است</a:t>
            </a:r>
          </a:p>
        </p:txBody>
      </p:sp>
      <p:cxnSp>
        <p:nvCxnSpPr>
          <p:cNvPr id="94" name="Straight Arrow Connector 93"/>
          <p:cNvCxnSpPr/>
          <p:nvPr/>
        </p:nvCxnSpPr>
        <p:spPr>
          <a:xfrm rot="5400000">
            <a:off x="2035951" y="2892421"/>
            <a:ext cx="35719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5" name="Straight Arrow Connector 94"/>
          <p:cNvCxnSpPr/>
          <p:nvPr/>
        </p:nvCxnSpPr>
        <p:spPr>
          <a:xfrm rot="5400000">
            <a:off x="6394463" y="2892421"/>
            <a:ext cx="357190" cy="1588"/>
          </a:xfrm>
          <a:prstGeom prst="straightConnector1">
            <a:avLst/>
          </a:prstGeom>
          <a:ln>
            <a:solidFill>
              <a:srgbClr val="92D050"/>
            </a:solidFill>
            <a:tailEnd type="arrow"/>
          </a:ln>
        </p:spPr>
        <p:style>
          <a:lnRef idx="3">
            <a:schemeClr val="accent4"/>
          </a:lnRef>
          <a:fillRef idx="0">
            <a:schemeClr val="accent4"/>
          </a:fillRef>
          <a:effectRef idx="2">
            <a:schemeClr val="accent4"/>
          </a:effectRef>
          <a:fontRef idx="minor">
            <a:schemeClr val="tx1"/>
          </a:fontRef>
        </p:style>
      </p:cxnSp>
      <p:sp>
        <p:nvSpPr>
          <p:cNvPr id="96" name="Rectangle 95"/>
          <p:cNvSpPr/>
          <p:nvPr/>
        </p:nvSpPr>
        <p:spPr>
          <a:xfrm>
            <a:off x="357158" y="4643446"/>
            <a:ext cx="8358246" cy="1000132"/>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r>
              <a:rPr lang="fa-IR" sz="2500" b="1" dirty="0" smtClean="0">
                <a:solidFill>
                  <a:schemeClr val="accent3"/>
                </a:solidFill>
                <a:cs typeface="B Nazanin" pitchFamily="2" charset="-78"/>
                <a:sym typeface="Wingdings"/>
              </a:rPr>
              <a:t></a:t>
            </a:r>
            <a:r>
              <a:rPr lang="fa-IR" b="1" dirty="0" smtClean="0">
                <a:solidFill>
                  <a:schemeClr val="accent3"/>
                </a:solidFill>
                <a:cs typeface="B Nazanin" pitchFamily="2" charset="-78"/>
              </a:rPr>
              <a:t>مشکل اصلی این بانک ، این است که گاهی ممکن است با استنتاج(</a:t>
            </a:r>
            <a:r>
              <a:rPr lang="en-US" b="1" dirty="0" smtClean="0">
                <a:solidFill>
                  <a:schemeClr val="accent3"/>
                </a:solidFill>
                <a:latin typeface="Times New Roman" pitchFamily="18" charset="0"/>
                <a:cs typeface="Times New Roman" pitchFamily="18" charset="0"/>
              </a:rPr>
              <a:t>Deduction</a:t>
            </a:r>
            <a:r>
              <a:rPr lang="fa-IR" b="1" dirty="0" smtClean="0">
                <a:solidFill>
                  <a:schemeClr val="accent3"/>
                </a:solidFill>
                <a:cs typeface="B Nazanin" pitchFamily="2" charset="-78"/>
              </a:rPr>
              <a:t>) از تقاضاهای مجاز ، پاسخ هایی غیر مجاز حدس زده شود. به این کار حدس زدن اطلاعات محمرمانه (</a:t>
            </a:r>
            <a:r>
              <a:rPr lang="en-US" b="1" dirty="0" smtClean="0">
                <a:solidFill>
                  <a:schemeClr val="accent3"/>
                </a:solidFill>
                <a:latin typeface="Times New Roman" pitchFamily="18" charset="0"/>
                <a:cs typeface="Times New Roman" pitchFamily="18" charset="0"/>
              </a:rPr>
              <a:t>Confidential</a:t>
            </a:r>
            <a:r>
              <a:rPr lang="fa-IR" b="1" dirty="0" smtClean="0">
                <a:solidFill>
                  <a:schemeClr val="accent3"/>
                </a:solidFill>
                <a:cs typeface="B Nazanin" pitchFamily="2" charset="-78"/>
              </a:rPr>
              <a:t>) از طریق استنتاج می گویند.</a:t>
            </a:r>
            <a:endParaRPr lang="fa-IR" b="1" dirty="0">
              <a:solidFill>
                <a:schemeClr val="accent3"/>
              </a:solidFill>
              <a:cs typeface="B Nazanin" pitchFamily="2" charset="-78"/>
            </a:endParaRPr>
          </a:p>
        </p:txBody>
      </p:sp>
      <p:sp>
        <p:nvSpPr>
          <p:cNvPr id="15" name="Rectangle 14"/>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ppt_x</p:attrName>
                                        </p:attrNameLst>
                                      </p:cBhvr>
                                      <p:tavLst>
                                        <p:tav tm="0">
                                          <p:val>
                                            <p:strVal val="#ppt_x-.2"/>
                                          </p:val>
                                        </p:tav>
                                        <p:tav tm="100000">
                                          <p:val>
                                            <p:strVal val="#ppt_x"/>
                                          </p:val>
                                        </p:tav>
                                      </p:tavLst>
                                    </p:anim>
                                    <p:anim calcmode="lin" valueType="num">
                                      <p:cBhvr>
                                        <p:cTn id="1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slide(fromBottom)">
                                      <p:cBhvr>
                                        <p:cTn id="19" dur="500"/>
                                        <p:tgtEl>
                                          <p:spTgt spid="39"/>
                                        </p:tgtEl>
                                      </p:cBhvr>
                                    </p:animEffect>
                                  </p:childTnLst>
                                </p:cTn>
                              </p:par>
                              <p:par>
                                <p:cTn id="20" presetID="12" presetClass="entr" presetSubtype="4"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slide(fromBottom)">
                                      <p:cBhvr>
                                        <p:cTn id="22" dur="500"/>
                                        <p:tgtEl>
                                          <p:spTgt spid="50"/>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lide(fromBottom)">
                                      <p:cBhvr>
                                        <p:cTn id="25" dur="500"/>
                                        <p:tgtEl>
                                          <p:spTgt spid="5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slide(fromBottom)">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slide(fromBottom)">
                                      <p:cBhvr>
                                        <p:cTn id="33" dur="500"/>
                                        <p:tgtEl>
                                          <p:spTgt spid="46"/>
                                        </p:tgtEl>
                                      </p:cBhvr>
                                    </p:animEffect>
                                  </p:childTnLst>
                                </p:cTn>
                              </p:par>
                              <p:par>
                                <p:cTn id="34" presetID="12" presetClass="entr" presetSubtype="4"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slide(fromBottom)">
                                      <p:cBhvr>
                                        <p:cTn id="36" dur="500"/>
                                        <p:tgtEl>
                                          <p:spTgt spid="95"/>
                                        </p:tgtEl>
                                      </p:cBhvr>
                                    </p:animEffect>
                                  </p:childTnLst>
                                </p:cTn>
                              </p:par>
                              <p:par>
                                <p:cTn id="37" presetID="12" presetClass="entr" presetSubtype="4"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slide(fromBottom)">
                                      <p:cBhvr>
                                        <p:cTn id="39" dur="500"/>
                                        <p:tgtEl>
                                          <p:spTgt spid="94"/>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slide(fromBottom)">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plus(in)">
                                      <p:cBhvr>
                                        <p:cTn id="4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46" grpId="0" animBg="1"/>
      <p:bldP spid="52" grpId="0" animBg="1"/>
      <p:bldP spid="53" grpId="0" animBg="1"/>
      <p:bldP spid="62" grpId="0" animBg="1"/>
      <p:bldP spid="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14" name="TextBox 13"/>
          <p:cNvSpPr txBox="1"/>
          <p:nvPr/>
        </p:nvSpPr>
        <p:spPr>
          <a:xfrm>
            <a:off x="4944122" y="1171502"/>
            <a:ext cx="3842720" cy="400110"/>
          </a:xfrm>
          <a:prstGeom prst="rect">
            <a:avLst/>
          </a:prstGeom>
          <a:noFill/>
        </p:spPr>
        <p:txBody>
          <a:bodyPr wrap="none" rtlCol="1">
            <a:spAutoFit/>
          </a:bodyPr>
          <a:lstStyle/>
          <a:p>
            <a:r>
              <a:rPr lang="fa-IR" sz="2000" dirty="0" smtClean="0">
                <a:solidFill>
                  <a:srgbClr val="0070C0"/>
                </a:solidFill>
                <a:effectLst/>
                <a:cs typeface="B Titr" pitchFamily="2" charset="-78"/>
              </a:rPr>
              <a:t>بیان مثالی از </a:t>
            </a:r>
            <a:r>
              <a:rPr lang="fa-IR" sz="2000" b="1" dirty="0" smtClean="0">
                <a:ln w="11430">
                  <a:noFill/>
                </a:ln>
                <a:solidFill>
                  <a:srgbClr val="0070C0"/>
                </a:solidFill>
                <a:effectLst/>
                <a:cs typeface="B Titr" pitchFamily="2" charset="-78"/>
              </a:rPr>
              <a:t>بانک های اطلاعات آماری:</a:t>
            </a:r>
            <a:r>
              <a:rPr lang="fa-IR" b="1" dirty="0" smtClean="0">
                <a:ln w="11430">
                  <a:noFill/>
                </a:ln>
                <a:solidFill>
                  <a:srgbClr val="C00000"/>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 </a:t>
            </a:r>
            <a:endParaRPr lang="fa-IR" dirty="0"/>
          </a:p>
        </p:txBody>
      </p:sp>
      <p:pic>
        <p:nvPicPr>
          <p:cNvPr id="16" name="Picture 4" descr="F:\icon\com2c.gif"/>
          <p:cNvPicPr>
            <a:picLocks noChangeAspect="1" noChangeArrowheads="1" noCrop="1"/>
          </p:cNvPicPr>
          <p:nvPr/>
        </p:nvPicPr>
        <p:blipFill>
          <a:blip r:embed="rId2"/>
          <a:srcRect/>
          <a:stretch>
            <a:fillRect/>
          </a:stretch>
        </p:blipFill>
        <p:spPr bwMode="auto">
          <a:xfrm>
            <a:off x="428596" y="3500438"/>
            <a:ext cx="2786082" cy="278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32" y="1397675"/>
            <a:ext cx="8786842" cy="2031325"/>
          </a:xfrm>
          <a:prstGeom prst="rect">
            <a:avLst/>
          </a:prstGeom>
        </p:spPr>
        <p:txBody>
          <a:bodyPr wrap="square">
            <a:spAutoFit/>
          </a:bodyPr>
          <a:lstStyle/>
          <a:p>
            <a:pPr algn="ctr">
              <a:lnSpc>
                <a:spcPct val="250000"/>
              </a:lnSpc>
            </a:pPr>
            <a:r>
              <a:rPr lang="fa-IR" b="1" dirty="0" smtClean="0">
                <a:ln w="11430">
                  <a:noFill/>
                </a:ln>
                <a:solidFill>
                  <a:srgbClr val="002060"/>
                </a:solidFill>
                <a:cs typeface="B Titr" pitchFamily="2" charset="-78"/>
              </a:rPr>
              <a:t>فرض کنید بانک اطلاعات </a:t>
            </a:r>
            <a:r>
              <a:rPr lang="fa-IR" dirty="0" smtClean="0">
                <a:ln w="11430">
                  <a:noFill/>
                </a:ln>
                <a:solidFill>
                  <a:srgbClr val="002060"/>
                </a:solidFill>
                <a:cs typeface="B Titr" pitchFamily="2" charset="-78"/>
              </a:rPr>
              <a:t>فقط</a:t>
            </a:r>
            <a:r>
              <a:rPr lang="fa-IR" b="1" dirty="0" smtClean="0">
                <a:ln w="11430">
                  <a:noFill/>
                </a:ln>
                <a:solidFill>
                  <a:srgbClr val="002060"/>
                </a:solidFill>
                <a:cs typeface="B Titr" pitchFamily="2" charset="-78"/>
              </a:rPr>
              <a:t> شامل یک جدول رابطه ای  </a:t>
            </a:r>
            <a:r>
              <a:rPr lang="en-US" b="1" dirty="0" smtClean="0">
                <a:ln w="11430">
                  <a:noFill/>
                </a:ln>
                <a:solidFill>
                  <a:srgbClr val="002060"/>
                </a:solidFill>
                <a:latin typeface="Times New Roman" pitchFamily="18" charset="0"/>
                <a:cs typeface="Times New Roman" pitchFamily="18" charset="0"/>
              </a:rPr>
              <a:t>STATES</a:t>
            </a:r>
            <a:r>
              <a:rPr lang="fa-IR" b="1" dirty="0" smtClean="0">
                <a:ln w="11430">
                  <a:noFill/>
                </a:ln>
                <a:solidFill>
                  <a:srgbClr val="002060"/>
                </a:solidFill>
                <a:cs typeface="B Titr" pitchFamily="2" charset="-78"/>
              </a:rPr>
              <a:t> زیر است.</a:t>
            </a:r>
          </a:p>
          <a:p>
            <a:pPr>
              <a:lnSpc>
                <a:spcPct val="150000"/>
              </a:lnSpc>
              <a:buFont typeface="Wingdings" pitchFamily="2" charset="2"/>
              <a:buChar char="q"/>
            </a:pPr>
            <a:r>
              <a:rPr lang="fa-IR" b="1" dirty="0" smtClean="0">
                <a:ln w="11430">
                  <a:noFill/>
                </a:ln>
                <a:solidFill>
                  <a:srgbClr val="002060"/>
                </a:solidFill>
                <a:cs typeface="B Nazanin" pitchFamily="2" charset="-78"/>
              </a:rPr>
              <a:t>فرض کنید ، برای سهولت کار تمام صفات شامل رشته ای از کارکتر یا  اعداد هستند.</a:t>
            </a:r>
          </a:p>
          <a:p>
            <a:pPr>
              <a:lnSpc>
                <a:spcPct val="150000"/>
              </a:lnSpc>
              <a:buFont typeface="Wingdings" pitchFamily="2" charset="2"/>
              <a:buChar char="q"/>
            </a:pPr>
            <a:r>
              <a:rPr lang="fa-IR" b="1" dirty="0" smtClean="0">
                <a:ln w="11430">
                  <a:noFill/>
                </a:ln>
                <a:solidFill>
                  <a:srgbClr val="002060"/>
                </a:solidFill>
                <a:cs typeface="B Nazanin" pitchFamily="2" charset="-78"/>
              </a:rPr>
              <a:t>فرض کنید کاربر </a:t>
            </a:r>
            <a:r>
              <a:rPr lang="en-US" b="1" u="sng" dirty="0" smtClean="0">
                <a:ln w="11430">
                  <a:noFill/>
                </a:ln>
                <a:solidFill>
                  <a:srgbClr val="002060"/>
                </a:solidFill>
                <a:latin typeface="Times New Roman" pitchFamily="18" charset="0"/>
                <a:cs typeface="Times New Roman" pitchFamily="18" charset="0"/>
              </a:rPr>
              <a:t>U</a:t>
            </a:r>
            <a:r>
              <a:rPr lang="fa-IR" b="1" dirty="0" smtClean="0">
                <a:ln w="11430">
                  <a:noFill/>
                </a:ln>
                <a:solidFill>
                  <a:srgbClr val="002060"/>
                </a:solidFill>
                <a:cs typeface="B Nazanin" pitchFamily="2" charset="-78"/>
              </a:rPr>
              <a:t> اجازه دارد فقط </a:t>
            </a:r>
            <a:r>
              <a:rPr lang="fa-IR" b="1" u="sng" dirty="0" smtClean="0">
                <a:ln w="11430">
                  <a:noFill/>
                </a:ln>
                <a:solidFill>
                  <a:srgbClr val="002060"/>
                </a:solidFill>
                <a:cs typeface="B Nazanin" pitchFamily="2" charset="-78"/>
              </a:rPr>
              <a:t>تقاضاهای آماری </a:t>
            </a:r>
            <a:r>
              <a:rPr lang="fa-IR" b="1" dirty="0" smtClean="0">
                <a:ln w="11430">
                  <a:noFill/>
                </a:ln>
                <a:solidFill>
                  <a:srgbClr val="002060"/>
                </a:solidFill>
                <a:cs typeface="B Nazanin" pitchFamily="2" charset="-78"/>
              </a:rPr>
              <a:t>انجام دهد و هدفش این است که </a:t>
            </a:r>
            <a:r>
              <a:rPr lang="fa-IR" b="1" u="sng" dirty="0" smtClean="0">
                <a:ln w="11430">
                  <a:noFill/>
                </a:ln>
                <a:solidFill>
                  <a:srgbClr val="002060"/>
                </a:solidFill>
                <a:cs typeface="B Nazanin" pitchFamily="2" charset="-78"/>
              </a:rPr>
              <a:t>حقوق </a:t>
            </a:r>
            <a:r>
              <a:rPr lang="en-US" b="1" u="sng" dirty="0" smtClean="0">
                <a:ln w="11430">
                  <a:noFill/>
                </a:ln>
                <a:solidFill>
                  <a:srgbClr val="002060"/>
                </a:solidFill>
                <a:latin typeface="Times New Roman" pitchFamily="18" charset="0"/>
                <a:cs typeface="Times New Roman" pitchFamily="18" charset="0"/>
              </a:rPr>
              <a:t>Alf</a:t>
            </a:r>
            <a:r>
              <a:rPr lang="fa-IR" b="1" dirty="0" smtClean="0">
                <a:ln w="11430">
                  <a:noFill/>
                </a:ln>
                <a:solidFill>
                  <a:srgbClr val="002060"/>
                </a:solidFill>
                <a:cs typeface="B Nazanin" pitchFamily="2" charset="-78"/>
              </a:rPr>
              <a:t> را پیدا کند.</a:t>
            </a:r>
          </a:p>
          <a:p>
            <a:pPr>
              <a:lnSpc>
                <a:spcPct val="150000"/>
              </a:lnSpc>
              <a:buFont typeface="Wingdings" pitchFamily="2" charset="2"/>
              <a:buChar char="q"/>
            </a:pPr>
            <a:r>
              <a:rPr lang="fa-IR" b="1" dirty="0" smtClean="0">
                <a:ln w="11430">
                  <a:noFill/>
                </a:ln>
                <a:solidFill>
                  <a:srgbClr val="002060"/>
                </a:solidFill>
                <a:cs typeface="B Nazanin" pitchFamily="2" charset="-78"/>
              </a:rPr>
              <a:t>فرض </a:t>
            </a:r>
            <a:r>
              <a:rPr lang="fa-IR" b="1" dirty="0" smtClean="0">
                <a:ln w="11430">
                  <a:noFill/>
                </a:ln>
                <a:solidFill>
                  <a:srgbClr val="002060"/>
                </a:solidFill>
                <a:cs typeface="B Nazanin" pitchFamily="2" charset="-78"/>
              </a:rPr>
              <a:t>کنید که کاربر </a:t>
            </a:r>
            <a:r>
              <a:rPr lang="en-US" b="1" u="sng" dirty="0" smtClean="0">
                <a:ln w="11430">
                  <a:noFill/>
                </a:ln>
                <a:solidFill>
                  <a:srgbClr val="002060"/>
                </a:solidFill>
                <a:latin typeface="Times New Roman" pitchFamily="18" charset="0"/>
                <a:cs typeface="Times New Roman" pitchFamily="18" charset="0"/>
              </a:rPr>
              <a:t>U</a:t>
            </a:r>
            <a:r>
              <a:rPr lang="fa-IR" b="1" dirty="0" smtClean="0">
                <a:ln w="11430">
                  <a:noFill/>
                </a:ln>
                <a:solidFill>
                  <a:srgbClr val="002060"/>
                </a:solidFill>
                <a:cs typeface="B Nazanin" pitchFamily="2" charset="-78"/>
              </a:rPr>
              <a:t> می داند که </a:t>
            </a:r>
            <a:r>
              <a:rPr lang="en-US" b="1" u="sng" dirty="0" smtClean="0">
                <a:ln w="11430">
                  <a:noFill/>
                </a:ln>
                <a:solidFill>
                  <a:srgbClr val="002060"/>
                </a:solidFill>
                <a:latin typeface="Times New Roman" pitchFamily="18" charset="0"/>
                <a:cs typeface="Times New Roman" pitchFamily="18" charset="0"/>
              </a:rPr>
              <a:t>Alf</a:t>
            </a:r>
            <a:r>
              <a:rPr lang="en-US" b="1" dirty="0" smtClean="0">
                <a:ln w="11430">
                  <a:noFill/>
                </a:ln>
                <a:solidFill>
                  <a:srgbClr val="002060"/>
                </a:solidFill>
                <a:latin typeface="Times New Roman" pitchFamily="18" charset="0"/>
                <a:cs typeface="Times New Roman" pitchFamily="18" charset="0"/>
              </a:rPr>
              <a:t> </a:t>
            </a:r>
            <a:r>
              <a:rPr lang="fa-IR" b="1" dirty="0" smtClean="0">
                <a:ln w="11430">
                  <a:noFill/>
                </a:ln>
                <a:solidFill>
                  <a:srgbClr val="002060"/>
                </a:solidFill>
                <a:cs typeface="B Nazanin" pitchFamily="2" charset="-78"/>
              </a:rPr>
              <a:t> یک </a:t>
            </a:r>
            <a:r>
              <a:rPr lang="fa-IR" b="1" u="sng" dirty="0" smtClean="0">
                <a:ln w="11430">
                  <a:noFill/>
                </a:ln>
                <a:solidFill>
                  <a:srgbClr val="002060"/>
                </a:solidFill>
                <a:cs typeface="B Nazanin" pitchFamily="2" charset="-78"/>
              </a:rPr>
              <a:t>مرد برنامه نویس </a:t>
            </a:r>
            <a:r>
              <a:rPr lang="fa-IR" b="1" dirty="0" smtClean="0">
                <a:ln w="11430">
                  <a:noFill/>
                </a:ln>
                <a:solidFill>
                  <a:srgbClr val="002060"/>
                </a:solidFill>
                <a:cs typeface="B Nazanin" pitchFamily="2" charset="-78"/>
              </a:rPr>
              <a:t>است.</a:t>
            </a:r>
          </a:p>
        </p:txBody>
      </p:sp>
      <p:sp>
        <p:nvSpPr>
          <p:cNvPr id="15" name="TextBox 14"/>
          <p:cNvSpPr txBox="1"/>
          <p:nvPr/>
        </p:nvSpPr>
        <p:spPr>
          <a:xfrm>
            <a:off x="6143636" y="5000636"/>
            <a:ext cx="2504212" cy="369332"/>
          </a:xfrm>
          <a:prstGeom prst="rect">
            <a:avLst/>
          </a:prstGeom>
          <a:noFill/>
        </p:spPr>
        <p:txBody>
          <a:bodyPr wrap="none" rtlCol="1">
            <a:spAutoFit/>
          </a:bodyPr>
          <a:lstStyle/>
          <a:p>
            <a:r>
              <a:rPr lang="fa-IR" dirty="0" smtClean="0">
                <a:solidFill>
                  <a:srgbClr val="0070C0"/>
                </a:solidFill>
                <a:cs typeface="B Titr" pitchFamily="2" charset="-78"/>
              </a:rPr>
              <a:t>تقاضاهای زیرا در نظر بگیرد :</a:t>
            </a:r>
            <a:endParaRPr lang="fa-IR" dirty="0">
              <a:solidFill>
                <a:srgbClr val="0070C0"/>
              </a:solidFill>
              <a:cs typeface="B Titr" pitchFamily="2" charset="-78"/>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srcRect/>
          <a:stretch>
            <a:fillRect/>
          </a:stretch>
        </p:blipFill>
        <p:spPr bwMode="auto">
          <a:xfrm>
            <a:off x="714348" y="1214422"/>
            <a:ext cx="7858180" cy="39290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heel(4)">
                                      <p:cBhvr>
                                        <p:cTn id="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643570" y="741216"/>
            <a:ext cx="3078086" cy="473206"/>
          </a:xfrm>
          <a:prstGeom prst="rect">
            <a:avLst/>
          </a:prstGeom>
        </p:spPr>
        <p:txBody>
          <a:bodyPr wrap="none">
            <a:spAutoFit/>
          </a:bodyPr>
          <a:lstStyle/>
          <a:p>
            <a:pPr>
              <a:lnSpc>
                <a:spcPct val="150000"/>
              </a:lnSpc>
            </a:pPr>
            <a:r>
              <a:rPr lang="fa-IR" b="1" dirty="0" smtClean="0">
                <a:ln w="11430">
                  <a:noFill/>
                </a:ln>
                <a:solidFill>
                  <a:srgbClr val="0070C0"/>
                </a:solidFill>
                <a:cs typeface="B Titr" pitchFamily="2" charset="-78"/>
              </a:rPr>
              <a:t>تقاضای (شماره 1) را در نظر بگیرید:</a:t>
            </a:r>
          </a:p>
        </p:txBody>
      </p:sp>
      <p:pic>
        <p:nvPicPr>
          <p:cNvPr id="1026" name="Picture 2"/>
          <p:cNvPicPr>
            <a:picLocks noChangeAspect="1" noChangeArrowheads="1"/>
          </p:cNvPicPr>
          <p:nvPr/>
        </p:nvPicPr>
        <p:blipFill>
          <a:blip r:embed="rId2"/>
          <a:srcRect/>
          <a:stretch>
            <a:fillRect/>
          </a:stretch>
        </p:blipFill>
        <p:spPr bwMode="auto">
          <a:xfrm>
            <a:off x="142844" y="1285860"/>
            <a:ext cx="5643602"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noChangeArrowheads="1"/>
          </p:cNvPicPr>
          <p:nvPr/>
        </p:nvPicPr>
        <p:blipFill>
          <a:blip r:embed="rId3"/>
          <a:srcRect/>
          <a:stretch>
            <a:fillRect/>
          </a:stretch>
        </p:blipFill>
        <p:spPr bwMode="auto">
          <a:xfrm>
            <a:off x="857225" y="3571876"/>
            <a:ext cx="7858179" cy="28575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4" name="Oval 23"/>
          <p:cNvSpPr/>
          <p:nvPr/>
        </p:nvSpPr>
        <p:spPr>
          <a:xfrm>
            <a:off x="4071934" y="4214818"/>
            <a:ext cx="1285884" cy="1214446"/>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cxnSp>
        <p:nvCxnSpPr>
          <p:cNvPr id="25" name="Straight Connector 24"/>
          <p:cNvCxnSpPr/>
          <p:nvPr/>
        </p:nvCxnSpPr>
        <p:spPr>
          <a:xfrm rot="10800000">
            <a:off x="4286249" y="4857760"/>
            <a:ext cx="857257" cy="1588"/>
          </a:xfrm>
          <a:prstGeom prst="line">
            <a:avLst/>
          </a:prstGeom>
          <a:ln w="127000">
            <a:solidFill>
              <a:schemeClr val="bg1"/>
            </a:solidFill>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plus(in)">
                                      <p:cBhvr>
                                        <p:cTn id="19" dur="500"/>
                                        <p:tgtEl>
                                          <p:spTgt spid="25"/>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plus(i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643570" y="714356"/>
            <a:ext cx="3106941" cy="507831"/>
          </a:xfrm>
          <a:prstGeom prst="rect">
            <a:avLst/>
          </a:prstGeom>
        </p:spPr>
        <p:txBody>
          <a:bodyPr wrap="none">
            <a:spAutoFit/>
          </a:bodyPr>
          <a:lstStyle/>
          <a:p>
            <a:pPr>
              <a:lnSpc>
                <a:spcPct val="150000"/>
              </a:lnSpc>
            </a:pPr>
            <a:r>
              <a:rPr lang="fa-IR" b="1" dirty="0" smtClean="0">
                <a:ln w="11430">
                  <a:noFill/>
                </a:ln>
                <a:solidFill>
                  <a:srgbClr val="0070C0"/>
                </a:solidFill>
                <a:cs typeface="B Titr" pitchFamily="2" charset="-78"/>
              </a:rPr>
              <a:t>تقاضای (شماره 2) را در نظر بگیرید:</a:t>
            </a:r>
          </a:p>
        </p:txBody>
      </p:sp>
      <p:pic>
        <p:nvPicPr>
          <p:cNvPr id="1026" name="Picture 2"/>
          <p:cNvPicPr>
            <a:picLocks noChangeAspect="1" noChangeArrowheads="1"/>
          </p:cNvPicPr>
          <p:nvPr/>
        </p:nvPicPr>
        <p:blipFill>
          <a:blip r:embed="rId2"/>
          <a:srcRect/>
          <a:stretch>
            <a:fillRect/>
          </a:stretch>
        </p:blipFill>
        <p:spPr bwMode="auto">
          <a:xfrm>
            <a:off x="142844" y="1428736"/>
            <a:ext cx="5715040"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a:srcRect/>
          <a:stretch>
            <a:fillRect/>
          </a:stretch>
        </p:blipFill>
        <p:spPr bwMode="auto">
          <a:xfrm>
            <a:off x="714348" y="3429000"/>
            <a:ext cx="7858180" cy="31622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Oval 9"/>
          <p:cNvSpPr/>
          <p:nvPr/>
        </p:nvSpPr>
        <p:spPr>
          <a:xfrm>
            <a:off x="3500430" y="4071942"/>
            <a:ext cx="1285884" cy="1214446"/>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cxnSp>
        <p:nvCxnSpPr>
          <p:cNvPr id="11" name="Straight Connector 10"/>
          <p:cNvCxnSpPr/>
          <p:nvPr/>
        </p:nvCxnSpPr>
        <p:spPr>
          <a:xfrm rot="10800000">
            <a:off x="3714745" y="4714884"/>
            <a:ext cx="857257" cy="1588"/>
          </a:xfrm>
          <a:prstGeom prst="line">
            <a:avLst/>
          </a:prstGeom>
          <a:ln w="127000">
            <a:solidFill>
              <a:schemeClr val="bg1"/>
            </a:solidFill>
          </a:ln>
        </p:spPr>
        <p:style>
          <a:lnRef idx="3">
            <a:schemeClr val="accent2"/>
          </a:lnRef>
          <a:fillRef idx="0">
            <a:schemeClr val="accent2"/>
          </a:fillRef>
          <a:effectRef idx="2">
            <a:schemeClr val="accent2"/>
          </a:effectRef>
          <a:fontRef idx="minor">
            <a:schemeClr val="tx1"/>
          </a:fontRef>
        </p:style>
      </p:cxnSp>
      <p:sp>
        <p:nvSpPr>
          <p:cNvPr id="12" name="Footer Placeholder 11"/>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plus(in)">
                                      <p:cBhvr>
                                        <p:cTn id="19" dur="500"/>
                                        <p:tgtEl>
                                          <p:spTgt spid="11"/>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plus(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643570" y="714356"/>
            <a:ext cx="3132589" cy="507831"/>
          </a:xfrm>
          <a:prstGeom prst="rect">
            <a:avLst/>
          </a:prstGeom>
        </p:spPr>
        <p:txBody>
          <a:bodyPr wrap="none">
            <a:spAutoFit/>
          </a:bodyPr>
          <a:lstStyle/>
          <a:p>
            <a:pPr>
              <a:lnSpc>
                <a:spcPct val="150000"/>
              </a:lnSpc>
            </a:pPr>
            <a:r>
              <a:rPr lang="fa-IR" b="1" dirty="0" smtClean="0">
                <a:ln w="11430">
                  <a:noFill/>
                </a:ln>
                <a:solidFill>
                  <a:srgbClr val="0070C0"/>
                </a:solidFill>
                <a:cs typeface="B Titr" pitchFamily="2" charset="-78"/>
              </a:rPr>
              <a:t>تقاضای (شماره 3) را در نظر بگیرید:</a:t>
            </a:r>
          </a:p>
        </p:txBody>
      </p:sp>
      <p:pic>
        <p:nvPicPr>
          <p:cNvPr id="2050" name="Picture 2"/>
          <p:cNvPicPr>
            <a:picLocks noChangeAspect="1" noChangeArrowheads="1"/>
          </p:cNvPicPr>
          <p:nvPr/>
        </p:nvPicPr>
        <p:blipFill>
          <a:blip r:embed="rId3"/>
          <a:srcRect/>
          <a:stretch>
            <a:fillRect/>
          </a:stretch>
        </p:blipFill>
        <p:spPr bwMode="auto">
          <a:xfrm>
            <a:off x="142844" y="1357298"/>
            <a:ext cx="6215106"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3"/>
          <p:cNvPicPr>
            <a:picLocks noChangeAspect="1" noChangeArrowheads="1"/>
          </p:cNvPicPr>
          <p:nvPr/>
        </p:nvPicPr>
        <p:blipFill>
          <a:blip r:embed="rId4"/>
          <a:srcRect/>
          <a:stretch>
            <a:fillRect/>
          </a:stretch>
        </p:blipFill>
        <p:spPr bwMode="auto">
          <a:xfrm>
            <a:off x="500034" y="3382976"/>
            <a:ext cx="8250908" cy="3189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Oval 13"/>
          <p:cNvSpPr/>
          <p:nvPr/>
        </p:nvSpPr>
        <p:spPr>
          <a:xfrm>
            <a:off x="4071934" y="4286256"/>
            <a:ext cx="1285884" cy="1214446"/>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cxnSp>
        <p:nvCxnSpPr>
          <p:cNvPr id="15" name="Straight Connector 14"/>
          <p:cNvCxnSpPr/>
          <p:nvPr/>
        </p:nvCxnSpPr>
        <p:spPr>
          <a:xfrm rot="10800000">
            <a:off x="4286249" y="4929198"/>
            <a:ext cx="857257" cy="1588"/>
          </a:xfrm>
          <a:prstGeom prst="line">
            <a:avLst/>
          </a:prstGeom>
          <a:ln w="127000">
            <a:solidFill>
              <a:schemeClr val="bg1"/>
            </a:solidFill>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548215" y="71414"/>
            <a:ext cx="8024313" cy="477054"/>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fa-IR"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cs typeface="B Titr" pitchFamily="2" charset="-78"/>
              </a:rPr>
              <a:t>4-16 ) بانک های اطلاعات آماری </a:t>
            </a:r>
            <a:r>
              <a:rPr lang="en-US" sz="2500" b="1" dirty="0" smtClean="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rPr>
              <a:t>STATISTICAL DATABASE</a:t>
            </a:r>
            <a:endParaRPr lang="fa-IR" sz="2500" b="1" dirty="0">
              <a:ln w="11430">
                <a:noFill/>
              </a:ln>
              <a:solidFill>
                <a:schemeClr val="bg1"/>
              </a:solidFill>
              <a:effectLst>
                <a:glow rad="228600">
                  <a:srgbClr val="FFFF00">
                    <a:alpha val="40000"/>
                  </a:srgb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10" name="Footer Placeholder 9"/>
          <p:cNvSpPr>
            <a:spLocks noGrp="1"/>
          </p:cNvSpPr>
          <p:nvPr>
            <p:ph type="ftr" sz="quarter" idx="16"/>
          </p:nvPr>
        </p:nvSpPr>
        <p:spPr/>
        <p:txBody>
          <a:bodyPr/>
          <a:lstStyle/>
          <a:p>
            <a:r>
              <a:rPr lang="en-US" smtClean="0"/>
              <a:t>@Computer_IT_Engineering</a:t>
            </a:r>
            <a:endParaRPr lang="fa-I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ppt_x</p:attrName>
                                        </p:attrNameLst>
                                      </p:cBhvr>
                                      <p:tavLst>
                                        <p:tav tm="0">
                                          <p:val>
                                            <p:strVal val="#ppt_x-.2"/>
                                          </p:val>
                                        </p:tav>
                                        <p:tav tm="100000">
                                          <p:val>
                                            <p:strVal val="#ppt_x"/>
                                          </p:val>
                                        </p:tav>
                                      </p:tavLst>
                                    </p:anim>
                                    <p:anim calcmode="lin" valueType="num">
                                      <p:cBhvr>
                                        <p:cTn id="1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plus(in)">
                                      <p:cBhvr>
                                        <p:cTn id="19" dur="500"/>
                                        <p:tgtEl>
                                          <p:spTgt spid="15"/>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plus(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2365</TotalTime>
  <Words>3249</Words>
  <Application>Microsoft Office PowerPoint</Application>
  <PresentationFormat>On-screen Show (4:3)</PresentationFormat>
  <Paragraphs>275</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ＭＳ Ｐゴシック</vt:lpstr>
      <vt:lpstr>Arial</vt:lpstr>
      <vt:lpstr>B Nazanin</vt:lpstr>
      <vt:lpstr>B Titr</vt:lpstr>
      <vt:lpstr>Calibri</vt:lpstr>
      <vt:lpstr>Century Schoolbook</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poshtiban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omid arzi</cp:lastModifiedBy>
  <cp:revision>553</cp:revision>
  <dcterms:created xsi:type="dcterms:W3CDTF">2012-11-12T08:03:45Z</dcterms:created>
  <dcterms:modified xsi:type="dcterms:W3CDTF">2022-01-13T06:21:14Z</dcterms:modified>
</cp:coreProperties>
</file>