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258" r:id="rId2"/>
    <p:sldId id="259" r:id="rId3"/>
    <p:sldId id="309" r:id="rId4"/>
    <p:sldId id="310" r:id="rId5"/>
    <p:sldId id="289" r:id="rId6"/>
    <p:sldId id="288" r:id="rId7"/>
    <p:sldId id="292" r:id="rId8"/>
    <p:sldId id="293" r:id="rId9"/>
    <p:sldId id="311" r:id="rId10"/>
    <p:sldId id="291" r:id="rId11"/>
    <p:sldId id="264" r:id="rId12"/>
    <p:sldId id="265" r:id="rId13"/>
    <p:sldId id="320" r:id="rId14"/>
    <p:sldId id="266" r:id="rId15"/>
    <p:sldId id="294" r:id="rId16"/>
    <p:sldId id="295" r:id="rId17"/>
    <p:sldId id="267" r:id="rId18"/>
    <p:sldId id="268" r:id="rId19"/>
    <p:sldId id="269" r:id="rId20"/>
    <p:sldId id="270" r:id="rId21"/>
    <p:sldId id="272" r:id="rId22"/>
    <p:sldId id="273" r:id="rId23"/>
    <p:sldId id="274" r:id="rId24"/>
    <p:sldId id="287" r:id="rId25"/>
    <p:sldId id="275" r:id="rId26"/>
    <p:sldId id="298" r:id="rId27"/>
    <p:sldId id="299" r:id="rId28"/>
    <p:sldId id="312" r:id="rId29"/>
    <p:sldId id="313" r:id="rId30"/>
    <p:sldId id="314" r:id="rId31"/>
    <p:sldId id="300" r:id="rId32"/>
    <p:sldId id="315" r:id="rId33"/>
    <p:sldId id="301" r:id="rId34"/>
    <p:sldId id="316" r:id="rId35"/>
    <p:sldId id="317" r:id="rId36"/>
    <p:sldId id="318" r:id="rId37"/>
    <p:sldId id="302" r:id="rId38"/>
    <p:sldId id="303" r:id="rId39"/>
    <p:sldId id="304" r:id="rId40"/>
    <p:sldId id="277" r:id="rId41"/>
    <p:sldId id="278" r:id="rId42"/>
    <p:sldId id="279" r:id="rId43"/>
    <p:sldId id="321" r:id="rId44"/>
    <p:sldId id="280" r:id="rId45"/>
    <p:sldId id="281" r:id="rId46"/>
    <p:sldId id="285" r:id="rId47"/>
    <p:sldId id="307" r:id="rId48"/>
    <p:sldId id="308" r:id="rId49"/>
    <p:sldId id="319" r:id="rId50"/>
    <p:sldId id="322" r:id="rId5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Nazanin" panose="00000400000000000000" pitchFamily="2" charset="-7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Nazanin" panose="00000400000000000000" pitchFamily="2" charset="-7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Nazanin" panose="00000400000000000000" pitchFamily="2" charset="-7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Nazanin" panose="00000400000000000000" pitchFamily="2" charset="-7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Nazanin" panose="00000400000000000000" pitchFamily="2" charset="-78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Nazanin" panose="00000400000000000000" pitchFamily="2" charset="-78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Nazanin" panose="00000400000000000000" pitchFamily="2" charset="-78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Nazanin" panose="00000400000000000000" pitchFamily="2" charset="-78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Nazanin" panose="00000400000000000000" pitchFamily="2" charset="-7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A003A"/>
    <a:srgbClr val="FF3300"/>
    <a:srgbClr val="0000CC"/>
    <a:srgbClr val="660033"/>
    <a:srgbClr val="660066"/>
    <a:srgbClr val="000000"/>
    <a:srgbClr val="7955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4870" autoAdjust="0"/>
  </p:normalViewPr>
  <p:slideViewPr>
    <p:cSldViewPr>
      <p:cViewPr varScale="1">
        <p:scale>
          <a:sx n="74" d="100"/>
          <a:sy n="74" d="100"/>
        </p:scale>
        <p:origin x="3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808D8148-43CF-476A-9773-583B38D71285}" type="datetimeFigureOut">
              <a:rPr lang="en-US"/>
              <a:pPr>
                <a:defRPr/>
              </a:pPr>
              <a:t>6/2/2018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E0F81BB-FEC0-4E5F-8E50-72D03B3A82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0982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5A67469-1DA7-4B7C-8375-8383DF2DEC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165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smtClean="0">
              <a:latin typeface="Arial" panose="020B0604020202020204" pitchFamily="34" charset="0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C5CE84E1-185F-4245-9E7B-258F919591CA}" type="slidenum">
              <a:rPr lang="en-US"/>
              <a:pPr eaLnBrk="1" hangingPunct="1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916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B0B0F83C-5B5E-440F-9D66-31F249DA3330}" type="slidenum">
              <a:rPr lang="en-US"/>
              <a:pPr eaLnBrk="1" hangingPunct="1"/>
              <a:t>10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>
              <a:lnSpc>
                <a:spcPct val="90000"/>
              </a:lnSpc>
            </a:pPr>
            <a:endParaRPr lang="fa-I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3190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smtClean="0">
              <a:latin typeface="Arial" panose="020B0604020202020204" pitchFamily="34" charset="0"/>
            </a:endParaRP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72E82269-6F0E-4A94-9AC0-9649352745BD}" type="slidenum">
              <a:rPr lang="en-US"/>
              <a:pPr eaLnBrk="1" hangingPunct="1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5213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smtClean="0">
              <a:latin typeface="Arial" panose="020B0604020202020204" pitchFamily="34" charset="0"/>
            </a:endParaRPr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EF9C82EA-2354-4B4A-A69B-7BD7D5AED9A9}" type="slidenum">
              <a:rPr lang="en-US"/>
              <a:pPr eaLnBrk="1" hangingPunct="1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356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smtClean="0">
              <a:latin typeface="Arial" panose="020B0604020202020204" pitchFamily="34" charset="0"/>
            </a:endParaRP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891AEC9A-FA5C-460D-952C-11E8E785E1A4}" type="slidenum">
              <a:rPr lang="en-US"/>
              <a:pPr eaLnBrk="1" hangingPunct="1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4961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smtClean="0">
              <a:latin typeface="Arial" panose="020B0604020202020204" pitchFamily="34" charset="0"/>
            </a:endParaRP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3DF342A6-A8B1-427E-99D5-E6A4880C200D}" type="slidenum">
              <a:rPr lang="en-US"/>
              <a:pPr eaLnBrk="1" hangingPunct="1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0590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smtClean="0">
              <a:latin typeface="Arial" panose="020B0604020202020204" pitchFamily="34" charset="0"/>
            </a:endParaRP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62A8FF2E-EDD6-4AB2-86B5-0625B5CE30FC}" type="slidenum">
              <a:rPr lang="en-US"/>
              <a:pPr eaLnBrk="1" hangingPunct="1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7103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smtClean="0">
              <a:latin typeface="Arial" panose="020B0604020202020204" pitchFamily="34" charset="0"/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C86B9B3E-8465-405D-916D-DCB4780E2ADF}" type="slidenum">
              <a:rPr lang="en-US"/>
              <a:pPr eaLnBrk="1" hangingPunct="1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0235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smtClean="0">
              <a:latin typeface="Arial" panose="020B0604020202020204" pitchFamily="34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A35B452A-2A50-4347-B9C2-C6C2AF3B8F04}" type="slidenum">
              <a:rPr lang="en-US"/>
              <a:pPr eaLnBrk="1" hangingPunct="1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21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smtClean="0">
              <a:latin typeface="Arial" panose="020B0604020202020204" pitchFamily="34" charset="0"/>
            </a:endParaRP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827AEDC7-AF06-4B96-B972-0F979939CB41}" type="slidenum">
              <a:rPr lang="en-US"/>
              <a:pPr eaLnBrk="1" hangingPunct="1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8689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smtClean="0">
              <a:latin typeface="Arial" panose="020B0604020202020204" pitchFamily="34" charset="0"/>
            </a:endParaRPr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7D968DF2-FFD7-4114-9A44-FF0B80D3EB12}" type="slidenum">
              <a:rPr lang="en-US"/>
              <a:pPr eaLnBrk="1" hangingPunct="1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0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0C5E1273-2743-4C3B-A2AB-1659675C169C}" type="slidenum">
              <a:rPr lang="en-US"/>
              <a:pPr eaLnBrk="1" hangingPunct="1"/>
              <a:t>2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اين درس يک درس کاربردي است.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قرار نيست به يک سري مفاهيم اکتفا شود.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ضرب المثل يادگيري: 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            شنيدم، فراموش کردم، خواندم، به خاطر سپردم، اجازه داديد که تجربه کنم (</a:t>
            </a:r>
            <a:r>
              <a:rPr lang="fa-IR" b="1" smtClean="0">
                <a:latin typeface="Arial" panose="020B0604020202020204" pitchFamily="34" charset="0"/>
              </a:rPr>
              <a:t>پروژه ها</a:t>
            </a:r>
            <a:r>
              <a:rPr lang="fa-IR" smtClean="0">
                <a:latin typeface="Arial" panose="020B0604020202020204" pitchFamily="34" charset="0"/>
              </a:rPr>
              <a:t>)، آنگاه يادگرفتم.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منحني فراموشي: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	يک روز بعد از آموختن (مطالعه) 50 درصد مطالب از ذهن شما فراموش مي شود.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	دو روز بعد، تنها 40 درصد مطلب باقي مانده است.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	يک ماه، بعد، تقريبا کمتر از 10 درصد مطلب، در ذهن شما باقي مانده است.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قرار نيست که ما همه مطالب را به خاطر بسپاريم.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قرار است که روش استفاده از مطالب و روش يادگيري جزئيات را در زمان که لازم باشد، به شما منتقل کنيم.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پارادايم يادگيري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	هر زمان که نياز شد، يادبگير،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	هر زمان که نياز نبود، فراموشش کن،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	هز زمان که مجددا نياز شد، مجددا يادبگيرد.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لذا مهمترين مهارت يک دانشجو در عصر حاضر، مهارت يادگيري است (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Learning to learn</a:t>
            </a:r>
            <a:r>
              <a:rPr lang="fa-IR" smtClean="0">
                <a:latin typeface="Arial" panose="020B0604020202020204" pitchFamily="34" charset="0"/>
              </a:rPr>
              <a:t>)</a:t>
            </a:r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5473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smtClean="0">
              <a:latin typeface="Arial" panose="020B0604020202020204" pitchFamily="34" charset="0"/>
            </a:endParaRPr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00DE3195-ADD3-450E-9739-647A3424D215}" type="slidenum">
              <a:rPr lang="en-US"/>
              <a:pPr eaLnBrk="1" hangingPunct="1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0326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smtClean="0">
              <a:latin typeface="Arial" panose="020B0604020202020204" pitchFamily="34" charset="0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91B7DF81-7B32-4CD1-8326-291641F76112}" type="slidenum">
              <a:rPr lang="en-US"/>
              <a:pPr eaLnBrk="1" hangingPunct="1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1581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smtClean="0">
              <a:latin typeface="Arial" panose="020B0604020202020204" pitchFamily="34" charset="0"/>
            </a:endParaRPr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9DFB12B3-7C8F-4B6A-84EE-AEC78370EACE}" type="slidenum">
              <a:rPr lang="en-US"/>
              <a:pPr eaLnBrk="1" hangingPunct="1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0632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smtClean="0">
              <a:latin typeface="Arial" panose="020B0604020202020204" pitchFamily="34" charset="0"/>
            </a:endParaRP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507DBB42-B692-4DAC-8DEF-B22B3CAD89E5}" type="slidenum">
              <a:rPr lang="en-US"/>
              <a:pPr eaLnBrk="1" hangingPunct="1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694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smtClean="0">
              <a:latin typeface="Arial" panose="020B0604020202020204" pitchFamily="34" charset="0"/>
            </a:endParaRPr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97BA8111-C08A-4644-AD11-306E94A19C13}" type="slidenum">
              <a:rPr lang="en-US"/>
              <a:pPr eaLnBrk="1" hangingPunct="1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38865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smtClean="0">
              <a:latin typeface="Arial" panose="020B0604020202020204" pitchFamily="34" charset="0"/>
            </a:endParaRPr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608B51FC-AC6A-4583-91DB-7887C41CED1C}" type="slidenum">
              <a:rPr lang="en-US"/>
              <a:pPr eaLnBrk="1" hangingPunct="1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46085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2F6E57A0-9193-470D-A515-BFA02108E71D}" type="slidenum">
              <a:rPr lang="en-US"/>
              <a:pPr eaLnBrk="1" hangingPunct="1"/>
              <a:t>27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حجم پردازش</a:t>
            </a:r>
          </a:p>
          <a:p>
            <a:pPr lvl="2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چرا مهم است؟</a:t>
            </a:r>
          </a:p>
          <a:p>
            <a:pPr lvl="3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بعلت اتوماسيون (حجم اطلاعات زيادي توليد مي شود)</a:t>
            </a:r>
          </a:p>
          <a:p>
            <a:pPr lvl="3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بعلت نيازهاي تصميم گيري (حجم اطلاعات بالايي را بايد پردازش کرد.)</a:t>
            </a:r>
          </a:p>
          <a:p>
            <a:pPr lvl="3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افزايش پيچيدگي مسايل (حجم اطلاعات بالايي را بايد پردازش کرد.)</a:t>
            </a:r>
          </a:p>
          <a:p>
            <a:pPr lvl="1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سرعت پردازش</a:t>
            </a:r>
          </a:p>
          <a:p>
            <a:pPr lvl="2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چرا مهم است؟</a:t>
            </a:r>
          </a:p>
          <a:p>
            <a:pPr lvl="3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سرعت رقابت. فرصتهاي رقابتي از دست مي روند</a:t>
            </a:r>
          </a:p>
          <a:p>
            <a:pPr lvl="3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زمان، هزينه است.</a:t>
            </a:r>
          </a:p>
          <a:p>
            <a:pPr lvl="1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انواع مواد خام</a:t>
            </a:r>
          </a:p>
          <a:p>
            <a:pPr lvl="2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عدد (</a:t>
            </a:r>
            <a:r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Data Numeric</a:t>
            </a:r>
            <a:r>
              <a:rPr lang="fa-IR" sz="1000" smtClean="0">
                <a:latin typeface="Arial" panose="020B0604020202020204" pitchFamily="34" charset="0"/>
              </a:rPr>
              <a:t>)</a:t>
            </a:r>
          </a:p>
          <a:p>
            <a:pPr lvl="2" algn="r" rtl="1" eaLnBrk="1" hangingPunct="1">
              <a:buFontTx/>
              <a:buChar char="•"/>
            </a:pPr>
            <a:r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String</a:t>
            </a:r>
            <a:endParaRPr lang="fa-IR" sz="1000" smtClean="0">
              <a:latin typeface="Arial" panose="020B0604020202020204" pitchFamily="34" charset="0"/>
            </a:endParaRPr>
          </a:p>
          <a:p>
            <a:pPr lvl="2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جمله و متن</a:t>
            </a:r>
          </a:p>
          <a:p>
            <a:pPr lvl="2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تصوير</a:t>
            </a:r>
          </a:p>
          <a:p>
            <a:pPr lvl="2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صوت</a:t>
            </a:r>
          </a:p>
          <a:p>
            <a:pPr lvl="2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تحريکهاي محيطي (نور، محرکهاي مکانيکي و ...)</a:t>
            </a:r>
          </a:p>
          <a:p>
            <a:pPr lvl="2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فيلم</a:t>
            </a:r>
          </a:p>
          <a:p>
            <a:pPr lvl="2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تحريکهاي عصبي!</a:t>
            </a:r>
            <a:endParaRPr lang="en-US" sz="10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06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535A6BC4-57FD-4798-82E3-2FBFCFD734B5}" type="slidenum">
              <a:rPr lang="en-US"/>
              <a:pPr eaLnBrk="1" hangingPunct="1"/>
              <a:t>28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سرعت پردازش</a:t>
            </a:r>
          </a:p>
          <a:p>
            <a:pPr lvl="2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چرا مهم است؟</a:t>
            </a:r>
          </a:p>
          <a:p>
            <a:pPr lvl="3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سرعت رقابت. فرصتهاي رقابتي از دست مي روند</a:t>
            </a:r>
          </a:p>
          <a:p>
            <a:pPr lvl="3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زمان، هزينه است.</a:t>
            </a:r>
          </a:p>
          <a:p>
            <a:pPr lvl="1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انواع مواد خام</a:t>
            </a:r>
          </a:p>
          <a:p>
            <a:pPr lvl="2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عدد (</a:t>
            </a:r>
            <a:r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Data Numeric</a:t>
            </a:r>
            <a:r>
              <a:rPr lang="fa-IR" sz="1000" smtClean="0">
                <a:latin typeface="Arial" panose="020B0604020202020204" pitchFamily="34" charset="0"/>
              </a:rPr>
              <a:t>)</a:t>
            </a:r>
          </a:p>
          <a:p>
            <a:pPr lvl="2" algn="r" rtl="1" eaLnBrk="1" hangingPunct="1">
              <a:buFontTx/>
              <a:buChar char="•"/>
            </a:pPr>
            <a:r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String</a:t>
            </a:r>
            <a:endParaRPr lang="fa-IR" sz="1000" smtClean="0">
              <a:latin typeface="Arial" panose="020B0604020202020204" pitchFamily="34" charset="0"/>
            </a:endParaRPr>
          </a:p>
          <a:p>
            <a:pPr lvl="2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جمله و متن</a:t>
            </a:r>
          </a:p>
          <a:p>
            <a:pPr lvl="2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تصوير</a:t>
            </a:r>
          </a:p>
          <a:p>
            <a:pPr lvl="2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صوت</a:t>
            </a:r>
          </a:p>
          <a:p>
            <a:pPr lvl="2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تحريکهاي محيطي (نور، محرکهاي مکانيکي و ...)</a:t>
            </a:r>
          </a:p>
          <a:p>
            <a:pPr lvl="2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فيلم</a:t>
            </a:r>
          </a:p>
          <a:p>
            <a:pPr lvl="2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تحريکهاي عصبي!</a:t>
            </a:r>
            <a:endParaRPr lang="en-US" sz="10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87590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E3857DD9-A43F-4D50-A49B-53C804BEDACB}" type="slidenum">
              <a:rPr lang="en-US"/>
              <a:pPr eaLnBrk="1" hangingPunct="1"/>
              <a:t>29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سرعت پردازش</a:t>
            </a:r>
          </a:p>
          <a:p>
            <a:pPr lvl="2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چرا مهم است؟</a:t>
            </a:r>
          </a:p>
          <a:p>
            <a:pPr lvl="3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سرعت رقابت. فرصتهاي رقابتي از دست مي روند</a:t>
            </a:r>
          </a:p>
          <a:p>
            <a:pPr lvl="3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زمان، هزينه است.</a:t>
            </a:r>
          </a:p>
          <a:p>
            <a:pPr lvl="1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انواع مواد خام</a:t>
            </a:r>
          </a:p>
          <a:p>
            <a:pPr lvl="2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عدد (</a:t>
            </a:r>
            <a:r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Data Numeric</a:t>
            </a:r>
            <a:r>
              <a:rPr lang="fa-IR" sz="1000" smtClean="0">
                <a:latin typeface="Arial" panose="020B0604020202020204" pitchFamily="34" charset="0"/>
              </a:rPr>
              <a:t>)</a:t>
            </a:r>
          </a:p>
          <a:p>
            <a:pPr lvl="2" algn="r" rtl="1" eaLnBrk="1" hangingPunct="1">
              <a:buFontTx/>
              <a:buChar char="•"/>
            </a:pPr>
            <a:r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String</a:t>
            </a:r>
            <a:endParaRPr lang="fa-IR" sz="1000" smtClean="0">
              <a:latin typeface="Arial" panose="020B0604020202020204" pitchFamily="34" charset="0"/>
            </a:endParaRPr>
          </a:p>
          <a:p>
            <a:pPr lvl="2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جمله و متن</a:t>
            </a:r>
          </a:p>
          <a:p>
            <a:pPr lvl="2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تصوير</a:t>
            </a:r>
          </a:p>
          <a:p>
            <a:pPr lvl="2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صوت</a:t>
            </a:r>
          </a:p>
          <a:p>
            <a:pPr lvl="2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تحريکهاي محيطي (نور، محرکهاي مکانيکي و ...)</a:t>
            </a:r>
          </a:p>
          <a:p>
            <a:pPr lvl="2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فيلم</a:t>
            </a:r>
          </a:p>
          <a:p>
            <a:pPr lvl="2" algn="r" rtl="1" eaLnBrk="1" hangingPunct="1">
              <a:buFontTx/>
              <a:buChar char="•"/>
            </a:pPr>
            <a:r>
              <a:rPr lang="fa-IR" sz="1000" smtClean="0">
                <a:latin typeface="Arial" panose="020B0604020202020204" pitchFamily="34" charset="0"/>
              </a:rPr>
              <a:t>تحريکهاي عصبي!</a:t>
            </a:r>
            <a:endParaRPr lang="en-US" sz="10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0718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D2B5312F-EBD1-43E3-B69B-60251C4EAFF4}" type="slidenum">
              <a:rPr lang="en-US"/>
              <a:pPr eaLnBrk="1" hangingPunct="1"/>
              <a:t>30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r" rtl="1" eaLnBrk="1" hangingPunct="1">
              <a:buFontTx/>
              <a:buChar char="•"/>
            </a:pPr>
            <a:endParaRPr lang="fa-IR" sz="10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847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F55CB903-7D22-4159-A7B0-EB4FEF25BC6E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اين درس يک درس کاربردي است.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قرار نيست به يک سري مفاهيم اکتفا شود.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ضرب المثل يادگيري: 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            شنيدم، فراموش کردم، خواندم، به خاطر سپردم، اجازه داديد که تجربه کنم (</a:t>
            </a:r>
            <a:r>
              <a:rPr lang="fa-IR" b="1" smtClean="0">
                <a:latin typeface="Arial" panose="020B0604020202020204" pitchFamily="34" charset="0"/>
              </a:rPr>
              <a:t>پروژه ها</a:t>
            </a:r>
            <a:r>
              <a:rPr lang="fa-IR" smtClean="0">
                <a:latin typeface="Arial" panose="020B0604020202020204" pitchFamily="34" charset="0"/>
              </a:rPr>
              <a:t>)، آنگاه يادگرفتم.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منحني فراموشي: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	يک روز بعد از آموختن (مطالعه) 50 درصد مطالب از ذهن شما فراموش مي شود.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	دو روز بعد، تنها 40 درصد مطلب باقي مانده است.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	يک ماه، بعد، تقريبا کمتر از 10 درصد مطلب، در ذهن شما باقي مانده است.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قرار نيست که ما همه مطالب را به خاطر بسپاريم.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قرار است که روش استفاده از مطالب و روش يادگيري جزئيات را در زمان که لازم باشد، به شما منتقل کنيم.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پارادايم يادگيري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	هر زمان که نياز شد، يادبگير،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	هر زمان که نياز نبود، فراموشش کن،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	هز زمان که مجددا نياز شد، مجددا يادبگيرد.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لذا مهمترين مهارت يک دانشجو در عصر حاضر، مهارت يادگيري است (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Learning to learn</a:t>
            </a:r>
            <a:r>
              <a:rPr lang="fa-IR" smtClean="0">
                <a:latin typeface="Arial" panose="020B0604020202020204" pitchFamily="34" charset="0"/>
              </a:rPr>
              <a:t>)</a:t>
            </a:r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22679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050A71CC-78F8-482B-9321-7B5C0C14A216}" type="slidenum">
              <a:rPr lang="en-US"/>
              <a:pPr eaLnBrk="1" hangingPunct="1"/>
              <a:t>31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وسعت و دامنه ارتباط</a:t>
            </a:r>
          </a:p>
          <a:p>
            <a:pPr lvl="1"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در  داخل سازمان</a:t>
            </a:r>
          </a:p>
          <a:p>
            <a:pPr lvl="2"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رسمي</a:t>
            </a:r>
          </a:p>
          <a:p>
            <a:pPr lvl="2"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غير رسمي</a:t>
            </a:r>
          </a:p>
          <a:p>
            <a:pPr lvl="3"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بين سطوح مختلف</a:t>
            </a:r>
          </a:p>
          <a:p>
            <a:pPr lvl="3"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بين يک بخشهاي مختلف يک سطح</a:t>
            </a:r>
          </a:p>
          <a:p>
            <a:pPr lvl="1"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بين سازمان و محيط خارج</a:t>
            </a:r>
          </a:p>
          <a:p>
            <a:pPr lvl="2"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رسمي و غير رسمي</a:t>
            </a:r>
          </a:p>
          <a:p>
            <a:pPr lvl="1" algn="r" rtl="1" eaLnBrk="1" hangingPunct="1">
              <a:buFontTx/>
              <a:buChar char="•"/>
            </a:pPr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93031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84E504F1-4AC6-4B4A-9BA3-B91E6D8BBD24}" type="slidenum">
              <a:rPr lang="en-US"/>
              <a:pPr eaLnBrk="1" hangingPunct="1"/>
              <a:t>32</a:t>
            </a:fld>
            <a:endParaRPr 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r" rtl="1" eaLnBrk="1" hangingPunct="1">
              <a:buFontTx/>
              <a:buChar char="•"/>
            </a:pPr>
            <a:endParaRPr lang="fa-I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9172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BCE2D06D-4ED7-4103-922E-9EE536C5A1B9}" type="slidenum">
              <a:rPr lang="en-US"/>
              <a:pPr eaLnBrk="1" hangingPunct="1"/>
              <a:t>33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از نظر بازيابي</a:t>
            </a:r>
          </a:p>
          <a:p>
            <a:pPr lvl="1" algn="r" rtl="1" eaLnBrk="1" hangingPunct="1">
              <a:buFontTx/>
              <a:buChar char="•"/>
            </a:pP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Brows</a:t>
            </a:r>
            <a:endParaRPr lang="fa-IR" smtClean="0">
              <a:latin typeface="Arial" panose="020B0604020202020204" pitchFamily="34" charset="0"/>
            </a:endParaRPr>
          </a:p>
          <a:p>
            <a:pPr lvl="2"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بحث مهم طبقه بنده اطلاعات</a:t>
            </a:r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جستجو (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Search</a:t>
            </a:r>
            <a:r>
              <a:rPr lang="fa-IR" smtClean="0">
                <a:latin typeface="Arial" panose="020B0604020202020204" pitchFamily="34" charset="0"/>
              </a:rPr>
              <a:t>)</a:t>
            </a:r>
          </a:p>
          <a:p>
            <a:pPr lvl="2"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جستجوي از ابتدا تا انتها</a:t>
            </a:r>
          </a:p>
          <a:p>
            <a:pPr lvl="2"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جستجو بر اساس انديس</a:t>
            </a:r>
          </a:p>
          <a:p>
            <a:pPr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از نظر نوع محتواي ذخيره شده</a:t>
            </a:r>
          </a:p>
          <a:p>
            <a:pPr lvl="1"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سرعت جستجو را تعيين مي کند.</a:t>
            </a:r>
          </a:p>
          <a:p>
            <a:pPr lvl="2" algn="r" rtl="1" eaLnBrk="1" hangingPunct="1">
              <a:buFontTx/>
              <a:buChar char="•"/>
            </a:pP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OCR</a:t>
            </a:r>
            <a:endParaRPr lang="fa-IR" smtClean="0">
              <a:latin typeface="Arial" panose="020B0604020202020204" pitchFamily="34" charset="0"/>
            </a:endParaRPr>
          </a:p>
          <a:p>
            <a:pPr lvl="2"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جستجوي متني </a:t>
            </a:r>
          </a:p>
          <a:p>
            <a:pPr lvl="2"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جستجوهاي هوشمند (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Data Mining</a:t>
            </a:r>
            <a:r>
              <a:rPr lang="fa-IR" smtClean="0">
                <a:latin typeface="Arial" panose="020B0604020202020204" pitchFamily="34" charset="0"/>
              </a:rPr>
              <a:t>) </a:t>
            </a:r>
          </a:p>
          <a:p>
            <a:pPr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از نظر صحت و دقت بازيابي</a:t>
            </a:r>
          </a:p>
          <a:p>
            <a:pPr lvl="1" algn="r" rtl="1" eaLnBrk="1" hangingPunct="1">
              <a:buFontTx/>
              <a:buChar char="•"/>
            </a:pP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Version Control</a:t>
            </a:r>
          </a:p>
          <a:p>
            <a:pPr lvl="1"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انتخاب مناسب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Key word</a:t>
            </a:r>
            <a:r>
              <a:rPr lang="fa-IR" smtClean="0">
                <a:latin typeface="Arial" panose="020B0604020202020204" pitchFamily="34" charset="0"/>
              </a:rPr>
              <a:t>ها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تکنولوژيهاي پايگاه هاي داده</a:t>
            </a:r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61569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3AA23C69-3969-415C-8FB2-DE5ABF70CA9E}" type="slidenum">
              <a:rPr lang="en-US"/>
              <a:pPr eaLnBrk="1" hangingPunct="1"/>
              <a:t>34</a:t>
            </a:fld>
            <a:endParaRPr lang="en-U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از نظر نوع محتواي ذخيره شده</a:t>
            </a:r>
          </a:p>
          <a:p>
            <a:pPr lvl="1"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سرعت جستجو را تعيين مي کند.</a:t>
            </a:r>
          </a:p>
          <a:p>
            <a:pPr lvl="2" algn="r" rtl="1" eaLnBrk="1" hangingPunct="1">
              <a:buFontTx/>
              <a:buChar char="•"/>
            </a:pP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OCR</a:t>
            </a:r>
            <a:endParaRPr lang="fa-IR" smtClean="0">
              <a:latin typeface="Arial" panose="020B0604020202020204" pitchFamily="34" charset="0"/>
            </a:endParaRPr>
          </a:p>
          <a:p>
            <a:pPr lvl="2"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جستجوي متني </a:t>
            </a:r>
          </a:p>
          <a:p>
            <a:pPr lvl="2"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جستجوهاي هوشمند (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Data Mining</a:t>
            </a:r>
            <a:r>
              <a:rPr lang="fa-IR" smtClean="0">
                <a:latin typeface="Arial" panose="020B0604020202020204" pitchFamily="34" charset="0"/>
              </a:rPr>
              <a:t>) </a:t>
            </a:r>
          </a:p>
          <a:p>
            <a:pPr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از نظر صحت و دقت بازيابي</a:t>
            </a:r>
          </a:p>
          <a:p>
            <a:pPr lvl="1" algn="r" rtl="1" eaLnBrk="1" hangingPunct="1">
              <a:buFontTx/>
              <a:buChar char="•"/>
            </a:pP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Version Control</a:t>
            </a:r>
          </a:p>
          <a:p>
            <a:pPr lvl="1"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انتخاب مناسب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Key word</a:t>
            </a:r>
            <a:r>
              <a:rPr lang="fa-IR" smtClean="0">
                <a:latin typeface="Arial" panose="020B0604020202020204" pitchFamily="34" charset="0"/>
              </a:rPr>
              <a:t>ها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تکنولوژيهاي پايگاه هاي داده</a:t>
            </a:r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44787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AFCAB6D2-E062-46F3-8BA6-F52561E10E8A}" type="slidenum">
              <a:rPr lang="en-US"/>
              <a:pPr eaLnBrk="1" hangingPunct="1"/>
              <a:t>35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از نظر نوع محتواي ذخيره شده</a:t>
            </a:r>
          </a:p>
          <a:p>
            <a:pPr lvl="1"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سرعت جستجو را تعيين مي کند.</a:t>
            </a:r>
          </a:p>
          <a:p>
            <a:pPr lvl="2" algn="r" rtl="1" eaLnBrk="1" hangingPunct="1">
              <a:buFontTx/>
              <a:buChar char="•"/>
            </a:pP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OCR</a:t>
            </a:r>
            <a:endParaRPr lang="fa-IR" smtClean="0">
              <a:latin typeface="Arial" panose="020B0604020202020204" pitchFamily="34" charset="0"/>
            </a:endParaRPr>
          </a:p>
          <a:p>
            <a:pPr lvl="2"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جستجوي متني </a:t>
            </a:r>
          </a:p>
          <a:p>
            <a:pPr lvl="2"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جستجوهاي هوشمند (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Data Mining</a:t>
            </a:r>
            <a:r>
              <a:rPr lang="fa-IR" smtClean="0">
                <a:latin typeface="Arial" panose="020B0604020202020204" pitchFamily="34" charset="0"/>
              </a:rPr>
              <a:t>) 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تکنولوژيهاي پايگاه هاي داده</a:t>
            </a:r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12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2A49A404-CAA9-4F36-A5EC-7BBF0F60B2C9}" type="slidenum">
              <a:rPr lang="en-US"/>
              <a:pPr eaLnBrk="1" hangingPunct="1"/>
              <a:t>36</a:t>
            </a:fld>
            <a:endParaRPr 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>
              <a:buFontTx/>
              <a:buChar char="•"/>
            </a:pPr>
            <a:endParaRPr lang="fa-I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82885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9F0E96AF-6AC6-42C1-BB19-73E3A5812AEF}" type="slidenum">
              <a:rPr lang="en-US"/>
              <a:pPr eaLnBrk="1" hangingPunct="1"/>
              <a:t>37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>
              <a:buFontTx/>
              <a:buChar char="•"/>
            </a:pPr>
            <a:endParaRPr lang="fa-I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01090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A1790271-AC4F-4A4E-A144-DD8D32902D9A}" type="slidenum">
              <a:rPr lang="en-US"/>
              <a:pPr eaLnBrk="1" hangingPunct="1"/>
              <a:t>38</a:t>
            </a:fld>
            <a:endParaRPr 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endParaRPr lang="fa-I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36110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CB794388-75E1-4AB3-909B-CF32BBC04692}" type="slidenum">
              <a:rPr lang="en-US"/>
              <a:pPr eaLnBrk="1" hangingPunct="1"/>
              <a:t>39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>
              <a:buFontTx/>
              <a:buChar char="•"/>
            </a:pPr>
            <a:endParaRPr lang="fa-I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96736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smtClean="0">
              <a:latin typeface="Arial" panose="020B0604020202020204" pitchFamily="34" charset="0"/>
            </a:endParaRPr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B95E98FE-0F90-4C54-85A7-5323592356F2}" type="slidenum">
              <a:rPr lang="en-US"/>
              <a:pPr eaLnBrk="1" hangingPunct="1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354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D1FDC551-9BC9-47EE-BEE1-A2CA95D576D0}" type="slidenum">
              <a:rPr lang="en-US"/>
              <a:pPr eaLnBrk="1" hangingPunct="1"/>
              <a:t>4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endParaRPr lang="fa-I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96124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smtClean="0">
              <a:latin typeface="Arial" panose="020B0604020202020204" pitchFamily="34" charset="0"/>
            </a:endParaRPr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5A1EDD1A-F222-4B75-B16A-181AB40216D1}" type="slidenum">
              <a:rPr lang="en-US"/>
              <a:pPr eaLnBrk="1" hangingPunct="1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61300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smtClean="0">
              <a:latin typeface="Arial" panose="020B0604020202020204" pitchFamily="34" charset="0"/>
            </a:endParaRPr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25708B8D-8929-45C1-9056-6BD819BB02D6}" type="slidenum">
              <a:rPr lang="en-US"/>
              <a:pPr eaLnBrk="1" hangingPunct="1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61101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D87226E7-51C5-4230-BF21-EAE1BC52CEA1}" type="slidenum">
              <a:rPr lang="en-US"/>
              <a:pPr eaLnBrk="1" hangingPunct="1"/>
              <a:t>43</a:t>
            </a:fld>
            <a:endParaRPr 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به عنوان يک سوال: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نياز واقعي سازمانهاي ما، رويکرد سيستم اطلاعاتي است يا تکنولوژي اطلاعات؟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تفاوت نگاه يک مهندس صنايع با يک مهندس کامپيوتر در همين است که مهندس صنايع به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a-IR" smtClean="0">
                <a:latin typeface="Arial" panose="020B0604020202020204" pitchFamily="34" charset="0"/>
              </a:rPr>
              <a:t> توجه دارد، اما يک مهندس کامپيوتر به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</a:p>
        </p:txBody>
      </p:sp>
    </p:spTree>
    <p:extLst>
      <p:ext uri="{BB962C8B-B14F-4D97-AF65-F5344CB8AC3E}">
        <p14:creationId xmlns:p14="http://schemas.microsoft.com/office/powerpoint/2010/main" val="377394306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75CB7B43-4070-4E4C-9F03-8B08752F0F09}" type="slidenum">
              <a:rPr lang="en-US"/>
              <a:pPr eaLnBrk="1" hangingPunct="1"/>
              <a:t>44</a:t>
            </a:fld>
            <a:endParaRPr 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>
                <a:latin typeface="Arial" panose="020B0604020202020204" pitchFamily="34" charset="0"/>
              </a:rPr>
              <a:t>Politics: Power to persuade, get things done</a:t>
            </a:r>
          </a:p>
        </p:txBody>
      </p:sp>
    </p:spTree>
    <p:extLst>
      <p:ext uri="{BB962C8B-B14F-4D97-AF65-F5344CB8AC3E}">
        <p14:creationId xmlns:p14="http://schemas.microsoft.com/office/powerpoint/2010/main" val="366308232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smtClean="0">
              <a:latin typeface="Arial" panose="020B0604020202020204" pitchFamily="34" charset="0"/>
            </a:endParaRPr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F54C2943-2422-420F-928A-E8E276C9471D}" type="slidenum">
              <a:rPr lang="en-US"/>
              <a:pPr eaLnBrk="1" hangingPunct="1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9348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596FC8C1-A1E6-41F7-9332-7E9E393E6008}" type="slidenum">
              <a:rPr lang="en-US"/>
              <a:pPr eaLnBrk="1" hangingPunct="1"/>
              <a:t>46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به عنوان يک سوال: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نياز واقعي سازمانهاي ما، رويکرد سيستم اطلاعاتي است يا تکنولوژي اطلاعات؟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تفاوت نگاه يک مهندس صنايع با يک مهندس کامپيوتر در همين است که مهندس صنايع به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a-IR" smtClean="0">
                <a:latin typeface="Arial" panose="020B0604020202020204" pitchFamily="34" charset="0"/>
              </a:rPr>
              <a:t> توجه دارد، اما يک مهندس کامپيوتر به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</a:p>
        </p:txBody>
      </p:sp>
    </p:spTree>
    <p:extLst>
      <p:ext uri="{BB962C8B-B14F-4D97-AF65-F5344CB8AC3E}">
        <p14:creationId xmlns:p14="http://schemas.microsoft.com/office/powerpoint/2010/main" val="306735006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083D3BD7-0AC4-4FE0-9381-5CCFCAECCE2E}" type="slidenum">
              <a:rPr lang="en-US"/>
              <a:pPr eaLnBrk="1" hangingPunct="1"/>
              <a:t>47</a:t>
            </a:fld>
            <a:endParaRPr 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چه روندي را مشاهده مي کنيم؟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	حرکت از سمت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lang="fa-IR" smtClean="0">
                <a:latin typeface="Arial" panose="020B0604020202020204" pitchFamily="34" charset="0"/>
              </a:rPr>
              <a:t> به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fa-IR" smtClean="0">
                <a:latin typeface="Arial" panose="020B0604020202020204" pitchFamily="34" charset="0"/>
              </a:rPr>
              <a:t> و بعدش هم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Knowledge</a:t>
            </a:r>
            <a:endParaRPr lang="fa-IR" smtClean="0">
              <a:latin typeface="Arial" panose="020B0604020202020204" pitchFamily="34" charset="0"/>
            </a:endParaRP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بحث تاکيد است. در حال حاظر هم مساله پردازش داده و مسايل مربوط به ارائه اطلاعات، همچنان مهم است.</a:t>
            </a:r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55452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B47ADB63-5ACC-43D6-9AFF-C0A68C7990B4}" type="slidenum">
              <a:rPr lang="en-US"/>
              <a:pPr eaLnBrk="1" hangingPunct="1"/>
              <a:t>48</a:t>
            </a:fld>
            <a:endParaRPr lang="en-US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از سمت چپ تصوير: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1- اول از همه بايد زيرساختي براي سيستمهاي اطلاعاتي فراهم باشد.</a:t>
            </a:r>
          </a:p>
          <a:p>
            <a:pPr lvl="1"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مسايل عمده در مديريت زيرساخت</a:t>
            </a:r>
          </a:p>
          <a:p>
            <a:pPr lvl="2"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توسعه شبکه</a:t>
            </a:r>
          </a:p>
          <a:p>
            <a:pPr lvl="2"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توسعه نرم افزارهاي پايه</a:t>
            </a:r>
          </a:p>
          <a:p>
            <a:pPr lvl="2"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آموزش اوليه</a:t>
            </a:r>
          </a:p>
          <a:p>
            <a:pPr lvl="2"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خريد تجهيزات</a:t>
            </a:r>
          </a:p>
          <a:p>
            <a:pPr lvl="2" algn="r" rtl="1" eaLnBrk="1" hangingPunct="1">
              <a:buFontTx/>
              <a:buChar char="•"/>
            </a:pPr>
            <a:r>
              <a:rPr lang="fa-IR" smtClean="0">
                <a:latin typeface="Arial" panose="020B0604020202020204" pitchFamily="34" charset="0"/>
              </a:rPr>
              <a:t>استانداردهاي مربوط به سيستمهاي اطلاعاتي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تقسيم بندي به 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	محتوا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	ابزار (نرم افزارها، سخت افزارها، تکنولوژيهاي مخابراتي)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هدايت کلي تمامي بحثهاي مربوط به سيستمهاي اطلاعاتي (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CIO</a:t>
            </a:r>
            <a:r>
              <a:rPr lang="fa-IR" smtClean="0">
                <a:latin typeface="Arial" panose="020B0604020202020204" pitchFamily="34" charset="0"/>
              </a:rPr>
              <a:t>)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	- يک دپارتمان مخصوص اين کار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	- هماهنگي بين فعاليتهاي مختلف(ماهيت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ICT</a:t>
            </a:r>
            <a:r>
              <a:rPr lang="fa-IR" smtClean="0">
                <a:latin typeface="Arial" panose="020B0604020202020204" pitchFamily="34" charset="0"/>
              </a:rPr>
              <a:t> مي طلبد يک کار فرابخشي صورت بگيرد.)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		</a:t>
            </a:r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591637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smtClean="0">
              <a:latin typeface="Arial" panose="020B0604020202020204" pitchFamily="34" charset="0"/>
            </a:endParaRPr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36F5C151-C789-4172-A3FF-79C85ED7E7DC}" type="slidenum">
              <a:rPr lang="en-US"/>
              <a:pPr eaLnBrk="1" hangingPunct="1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09243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smtClean="0">
              <a:latin typeface="Arial" panose="020B0604020202020204" pitchFamily="34" charset="0"/>
            </a:endParaRPr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8BBCDF6E-A6A8-4344-992C-472DB7EDD7D2}" type="slidenum">
              <a:rPr lang="en-US"/>
              <a:pPr eaLnBrk="1" hangingPunct="1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1105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0E8DF232-E13B-4BD0-BF22-941A2C3C5F2C}" type="slidenum">
              <a:rPr lang="en-US"/>
              <a:pPr eaLnBrk="1" hangingPunct="1"/>
              <a:t>5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r>
              <a:rPr lang="fa-IR" smtClean="0">
                <a:latin typeface="Arial" panose="020B0604020202020204" pitchFamily="34" charset="0"/>
                <a:cs typeface="Zar" panose="00000400000000000000" pitchFamily="2" charset="-78"/>
              </a:rPr>
              <a:t>با اين درس واقعا مي توانيد گرهي از مشکلات سازمانهاي ايراني بگشاييد.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  <a:cs typeface="Zar" panose="00000400000000000000" pitchFamily="2" charset="-78"/>
              </a:rPr>
              <a:t>با اين درس واقعا مي توانيد پول دربياوريد.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  <a:cs typeface="Zar" panose="00000400000000000000" pitchFamily="2" charset="-78"/>
              </a:rPr>
              <a:t>با اين درس به راحتي مي توانيد، در دنياي مجازي، خلق ثروت کنيد.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  <a:cs typeface="Zar" panose="00000400000000000000" pitchFamily="2" charset="-78"/>
              </a:rPr>
              <a:t>بدون اين درس، قطعا با مشکل برمي خوريد.</a:t>
            </a:r>
            <a:endParaRPr lang="en-US" smtClean="0">
              <a:latin typeface="Arial" panose="020B0604020202020204" pitchFamily="34" charset="0"/>
              <a:cs typeface="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812792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smtClean="0">
              <a:latin typeface="Arial" panose="020B0604020202020204" pitchFamily="34" charset="0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3646FC36-7FCD-4C26-84D7-2CB7AFE2A3E9}" type="slidenum">
              <a:rPr lang="en-US"/>
              <a:pPr eaLnBrk="1" hangingPunct="1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615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smtClean="0">
              <a:latin typeface="Arial" panose="020B0604020202020204" pitchFamily="34" charset="0"/>
            </a:endParaRP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EDF86B19-7EE1-437D-BEF2-6F6B0ACE497F}" type="slidenum">
              <a:rPr lang="en-US"/>
              <a:pPr eaLnBrk="1" hangingPunct="1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9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2EB3A214-AB45-4834-AE5C-E8346818F855}" type="slidenum">
              <a:rPr lang="en-US"/>
              <a:pPr eaLnBrk="1" hangingPunct="1"/>
              <a:t>8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1- افزايش رقابت (ريشه در حمل و نقل ساده عوامل توليد و محصولات دارد. / ريشه در توزيع سريع اطلاعات دارد.) (لزوم افزايش حجم توليد براي افزايش سودآوري (صرفه مقياس) و محدود بودن تقاضا)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2- کاهش قيمت (فشار کاهش قيمت) ريشه در افزايش رقابت دارد (صرفه مقياس)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3- افزايش انعطاف در سازمانها (قوانين و فرآيندها)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4- افزايش فشار مشتري (سيستم </a:t>
            </a:r>
            <a:r>
              <a:rPr lang="en-US" smtClean="0">
                <a:latin typeface="Arial" panose="020B0604020202020204" pitchFamily="34" charset="0"/>
              </a:rPr>
              <a:t>push</a:t>
            </a:r>
            <a:r>
              <a:rPr lang="fa-IR" smtClean="0">
                <a:latin typeface="Arial" panose="020B0604020202020204" pitchFamily="34" charset="0"/>
              </a:rPr>
              <a:t>، به سيستم </a:t>
            </a:r>
            <a:r>
              <a:rPr lang="en-US" smtClean="0">
                <a:latin typeface="Arial" panose="020B0604020202020204" pitchFamily="34" charset="0"/>
              </a:rPr>
              <a:t>pull</a:t>
            </a:r>
            <a:r>
              <a:rPr lang="fa-IR" smtClean="0">
                <a:latin typeface="Arial" panose="020B0604020202020204" pitchFamily="34" charset="0"/>
              </a:rPr>
              <a:t> تبديل شده است.)- </a:t>
            </a:r>
            <a:r>
              <a:rPr lang="en-US" smtClean="0">
                <a:latin typeface="Arial" panose="020B0604020202020204" pitchFamily="34" charset="0"/>
              </a:rPr>
              <a:t>The customer is King</a:t>
            </a:r>
            <a:endParaRPr lang="fa-IR" smtClean="0">
              <a:latin typeface="Arial" panose="020B0604020202020204" pitchFamily="34" charset="0"/>
            </a:endParaRP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5- افزايش فشار ناشي از نيروي کار (اتحاديه هاي کارگري، حمايتهاي قوانين کار از نيروي کار، افزايش دستمزد نيروي کار به علت اولا تخصصي شدن کارها و دوما بالارفتن کيفيت زندگي)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6- افزايش سرعت تحول تکنولوژيها 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7- ارجاع کارهاي روتين به ماشين (اتوماسيون)</a:t>
            </a:r>
          </a:p>
          <a:p>
            <a:pPr algn="r" rtl="1" eaLnBrk="1" hangingPunct="1"/>
            <a:r>
              <a:rPr lang="fa-IR" smtClean="0">
                <a:latin typeface="Arial" panose="020B0604020202020204" pitchFamily="34" charset="0"/>
              </a:rPr>
              <a:t>8- تخصصي تر شدن مشاغل و دانشي ترشدن آنها</a:t>
            </a:r>
            <a:endParaRPr lang="en-US" smtClean="0">
              <a:latin typeface="Arial" panose="020B0604020202020204" pitchFamily="34" charset="0"/>
            </a:endParaRPr>
          </a:p>
          <a:p>
            <a:pPr eaLnBrk="1" hangingPunct="1"/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3785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EBAEB0E8-BE53-4F5B-859C-7BF054AA8264}" type="slidenum">
              <a:rPr lang="en-US"/>
              <a:pPr eaLnBrk="1" hangingPunct="1"/>
              <a:t>9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endParaRPr lang="fa-I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805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457200" y="65532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rtl="1">
              <a:defRPr/>
            </a:pPr>
            <a:r>
              <a:rPr lang="fa-IR">
                <a:solidFill>
                  <a:srgbClr val="800080"/>
                </a:solidFill>
                <a:latin typeface="Arial" charset="0"/>
                <a:cs typeface="Zar" pitchFamily="2" charset="-78"/>
              </a:rPr>
              <a:t>محمد حسين رضازاده مهريزي- دانشکده مهندسي صنايع دانشگاه علوم و فنون مازندران- زمستان 84</a:t>
            </a:r>
            <a:endParaRPr lang="en-US">
              <a:solidFill>
                <a:srgbClr val="800080"/>
              </a:solidFill>
              <a:latin typeface="Arial" charset="0"/>
              <a:cs typeface="Zar" pitchFamily="2" charset="-78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3200" y="1752600"/>
            <a:ext cx="5486400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2743200"/>
            <a:ext cx="5486400" cy="457200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6EC7B4-5815-498D-85C8-CA14DC9A0EC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200949" y="-57001"/>
            <a:ext cx="5357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Bef>
                <a:spcPct val="0"/>
              </a:spcBef>
              <a:buFontTx/>
              <a:buNone/>
            </a:pPr>
            <a:r>
              <a:rPr lang="en-US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baseline="0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تلگرامی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94834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7DB674-2AF5-4867-915D-C22DD14FE4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21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99213" y="762000"/>
            <a:ext cx="1827212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762000"/>
            <a:ext cx="5332413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39553F-EB20-4225-A8D2-A00549D093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85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FC5AC1-6357-44A4-981C-A7184B2303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84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E04F86-6C91-41A9-85A3-57809E21C7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0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828800"/>
            <a:ext cx="3579813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828800"/>
            <a:ext cx="3579812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BC2FD2-1D38-4124-BD4C-24B077DD46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326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D85C22-F79B-4810-94E6-61FE5AED30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15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6F7402-C989-4054-9A63-FA7CBAB2FA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864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9F1465-0AFD-4CC7-A5D7-5FD6D3D8EF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66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84C223-8580-457F-81C3-7FA7BE04BA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79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BF34F2-EAA5-433B-B153-02A6E8474F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65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62000"/>
            <a:ext cx="73120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828800"/>
            <a:ext cx="731202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5886450"/>
            <a:ext cx="175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79551B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88645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79551B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7000" y="5886450"/>
            <a:ext cx="175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79551B"/>
                </a:solidFill>
                <a:latin typeface="Palatino Linotype" panose="02040502050505030304" pitchFamily="18" charset="0"/>
              </a:defRPr>
            </a:lvl1pPr>
          </a:lstStyle>
          <a:p>
            <a:fld id="{EE9B0564-6C4F-4DE4-BEEC-5C02559F25D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457200" y="65532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rtl="1">
              <a:defRPr/>
            </a:pPr>
            <a:r>
              <a:rPr lang="fa-IR">
                <a:solidFill>
                  <a:srgbClr val="800080"/>
                </a:solidFill>
                <a:latin typeface="Arial" charset="0"/>
                <a:cs typeface="Zar" pitchFamily="2" charset="-78"/>
              </a:rPr>
              <a:t>محمد حسين رضازاده مهريزي- دانشکده مهندسي صنايع دانشگاه علوم و فنون مازندران- زمستان 84</a:t>
            </a:r>
            <a:endParaRPr lang="en-US">
              <a:solidFill>
                <a:srgbClr val="800080"/>
              </a:solidFill>
              <a:latin typeface="Arial" charset="0"/>
              <a:cs typeface="Zar" pitchFamily="2" charset="-78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-200949" y="-57001"/>
            <a:ext cx="5357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Bef>
                <a:spcPct val="0"/>
              </a:spcBef>
              <a:buFontTx/>
              <a:buNone/>
            </a:pPr>
            <a:r>
              <a:rPr lang="en-US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baseline="0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تلگرامی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hf hdr="0" ftr="0" dt="0"/>
  <p:txStyles>
    <p:titleStyle>
      <a:lvl1pPr algn="r" rtl="1" eaLnBrk="0" fontAlgn="base" hangingPunct="0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+mj-lt"/>
          <a:ea typeface="+mj-ea"/>
          <a:cs typeface="+mj-cs"/>
        </a:defRPr>
      </a:lvl1pPr>
      <a:lvl2pPr algn="r" rtl="1" eaLnBrk="0" fontAlgn="base" hangingPunct="0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Palatino Linotype" pitchFamily="18" charset="0"/>
          <a:cs typeface="Titr" pitchFamily="2" charset="-78"/>
        </a:defRPr>
      </a:lvl2pPr>
      <a:lvl3pPr algn="r" rtl="1" eaLnBrk="0" fontAlgn="base" hangingPunct="0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Palatino Linotype" pitchFamily="18" charset="0"/>
          <a:cs typeface="Titr" pitchFamily="2" charset="-78"/>
        </a:defRPr>
      </a:lvl3pPr>
      <a:lvl4pPr algn="r" rtl="1" eaLnBrk="0" fontAlgn="base" hangingPunct="0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Palatino Linotype" pitchFamily="18" charset="0"/>
          <a:cs typeface="Titr" pitchFamily="2" charset="-78"/>
        </a:defRPr>
      </a:lvl4pPr>
      <a:lvl5pPr algn="r" rtl="1" eaLnBrk="0" fontAlgn="base" hangingPunct="0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Palatino Linotype" pitchFamily="18" charset="0"/>
          <a:cs typeface="Titr" pitchFamily="2" charset="-78"/>
        </a:defRPr>
      </a:lvl5pPr>
      <a:lvl6pPr marL="457200" algn="r" rtl="1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Palatino Linotype" pitchFamily="18" charset="0"/>
          <a:cs typeface="Titr" pitchFamily="2" charset="-78"/>
        </a:defRPr>
      </a:lvl6pPr>
      <a:lvl7pPr marL="914400" algn="r" rtl="1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Palatino Linotype" pitchFamily="18" charset="0"/>
          <a:cs typeface="Titr" pitchFamily="2" charset="-78"/>
        </a:defRPr>
      </a:lvl7pPr>
      <a:lvl8pPr marL="1371600" algn="r" rtl="1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Palatino Linotype" pitchFamily="18" charset="0"/>
          <a:cs typeface="Titr" pitchFamily="2" charset="-78"/>
        </a:defRPr>
      </a:lvl8pPr>
      <a:lvl9pPr marL="1828800" algn="r" rtl="1" fontAlgn="base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Palatino Linotype" pitchFamily="18" charset="0"/>
          <a:cs typeface="Titr" pitchFamily="2" charset="-78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3A003A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3A003A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3A003A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3A003A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3A003A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1600">
          <a:solidFill>
            <a:srgbClr val="3A003A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1600">
          <a:solidFill>
            <a:srgbClr val="3A003A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1600">
          <a:solidFill>
            <a:srgbClr val="3A003A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1600">
          <a:solidFill>
            <a:srgbClr val="3A003A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914400"/>
            <a:ext cx="7010400" cy="2057400"/>
          </a:xfrm>
          <a:solidFill>
            <a:srgbClr val="CCFF99">
              <a:alpha val="0"/>
            </a:srgbClr>
          </a:solidFill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fa-IR" altLang="zh-CN" sz="3800" b="1" dirty="0" smtClean="0">
                <a:solidFill>
                  <a:srgbClr val="800080"/>
                </a:solidFill>
                <a:ea typeface="SimSun" panose="02010600030101010101" pitchFamily="2" charset="-122"/>
                <a:cs typeface="Titr" panose="00000700000000000000" pitchFamily="2" charset="-78"/>
              </a:rPr>
              <a:t>سيستمهاي اطلاعات مديريت</a:t>
            </a:r>
          </a:p>
          <a:p>
            <a:pPr algn="ctr" eaLnBrk="1" hangingPunct="1">
              <a:lnSpc>
                <a:spcPct val="80000"/>
              </a:lnSpc>
            </a:pPr>
            <a:endParaRPr lang="fa-IR" altLang="zh-CN" sz="3800" b="1" dirty="0" smtClean="0">
              <a:solidFill>
                <a:srgbClr val="800080"/>
              </a:solidFill>
              <a:ea typeface="SimSun" panose="02010600030101010101" pitchFamily="2" charset="-122"/>
              <a:cs typeface="Titr" panose="00000700000000000000" pitchFamily="2" charset="-78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fa-IR" altLang="zh-CN" sz="3800" b="1" dirty="0" smtClean="0">
                <a:solidFill>
                  <a:srgbClr val="800080"/>
                </a:solidFill>
                <a:ea typeface="SimSun" panose="02010600030101010101" pitchFamily="2" charset="-122"/>
                <a:cs typeface="Titr" panose="00000700000000000000" pitchFamily="2" charset="-78"/>
              </a:rPr>
              <a:t>فصل اول:</a:t>
            </a:r>
          </a:p>
          <a:p>
            <a:pPr algn="ctr" eaLnBrk="1" hangingPunct="1">
              <a:lnSpc>
                <a:spcPct val="80000"/>
              </a:lnSpc>
            </a:pPr>
            <a:r>
              <a:rPr lang="fa-IR" altLang="zh-CN" sz="3800" b="1" dirty="0" smtClean="0">
                <a:solidFill>
                  <a:srgbClr val="800080"/>
                </a:solidFill>
                <a:ea typeface="SimSun" panose="02010600030101010101" pitchFamily="2" charset="-122"/>
                <a:cs typeface="Titr" panose="00000700000000000000" pitchFamily="2" charset="-78"/>
              </a:rPr>
              <a:t>مديريت سازمانهاي ديجيتالي</a:t>
            </a:r>
            <a:endParaRPr lang="fa-IR" altLang="zh-CN" sz="2500" dirty="0" smtClean="0">
              <a:solidFill>
                <a:srgbClr val="800080"/>
              </a:solidFill>
              <a:ea typeface="SimSun" panose="02010600030101010101" pitchFamily="2" charset="-122"/>
              <a:cs typeface="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2325A3E0-5D1F-4280-9093-6A4BB5F0DDA7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1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val 4"/>
          <p:cNvSpPr>
            <a:spLocks noChangeArrowheads="1"/>
          </p:cNvSpPr>
          <p:nvPr/>
        </p:nvSpPr>
        <p:spPr bwMode="auto">
          <a:xfrm>
            <a:off x="2794000" y="1092200"/>
            <a:ext cx="3581400" cy="2095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/>
            <a:r>
              <a:rPr lang="fa-IR" altLang="zh-TW" sz="2400">
                <a:latin typeface="Arial Narrow" panose="020B0606020202030204" pitchFamily="34" charset="0"/>
                <a:ea typeface="PMingLiU" panose="02020500000000000000" pitchFamily="18" charset="-120"/>
                <a:cs typeface="Titr" panose="00000700000000000000" pitchFamily="2" charset="-78"/>
              </a:rPr>
              <a:t>تکنولوژي</a:t>
            </a:r>
            <a:endParaRPr lang="en-US" altLang="zh-TW" sz="2400">
              <a:latin typeface="Arial Narrow" panose="020B0606020202030204" pitchFamily="34" charset="0"/>
              <a:ea typeface="PMingLiU" panose="02020500000000000000" pitchFamily="18" charset="-120"/>
              <a:cs typeface="Titr" panose="00000700000000000000" pitchFamily="2" charset="-78"/>
            </a:endParaRPr>
          </a:p>
          <a:p>
            <a:pPr algn="ctr"/>
            <a:r>
              <a:rPr lang="fa-IR" altLang="zh-TW">
                <a:latin typeface="Arial Narrow" panose="020B0606020202030204" pitchFamily="34" charset="0"/>
                <a:ea typeface="PMingLiU" panose="02020500000000000000" pitchFamily="18" charset="-120"/>
              </a:rPr>
              <a:t>نوآوري</a:t>
            </a:r>
            <a:endParaRPr lang="en-US" altLang="zh-TW">
              <a:latin typeface="Arial Narrow" panose="020B0606020202030204" pitchFamily="34" charset="0"/>
              <a:ea typeface="PMingLiU" panose="02020500000000000000" pitchFamily="18" charset="-120"/>
            </a:endParaRPr>
          </a:p>
          <a:p>
            <a:pPr algn="ctr"/>
            <a:r>
              <a:rPr lang="fa-IR" altLang="zh-TW">
                <a:latin typeface="Arial Narrow" panose="020B0606020202030204" pitchFamily="34" charset="0"/>
                <a:ea typeface="PMingLiU" panose="02020500000000000000" pitchFamily="18" charset="-120"/>
              </a:rPr>
              <a:t>منسوخ شدن برخي تکنولوژيها</a:t>
            </a:r>
            <a:endParaRPr lang="en-US" altLang="zh-TW">
              <a:latin typeface="Arial Narrow" panose="020B0606020202030204" pitchFamily="34" charset="0"/>
              <a:ea typeface="PMingLiU" panose="02020500000000000000" pitchFamily="18" charset="-120"/>
            </a:endParaRPr>
          </a:p>
          <a:p>
            <a:pPr algn="ctr"/>
            <a:r>
              <a:rPr lang="fa-IR" altLang="zh-TW">
                <a:latin typeface="Arial Narrow" panose="020B0606020202030204" pitchFamily="34" charset="0"/>
                <a:ea typeface="PMingLiU" panose="02020500000000000000" pitchFamily="18" charset="-120"/>
              </a:rPr>
              <a:t>تجارت الکترونيک</a:t>
            </a:r>
            <a:endParaRPr lang="en-US" altLang="zh-TW">
              <a:latin typeface="Arial Narrow" panose="020B0606020202030204" pitchFamily="34" charset="0"/>
              <a:ea typeface="PMingLiU" panose="02020500000000000000" pitchFamily="18" charset="-120"/>
            </a:endParaRPr>
          </a:p>
          <a:p>
            <a:pPr algn="ctr"/>
            <a:r>
              <a:rPr lang="fa-IR" altLang="zh-TW">
                <a:latin typeface="Arial Narrow" panose="020B0606020202030204" pitchFamily="34" charset="0"/>
                <a:ea typeface="PMingLiU" panose="02020500000000000000" pitchFamily="18" charset="-120"/>
              </a:rPr>
              <a:t>سرريز اطلاعاتي</a:t>
            </a:r>
            <a:endParaRPr lang="en-US" altLang="zh-TW">
              <a:latin typeface="Arial Narrow" panose="020B0606020202030204" pitchFamily="34" charset="0"/>
              <a:ea typeface="PMingLiU" panose="02020500000000000000" pitchFamily="18" charset="-120"/>
            </a:endParaRPr>
          </a:p>
        </p:txBody>
      </p:sp>
      <p:sp>
        <p:nvSpPr>
          <p:cNvPr id="12291" name="Oval 5"/>
          <p:cNvSpPr>
            <a:spLocks noChangeArrowheads="1"/>
          </p:cNvSpPr>
          <p:nvPr/>
        </p:nvSpPr>
        <p:spPr bwMode="auto">
          <a:xfrm>
            <a:off x="419100" y="4140200"/>
            <a:ext cx="3581400" cy="20955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/>
            <a:r>
              <a:rPr lang="fa-IR" altLang="zh-TW" sz="2400">
                <a:solidFill>
                  <a:srgbClr val="3A003A"/>
                </a:solidFill>
                <a:latin typeface="Arial Narrow" panose="020B0606020202030204" pitchFamily="34" charset="0"/>
                <a:ea typeface="PMingLiU" panose="02020500000000000000" pitchFamily="18" charset="-120"/>
                <a:cs typeface="Titr" panose="00000700000000000000" pitchFamily="2" charset="-78"/>
              </a:rPr>
              <a:t>بازار</a:t>
            </a:r>
            <a:endParaRPr lang="en-US" altLang="zh-TW" sz="2400">
              <a:solidFill>
                <a:srgbClr val="3A003A"/>
              </a:solidFill>
              <a:latin typeface="Arial Narrow" panose="020B0606020202030204" pitchFamily="34" charset="0"/>
              <a:ea typeface="PMingLiU" panose="02020500000000000000" pitchFamily="18" charset="-120"/>
              <a:cs typeface="Titr" panose="00000700000000000000" pitchFamily="2" charset="-78"/>
            </a:endParaRPr>
          </a:p>
          <a:p>
            <a:pPr algn="ctr"/>
            <a:r>
              <a:rPr lang="fa-IR" altLang="zh-TW">
                <a:solidFill>
                  <a:srgbClr val="3A003A"/>
                </a:solidFill>
                <a:latin typeface="Arial Narrow" panose="020B0606020202030204" pitchFamily="34" charset="0"/>
                <a:ea typeface="PMingLiU" panose="02020500000000000000" pitchFamily="18" charset="-120"/>
              </a:rPr>
              <a:t>جهاني شدن</a:t>
            </a:r>
            <a:endParaRPr lang="en-US" altLang="zh-TW">
              <a:solidFill>
                <a:srgbClr val="3A003A"/>
              </a:solidFill>
              <a:latin typeface="Arial Narrow" panose="020B0606020202030204" pitchFamily="34" charset="0"/>
              <a:ea typeface="PMingLiU" panose="02020500000000000000" pitchFamily="18" charset="-120"/>
            </a:endParaRPr>
          </a:p>
          <a:p>
            <a:pPr algn="ctr"/>
            <a:r>
              <a:rPr lang="fa-IR" altLang="zh-TW">
                <a:solidFill>
                  <a:srgbClr val="3A003A"/>
                </a:solidFill>
                <a:latin typeface="Arial Narrow" panose="020B0606020202030204" pitchFamily="34" charset="0"/>
                <a:ea typeface="PMingLiU" panose="02020500000000000000" pitchFamily="18" charset="-120"/>
              </a:rPr>
              <a:t>رقابت</a:t>
            </a:r>
            <a:endParaRPr lang="en-US" altLang="zh-TW">
              <a:solidFill>
                <a:srgbClr val="3A003A"/>
              </a:solidFill>
              <a:latin typeface="Arial Narrow" panose="020B0606020202030204" pitchFamily="34" charset="0"/>
              <a:ea typeface="PMingLiU" panose="02020500000000000000" pitchFamily="18" charset="-120"/>
            </a:endParaRPr>
          </a:p>
          <a:p>
            <a:pPr algn="ctr"/>
            <a:r>
              <a:rPr lang="fa-IR" altLang="zh-TW">
                <a:solidFill>
                  <a:srgbClr val="3A003A"/>
                </a:solidFill>
                <a:latin typeface="Arial Narrow" panose="020B0606020202030204" pitchFamily="34" charset="0"/>
                <a:ea typeface="PMingLiU" panose="02020500000000000000" pitchFamily="18" charset="-120"/>
              </a:rPr>
              <a:t>تغيير در ترکيب نيروي کار</a:t>
            </a:r>
            <a:endParaRPr lang="en-US" altLang="zh-TW">
              <a:solidFill>
                <a:srgbClr val="3A003A"/>
              </a:solidFill>
              <a:latin typeface="Arial Narrow" panose="020B0606020202030204" pitchFamily="34" charset="0"/>
              <a:ea typeface="PMingLiU" panose="02020500000000000000" pitchFamily="18" charset="-120"/>
            </a:endParaRPr>
          </a:p>
          <a:p>
            <a:pPr algn="ctr"/>
            <a:r>
              <a:rPr lang="fa-IR" altLang="zh-TW">
                <a:solidFill>
                  <a:srgbClr val="3A003A"/>
                </a:solidFill>
                <a:latin typeface="Arial Narrow" panose="020B0606020202030204" pitchFamily="34" charset="0"/>
                <a:ea typeface="PMingLiU" panose="02020500000000000000" pitchFamily="18" charset="-120"/>
              </a:rPr>
              <a:t>مشتريان قوي</a:t>
            </a:r>
            <a:endParaRPr lang="en-US" altLang="zh-TW">
              <a:solidFill>
                <a:srgbClr val="3A003A"/>
              </a:solidFill>
              <a:latin typeface="Arial Narrow" panose="020B0606020202030204" pitchFamily="34" charset="0"/>
              <a:ea typeface="PMingLiU" panose="02020500000000000000" pitchFamily="18" charset="-120"/>
            </a:endParaRPr>
          </a:p>
        </p:txBody>
      </p:sp>
      <p:sp>
        <p:nvSpPr>
          <p:cNvPr id="12292" name="Oval 6"/>
          <p:cNvSpPr>
            <a:spLocks noChangeArrowheads="1"/>
          </p:cNvSpPr>
          <p:nvPr/>
        </p:nvSpPr>
        <p:spPr bwMode="auto">
          <a:xfrm>
            <a:off x="5168900" y="4165600"/>
            <a:ext cx="3581400" cy="20955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/>
            <a:r>
              <a:rPr lang="fa-IR" altLang="zh-TW" sz="2400">
                <a:solidFill>
                  <a:srgbClr val="3A003A"/>
                </a:solidFill>
                <a:latin typeface="Arial Narrow" panose="020B0606020202030204" pitchFamily="34" charset="0"/>
                <a:ea typeface="PMingLiU" panose="02020500000000000000" pitchFamily="18" charset="-120"/>
                <a:cs typeface="Titr" panose="00000700000000000000" pitchFamily="2" charset="-78"/>
              </a:rPr>
              <a:t>جامعه</a:t>
            </a:r>
            <a:endParaRPr lang="en-US" altLang="zh-TW" sz="2400">
              <a:solidFill>
                <a:srgbClr val="3A003A"/>
              </a:solidFill>
              <a:latin typeface="Arial Narrow" panose="020B0606020202030204" pitchFamily="34" charset="0"/>
              <a:ea typeface="PMingLiU" panose="02020500000000000000" pitchFamily="18" charset="-120"/>
              <a:cs typeface="Titr" panose="00000700000000000000" pitchFamily="2" charset="-78"/>
            </a:endParaRPr>
          </a:p>
          <a:p>
            <a:pPr algn="ctr"/>
            <a:r>
              <a:rPr lang="fa-IR" altLang="zh-TW">
                <a:solidFill>
                  <a:srgbClr val="3A003A"/>
                </a:solidFill>
                <a:latin typeface="Arial Narrow" panose="020B0606020202030204" pitchFamily="34" charset="0"/>
                <a:ea typeface="PMingLiU" panose="02020500000000000000" pitchFamily="18" charset="-120"/>
              </a:rPr>
              <a:t>مسووليت اجتماعي</a:t>
            </a:r>
            <a:endParaRPr lang="en-US" altLang="zh-TW">
              <a:solidFill>
                <a:srgbClr val="3A003A"/>
              </a:solidFill>
              <a:latin typeface="Arial Narrow" panose="020B0606020202030204" pitchFamily="34" charset="0"/>
              <a:ea typeface="PMingLiU" panose="02020500000000000000" pitchFamily="18" charset="-120"/>
            </a:endParaRPr>
          </a:p>
          <a:p>
            <a:pPr algn="ctr"/>
            <a:r>
              <a:rPr lang="fa-IR" altLang="zh-TW">
                <a:solidFill>
                  <a:srgbClr val="3A003A"/>
                </a:solidFill>
                <a:latin typeface="Arial Narrow" panose="020B0606020202030204" pitchFamily="34" charset="0"/>
                <a:ea typeface="PMingLiU" panose="02020500000000000000" pitchFamily="18" charset="-120"/>
              </a:rPr>
              <a:t>قوانين دولتي</a:t>
            </a:r>
            <a:endParaRPr lang="en-US" altLang="zh-TW">
              <a:solidFill>
                <a:srgbClr val="3A003A"/>
              </a:solidFill>
              <a:latin typeface="Arial Narrow" panose="020B0606020202030204" pitchFamily="34" charset="0"/>
              <a:ea typeface="PMingLiU" panose="02020500000000000000" pitchFamily="18" charset="-120"/>
            </a:endParaRPr>
          </a:p>
          <a:p>
            <a:pPr algn="ctr"/>
            <a:r>
              <a:rPr lang="fa-IR" altLang="zh-TW">
                <a:solidFill>
                  <a:srgbClr val="3A003A"/>
                </a:solidFill>
                <a:latin typeface="Arial Narrow" panose="020B0606020202030204" pitchFamily="34" charset="0"/>
                <a:ea typeface="PMingLiU" panose="02020500000000000000" pitchFamily="18" charset="-120"/>
              </a:rPr>
              <a:t>بودجه هاي دولتي</a:t>
            </a:r>
          </a:p>
          <a:p>
            <a:pPr algn="ctr"/>
            <a:r>
              <a:rPr lang="fa-IR" altLang="zh-TW">
                <a:solidFill>
                  <a:srgbClr val="3A003A"/>
                </a:solidFill>
                <a:latin typeface="Arial Narrow" panose="020B0606020202030204" pitchFamily="34" charset="0"/>
                <a:ea typeface="PMingLiU" panose="02020500000000000000" pitchFamily="18" charset="-120"/>
              </a:rPr>
              <a:t>مسايل اخلاقي و فرهنگي</a:t>
            </a:r>
            <a:endParaRPr lang="en-US" altLang="zh-TW">
              <a:solidFill>
                <a:srgbClr val="3A003A"/>
              </a:solidFill>
              <a:latin typeface="Arial Narrow" panose="020B0606020202030204" pitchFamily="34" charset="0"/>
              <a:ea typeface="PMingLiU" panose="02020500000000000000" pitchFamily="18" charset="-120"/>
            </a:endParaRPr>
          </a:p>
        </p:txBody>
      </p:sp>
      <p:sp>
        <p:nvSpPr>
          <p:cNvPr id="12293" name="Oval 7"/>
          <p:cNvSpPr>
            <a:spLocks noChangeArrowheads="1"/>
          </p:cNvSpPr>
          <p:nvPr/>
        </p:nvSpPr>
        <p:spPr bwMode="auto">
          <a:xfrm>
            <a:off x="3638550" y="3238500"/>
            <a:ext cx="1892300" cy="18161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/>
            <a:r>
              <a:rPr lang="fa-IR" altLang="zh-TW" sz="2400">
                <a:solidFill>
                  <a:srgbClr val="3A003A"/>
                </a:solidFill>
                <a:latin typeface="Arial Narrow" panose="020B0606020202030204" pitchFamily="34" charset="0"/>
                <a:ea typeface="PMingLiU" panose="02020500000000000000" pitchFamily="18" charset="-120"/>
                <a:cs typeface="Titr" panose="00000700000000000000" pitchFamily="2" charset="-78"/>
              </a:rPr>
              <a:t>سازمان</a:t>
            </a:r>
            <a:endParaRPr lang="en-US" altLang="zh-TW" sz="2400">
              <a:solidFill>
                <a:srgbClr val="3A003A"/>
              </a:solidFill>
              <a:latin typeface="Arial Narrow" panose="020B0606020202030204" pitchFamily="34" charset="0"/>
              <a:ea typeface="PMingLiU" panose="02020500000000000000" pitchFamily="18" charset="-120"/>
              <a:cs typeface="Titr" panose="00000700000000000000" pitchFamily="2" charset="-78"/>
            </a:endParaRPr>
          </a:p>
        </p:txBody>
      </p:sp>
      <p:sp>
        <p:nvSpPr>
          <p:cNvPr id="12294" name="Rectangle 8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7312025" cy="914400"/>
          </a:xfrm>
          <a:noFill/>
        </p:spPr>
        <p:txBody>
          <a:bodyPr/>
          <a:lstStyle/>
          <a:p>
            <a:pPr eaLnBrk="1" hangingPunct="1"/>
            <a:r>
              <a:rPr lang="fa-IR" smtClean="0"/>
              <a:t>فضاي جديد کسب و کار</a:t>
            </a:r>
            <a:endParaRPr lang="en-US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4273B3AF-8688-4D33-8CA2-489F36D06719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10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جهاني شدن </a:t>
            </a:r>
            <a:r>
              <a:rPr lang="fa-IR" sz="2400" smtClean="0"/>
              <a:t>(</a:t>
            </a:r>
            <a:r>
              <a:rPr lang="en-US" sz="2400" smtClean="0"/>
              <a:t>Globalization</a:t>
            </a:r>
            <a:r>
              <a:rPr lang="fa-IR" sz="2400" smtClean="0"/>
              <a:t>)</a:t>
            </a:r>
            <a:endParaRPr lang="en-US" sz="24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حذف (تخفيف) محدوديتهاي</a:t>
            </a:r>
          </a:p>
          <a:p>
            <a:pPr lvl="1" eaLnBrk="1" hangingPunct="1"/>
            <a:r>
              <a:rPr lang="fa-IR" smtClean="0"/>
              <a:t>فيزيکي</a:t>
            </a:r>
          </a:p>
          <a:p>
            <a:pPr lvl="1" eaLnBrk="1" hangingPunct="1"/>
            <a:r>
              <a:rPr lang="fa-IR" smtClean="0"/>
              <a:t>زماني</a:t>
            </a:r>
          </a:p>
          <a:p>
            <a:pPr lvl="1" eaLnBrk="1" hangingPunct="1"/>
            <a:r>
              <a:rPr lang="fa-IR" smtClean="0"/>
              <a:t>ارتباطي</a:t>
            </a:r>
          </a:p>
          <a:p>
            <a:pPr eaLnBrk="1" hangingPunct="1"/>
            <a:r>
              <a:rPr lang="fa-IR" smtClean="0"/>
              <a:t>رقابت در فضايي جهاني</a:t>
            </a:r>
          </a:p>
          <a:p>
            <a:pPr eaLnBrk="1" hangingPunct="1"/>
            <a:r>
              <a:rPr lang="fa-IR" smtClean="0"/>
              <a:t>نيروي کار از کل جهان</a:t>
            </a:r>
          </a:p>
          <a:p>
            <a:pPr eaLnBrk="1" hangingPunct="1"/>
            <a:r>
              <a:rPr lang="fa-IR" smtClean="0"/>
              <a:t>سيستمهاي اطلاعاتي جهاني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8757CC41-0633-4B25-850E-05D88C214BA2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11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اقتصادهاي </a:t>
            </a:r>
            <a:r>
              <a:rPr lang="en-US" smtClean="0"/>
              <a:t> </a:t>
            </a:r>
            <a:r>
              <a:rPr lang="fa-IR" smtClean="0"/>
              <a:t>فرا صنعتي </a:t>
            </a:r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اقتصاد دانش محور</a:t>
            </a:r>
          </a:p>
          <a:p>
            <a:pPr lvl="1" eaLnBrk="1" hangingPunct="1"/>
            <a:r>
              <a:rPr lang="fa-IR" smtClean="0"/>
              <a:t>دانش به مثابه يک دارايي</a:t>
            </a:r>
          </a:p>
          <a:p>
            <a:pPr lvl="1" eaLnBrk="1" hangingPunct="1"/>
            <a:r>
              <a:rPr lang="fa-IR" smtClean="0"/>
              <a:t>نيروي انساني دانش کار و محدوديت آن</a:t>
            </a:r>
          </a:p>
          <a:p>
            <a:pPr eaLnBrk="1" hangingPunct="1"/>
            <a:r>
              <a:rPr lang="fa-IR" smtClean="0"/>
              <a:t>بهره وري</a:t>
            </a:r>
          </a:p>
          <a:p>
            <a:pPr eaLnBrk="1" hangingPunct="1"/>
            <a:r>
              <a:rPr lang="fa-IR" smtClean="0"/>
              <a:t>کالاها و خدمات جديد </a:t>
            </a:r>
            <a:r>
              <a:rPr lang="fa-IR" sz="2000" smtClean="0"/>
              <a:t>(</a:t>
            </a:r>
            <a:r>
              <a:rPr lang="en-US" sz="2000" smtClean="0"/>
              <a:t>Multimedia</a:t>
            </a:r>
            <a:r>
              <a:rPr lang="fa-IR" sz="2000" smtClean="0"/>
              <a:t>)</a:t>
            </a:r>
          </a:p>
          <a:p>
            <a:pPr eaLnBrk="1" hangingPunct="1"/>
            <a:r>
              <a:rPr lang="fa-IR" smtClean="0"/>
              <a:t>رقابت بر مبناي زمان (سرعت ساخت و تحويل و پشتيباني)</a:t>
            </a:r>
          </a:p>
          <a:p>
            <a:pPr eaLnBrk="1" hangingPunct="1"/>
            <a:r>
              <a:rPr lang="fa-IR" smtClean="0"/>
              <a:t>کاهش زمان توليد و عمر محصولات</a:t>
            </a:r>
          </a:p>
          <a:p>
            <a:pPr eaLnBrk="1" hangingPunct="1"/>
            <a:r>
              <a:rPr lang="fa-IR" smtClean="0"/>
              <a:t>محيط متلاطم تر</a:t>
            </a:r>
          </a:p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C2646678-DAE6-437C-B59B-DCB512E71B12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12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اقتصادهاي صنعتي 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/>
              <a:t>75 درصد توليد ناخالص داخلي آمريکا از فعاليتهاي دانش بر بدست مي آيد. و 70 درصد نيروي کار به اينگونه فعاليتها مشغولند.</a:t>
            </a:r>
          </a:p>
          <a:p>
            <a:pPr eaLnBrk="1" hangingPunct="1"/>
            <a:r>
              <a:rPr lang="fa-IR" smtClean="0"/>
              <a:t>دانش فني اطلاعات بيش از 70 درصد سهم سرمايه گذاري در صنايع خدماتي همچون تامين مالي، بيمه، و داد و ستد املاک به خود اختصاص داده است.</a:t>
            </a:r>
          </a:p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42158300-3169-4284-9A0D-B05F523F7664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13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تحولات سازماني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مسطح تر شدن </a:t>
            </a:r>
            <a:r>
              <a:rPr lang="fa-IR" sz="2000" smtClean="0"/>
              <a:t>(</a:t>
            </a:r>
            <a:r>
              <a:rPr lang="en-US" sz="2000" smtClean="0"/>
              <a:t>Flattening</a:t>
            </a:r>
            <a:r>
              <a:rPr lang="fa-IR" sz="2000" smtClean="0"/>
              <a:t>)</a:t>
            </a:r>
          </a:p>
          <a:p>
            <a:pPr eaLnBrk="1" hangingPunct="1"/>
            <a:r>
              <a:rPr lang="fa-IR" smtClean="0"/>
              <a:t>عدم تمرکز</a:t>
            </a:r>
          </a:p>
          <a:p>
            <a:pPr eaLnBrk="1" hangingPunct="1"/>
            <a:r>
              <a:rPr lang="fa-IR" smtClean="0"/>
              <a:t>قابليت انعطاف بيشتر</a:t>
            </a:r>
          </a:p>
          <a:p>
            <a:pPr eaLnBrk="1" hangingPunct="1"/>
            <a:r>
              <a:rPr lang="fa-IR" smtClean="0"/>
              <a:t>عدم وابستگي به موقعيت جغرافيايي</a:t>
            </a:r>
          </a:p>
          <a:p>
            <a:pPr eaLnBrk="1" hangingPunct="1"/>
            <a:r>
              <a:rPr lang="fa-IR" smtClean="0"/>
              <a:t>کاهش هزينه مبادله</a:t>
            </a:r>
          </a:p>
          <a:p>
            <a:pPr eaLnBrk="1" hangingPunct="1"/>
            <a:r>
              <a:rPr lang="fa-IR" smtClean="0"/>
              <a:t>اهميت توانمندسازي نيروي انساني</a:t>
            </a:r>
          </a:p>
          <a:p>
            <a:pPr eaLnBrk="1" hangingPunct="1"/>
            <a:r>
              <a:rPr lang="fa-IR" smtClean="0"/>
              <a:t>افزايش کارهاي مشارکتي</a:t>
            </a:r>
          </a:p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52F846D5-1AE2-4ABC-8C0A-12BC95539F8F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14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مديران با چه چالشهايي در گيرند؟</a:t>
            </a: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660033"/>
                </a:solidFill>
              </a:rPr>
              <a:t>طراحي سيستمهاي موثر و رقابتي </a:t>
            </a:r>
            <a:r>
              <a:rPr lang="fa-IR" sz="2000" smtClean="0">
                <a:solidFill>
                  <a:srgbClr val="660033"/>
                </a:solidFill>
              </a:rPr>
              <a:t>(</a:t>
            </a:r>
            <a:r>
              <a:rPr lang="en-US" sz="2000" smtClean="0">
                <a:solidFill>
                  <a:srgbClr val="660033"/>
                </a:solidFill>
              </a:rPr>
              <a:t>Competitive</a:t>
            </a:r>
            <a:r>
              <a:rPr lang="fa-IR" sz="2000" smtClean="0">
                <a:solidFill>
                  <a:srgbClr val="660033"/>
                </a:solidFill>
              </a:rPr>
              <a:t>)</a:t>
            </a:r>
          </a:p>
          <a:p>
            <a:pPr eaLnBrk="1" hangingPunct="1"/>
            <a:r>
              <a:rPr lang="fa-IR" smtClean="0">
                <a:solidFill>
                  <a:srgbClr val="660033"/>
                </a:solidFill>
              </a:rPr>
              <a:t>درک اينکه در يک فضاي رقابت جهاني، چه سيستمهايي واقعا نياز دارند.</a:t>
            </a:r>
          </a:p>
          <a:p>
            <a:pPr eaLnBrk="1" hangingPunct="1"/>
            <a:r>
              <a:rPr lang="fa-IR" smtClean="0">
                <a:solidFill>
                  <a:srgbClr val="660033"/>
                </a:solidFill>
              </a:rPr>
              <a:t>سيستمهاي اطلاعاتي اي که واقعا به تحقق هدفهاي سازماني آنها کمک کند.</a:t>
            </a:r>
          </a:p>
          <a:p>
            <a:pPr eaLnBrk="1" hangingPunct="1"/>
            <a:r>
              <a:rPr lang="fa-IR" smtClean="0">
                <a:solidFill>
                  <a:srgbClr val="660033"/>
                </a:solidFill>
              </a:rPr>
              <a:t>ارزش اقتصادي سيستمهاي اطلاعاتي را در سازمان خود درک کنند.</a:t>
            </a:r>
          </a:p>
          <a:p>
            <a:pPr eaLnBrk="1" hangingPunct="1"/>
            <a:r>
              <a:rPr lang="fa-IR" smtClean="0">
                <a:solidFill>
                  <a:srgbClr val="660033"/>
                </a:solidFill>
              </a:rPr>
              <a:t>مسايل انساني (فرهنگي، اجتماعي و رفتاري) را در سيستمهاي خود پياده سازي کنند.</a:t>
            </a:r>
            <a:endParaRPr lang="en-US" smtClean="0">
              <a:solidFill>
                <a:srgbClr val="66003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F60C334B-B007-4E6C-9F8E-27C8DF4DE347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15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آنچه که مديران با آن مشکلي ندارند</a:t>
            </a:r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660033"/>
                </a:solidFill>
              </a:rPr>
              <a:t>حرف زدن در خصوص مزاياي سيستمهاي اطلاعاتي</a:t>
            </a:r>
          </a:p>
          <a:p>
            <a:pPr eaLnBrk="1" hangingPunct="1"/>
            <a:r>
              <a:rPr lang="fa-IR" smtClean="0">
                <a:solidFill>
                  <a:srgbClr val="660033"/>
                </a:solidFill>
              </a:rPr>
              <a:t>پول دادن براي خريدن سخت افزار و نرم افزار و توسعه شبکه</a:t>
            </a:r>
          </a:p>
          <a:p>
            <a:pPr eaLnBrk="1" hangingPunct="1"/>
            <a:r>
              <a:rPr lang="fa-IR" smtClean="0">
                <a:solidFill>
                  <a:srgbClr val="660033"/>
                </a:solidFill>
              </a:rPr>
              <a:t>تشکيل کلاسهاي آموزشي و سمينارهاي متعدد.</a:t>
            </a:r>
          </a:p>
          <a:p>
            <a:pPr eaLnBrk="1" hangingPunct="1"/>
            <a:r>
              <a:rPr lang="fa-IR" smtClean="0">
                <a:solidFill>
                  <a:srgbClr val="660033"/>
                </a:solidFill>
              </a:rPr>
              <a:t>ساختن چيزي به نام اسپاگتي سيستمهاي اطلاعاتي</a:t>
            </a:r>
          </a:p>
          <a:p>
            <a:pPr eaLnBrk="1" hangingPunct="1"/>
            <a:r>
              <a:rPr lang="fa-IR" smtClean="0">
                <a:solidFill>
                  <a:srgbClr val="660033"/>
                </a:solidFill>
              </a:rPr>
              <a:t>برنامه ريزي جامع در سازمان و توسعه مدلهاي معماري سازماني</a:t>
            </a:r>
          </a:p>
          <a:p>
            <a:pPr eaLnBrk="1" hangingPunct="1">
              <a:buFontTx/>
              <a:buNone/>
            </a:pPr>
            <a:endParaRPr lang="en-US" smtClean="0">
              <a:solidFill>
                <a:srgbClr val="66003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EEC8AF3D-61C7-43E4-8A77-391739974BC2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16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ظهور سازمانهاي ديجيتالي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تمام زير و بم سازمانها و روابط بين آنها الکترونيکي شد:</a:t>
            </a:r>
            <a:endParaRPr lang="en-US" smtClean="0"/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2895600" y="3886200"/>
            <a:ext cx="2895600" cy="1447800"/>
          </a:xfrm>
          <a:prstGeom prst="homePlate">
            <a:avLst>
              <a:gd name="adj" fmla="val 50000"/>
            </a:avLst>
          </a:prstGeom>
          <a:solidFill>
            <a:srgbClr val="0000CC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00CC"/>
            </a:extrusionClr>
            <a:contourClr>
              <a:srgbClr val="0000CC"/>
            </a:contourClr>
          </a:sp3d>
        </p:spPr>
        <p:txBody>
          <a:bodyPr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endParaRPr lang="fa-IR" sz="1600">
              <a:cs typeface="Titr" panose="00000700000000000000" pitchFamily="2" charset="-78"/>
            </a:endParaRPr>
          </a:p>
          <a:p>
            <a:pPr algn="ctr" rtl="1" eaLnBrk="1" hangingPunct="1">
              <a:spcBef>
                <a:spcPct val="50000"/>
              </a:spcBef>
            </a:pPr>
            <a:r>
              <a:rPr lang="fa-IR" sz="3200">
                <a:solidFill>
                  <a:srgbClr val="FF3300"/>
                </a:solidFill>
                <a:cs typeface="Titr" panose="00000700000000000000" pitchFamily="2" charset="-78"/>
              </a:rPr>
              <a:t>سازمان</a:t>
            </a:r>
            <a:endParaRPr lang="en-US" sz="3200">
              <a:solidFill>
                <a:srgbClr val="FF3300"/>
              </a:solidFill>
              <a:cs typeface="Titr" panose="00000700000000000000" pitchFamily="2" charset="-78"/>
            </a:endParaRPr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5867400" y="4343400"/>
            <a:ext cx="1524000" cy="685800"/>
          </a:xfrm>
          <a:prstGeom prst="chevron">
            <a:avLst>
              <a:gd name="adj" fmla="val 55556"/>
            </a:avLst>
          </a:prstGeom>
          <a:solidFill>
            <a:srgbClr val="0000CC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00CC"/>
            </a:extrusionClr>
            <a:contourClr>
              <a:srgbClr val="0000CC"/>
            </a:contourClr>
          </a:sp3d>
        </p:spPr>
        <p:txBody>
          <a:bodyPr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fa-IR" sz="1600">
                <a:cs typeface="Titr" panose="00000700000000000000" pitchFamily="2" charset="-78"/>
              </a:rPr>
              <a:t>عوامل توزيع و فروش</a:t>
            </a:r>
            <a:endParaRPr lang="en-US" sz="1600">
              <a:cs typeface="Titr" panose="00000700000000000000" pitchFamily="2" charset="-78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762000" y="2819400"/>
            <a:ext cx="1295400" cy="685800"/>
          </a:xfrm>
          <a:prstGeom prst="rect">
            <a:avLst/>
          </a:prstGeom>
          <a:solidFill>
            <a:srgbClr val="0000CC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00CC"/>
            </a:extrusionClr>
            <a:contourClr>
              <a:srgbClr val="0000CC"/>
            </a:contourClr>
          </a:sp3d>
        </p:spPr>
        <p:txBody>
          <a:bodyPr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fa-IR" sz="2000">
                <a:cs typeface="Titr" panose="00000700000000000000" pitchFamily="2" charset="-78"/>
              </a:rPr>
              <a:t>تامين کننده</a:t>
            </a:r>
            <a:endParaRPr lang="en-US" sz="2000">
              <a:cs typeface="Titr" panose="00000700000000000000" pitchFamily="2" charset="-78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762000" y="4038600"/>
            <a:ext cx="1295400" cy="685800"/>
          </a:xfrm>
          <a:prstGeom prst="rect">
            <a:avLst/>
          </a:prstGeom>
          <a:solidFill>
            <a:srgbClr val="0000CC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00CC"/>
            </a:extrusionClr>
            <a:contourClr>
              <a:srgbClr val="0000CC"/>
            </a:contourClr>
          </a:sp3d>
        </p:spPr>
        <p:txBody>
          <a:bodyPr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fa-IR" sz="2000">
                <a:cs typeface="Titr" panose="00000700000000000000" pitchFamily="2" charset="-78"/>
              </a:rPr>
              <a:t>تامين کننده</a:t>
            </a:r>
            <a:endParaRPr lang="en-US" sz="2000">
              <a:cs typeface="Titr" panose="00000700000000000000" pitchFamily="2" charset="-78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762000" y="5257800"/>
            <a:ext cx="1295400" cy="685800"/>
          </a:xfrm>
          <a:prstGeom prst="rect">
            <a:avLst/>
          </a:prstGeom>
          <a:solidFill>
            <a:srgbClr val="0000CC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00CC"/>
            </a:extrusionClr>
            <a:contourClr>
              <a:srgbClr val="0000CC"/>
            </a:contourClr>
          </a:sp3d>
        </p:spPr>
        <p:txBody>
          <a:bodyPr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fa-IR" sz="2000">
                <a:cs typeface="Titr" panose="00000700000000000000" pitchFamily="2" charset="-78"/>
              </a:rPr>
              <a:t>تامين کننده</a:t>
            </a:r>
            <a:endParaRPr lang="en-US" sz="2000">
              <a:cs typeface="Titr" panose="00000700000000000000" pitchFamily="2" charset="-78"/>
            </a:endParaRPr>
          </a:p>
        </p:txBody>
      </p:sp>
      <p:sp>
        <p:nvSpPr>
          <p:cNvPr id="19465" name="Oval 9"/>
          <p:cNvSpPr>
            <a:spLocks noChangeArrowheads="1"/>
          </p:cNvSpPr>
          <p:nvPr/>
        </p:nvSpPr>
        <p:spPr bwMode="auto">
          <a:xfrm>
            <a:off x="7543800" y="4343400"/>
            <a:ext cx="1295400" cy="685800"/>
          </a:xfrm>
          <a:prstGeom prst="ellipse">
            <a:avLst/>
          </a:prstGeom>
          <a:solidFill>
            <a:srgbClr val="0000CC"/>
          </a:solidFill>
          <a:ln w="9525"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00CC"/>
            </a:extrusionClr>
            <a:contourClr>
              <a:srgbClr val="0000CC"/>
            </a:contourClr>
          </a:sp3d>
        </p:spPr>
        <p:txBody>
          <a:bodyPr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fa-IR">
                <a:cs typeface="Titr" panose="00000700000000000000" pitchFamily="2" charset="-78"/>
              </a:rPr>
              <a:t>مشتري</a:t>
            </a:r>
            <a:endParaRPr lang="en-US">
              <a:cs typeface="Titr" panose="00000700000000000000" pitchFamily="2" charset="-78"/>
            </a:endParaRPr>
          </a:p>
        </p:txBody>
      </p:sp>
      <p:sp>
        <p:nvSpPr>
          <p:cNvPr id="19466" name="AutoShape 11"/>
          <p:cNvSpPr>
            <a:spLocks noChangeArrowheads="1"/>
          </p:cNvSpPr>
          <p:nvPr/>
        </p:nvSpPr>
        <p:spPr bwMode="auto">
          <a:xfrm>
            <a:off x="2971800" y="2895600"/>
            <a:ext cx="3124200" cy="685800"/>
          </a:xfrm>
          <a:prstGeom prst="homePlate">
            <a:avLst>
              <a:gd name="adj" fmla="val 113889"/>
            </a:avLst>
          </a:prstGeom>
          <a:solidFill>
            <a:srgbClr val="0000CC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00CC"/>
            </a:extrusionClr>
            <a:contourClr>
              <a:srgbClr val="0000CC"/>
            </a:contourClr>
          </a:sp3d>
        </p:spPr>
        <p:txBody>
          <a:bodyPr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fa-IR" sz="3200">
                <a:cs typeface="Titr" panose="00000700000000000000" pitchFamily="2" charset="-78"/>
              </a:rPr>
              <a:t>همکاران تجاري</a:t>
            </a:r>
            <a:endParaRPr lang="en-US" sz="3200">
              <a:cs typeface="Titr" panose="00000700000000000000" pitchFamily="2" charset="-78"/>
            </a:endParaRPr>
          </a:p>
        </p:txBody>
      </p:sp>
      <p:sp>
        <p:nvSpPr>
          <p:cNvPr id="19467" name="AutoShape 12"/>
          <p:cNvSpPr>
            <a:spLocks noChangeArrowheads="1"/>
          </p:cNvSpPr>
          <p:nvPr/>
        </p:nvSpPr>
        <p:spPr bwMode="auto">
          <a:xfrm>
            <a:off x="2895600" y="5562600"/>
            <a:ext cx="3124200" cy="685800"/>
          </a:xfrm>
          <a:prstGeom prst="homePlate">
            <a:avLst>
              <a:gd name="adj" fmla="val 113889"/>
            </a:avLst>
          </a:prstGeom>
          <a:solidFill>
            <a:srgbClr val="0000CC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00CC"/>
            </a:extrusionClr>
            <a:contourClr>
              <a:srgbClr val="0000CC"/>
            </a:contourClr>
          </a:sp3d>
        </p:spPr>
        <p:txBody>
          <a:bodyPr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fa-IR" sz="3200">
                <a:cs typeface="Titr" panose="00000700000000000000" pitchFamily="2" charset="-78"/>
              </a:rPr>
              <a:t>رقباي تجاري</a:t>
            </a:r>
            <a:endParaRPr lang="en-US" sz="3200">
              <a:cs typeface="Titr" panose="00000700000000000000" pitchFamily="2" charset="-78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364BA2EF-A3BC-48D7-A668-73B7B8DDBD50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17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ظهور سازمانهاي ديجيتالي</a:t>
            </a:r>
            <a:endParaRPr lang="en-US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smtClean="0"/>
              <a:t>تمام زير و بم سازمانها و </a:t>
            </a:r>
            <a:r>
              <a:rPr lang="fa-IR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روابط بين</a:t>
            </a:r>
            <a:r>
              <a:rPr lang="fa-IR" smtClean="0"/>
              <a:t> آنها الکترونيکي شد:</a:t>
            </a:r>
            <a:endParaRPr lang="en-US" smtClean="0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2895600" y="3886200"/>
            <a:ext cx="2895600" cy="1447800"/>
          </a:xfrm>
          <a:prstGeom prst="homePlate">
            <a:avLst>
              <a:gd name="adj" fmla="val 50000"/>
            </a:avLst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endParaRPr lang="fa-IR" sz="1200">
              <a:cs typeface="Titr" panose="00000700000000000000" pitchFamily="2" charset="-78"/>
            </a:endParaRPr>
          </a:p>
          <a:p>
            <a:pPr algn="ctr" rtl="1" eaLnBrk="1" hangingPunct="1">
              <a:spcBef>
                <a:spcPct val="50000"/>
              </a:spcBef>
            </a:pPr>
            <a:r>
              <a:rPr lang="fa-IR" sz="2400">
                <a:solidFill>
                  <a:srgbClr val="FF3300"/>
                </a:solidFill>
                <a:cs typeface="Titr" panose="00000700000000000000" pitchFamily="2" charset="-78"/>
              </a:rPr>
              <a:t>سازمان</a:t>
            </a:r>
            <a:endParaRPr lang="en-US" sz="2400">
              <a:solidFill>
                <a:srgbClr val="FF3300"/>
              </a:solidFill>
              <a:cs typeface="Titr" panose="00000700000000000000" pitchFamily="2" charset="-78"/>
            </a:endParaRPr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6096000" y="4267200"/>
            <a:ext cx="1524000" cy="685800"/>
          </a:xfrm>
          <a:prstGeom prst="chevron">
            <a:avLst>
              <a:gd name="adj" fmla="val 55556"/>
            </a:avLst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fa-IR" sz="1200">
                <a:cs typeface="Titr" panose="00000700000000000000" pitchFamily="2" charset="-78"/>
              </a:rPr>
              <a:t>عوامل توزيع </a:t>
            </a:r>
          </a:p>
          <a:p>
            <a:pPr algn="ctr" rtl="1" eaLnBrk="1" hangingPunct="1">
              <a:spcBef>
                <a:spcPct val="50000"/>
              </a:spcBef>
            </a:pPr>
            <a:r>
              <a:rPr lang="fa-IR" sz="1200">
                <a:cs typeface="Titr" panose="00000700000000000000" pitchFamily="2" charset="-78"/>
              </a:rPr>
              <a:t>و فروش</a:t>
            </a:r>
            <a:endParaRPr lang="en-US" sz="1200">
              <a:cs typeface="Titr" panose="00000700000000000000" pitchFamily="2" charset="-78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762000" y="2819400"/>
            <a:ext cx="1295400" cy="685800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fa-IR" sz="1600">
                <a:cs typeface="Titr" panose="00000700000000000000" pitchFamily="2" charset="-78"/>
              </a:rPr>
              <a:t>تامين کننده</a:t>
            </a:r>
            <a:endParaRPr lang="en-US" sz="1600">
              <a:cs typeface="Titr" panose="00000700000000000000" pitchFamily="2" charset="-78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762000" y="4038600"/>
            <a:ext cx="1295400" cy="685800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fa-IR" sz="1600">
                <a:cs typeface="Titr" panose="00000700000000000000" pitchFamily="2" charset="-78"/>
              </a:rPr>
              <a:t>تامين کننده</a:t>
            </a:r>
            <a:endParaRPr lang="en-US" sz="1600">
              <a:cs typeface="Titr" panose="00000700000000000000" pitchFamily="2" charset="-78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762000" y="5257800"/>
            <a:ext cx="1295400" cy="685800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fa-IR" sz="1600">
                <a:cs typeface="Titr" panose="00000700000000000000" pitchFamily="2" charset="-78"/>
              </a:rPr>
              <a:t>تامين کننده</a:t>
            </a:r>
            <a:endParaRPr lang="en-US" sz="1600">
              <a:cs typeface="Titr" panose="00000700000000000000" pitchFamily="2" charset="-78"/>
            </a:endParaRPr>
          </a:p>
        </p:txBody>
      </p:sp>
      <p:sp>
        <p:nvSpPr>
          <p:cNvPr id="20489" name="Oval 9"/>
          <p:cNvSpPr>
            <a:spLocks noChangeArrowheads="1"/>
          </p:cNvSpPr>
          <p:nvPr/>
        </p:nvSpPr>
        <p:spPr bwMode="auto">
          <a:xfrm>
            <a:off x="8153400" y="4343400"/>
            <a:ext cx="914400" cy="685800"/>
          </a:xfrm>
          <a:prstGeom prst="ellipse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fa-IR" sz="1400">
                <a:cs typeface="Titr" panose="00000700000000000000" pitchFamily="2" charset="-78"/>
              </a:rPr>
              <a:t>مشتري</a:t>
            </a:r>
            <a:endParaRPr lang="en-US" sz="1400">
              <a:cs typeface="Titr" panose="00000700000000000000" pitchFamily="2" charset="-78"/>
            </a:endParaRPr>
          </a:p>
        </p:txBody>
      </p:sp>
      <p:sp>
        <p:nvSpPr>
          <p:cNvPr id="20490" name="AutoShape 10"/>
          <p:cNvSpPr>
            <a:spLocks noChangeArrowheads="1"/>
          </p:cNvSpPr>
          <p:nvPr/>
        </p:nvSpPr>
        <p:spPr bwMode="auto">
          <a:xfrm>
            <a:off x="2971800" y="2895600"/>
            <a:ext cx="3048000" cy="457200"/>
          </a:xfrm>
          <a:prstGeom prst="homePlate">
            <a:avLst>
              <a:gd name="adj" fmla="val 166667"/>
            </a:avLst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fa-IR" sz="2400">
                <a:cs typeface="Titr" panose="00000700000000000000" pitchFamily="2" charset="-78"/>
              </a:rPr>
              <a:t>همکاران تجاري</a:t>
            </a:r>
            <a:endParaRPr lang="en-US" sz="2400">
              <a:cs typeface="Titr" panose="00000700000000000000" pitchFamily="2" charset="-78"/>
            </a:endParaRPr>
          </a:p>
        </p:txBody>
      </p:sp>
      <p:sp>
        <p:nvSpPr>
          <p:cNvPr id="20491" name="AutoShape 11"/>
          <p:cNvSpPr>
            <a:spLocks noChangeArrowheads="1"/>
          </p:cNvSpPr>
          <p:nvPr/>
        </p:nvSpPr>
        <p:spPr bwMode="auto">
          <a:xfrm>
            <a:off x="2895600" y="5791200"/>
            <a:ext cx="3200400" cy="457200"/>
          </a:xfrm>
          <a:prstGeom prst="homePlate">
            <a:avLst>
              <a:gd name="adj" fmla="val 175000"/>
            </a:avLst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fa-IR" sz="2400">
                <a:cs typeface="Titr" panose="00000700000000000000" pitchFamily="2" charset="-78"/>
              </a:rPr>
              <a:t>رقباي تجاري</a:t>
            </a:r>
            <a:endParaRPr lang="en-US" sz="2400">
              <a:cs typeface="Titr" panose="00000700000000000000" pitchFamily="2" charset="-78"/>
            </a:endParaRPr>
          </a:p>
        </p:txBody>
      </p:sp>
      <p:sp>
        <p:nvSpPr>
          <p:cNvPr id="74764" name="Line 12"/>
          <p:cNvSpPr>
            <a:spLocks noChangeShapeType="1"/>
          </p:cNvSpPr>
          <p:nvPr/>
        </p:nvSpPr>
        <p:spPr bwMode="auto">
          <a:xfrm flipV="1">
            <a:off x="4113213" y="3352800"/>
            <a:ext cx="0" cy="533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4765" name="Text Box 13"/>
          <p:cNvSpPr txBox="1">
            <a:spLocks noChangeArrowheads="1"/>
          </p:cNvSpPr>
          <p:nvPr/>
        </p:nvSpPr>
        <p:spPr bwMode="auto">
          <a:xfrm>
            <a:off x="4114800" y="3429000"/>
            <a:ext cx="8382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 i="1">
                <a:solidFill>
                  <a:srgbClr val="7955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 / WEB</a:t>
            </a:r>
          </a:p>
        </p:txBody>
      </p:sp>
      <p:sp>
        <p:nvSpPr>
          <p:cNvPr id="74766" name="Line 14"/>
          <p:cNvSpPr>
            <a:spLocks noChangeShapeType="1"/>
          </p:cNvSpPr>
          <p:nvPr/>
        </p:nvSpPr>
        <p:spPr bwMode="auto">
          <a:xfrm flipH="1" flipV="1">
            <a:off x="2057400" y="3276600"/>
            <a:ext cx="838200" cy="1219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4767" name="Text Box 15"/>
          <p:cNvSpPr txBox="1">
            <a:spLocks noChangeArrowheads="1"/>
          </p:cNvSpPr>
          <p:nvPr/>
        </p:nvSpPr>
        <p:spPr bwMode="auto">
          <a:xfrm>
            <a:off x="2057400" y="4495800"/>
            <a:ext cx="8382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 i="1">
                <a:solidFill>
                  <a:srgbClr val="7955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 / SCM</a:t>
            </a:r>
          </a:p>
        </p:txBody>
      </p:sp>
      <p:sp>
        <p:nvSpPr>
          <p:cNvPr id="74768" name="Line 16"/>
          <p:cNvSpPr>
            <a:spLocks noChangeShapeType="1"/>
          </p:cNvSpPr>
          <p:nvPr/>
        </p:nvSpPr>
        <p:spPr bwMode="auto">
          <a:xfrm flipH="1">
            <a:off x="2057400" y="4495800"/>
            <a:ext cx="838200" cy="990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4769" name="Line 17"/>
          <p:cNvSpPr>
            <a:spLocks noChangeShapeType="1"/>
          </p:cNvSpPr>
          <p:nvPr/>
        </p:nvSpPr>
        <p:spPr bwMode="auto">
          <a:xfrm flipH="1">
            <a:off x="2057400" y="4495800"/>
            <a:ext cx="838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4770" name="Text Box 18"/>
          <p:cNvSpPr txBox="1">
            <a:spLocks noChangeArrowheads="1"/>
          </p:cNvSpPr>
          <p:nvPr/>
        </p:nvSpPr>
        <p:spPr bwMode="auto">
          <a:xfrm>
            <a:off x="5715000" y="4648200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 i="1">
                <a:solidFill>
                  <a:srgbClr val="7955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CRM</a:t>
            </a:r>
          </a:p>
        </p:txBody>
      </p:sp>
      <p:sp>
        <p:nvSpPr>
          <p:cNvPr id="74771" name="Line 19"/>
          <p:cNvSpPr>
            <a:spLocks noChangeShapeType="1"/>
          </p:cNvSpPr>
          <p:nvPr/>
        </p:nvSpPr>
        <p:spPr bwMode="auto">
          <a:xfrm flipH="1">
            <a:off x="5727700" y="4610100"/>
            <a:ext cx="7620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4772" name="Line 20"/>
          <p:cNvSpPr>
            <a:spLocks noChangeShapeType="1"/>
          </p:cNvSpPr>
          <p:nvPr/>
        </p:nvSpPr>
        <p:spPr bwMode="auto">
          <a:xfrm flipV="1">
            <a:off x="4113213" y="5257800"/>
            <a:ext cx="0" cy="533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4773" name="Text Box 21"/>
          <p:cNvSpPr txBox="1">
            <a:spLocks noChangeArrowheads="1"/>
          </p:cNvSpPr>
          <p:nvPr/>
        </p:nvSpPr>
        <p:spPr bwMode="auto">
          <a:xfrm>
            <a:off x="4114800" y="5334000"/>
            <a:ext cx="8382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 i="1">
                <a:solidFill>
                  <a:srgbClr val="7955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 / WEB</a:t>
            </a:r>
          </a:p>
        </p:txBody>
      </p:sp>
      <p:sp>
        <p:nvSpPr>
          <p:cNvPr id="74774" name="Text Box 22"/>
          <p:cNvSpPr txBox="1">
            <a:spLocks noChangeArrowheads="1"/>
          </p:cNvSpPr>
          <p:nvPr/>
        </p:nvSpPr>
        <p:spPr bwMode="auto">
          <a:xfrm>
            <a:off x="7467600" y="4664075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 i="1">
                <a:solidFill>
                  <a:srgbClr val="7955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CRM</a:t>
            </a:r>
          </a:p>
        </p:txBody>
      </p:sp>
      <p:sp>
        <p:nvSpPr>
          <p:cNvPr id="74775" name="Line 23"/>
          <p:cNvSpPr>
            <a:spLocks noChangeShapeType="1"/>
          </p:cNvSpPr>
          <p:nvPr/>
        </p:nvSpPr>
        <p:spPr bwMode="auto">
          <a:xfrm flipH="1" flipV="1">
            <a:off x="7556500" y="4622800"/>
            <a:ext cx="609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5181600" y="4038600"/>
            <a:ext cx="3429000" cy="304800"/>
            <a:chOff x="3264" y="2544"/>
            <a:chExt cx="2160" cy="192"/>
          </a:xfrm>
        </p:grpSpPr>
        <p:sp>
          <p:nvSpPr>
            <p:cNvPr id="20510" name="Line 24"/>
            <p:cNvSpPr>
              <a:spLocks noChangeShapeType="1"/>
            </p:cNvSpPr>
            <p:nvPr/>
          </p:nvSpPr>
          <p:spPr bwMode="auto">
            <a:xfrm>
              <a:off x="3264" y="2544"/>
              <a:ext cx="206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20511" name="Line 25"/>
            <p:cNvSpPr>
              <a:spLocks noChangeShapeType="1"/>
            </p:cNvSpPr>
            <p:nvPr/>
          </p:nvSpPr>
          <p:spPr bwMode="auto">
            <a:xfrm>
              <a:off x="5328" y="2544"/>
              <a:ext cx="96" cy="1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20512" name="Text Box 26"/>
            <p:cNvSpPr txBox="1">
              <a:spLocks noChangeArrowheads="1"/>
            </p:cNvSpPr>
            <p:nvPr/>
          </p:nvSpPr>
          <p:spPr bwMode="auto">
            <a:xfrm>
              <a:off x="4704" y="2544"/>
              <a:ext cx="52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Nazanin" panose="00000400000000000000" pitchFamily="2" charset="-7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Nazanin" panose="00000400000000000000" pitchFamily="2" charset="-7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Nazanin" panose="00000400000000000000" pitchFamily="2" charset="-7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Nazanin" panose="00000400000000000000" pitchFamily="2" charset="-7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Nazanin" panose="00000400000000000000" pitchFamily="2" charset="-78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Nazanin" panose="00000400000000000000" pitchFamily="2" charset="-78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Nazanin" panose="00000400000000000000" pitchFamily="2" charset="-78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Nazanin" panose="00000400000000000000" pitchFamily="2" charset="-78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Nazanin" panose="00000400000000000000" pitchFamily="2" charset="-7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 b="1" i="1">
                  <a:solidFill>
                    <a:srgbClr val="79551B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CRM</a:t>
              </a:r>
            </a:p>
          </p:txBody>
        </p:sp>
      </p:grpSp>
      <p:sp>
        <p:nvSpPr>
          <p:cNvPr id="74779" name="Line 27"/>
          <p:cNvSpPr>
            <a:spLocks noChangeShapeType="1"/>
          </p:cNvSpPr>
          <p:nvPr/>
        </p:nvSpPr>
        <p:spPr bwMode="auto">
          <a:xfrm flipV="1">
            <a:off x="1370013" y="4724400"/>
            <a:ext cx="0" cy="533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4780" name="Text Box 28"/>
          <p:cNvSpPr txBox="1">
            <a:spLocks noChangeArrowheads="1"/>
          </p:cNvSpPr>
          <p:nvPr/>
        </p:nvSpPr>
        <p:spPr bwMode="auto">
          <a:xfrm>
            <a:off x="1371600" y="4800600"/>
            <a:ext cx="990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 i="1">
                <a:solidFill>
                  <a:srgbClr val="7955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 / WEB Net.</a:t>
            </a:r>
          </a:p>
        </p:txBody>
      </p:sp>
      <p:sp>
        <p:nvSpPr>
          <p:cNvPr id="74781" name="Line 29"/>
          <p:cNvSpPr>
            <a:spLocks noChangeShapeType="1"/>
          </p:cNvSpPr>
          <p:nvPr/>
        </p:nvSpPr>
        <p:spPr bwMode="auto">
          <a:xfrm flipV="1">
            <a:off x="1293813" y="3505200"/>
            <a:ext cx="0" cy="533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4782" name="Text Box 30"/>
          <p:cNvSpPr txBox="1">
            <a:spLocks noChangeArrowheads="1"/>
          </p:cNvSpPr>
          <p:nvPr/>
        </p:nvSpPr>
        <p:spPr bwMode="auto">
          <a:xfrm>
            <a:off x="1295400" y="3581400"/>
            <a:ext cx="9144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 i="1">
                <a:solidFill>
                  <a:srgbClr val="7955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 / SCM Net.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2D9F6329-361D-40A6-A241-5FCCF092A77F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18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4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4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4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4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4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4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4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4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4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4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4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4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74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74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74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64" grpId="0" animBg="1"/>
      <p:bldP spid="74765" grpId="0"/>
      <p:bldP spid="74766" grpId="0" animBg="1"/>
      <p:bldP spid="74767" grpId="0"/>
      <p:bldP spid="74768" grpId="0" animBg="1"/>
      <p:bldP spid="74769" grpId="0" animBg="1"/>
      <p:bldP spid="74770" grpId="0"/>
      <p:bldP spid="74771" grpId="0" animBg="1"/>
      <p:bldP spid="74772" grpId="0" animBg="1"/>
      <p:bldP spid="74773" grpId="0"/>
      <p:bldP spid="74774" grpId="0"/>
      <p:bldP spid="74775" grpId="0" animBg="1"/>
      <p:bldP spid="74779" grpId="0" animBg="1"/>
      <p:bldP spid="74780" grpId="0"/>
      <p:bldP spid="74781" grpId="0" animBg="1"/>
      <p:bldP spid="7478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ظهور سازمانهاي ديجيتالي</a:t>
            </a:r>
            <a:endParaRPr lang="en-US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312025" cy="4572000"/>
          </a:xfrm>
        </p:spPr>
        <p:txBody>
          <a:bodyPr/>
          <a:lstStyle/>
          <a:p>
            <a:pPr eaLnBrk="1" hangingPunct="1">
              <a:defRPr/>
            </a:pPr>
            <a:r>
              <a:rPr lang="fa-IR" sz="4400" smtClean="0"/>
              <a:t>تمام زير و بم </a:t>
            </a:r>
            <a:r>
              <a:rPr lang="fa-IR" sz="4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سازمانها</a:t>
            </a:r>
            <a:r>
              <a:rPr lang="fa-IR" sz="4400" smtClean="0"/>
              <a:t> و روابط بين آنها الکترونيکي شد:</a:t>
            </a:r>
            <a:endParaRPr lang="en-US" sz="4400" smtClean="0"/>
          </a:p>
        </p:txBody>
      </p:sp>
      <p:sp>
        <p:nvSpPr>
          <p:cNvPr id="21508" name="AutoShape 33"/>
          <p:cNvSpPr>
            <a:spLocks noChangeArrowheads="1"/>
          </p:cNvSpPr>
          <p:nvPr/>
        </p:nvSpPr>
        <p:spPr bwMode="auto">
          <a:xfrm>
            <a:off x="152400" y="1446213"/>
            <a:ext cx="8991600" cy="5106987"/>
          </a:xfrm>
          <a:prstGeom prst="homePlate">
            <a:avLst>
              <a:gd name="adj" fmla="val 2326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endParaRPr lang="fa-IR"/>
          </a:p>
        </p:txBody>
      </p:sp>
      <p:sp>
        <p:nvSpPr>
          <p:cNvPr id="21509" name="Text Box 34"/>
          <p:cNvSpPr txBox="1">
            <a:spLocks noChangeArrowheads="1"/>
          </p:cNvSpPr>
          <p:nvPr/>
        </p:nvSpPr>
        <p:spPr bwMode="auto">
          <a:xfrm>
            <a:off x="219075" y="1692275"/>
            <a:ext cx="76295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lvl="1" algn="r" rtl="1" eaLnBrk="1" hangingPunct="1">
              <a:spcBef>
                <a:spcPct val="50000"/>
              </a:spcBef>
            </a:pPr>
            <a:r>
              <a:rPr lang="fa-IR" sz="2400" b="1">
                <a:solidFill>
                  <a:srgbClr val="0000A2"/>
                </a:solidFill>
                <a:latin typeface="Times New Roman" panose="02020603050405020304" pitchFamily="18" charset="0"/>
                <a:cs typeface="Zar" panose="00000400000000000000" pitchFamily="2" charset="-78"/>
              </a:rPr>
              <a:t>زيرساختهاي سازمان-</a:t>
            </a:r>
            <a:r>
              <a:rPr lang="fa-IR" sz="2400">
                <a:latin typeface="Times New Roman" panose="02020603050405020304" pitchFamily="18" charset="0"/>
                <a:cs typeface="Zar" panose="00000400000000000000" pitchFamily="2" charset="-78"/>
              </a:rPr>
              <a:t> </a:t>
            </a:r>
            <a:endParaRPr lang="en-US" sz="2400">
              <a:cs typeface="Mitra" panose="00000400000000000000" pitchFamily="2" charset="-78"/>
            </a:endParaRPr>
          </a:p>
        </p:txBody>
      </p:sp>
      <p:sp>
        <p:nvSpPr>
          <p:cNvPr id="21510" name="Line 35"/>
          <p:cNvSpPr>
            <a:spLocks noChangeShapeType="1"/>
          </p:cNvSpPr>
          <p:nvPr/>
        </p:nvSpPr>
        <p:spPr bwMode="auto">
          <a:xfrm flipH="1">
            <a:off x="152400" y="2178050"/>
            <a:ext cx="7824788" cy="79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1511" name="Text Box 36"/>
          <p:cNvSpPr txBox="1">
            <a:spLocks noChangeArrowheads="1"/>
          </p:cNvSpPr>
          <p:nvPr/>
        </p:nvSpPr>
        <p:spPr bwMode="auto">
          <a:xfrm>
            <a:off x="254000" y="2176463"/>
            <a:ext cx="751681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fa-IR" sz="2500" b="1">
                <a:solidFill>
                  <a:srgbClr val="0000A2"/>
                </a:solidFill>
                <a:latin typeface="Times New Roman" panose="02020603050405020304" pitchFamily="18" charset="0"/>
              </a:rPr>
              <a:t>مديريت منابع انساني</a:t>
            </a:r>
            <a:r>
              <a:rPr lang="fa-IR" sz="2500">
                <a:solidFill>
                  <a:srgbClr val="0000A2"/>
                </a:solidFill>
                <a:latin typeface="Times New Roman" panose="02020603050405020304" pitchFamily="18" charset="0"/>
                <a:cs typeface="Zar" panose="00000400000000000000" pitchFamily="2" charset="-78"/>
              </a:rPr>
              <a:t>-</a:t>
            </a:r>
            <a:endParaRPr lang="en-US" sz="2800">
              <a:cs typeface="Mitra" panose="00000400000000000000" pitchFamily="2" charset="-78"/>
            </a:endParaRPr>
          </a:p>
        </p:txBody>
      </p:sp>
      <p:sp>
        <p:nvSpPr>
          <p:cNvPr id="21512" name="Line 37"/>
          <p:cNvSpPr>
            <a:spLocks noChangeShapeType="1"/>
          </p:cNvSpPr>
          <p:nvPr/>
        </p:nvSpPr>
        <p:spPr bwMode="auto">
          <a:xfrm flipH="1" flipV="1">
            <a:off x="168275" y="2733675"/>
            <a:ext cx="8043863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1513" name="Line 38"/>
          <p:cNvSpPr>
            <a:spLocks noChangeShapeType="1"/>
          </p:cNvSpPr>
          <p:nvPr/>
        </p:nvSpPr>
        <p:spPr bwMode="auto">
          <a:xfrm flipV="1">
            <a:off x="160338" y="3389313"/>
            <a:ext cx="8391525" cy="3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1514" name="Line 39"/>
          <p:cNvSpPr>
            <a:spLocks noChangeShapeType="1"/>
          </p:cNvSpPr>
          <p:nvPr/>
        </p:nvSpPr>
        <p:spPr bwMode="auto">
          <a:xfrm flipH="1">
            <a:off x="2268538" y="4014788"/>
            <a:ext cx="9525" cy="2538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1515" name="Text Box 40"/>
          <p:cNvSpPr txBox="1">
            <a:spLocks noChangeArrowheads="1"/>
          </p:cNvSpPr>
          <p:nvPr/>
        </p:nvSpPr>
        <p:spPr bwMode="auto">
          <a:xfrm>
            <a:off x="152400" y="4000500"/>
            <a:ext cx="2071688" cy="247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fa-IR" sz="2400" b="1">
                <a:solidFill>
                  <a:srgbClr val="0000A2"/>
                </a:solidFill>
                <a:latin typeface="Times New Roman" panose="02020603050405020304" pitchFamily="18" charset="0"/>
                <a:cs typeface="Zar" panose="00000400000000000000" pitchFamily="2" charset="-78"/>
              </a:rPr>
              <a:t>ورودي و انبار</a:t>
            </a:r>
            <a:endParaRPr lang="en-US" sz="2800">
              <a:cs typeface="Mitra" panose="00000400000000000000" pitchFamily="2" charset="-78"/>
            </a:endParaRPr>
          </a:p>
        </p:txBody>
      </p:sp>
      <p:sp>
        <p:nvSpPr>
          <p:cNvPr id="21516" name="Line 41"/>
          <p:cNvSpPr>
            <a:spLocks noChangeShapeType="1"/>
          </p:cNvSpPr>
          <p:nvPr/>
        </p:nvSpPr>
        <p:spPr bwMode="auto">
          <a:xfrm flipH="1">
            <a:off x="152400" y="4000500"/>
            <a:ext cx="898207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1517" name="Line 42"/>
          <p:cNvSpPr>
            <a:spLocks noChangeShapeType="1"/>
          </p:cNvSpPr>
          <p:nvPr/>
        </p:nvSpPr>
        <p:spPr bwMode="auto">
          <a:xfrm>
            <a:off x="7629525" y="1446213"/>
            <a:ext cx="1214438" cy="25542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1518" name="Line 43"/>
          <p:cNvSpPr>
            <a:spLocks noChangeShapeType="1"/>
          </p:cNvSpPr>
          <p:nvPr/>
        </p:nvSpPr>
        <p:spPr bwMode="auto">
          <a:xfrm flipH="1">
            <a:off x="4900613" y="4003675"/>
            <a:ext cx="1587" cy="2540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1519" name="Line 44"/>
          <p:cNvSpPr>
            <a:spLocks noChangeShapeType="1"/>
          </p:cNvSpPr>
          <p:nvPr/>
        </p:nvSpPr>
        <p:spPr bwMode="auto">
          <a:xfrm>
            <a:off x="6634163" y="4003675"/>
            <a:ext cx="7937" cy="254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1520" name="Line 45"/>
          <p:cNvSpPr>
            <a:spLocks noChangeShapeType="1"/>
          </p:cNvSpPr>
          <p:nvPr/>
        </p:nvSpPr>
        <p:spPr bwMode="auto">
          <a:xfrm flipV="1">
            <a:off x="7629525" y="4000500"/>
            <a:ext cx="1204913" cy="2552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1521" name="Text Box 46"/>
          <p:cNvSpPr txBox="1">
            <a:spLocks noChangeArrowheads="1"/>
          </p:cNvSpPr>
          <p:nvPr/>
        </p:nvSpPr>
        <p:spPr bwMode="auto">
          <a:xfrm>
            <a:off x="358775" y="2819400"/>
            <a:ext cx="7669213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fa-IR" sz="2400" b="1">
                <a:solidFill>
                  <a:srgbClr val="0000A2"/>
                </a:solidFill>
                <a:latin typeface="Times New Roman" panose="02020603050405020304" pitchFamily="18" charset="0"/>
              </a:rPr>
              <a:t>توسعه تکنولوژي</a:t>
            </a:r>
            <a:r>
              <a:rPr lang="fa-IR" sz="2400">
                <a:solidFill>
                  <a:srgbClr val="0000A2"/>
                </a:solidFill>
                <a:latin typeface="Times New Roman" panose="02020603050405020304" pitchFamily="18" charset="0"/>
                <a:cs typeface="Zar" panose="00000400000000000000" pitchFamily="2" charset="-78"/>
              </a:rPr>
              <a:t>-</a:t>
            </a:r>
            <a:endParaRPr lang="en-US" sz="2800">
              <a:cs typeface="Mitra" panose="00000400000000000000" pitchFamily="2" charset="-78"/>
            </a:endParaRPr>
          </a:p>
        </p:txBody>
      </p:sp>
      <p:sp>
        <p:nvSpPr>
          <p:cNvPr id="21522" name="Text Box 47"/>
          <p:cNvSpPr txBox="1">
            <a:spLocks noChangeArrowheads="1"/>
          </p:cNvSpPr>
          <p:nvPr/>
        </p:nvSpPr>
        <p:spPr bwMode="auto">
          <a:xfrm>
            <a:off x="217488" y="3392488"/>
            <a:ext cx="8181975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fa-IR" sz="2400" b="1">
                <a:solidFill>
                  <a:srgbClr val="0000A2"/>
                </a:solidFill>
                <a:latin typeface="Times New Roman" panose="02020603050405020304" pitchFamily="18" charset="0"/>
              </a:rPr>
              <a:t>تامين و تدارک</a:t>
            </a:r>
            <a:r>
              <a:rPr lang="fa-IR" sz="2400">
                <a:solidFill>
                  <a:srgbClr val="0000A2"/>
                </a:solidFill>
                <a:latin typeface="Times New Roman" panose="02020603050405020304" pitchFamily="18" charset="0"/>
                <a:cs typeface="Zar" panose="00000400000000000000" pitchFamily="2" charset="-78"/>
              </a:rPr>
              <a:t>-</a:t>
            </a:r>
            <a:r>
              <a:rPr lang="en-US" sz="2400">
                <a:latin typeface="Times New Roman" panose="02020603050405020304" pitchFamily="18" charset="0"/>
                <a:cs typeface="Zar" panose="00000400000000000000" pitchFamily="2" charset="-78"/>
              </a:rPr>
              <a:t> </a:t>
            </a:r>
            <a:endParaRPr lang="en-US" sz="2800">
              <a:cs typeface="Mitra" panose="00000400000000000000" pitchFamily="2" charset="-78"/>
            </a:endParaRPr>
          </a:p>
        </p:txBody>
      </p:sp>
      <p:sp>
        <p:nvSpPr>
          <p:cNvPr id="21523" name="Text Box 48"/>
          <p:cNvSpPr txBox="1">
            <a:spLocks noChangeArrowheads="1"/>
          </p:cNvSpPr>
          <p:nvPr/>
        </p:nvSpPr>
        <p:spPr bwMode="auto">
          <a:xfrm>
            <a:off x="2319338" y="3995738"/>
            <a:ext cx="2549525" cy="243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fa-IR" sz="2800" b="1">
                <a:solidFill>
                  <a:srgbClr val="0000A2"/>
                </a:solidFill>
                <a:latin typeface="Times New Roman" panose="02020603050405020304" pitchFamily="18" charset="0"/>
              </a:rPr>
              <a:t>توليد</a:t>
            </a:r>
            <a:endParaRPr lang="en-US" sz="2800">
              <a:cs typeface="Mitra" panose="00000400000000000000" pitchFamily="2" charset="-78"/>
            </a:endParaRPr>
          </a:p>
        </p:txBody>
      </p:sp>
      <p:sp>
        <p:nvSpPr>
          <p:cNvPr id="21524" name="Text Box 49"/>
          <p:cNvSpPr txBox="1">
            <a:spLocks noChangeArrowheads="1"/>
          </p:cNvSpPr>
          <p:nvPr/>
        </p:nvSpPr>
        <p:spPr bwMode="auto">
          <a:xfrm>
            <a:off x="4948238" y="4000500"/>
            <a:ext cx="1627187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fa-IR" sz="2800" b="1">
                <a:solidFill>
                  <a:srgbClr val="0000A2"/>
                </a:solidFill>
                <a:latin typeface="Times New Roman" panose="02020603050405020304" pitchFamily="18" charset="0"/>
              </a:rPr>
              <a:t>ارائه کالا و محصولات، فروش و حمل و نقل خارجي</a:t>
            </a:r>
            <a:endParaRPr lang="en-US" sz="3200">
              <a:cs typeface="Mitra" panose="00000400000000000000" pitchFamily="2" charset="-78"/>
            </a:endParaRPr>
          </a:p>
        </p:txBody>
      </p:sp>
      <p:sp>
        <p:nvSpPr>
          <p:cNvPr id="21525" name="Text Box 50"/>
          <p:cNvSpPr txBox="1">
            <a:spLocks noChangeArrowheads="1"/>
          </p:cNvSpPr>
          <p:nvPr/>
        </p:nvSpPr>
        <p:spPr bwMode="auto">
          <a:xfrm>
            <a:off x="6707188" y="4000500"/>
            <a:ext cx="1468437" cy="249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fa-IR" sz="2500" b="1">
                <a:solidFill>
                  <a:srgbClr val="0000A2"/>
                </a:solidFill>
                <a:latin typeface="Times New Roman" panose="02020603050405020304" pitchFamily="18" charset="0"/>
              </a:rPr>
              <a:t>پشتيباني و خدمات پس از فروش</a:t>
            </a:r>
            <a:endParaRPr lang="en-US" sz="2500">
              <a:latin typeface="Times New Roman" panose="02020603050405020304" pitchFamily="18" charset="0"/>
              <a:cs typeface="Zar" panose="00000400000000000000" pitchFamily="2" charset="-78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70F53BC0-33BC-45F7-8354-8A93CC1E9AEA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19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در اين </a:t>
            </a:r>
            <a:r>
              <a:rPr lang="fa-IR" smtClean="0">
                <a:solidFill>
                  <a:srgbClr val="FF3300"/>
                </a:solidFill>
              </a:rPr>
              <a:t>درس</a:t>
            </a:r>
            <a:r>
              <a:rPr lang="fa-IR" smtClean="0"/>
              <a:t> به دنبال چه هستيم؟</a:t>
            </a:r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z="4000" smtClean="0">
                <a:solidFill>
                  <a:srgbClr val="000000"/>
                </a:solidFill>
              </a:rPr>
              <a:t>درک مفاهيم</a:t>
            </a:r>
          </a:p>
          <a:p>
            <a:pPr eaLnBrk="1" hangingPunct="1"/>
            <a:r>
              <a:rPr lang="fa-IR" sz="4000" smtClean="0">
                <a:solidFill>
                  <a:srgbClr val="000000"/>
                </a:solidFill>
              </a:rPr>
              <a:t>توان تحليل و ارزشيابي</a:t>
            </a:r>
          </a:p>
          <a:p>
            <a:pPr eaLnBrk="1" hangingPunct="1"/>
            <a:r>
              <a:rPr lang="fa-IR" sz="4000" smtClean="0">
                <a:solidFill>
                  <a:srgbClr val="000000"/>
                </a:solidFill>
              </a:rPr>
              <a:t>توان طراحي مفهومي</a:t>
            </a:r>
          </a:p>
          <a:p>
            <a:pPr eaLnBrk="1" hangingPunct="1">
              <a:buFontTx/>
              <a:buNone/>
            </a:pPr>
            <a:endParaRPr lang="en-US" sz="400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88D5BB8C-8A06-4839-B2CC-3DFE9E5DE7F8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2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ظهور سازمانهاي ديجيتالي</a:t>
            </a:r>
            <a:endParaRPr lang="en-US" smtClean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312025" cy="4572000"/>
          </a:xfrm>
        </p:spPr>
        <p:txBody>
          <a:bodyPr/>
          <a:lstStyle/>
          <a:p>
            <a:pPr eaLnBrk="1" hangingPunct="1">
              <a:defRPr/>
            </a:pPr>
            <a:r>
              <a:rPr lang="fa-IR" sz="1800" smtClean="0"/>
              <a:t>تمام زير و بم </a:t>
            </a:r>
            <a:r>
              <a:rPr lang="fa-IR" sz="1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سازمانها</a:t>
            </a:r>
            <a:r>
              <a:rPr lang="fa-IR" sz="1800" smtClean="0"/>
              <a:t> و روابط بين آنها الکترونيکي شد:</a:t>
            </a:r>
            <a:endParaRPr lang="en-US" sz="1800" smtClean="0"/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152400" y="1446213"/>
            <a:ext cx="8991600" cy="5106987"/>
          </a:xfrm>
          <a:prstGeom prst="homePlate">
            <a:avLst>
              <a:gd name="adj" fmla="val 2326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endParaRPr lang="fa-IR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19075" y="1600200"/>
            <a:ext cx="76295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lvl="1" algn="r" rtl="1" eaLnBrk="1" hangingPunct="1">
              <a:spcBef>
                <a:spcPct val="50000"/>
              </a:spcBef>
            </a:pPr>
            <a:r>
              <a:rPr lang="fa-IR" b="1">
                <a:solidFill>
                  <a:srgbClr val="79551B"/>
                </a:solidFill>
                <a:latin typeface="Times New Roman" panose="02020603050405020304" pitchFamily="18" charset="0"/>
                <a:cs typeface="Zar" panose="00000400000000000000" pitchFamily="2" charset="-78"/>
              </a:rPr>
              <a:t>زيرساختهاي سازمان-</a:t>
            </a:r>
            <a:r>
              <a:rPr lang="fa-IR">
                <a:solidFill>
                  <a:srgbClr val="79551B"/>
                </a:solidFill>
                <a:latin typeface="Times New Roman" panose="02020603050405020304" pitchFamily="18" charset="0"/>
                <a:cs typeface="Zar" panose="00000400000000000000" pitchFamily="2" charset="-78"/>
              </a:rPr>
              <a:t> </a:t>
            </a:r>
            <a:r>
              <a:rPr lang="en-US">
                <a:solidFill>
                  <a:srgbClr val="79551B"/>
                </a:solidFill>
                <a:latin typeface="Times New Roman" panose="02020603050405020304" pitchFamily="18" charset="0"/>
                <a:cs typeface="Zar" panose="00000400000000000000" pitchFamily="2" charset="-78"/>
              </a:rPr>
              <a:t> Network / Internet Connection / Mobile and fixed phones / …</a:t>
            </a:r>
            <a:endParaRPr lang="en-US">
              <a:solidFill>
                <a:srgbClr val="79551B"/>
              </a:solidFill>
              <a:cs typeface="Mitra" panose="00000400000000000000" pitchFamily="2" charset="-78"/>
            </a:endParaRP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 flipH="1">
            <a:off x="152400" y="2178050"/>
            <a:ext cx="7824788" cy="79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254000" y="2176463"/>
            <a:ext cx="75168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fa-IR" b="1">
                <a:solidFill>
                  <a:srgbClr val="79551B"/>
                </a:solidFill>
                <a:latin typeface="Times New Roman" panose="02020603050405020304" pitchFamily="18" charset="0"/>
              </a:rPr>
              <a:t>مديريت منابع انساني</a:t>
            </a:r>
            <a:r>
              <a:rPr lang="fa-IR">
                <a:solidFill>
                  <a:srgbClr val="79551B"/>
                </a:solidFill>
                <a:latin typeface="Times New Roman" panose="02020603050405020304" pitchFamily="18" charset="0"/>
                <a:cs typeface="Zar" panose="00000400000000000000" pitchFamily="2" charset="-78"/>
              </a:rPr>
              <a:t>- </a:t>
            </a:r>
            <a:r>
              <a:rPr lang="en-US">
                <a:solidFill>
                  <a:srgbClr val="79551B"/>
                </a:solidFill>
                <a:latin typeface="Times New Roman" panose="02020603050405020304" pitchFamily="18" charset="0"/>
                <a:cs typeface="Zar" panose="00000400000000000000" pitchFamily="2" charset="-78"/>
              </a:rPr>
              <a:t>HRIS / Financial and Personnel management  Systems.</a:t>
            </a:r>
            <a:endParaRPr lang="en-US">
              <a:solidFill>
                <a:srgbClr val="79551B"/>
              </a:solidFill>
              <a:cs typeface="Mitra" panose="00000400000000000000" pitchFamily="2" charset="-78"/>
            </a:endParaRP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 flipH="1" flipV="1">
            <a:off x="168275" y="2733675"/>
            <a:ext cx="8043863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 flipV="1">
            <a:off x="160338" y="3389313"/>
            <a:ext cx="8391525" cy="3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 flipH="1">
            <a:off x="2268538" y="4014788"/>
            <a:ext cx="9525" cy="2538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152400" y="4000500"/>
            <a:ext cx="2071688" cy="247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fa-IR" b="1">
                <a:solidFill>
                  <a:srgbClr val="79551B"/>
                </a:solidFill>
                <a:latin typeface="Times New Roman" panose="02020603050405020304" pitchFamily="18" charset="0"/>
                <a:cs typeface="Zar" panose="00000400000000000000" pitchFamily="2" charset="-78"/>
              </a:rPr>
              <a:t>ورودي و انبار - </a:t>
            </a:r>
            <a:r>
              <a:rPr lang="en-US" b="1">
                <a:solidFill>
                  <a:srgbClr val="79551B"/>
                </a:solidFill>
                <a:latin typeface="Times New Roman" panose="02020603050405020304" pitchFamily="18" charset="0"/>
                <a:cs typeface="Zar" panose="00000400000000000000" pitchFamily="2" charset="-78"/>
              </a:rPr>
              <a:t>SCM</a:t>
            </a:r>
            <a:endParaRPr lang="en-US">
              <a:solidFill>
                <a:srgbClr val="79551B"/>
              </a:solidFill>
              <a:cs typeface="Mitra" panose="00000400000000000000" pitchFamily="2" charset="-78"/>
            </a:endParaRPr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 flipH="1">
            <a:off x="152400" y="4000500"/>
            <a:ext cx="898207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7629525" y="1446213"/>
            <a:ext cx="1214438" cy="25542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 flipH="1">
            <a:off x="4495800" y="4003675"/>
            <a:ext cx="1588" cy="2540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6634163" y="4003675"/>
            <a:ext cx="7937" cy="254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 flipV="1">
            <a:off x="7629525" y="4000500"/>
            <a:ext cx="1204913" cy="2552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358775" y="2819400"/>
            <a:ext cx="7669213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fa-IR" b="1">
                <a:solidFill>
                  <a:srgbClr val="79551B"/>
                </a:solidFill>
                <a:latin typeface="Times New Roman" panose="02020603050405020304" pitchFamily="18" charset="0"/>
              </a:rPr>
              <a:t>توسعه تکنولوژي</a:t>
            </a:r>
            <a:r>
              <a:rPr lang="fa-IR">
                <a:solidFill>
                  <a:srgbClr val="79551B"/>
                </a:solidFill>
                <a:latin typeface="Times New Roman" panose="02020603050405020304" pitchFamily="18" charset="0"/>
                <a:cs typeface="Zar" panose="00000400000000000000" pitchFamily="2" charset="-78"/>
              </a:rPr>
              <a:t>- </a:t>
            </a:r>
            <a:r>
              <a:rPr lang="en-US">
                <a:solidFill>
                  <a:srgbClr val="79551B"/>
                </a:solidFill>
                <a:latin typeface="Times New Roman" panose="02020603050405020304" pitchFamily="18" charset="0"/>
                <a:cs typeface="Zar" panose="00000400000000000000" pitchFamily="2" charset="-78"/>
              </a:rPr>
              <a:t>R&amp;D oriented Systems</a:t>
            </a:r>
            <a:endParaRPr lang="en-US">
              <a:solidFill>
                <a:srgbClr val="79551B"/>
              </a:solidFill>
              <a:cs typeface="Mitra" panose="00000400000000000000" pitchFamily="2" charset="-78"/>
            </a:endParaRPr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217488" y="3548063"/>
            <a:ext cx="81819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fa-IR" b="1">
                <a:solidFill>
                  <a:srgbClr val="79551B"/>
                </a:solidFill>
                <a:latin typeface="Times New Roman" panose="02020603050405020304" pitchFamily="18" charset="0"/>
              </a:rPr>
              <a:t>تامين و تدارک</a:t>
            </a:r>
            <a:r>
              <a:rPr lang="fa-IR">
                <a:solidFill>
                  <a:srgbClr val="79551B"/>
                </a:solidFill>
                <a:latin typeface="Times New Roman" panose="02020603050405020304" pitchFamily="18" charset="0"/>
                <a:cs typeface="Zar" panose="00000400000000000000" pitchFamily="2" charset="-78"/>
              </a:rPr>
              <a:t>-</a:t>
            </a:r>
            <a:r>
              <a:rPr lang="en-US">
                <a:solidFill>
                  <a:srgbClr val="79551B"/>
                </a:solidFill>
                <a:latin typeface="Times New Roman" panose="02020603050405020304" pitchFamily="18" charset="0"/>
                <a:cs typeface="Zar" panose="00000400000000000000" pitchFamily="2" charset="-78"/>
              </a:rPr>
              <a:t> </a:t>
            </a:r>
            <a:r>
              <a:rPr lang="fa-IR">
                <a:solidFill>
                  <a:srgbClr val="79551B"/>
                </a:solidFill>
                <a:latin typeface="Times New Roman" panose="02020603050405020304" pitchFamily="18" charset="0"/>
                <a:cs typeface="Zar" panose="00000400000000000000" pitchFamily="2" charset="-78"/>
              </a:rPr>
              <a:t> </a:t>
            </a:r>
            <a:r>
              <a:rPr lang="en-US">
                <a:solidFill>
                  <a:srgbClr val="79551B"/>
                </a:solidFill>
                <a:latin typeface="Times New Roman" panose="02020603050405020304" pitchFamily="18" charset="0"/>
                <a:cs typeface="Zar" panose="00000400000000000000" pitchFamily="2" charset="-78"/>
              </a:rPr>
              <a:t>SCM / E-C Appl.</a:t>
            </a:r>
            <a:endParaRPr lang="en-US">
              <a:solidFill>
                <a:srgbClr val="79551B"/>
              </a:solidFill>
              <a:cs typeface="Mitra" panose="00000400000000000000" pitchFamily="2" charset="-78"/>
            </a:endParaRPr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2319338" y="3995738"/>
            <a:ext cx="1947862" cy="243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fa-IR" b="1">
                <a:solidFill>
                  <a:srgbClr val="79551B"/>
                </a:solidFill>
                <a:latin typeface="Times New Roman" panose="02020603050405020304" pitchFamily="18" charset="0"/>
              </a:rPr>
              <a:t>توليد- </a:t>
            </a:r>
            <a:r>
              <a:rPr lang="en-US" b="1">
                <a:solidFill>
                  <a:srgbClr val="79551B"/>
                </a:solidFill>
                <a:latin typeface="Times New Roman" panose="02020603050405020304" pitchFamily="18" charset="0"/>
              </a:rPr>
              <a:t>Manufacturing Sys. Process Control Sys</a:t>
            </a:r>
            <a:endParaRPr lang="en-US">
              <a:solidFill>
                <a:srgbClr val="79551B"/>
              </a:solidFill>
              <a:cs typeface="Mitra" panose="00000400000000000000" pitchFamily="2" charset="-78"/>
            </a:endParaRPr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4495800" y="4000500"/>
            <a:ext cx="2079625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fa-IR" b="1">
                <a:solidFill>
                  <a:srgbClr val="79551B"/>
                </a:solidFill>
                <a:latin typeface="Times New Roman" panose="02020603050405020304" pitchFamily="18" charset="0"/>
              </a:rPr>
              <a:t>ارائه کالا و محصولات، فروش و حمل و نقل خارجي- </a:t>
            </a:r>
            <a:r>
              <a:rPr lang="en-US" b="1">
                <a:solidFill>
                  <a:srgbClr val="79551B"/>
                </a:solidFill>
                <a:latin typeface="Times New Roman" panose="02020603050405020304" pitchFamily="18" charset="0"/>
              </a:rPr>
              <a:t>GPS and Inventory Mng Sys.</a:t>
            </a:r>
            <a:endParaRPr lang="en-US">
              <a:solidFill>
                <a:srgbClr val="79551B"/>
              </a:solidFill>
              <a:cs typeface="Mitra" panose="00000400000000000000" pitchFamily="2" charset="-78"/>
            </a:endParaRP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6707188" y="4000500"/>
            <a:ext cx="1468437" cy="249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fa-IR" b="1">
                <a:solidFill>
                  <a:srgbClr val="79551B"/>
                </a:solidFill>
                <a:latin typeface="Times New Roman" panose="02020603050405020304" pitchFamily="18" charset="0"/>
              </a:rPr>
              <a:t>پشتيباني و خدمات پس از فروش</a:t>
            </a:r>
          </a:p>
          <a:p>
            <a:pPr algn="r" rtl="1" eaLnBrk="1" hangingPunct="1">
              <a:spcBef>
                <a:spcPct val="50000"/>
              </a:spcBef>
            </a:pPr>
            <a:r>
              <a:rPr lang="en-US" b="1">
                <a:solidFill>
                  <a:srgbClr val="79551B"/>
                </a:solidFill>
                <a:latin typeface="Times New Roman" panose="02020603050405020304" pitchFamily="18" charset="0"/>
              </a:rPr>
              <a:t>CRM</a:t>
            </a:r>
            <a:endParaRPr lang="en-US">
              <a:solidFill>
                <a:srgbClr val="79551B"/>
              </a:solidFill>
              <a:latin typeface="Times New Roman" panose="02020603050405020304" pitchFamily="18" charset="0"/>
              <a:cs typeface="Zar" panose="00000400000000000000" pitchFamily="2" charset="-78"/>
            </a:endParaRPr>
          </a:p>
        </p:txBody>
      </p:sp>
      <p:sp>
        <p:nvSpPr>
          <p:cNvPr id="76822" name="Text Box 22"/>
          <p:cNvSpPr txBox="1">
            <a:spLocks noChangeArrowheads="1"/>
          </p:cNvSpPr>
          <p:nvPr/>
        </p:nvSpPr>
        <p:spPr bwMode="auto">
          <a:xfrm>
            <a:off x="228600" y="1600200"/>
            <a:ext cx="8229600" cy="4754563"/>
          </a:xfrm>
          <a:prstGeom prst="rect">
            <a:avLst/>
          </a:prstGeom>
          <a:solidFill>
            <a:schemeClr val="tx1">
              <a:alpha val="94901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5200" b="1">
                <a:solidFill>
                  <a:srgbClr val="79551B"/>
                </a:solidFill>
                <a:latin typeface="Times New Roman" panose="02020603050405020304" pitchFamily="18" charset="0"/>
              </a:rPr>
              <a:t>ERP</a:t>
            </a:r>
            <a:endParaRPr lang="en-US" sz="25200">
              <a:solidFill>
                <a:srgbClr val="79551B"/>
              </a:solidFill>
              <a:cs typeface="Mitra" panose="00000400000000000000" pitchFamily="2" charset="-78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3B878581-FC00-4362-B64E-E39ED6255D82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20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6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6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6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2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سيستم چيست؟</a:t>
            </a:r>
            <a:endParaRPr 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مجموعه اي از عناصر و روابط که براي تحقق هدفي با يکديگر در تعاملند.</a:t>
            </a:r>
          </a:p>
          <a:p>
            <a:pPr lvl="1" eaLnBrk="1" hangingPunct="1"/>
            <a:r>
              <a:rPr lang="fa-IR" smtClean="0"/>
              <a:t>جزء دارد</a:t>
            </a:r>
          </a:p>
          <a:p>
            <a:pPr lvl="1" eaLnBrk="1" hangingPunct="1"/>
            <a:r>
              <a:rPr lang="fa-IR" smtClean="0"/>
              <a:t>روابط</a:t>
            </a:r>
          </a:p>
          <a:p>
            <a:pPr lvl="2" eaLnBrk="1" hangingPunct="1"/>
            <a:r>
              <a:rPr lang="fa-IR" smtClean="0"/>
              <a:t>ورودي</a:t>
            </a:r>
          </a:p>
          <a:p>
            <a:pPr lvl="2" eaLnBrk="1" hangingPunct="1"/>
            <a:r>
              <a:rPr lang="fa-IR" smtClean="0"/>
              <a:t>خروجي</a:t>
            </a:r>
          </a:p>
          <a:p>
            <a:pPr lvl="2" eaLnBrk="1" hangingPunct="1"/>
            <a:r>
              <a:rPr lang="fa-IR" smtClean="0"/>
              <a:t>حلقه هاي فيدبک و ديناميک سيستمها</a:t>
            </a:r>
          </a:p>
          <a:p>
            <a:pPr lvl="3" eaLnBrk="1" hangingPunct="1"/>
            <a:r>
              <a:rPr lang="fa-IR" sz="1800" smtClean="0"/>
              <a:t>حلقه هاي مثبت</a:t>
            </a:r>
          </a:p>
          <a:p>
            <a:pPr lvl="3" eaLnBrk="1" hangingPunct="1"/>
            <a:r>
              <a:rPr lang="fa-IR" sz="1800" smtClean="0"/>
              <a:t>حلقه هاي منفي</a:t>
            </a:r>
          </a:p>
          <a:p>
            <a:pPr lvl="1" eaLnBrk="1" hangingPunct="1"/>
            <a:r>
              <a:rPr lang="fa-IR" smtClean="0"/>
              <a:t>هدف مندي سيستم &gt;&gt; تعيين مرز سيستم</a:t>
            </a:r>
          </a:p>
          <a:p>
            <a:pPr lvl="1" eaLnBrk="1" hangingPunct="1"/>
            <a:r>
              <a:rPr lang="fa-IR" smtClean="0"/>
              <a:t>سطوح سيستمها و زير سيستمها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CD352630-3137-47E2-90C2-B172D17AFE8C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21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سيستم چيست؟- </a:t>
            </a:r>
            <a:r>
              <a:rPr lang="fa-IR" sz="2400" smtClean="0"/>
              <a:t>نگاه خطي</a:t>
            </a:r>
            <a:endParaRPr lang="en-US" smtClean="0"/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3962400" y="3505200"/>
            <a:ext cx="1447800" cy="762000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fa-IR" sz="2000">
                <a:cs typeface="Titr" panose="00000700000000000000" pitchFamily="2" charset="-78"/>
              </a:rPr>
              <a:t>پردازش (</a:t>
            </a:r>
            <a:r>
              <a:rPr lang="en-US" sz="2000">
                <a:cs typeface="Titr" panose="00000700000000000000" pitchFamily="2" charset="-78"/>
              </a:rPr>
              <a:t>Process</a:t>
            </a:r>
            <a:r>
              <a:rPr lang="fa-IR" sz="2000">
                <a:cs typeface="Titr" panose="00000700000000000000" pitchFamily="2" charset="-78"/>
              </a:rPr>
              <a:t>)</a:t>
            </a:r>
            <a:endParaRPr lang="en-US" sz="2000">
              <a:cs typeface="Titr" panose="00000700000000000000" pitchFamily="2" charset="-78"/>
            </a:endParaRPr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6781800" y="3505200"/>
            <a:ext cx="1447800" cy="762000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fa-IR" sz="2000">
                <a:cs typeface="Titr" panose="00000700000000000000" pitchFamily="2" charset="-78"/>
              </a:rPr>
              <a:t>خروجي (</a:t>
            </a:r>
            <a:r>
              <a:rPr lang="en-US" sz="2000">
                <a:cs typeface="Titr" panose="00000700000000000000" pitchFamily="2" charset="-78"/>
              </a:rPr>
              <a:t>Output</a:t>
            </a:r>
            <a:r>
              <a:rPr lang="fa-IR" sz="2000">
                <a:cs typeface="Titr" panose="00000700000000000000" pitchFamily="2" charset="-78"/>
              </a:rPr>
              <a:t>)</a:t>
            </a:r>
            <a:endParaRPr lang="en-US" sz="2000">
              <a:cs typeface="Titr" panose="00000700000000000000" pitchFamily="2" charset="-78"/>
            </a:endParaRPr>
          </a:p>
        </p:txBody>
      </p:sp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914400" y="3505200"/>
            <a:ext cx="1447800" cy="762000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fa-IR" sz="2000">
                <a:cs typeface="Titr" panose="00000700000000000000" pitchFamily="2" charset="-78"/>
              </a:rPr>
              <a:t>ورودي (</a:t>
            </a:r>
            <a:r>
              <a:rPr lang="en-US" sz="2000">
                <a:cs typeface="Titr" panose="00000700000000000000" pitchFamily="2" charset="-78"/>
              </a:rPr>
              <a:t>input</a:t>
            </a:r>
            <a:r>
              <a:rPr lang="fa-IR" sz="2000">
                <a:cs typeface="Titr" panose="00000700000000000000" pitchFamily="2" charset="-78"/>
              </a:rPr>
              <a:t>)</a:t>
            </a:r>
            <a:endParaRPr lang="en-US" sz="2000">
              <a:cs typeface="Titr" panose="00000700000000000000" pitchFamily="2" charset="-78"/>
            </a:endParaRPr>
          </a:p>
        </p:txBody>
      </p:sp>
      <p:sp>
        <p:nvSpPr>
          <p:cNvPr id="24582" name="AutoShape 7"/>
          <p:cNvSpPr>
            <a:spLocks noChangeArrowheads="1"/>
          </p:cNvSpPr>
          <p:nvPr/>
        </p:nvSpPr>
        <p:spPr bwMode="auto">
          <a:xfrm>
            <a:off x="2514600" y="3505200"/>
            <a:ext cx="1295400" cy="762000"/>
          </a:xfrm>
          <a:prstGeom prst="rightArrow">
            <a:avLst>
              <a:gd name="adj1" fmla="val 50000"/>
              <a:gd name="adj2" fmla="val 42500"/>
            </a:avLst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endParaRPr lang="fa-IR" sz="2000">
              <a:cs typeface="Titr" panose="00000700000000000000" pitchFamily="2" charset="-78"/>
            </a:endParaRPr>
          </a:p>
        </p:txBody>
      </p:sp>
      <p:sp>
        <p:nvSpPr>
          <p:cNvPr id="24583" name="AutoShape 8"/>
          <p:cNvSpPr>
            <a:spLocks noChangeArrowheads="1"/>
          </p:cNvSpPr>
          <p:nvPr/>
        </p:nvSpPr>
        <p:spPr bwMode="auto">
          <a:xfrm>
            <a:off x="5486400" y="3505200"/>
            <a:ext cx="1295400" cy="762000"/>
          </a:xfrm>
          <a:prstGeom prst="rightArrow">
            <a:avLst>
              <a:gd name="adj1" fmla="val 50000"/>
              <a:gd name="adj2" fmla="val 42500"/>
            </a:avLst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endParaRPr lang="fa-IR" sz="2000">
              <a:cs typeface="Titr" panose="00000700000000000000" pitchFamily="2" charset="-7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12B3C4C6-89E3-4E73-9F70-DD5455B680A0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22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سيستم چيست؟- </a:t>
            </a:r>
            <a:r>
              <a:rPr lang="fa-IR" sz="2400" smtClean="0"/>
              <a:t>نگاه غيرخطي</a:t>
            </a:r>
            <a:endParaRPr lang="en-US" smtClean="0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962400" y="3505200"/>
            <a:ext cx="1447800" cy="762000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fa-IR" sz="2000">
                <a:cs typeface="Titr" panose="00000700000000000000" pitchFamily="2" charset="-78"/>
              </a:rPr>
              <a:t>پردازش (</a:t>
            </a:r>
            <a:r>
              <a:rPr lang="en-US" sz="2000">
                <a:cs typeface="Titr" panose="00000700000000000000" pitchFamily="2" charset="-78"/>
              </a:rPr>
              <a:t>Process</a:t>
            </a:r>
            <a:r>
              <a:rPr lang="fa-IR" sz="2000">
                <a:cs typeface="Titr" panose="00000700000000000000" pitchFamily="2" charset="-78"/>
              </a:rPr>
              <a:t>)</a:t>
            </a:r>
            <a:endParaRPr lang="en-US" sz="2000">
              <a:cs typeface="Titr" panose="00000700000000000000" pitchFamily="2" charset="-78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6781800" y="3505200"/>
            <a:ext cx="1447800" cy="762000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fa-IR" sz="2000">
                <a:cs typeface="Titr" panose="00000700000000000000" pitchFamily="2" charset="-78"/>
              </a:rPr>
              <a:t>خروجي (</a:t>
            </a:r>
            <a:r>
              <a:rPr lang="en-US" sz="2000">
                <a:cs typeface="Titr" panose="00000700000000000000" pitchFamily="2" charset="-78"/>
              </a:rPr>
              <a:t>Output</a:t>
            </a:r>
            <a:r>
              <a:rPr lang="fa-IR" sz="2000">
                <a:cs typeface="Titr" panose="00000700000000000000" pitchFamily="2" charset="-78"/>
              </a:rPr>
              <a:t>)</a:t>
            </a:r>
            <a:endParaRPr lang="en-US" sz="2000">
              <a:cs typeface="Titr" panose="00000700000000000000" pitchFamily="2" charset="-78"/>
            </a:endParaRP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914400" y="3505200"/>
            <a:ext cx="1447800" cy="762000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fa-IR" sz="2000">
                <a:cs typeface="Titr" panose="00000700000000000000" pitchFamily="2" charset="-78"/>
              </a:rPr>
              <a:t>ورودي (</a:t>
            </a:r>
            <a:r>
              <a:rPr lang="en-US" sz="2000">
                <a:cs typeface="Titr" panose="00000700000000000000" pitchFamily="2" charset="-78"/>
              </a:rPr>
              <a:t>input</a:t>
            </a:r>
            <a:r>
              <a:rPr lang="fa-IR" sz="2000">
                <a:cs typeface="Titr" panose="00000700000000000000" pitchFamily="2" charset="-78"/>
              </a:rPr>
              <a:t>)</a:t>
            </a:r>
            <a:endParaRPr lang="en-US" sz="2000">
              <a:cs typeface="Titr" panose="00000700000000000000" pitchFamily="2" charset="-78"/>
            </a:endParaRPr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2514600" y="3505200"/>
            <a:ext cx="1295400" cy="762000"/>
          </a:xfrm>
          <a:prstGeom prst="rightArrow">
            <a:avLst>
              <a:gd name="adj1" fmla="val 50000"/>
              <a:gd name="adj2" fmla="val 42500"/>
            </a:avLst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endParaRPr lang="fa-IR" sz="2000">
              <a:cs typeface="Titr" panose="00000700000000000000" pitchFamily="2" charset="-78"/>
            </a:endParaRPr>
          </a:p>
        </p:txBody>
      </p:sp>
      <p:sp>
        <p:nvSpPr>
          <p:cNvPr id="25607" name="AutoShape 7"/>
          <p:cNvSpPr>
            <a:spLocks noChangeArrowheads="1"/>
          </p:cNvSpPr>
          <p:nvPr/>
        </p:nvSpPr>
        <p:spPr bwMode="auto">
          <a:xfrm>
            <a:off x="5486400" y="3505200"/>
            <a:ext cx="1295400" cy="762000"/>
          </a:xfrm>
          <a:prstGeom prst="rightArrow">
            <a:avLst>
              <a:gd name="adj1" fmla="val 50000"/>
              <a:gd name="adj2" fmla="val 42500"/>
            </a:avLst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endParaRPr lang="fa-IR" sz="2000">
              <a:cs typeface="Titr" panose="00000700000000000000" pitchFamily="2" charset="-78"/>
            </a:endParaRP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 rot="10800000">
            <a:off x="1828800" y="5181600"/>
            <a:ext cx="5410200" cy="381000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fa-IR" sz="2000">
                <a:solidFill>
                  <a:srgbClr val="79551B"/>
                </a:solidFill>
                <a:cs typeface="Titr" panose="00000700000000000000" pitchFamily="2" charset="-78"/>
              </a:rPr>
              <a:t>بازخورد (</a:t>
            </a:r>
            <a:r>
              <a:rPr lang="en-US" sz="2000">
                <a:solidFill>
                  <a:srgbClr val="79551B"/>
                </a:solidFill>
                <a:cs typeface="Titr" panose="00000700000000000000" pitchFamily="2" charset="-78"/>
              </a:rPr>
              <a:t>Feedback</a:t>
            </a:r>
            <a:r>
              <a:rPr lang="fa-IR" sz="2000">
                <a:solidFill>
                  <a:srgbClr val="79551B"/>
                </a:solidFill>
                <a:cs typeface="Titr" panose="00000700000000000000" pitchFamily="2" charset="-78"/>
              </a:rPr>
              <a:t>)</a:t>
            </a:r>
            <a:endParaRPr lang="en-US" sz="2000">
              <a:solidFill>
                <a:srgbClr val="79551B"/>
              </a:solidFill>
              <a:cs typeface="Titr" panose="00000700000000000000" pitchFamily="2" charset="-78"/>
            </a:endParaRP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 rot="5400000">
            <a:off x="6858000" y="4648200"/>
            <a:ext cx="1295400" cy="533400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vert="eaVert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endParaRPr lang="fa-IR" sz="2000">
              <a:cs typeface="Titr" panose="00000700000000000000" pitchFamily="2" charset="-78"/>
            </a:endParaRPr>
          </a:p>
        </p:txBody>
      </p:sp>
      <p:sp>
        <p:nvSpPr>
          <p:cNvPr id="25610" name="AutoShape 10"/>
          <p:cNvSpPr>
            <a:spLocks noChangeArrowheads="1"/>
          </p:cNvSpPr>
          <p:nvPr/>
        </p:nvSpPr>
        <p:spPr bwMode="auto">
          <a:xfrm rot="16200000" flipV="1">
            <a:off x="1028700" y="4533900"/>
            <a:ext cx="1295400" cy="762000"/>
          </a:xfrm>
          <a:prstGeom prst="rightArrow">
            <a:avLst>
              <a:gd name="adj1" fmla="val 50000"/>
              <a:gd name="adj2" fmla="val 42500"/>
            </a:avLst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vert="eaVert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endParaRPr lang="fa-IR" sz="2000">
              <a:cs typeface="Titr" panose="00000700000000000000" pitchFamily="2" charset="-78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D984AF7F-B294-4E03-8EA5-AE35AF3FE34C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23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سيستم  چيست؟- معيار ارزيابي عملکرد</a:t>
            </a:r>
            <a:endParaRPr lang="en-US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z="4000" smtClean="0">
                <a:solidFill>
                  <a:srgbClr val="0000CC"/>
                </a:solidFill>
              </a:rPr>
              <a:t>اثربخشي (</a:t>
            </a:r>
            <a:r>
              <a:rPr lang="en-US" sz="4000" smtClean="0">
                <a:solidFill>
                  <a:srgbClr val="0000CC"/>
                </a:solidFill>
              </a:rPr>
              <a:t>Effectiveness</a:t>
            </a:r>
            <a:r>
              <a:rPr lang="fa-IR" sz="4000" smtClean="0">
                <a:solidFill>
                  <a:srgbClr val="0000CC"/>
                </a:solidFill>
              </a:rPr>
              <a:t>)</a:t>
            </a:r>
          </a:p>
          <a:p>
            <a:pPr lvl="1" eaLnBrk="1" hangingPunct="1"/>
            <a:r>
              <a:rPr lang="en-US" sz="3600" smtClean="0"/>
              <a:t>Doing the right thing</a:t>
            </a:r>
            <a:endParaRPr lang="fa-IR" sz="3600" smtClean="0"/>
          </a:p>
          <a:p>
            <a:pPr lvl="1" eaLnBrk="1" hangingPunct="1"/>
            <a:r>
              <a:rPr lang="fa-IR" sz="3600" smtClean="0"/>
              <a:t>ميزان تحقق هدف</a:t>
            </a:r>
          </a:p>
          <a:p>
            <a:pPr eaLnBrk="1" hangingPunct="1"/>
            <a:r>
              <a:rPr lang="fa-IR" sz="4000" smtClean="0">
                <a:solidFill>
                  <a:srgbClr val="0000CC"/>
                </a:solidFill>
              </a:rPr>
              <a:t>کارايي (</a:t>
            </a:r>
            <a:r>
              <a:rPr lang="en-US" sz="4000" smtClean="0">
                <a:solidFill>
                  <a:srgbClr val="0000CC"/>
                </a:solidFill>
              </a:rPr>
              <a:t>Efficiency</a:t>
            </a:r>
            <a:r>
              <a:rPr lang="fa-IR" sz="4000" smtClean="0">
                <a:solidFill>
                  <a:srgbClr val="0000CC"/>
                </a:solidFill>
              </a:rPr>
              <a:t>)</a:t>
            </a:r>
            <a:r>
              <a:rPr lang="en-US" sz="4000" smtClean="0">
                <a:solidFill>
                  <a:srgbClr val="0000CC"/>
                </a:solidFill>
              </a:rPr>
              <a:t> </a:t>
            </a:r>
          </a:p>
          <a:p>
            <a:pPr lvl="1" eaLnBrk="1" hangingPunct="1"/>
            <a:r>
              <a:rPr lang="en-US" sz="3600" smtClean="0"/>
              <a:t>Doing things rightly</a:t>
            </a:r>
          </a:p>
          <a:p>
            <a:pPr lvl="1" eaLnBrk="1" hangingPunct="1"/>
            <a:r>
              <a:rPr lang="fa-IR" sz="3600" smtClean="0"/>
              <a:t>خروجي به ورودي</a:t>
            </a:r>
            <a:endParaRPr lang="en-US" sz="36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B1F1BE35-11D5-4B5D-9E22-E179F8A24680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24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سيستم اطلاعاتي چيست؟</a:t>
            </a:r>
            <a:endParaRPr lang="en-US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a-IR" smtClean="0"/>
              <a:t>سيستمي است که عمل </a:t>
            </a:r>
            <a:r>
              <a:rPr lang="fa-IR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جذب</a:t>
            </a:r>
            <a:r>
              <a:rPr lang="fa-IR" smtClean="0"/>
              <a:t>، </a:t>
            </a:r>
            <a:r>
              <a:rPr lang="fa-IR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ذخيره سازي</a:t>
            </a:r>
            <a:r>
              <a:rPr lang="fa-IR" smtClean="0"/>
              <a:t>، </a:t>
            </a:r>
            <a:r>
              <a:rPr lang="fa-IR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توليد و پردازش</a:t>
            </a:r>
            <a:r>
              <a:rPr lang="fa-IR" smtClean="0"/>
              <a:t>، </a:t>
            </a:r>
            <a:r>
              <a:rPr lang="fa-IR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انتشار</a:t>
            </a:r>
            <a:r>
              <a:rPr lang="fa-IR" smtClean="0"/>
              <a:t> و </a:t>
            </a:r>
            <a:r>
              <a:rPr lang="fa-IR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به کارگيري</a:t>
            </a:r>
            <a:r>
              <a:rPr lang="fa-IR" smtClean="0"/>
              <a:t> </a:t>
            </a:r>
            <a:r>
              <a:rPr lang="fa-IR" smtClean="0">
                <a:solidFill>
                  <a:srgbClr val="0000CC"/>
                </a:solidFill>
              </a:rPr>
              <a:t>اطلاعات</a:t>
            </a:r>
            <a:r>
              <a:rPr lang="fa-IR" smtClean="0"/>
              <a:t> را به منظور تحقق (تسهيل، تسريع، ممکن سازي) </a:t>
            </a:r>
            <a:r>
              <a:rPr lang="fa-IR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اهداف</a:t>
            </a:r>
            <a:r>
              <a:rPr lang="fa-IR" smtClean="0"/>
              <a:t> مشخصي انجام مي دهد.</a:t>
            </a:r>
          </a:p>
          <a:p>
            <a:pPr eaLnBrk="1" hangingPunct="1">
              <a:defRPr/>
            </a:pPr>
            <a:r>
              <a:rPr lang="fa-IR" smtClean="0">
                <a:solidFill>
                  <a:srgbClr val="0000CC"/>
                </a:solidFill>
              </a:rPr>
              <a:t>لزومي ندارد که الکترونيکي يا به تعبيري کامپيوتري باشد.</a:t>
            </a:r>
            <a:endParaRPr lang="en-US" smtClean="0">
              <a:solidFill>
                <a:srgbClr val="0000CC"/>
              </a:solidFill>
            </a:endParaRPr>
          </a:p>
        </p:txBody>
      </p:sp>
      <p:pic>
        <p:nvPicPr>
          <p:cNvPr id="819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57600"/>
            <a:ext cx="8164513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E62F55FF-9E92-4FF7-A737-16AEF98495D9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25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قابليتهاي اصلي يک سيستم اطلاعاتي چيست؟</a:t>
            </a:r>
            <a:endParaRPr lang="en-US" smtClean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fa-IR" sz="4400" smtClean="0"/>
              <a:t>سيستمي است که عمل </a:t>
            </a:r>
            <a:r>
              <a:rPr lang="fa-IR" sz="4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جذب</a:t>
            </a:r>
            <a:r>
              <a:rPr lang="fa-IR" sz="4400" smtClean="0"/>
              <a:t>، </a:t>
            </a:r>
            <a:r>
              <a:rPr lang="fa-IR" sz="4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ذخيره سازي</a:t>
            </a:r>
            <a:r>
              <a:rPr lang="fa-IR" sz="4400" smtClean="0"/>
              <a:t>، </a:t>
            </a:r>
            <a:r>
              <a:rPr lang="fa-IR" sz="4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توليد و پردازش</a:t>
            </a:r>
            <a:r>
              <a:rPr lang="fa-IR" sz="4400" smtClean="0"/>
              <a:t>، </a:t>
            </a:r>
            <a:r>
              <a:rPr lang="fa-IR" sz="4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انتشار</a:t>
            </a:r>
            <a:r>
              <a:rPr lang="fa-IR" sz="4400" smtClean="0"/>
              <a:t> و </a:t>
            </a:r>
            <a:r>
              <a:rPr lang="fa-IR" sz="4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به کارگيري</a:t>
            </a:r>
            <a:r>
              <a:rPr lang="fa-IR" sz="4400" smtClean="0"/>
              <a:t> </a:t>
            </a:r>
            <a:r>
              <a:rPr lang="fa-IR" sz="4400" smtClean="0">
                <a:solidFill>
                  <a:srgbClr val="0000CC"/>
                </a:solidFill>
              </a:rPr>
              <a:t>اطلاعات</a:t>
            </a:r>
            <a:r>
              <a:rPr lang="fa-IR" sz="4400" smtClean="0"/>
              <a:t> را به منظور تحقق (تسهيل، تسريع، ممکن سازي) </a:t>
            </a:r>
            <a:r>
              <a:rPr lang="fa-IR" sz="44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اهداف</a:t>
            </a:r>
            <a:r>
              <a:rPr lang="fa-IR" sz="4400" smtClean="0"/>
              <a:t> مشخصي انجام مي دهد.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68BEE8D9-9009-431C-9C51-899D17C28426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26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قابليتهاي اصلي يک سيستم اطلاعاتي چيست؟</a:t>
            </a:r>
            <a:endParaRPr lang="en-US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a-IR" sz="4000" b="1" smtClean="0"/>
              <a:t>پردازش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3600" smtClean="0"/>
              <a:t>حجم پردازش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3600" smtClean="0"/>
              <a:t>سرعت پردازش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3600" smtClean="0"/>
              <a:t>انواع مواد خام پردازش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3600" smtClean="0"/>
              <a:t>هزينه پردازش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3600" smtClean="0"/>
              <a:t>دقت پردازش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3600" smtClean="0"/>
              <a:t>....؟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4F2743DA-1D3A-494E-8493-B06043D56D2E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27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قابليتهاي اصلي يک سيستم اطلاعاتي چيست؟</a:t>
            </a:r>
            <a:endParaRPr lang="en-US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a-IR" sz="3200" b="1" smtClean="0"/>
              <a:t>پردازش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2800" smtClean="0">
                <a:solidFill>
                  <a:srgbClr val="0000CC"/>
                </a:solidFill>
              </a:rPr>
              <a:t>حجم پردازش</a:t>
            </a:r>
          </a:p>
          <a:p>
            <a:pPr lvl="2" eaLnBrk="1" hangingPunct="1">
              <a:lnSpc>
                <a:spcPct val="90000"/>
              </a:lnSpc>
            </a:pPr>
            <a:r>
              <a:rPr lang="fa-IR" sz="2400" smtClean="0">
                <a:solidFill>
                  <a:srgbClr val="0000CC"/>
                </a:solidFill>
              </a:rPr>
              <a:t>چرا مهم است؟</a:t>
            </a:r>
          </a:p>
          <a:p>
            <a:pPr lvl="3" eaLnBrk="1" hangingPunct="1">
              <a:lnSpc>
                <a:spcPct val="90000"/>
              </a:lnSpc>
            </a:pPr>
            <a:r>
              <a:rPr lang="fa-IR" sz="1400" smtClean="0">
                <a:solidFill>
                  <a:srgbClr val="0000CC"/>
                </a:solidFill>
              </a:rPr>
              <a:t>بعلت اتوماسيون (حجم اطلاعات زيادي توليد مي شود)</a:t>
            </a:r>
          </a:p>
          <a:p>
            <a:pPr lvl="3" eaLnBrk="1" hangingPunct="1">
              <a:lnSpc>
                <a:spcPct val="90000"/>
              </a:lnSpc>
            </a:pPr>
            <a:r>
              <a:rPr lang="fa-IR" sz="1400" smtClean="0">
                <a:solidFill>
                  <a:srgbClr val="0000CC"/>
                </a:solidFill>
              </a:rPr>
              <a:t>بعلت نيازهاي تصميم گيري (حجم اطلاعات بالايي را بايد پردازش کرد.)</a:t>
            </a:r>
          </a:p>
          <a:p>
            <a:pPr lvl="3" eaLnBrk="1" hangingPunct="1">
              <a:lnSpc>
                <a:spcPct val="90000"/>
              </a:lnSpc>
            </a:pPr>
            <a:r>
              <a:rPr lang="fa-IR" sz="1400" smtClean="0">
                <a:solidFill>
                  <a:srgbClr val="0000CC"/>
                </a:solidFill>
              </a:rPr>
              <a:t>افزايش پيچيدگي مسايل (حجم اطلاعات بالايي را بايد پردازش کرد.)</a:t>
            </a:r>
            <a:endParaRPr lang="fa-IR" smtClean="0">
              <a:solidFill>
                <a:srgbClr val="0000CC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fa-IR" sz="2800" smtClean="0"/>
              <a:t>سرعت پردازش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2800" smtClean="0"/>
              <a:t>انواع مواد خام پردازش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2800" smtClean="0"/>
              <a:t>هزينه پردازش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2800" smtClean="0"/>
              <a:t>دقت پردازش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2800" smtClean="0"/>
              <a:t>....؟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2C488783-F799-4FD2-901F-5C7434BEE52D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28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قابليتهاي اصلي يک سيستم اطلاعاتي چيست؟</a:t>
            </a:r>
            <a:endParaRPr lang="en-US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a-IR" sz="3600" b="1" smtClean="0"/>
              <a:t>پردازش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3200" smtClean="0"/>
              <a:t>حجم پردازش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3200" smtClean="0">
                <a:solidFill>
                  <a:srgbClr val="0000CC"/>
                </a:solidFill>
              </a:rPr>
              <a:t>سرعت پردازش</a:t>
            </a:r>
          </a:p>
          <a:p>
            <a:pPr lvl="2" eaLnBrk="1" hangingPunct="1">
              <a:lnSpc>
                <a:spcPct val="80000"/>
              </a:lnSpc>
            </a:pPr>
            <a:r>
              <a:rPr lang="fa-IR" sz="2800" smtClean="0">
                <a:solidFill>
                  <a:srgbClr val="0000CC"/>
                </a:solidFill>
              </a:rPr>
              <a:t>چرا مهم است؟</a:t>
            </a:r>
          </a:p>
          <a:p>
            <a:pPr lvl="3" eaLnBrk="1" hangingPunct="1">
              <a:lnSpc>
                <a:spcPct val="80000"/>
              </a:lnSpc>
            </a:pPr>
            <a:r>
              <a:rPr lang="fa-IR" sz="1600" smtClean="0">
                <a:solidFill>
                  <a:srgbClr val="0000CC"/>
                </a:solidFill>
              </a:rPr>
              <a:t>سرعت رقابت. فرصتهاي رقابتي از دست مي روند</a:t>
            </a:r>
          </a:p>
          <a:p>
            <a:pPr lvl="3" eaLnBrk="1" hangingPunct="1">
              <a:lnSpc>
                <a:spcPct val="80000"/>
              </a:lnSpc>
            </a:pPr>
            <a:r>
              <a:rPr lang="fa-IR" sz="1600" smtClean="0">
                <a:solidFill>
                  <a:srgbClr val="0000CC"/>
                </a:solidFill>
              </a:rPr>
              <a:t>زمان، هزينه است.</a:t>
            </a:r>
            <a:endParaRPr lang="fa-IR" sz="2400" smtClean="0">
              <a:solidFill>
                <a:srgbClr val="0000CC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fa-IR" sz="3200" smtClean="0"/>
              <a:t>انواع مواد خام پردازش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3200" smtClean="0"/>
              <a:t>هزينه پردازش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3200" smtClean="0"/>
              <a:t>دقت پردازش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3200" smtClean="0"/>
              <a:t>....؟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86FBD67F-A580-4427-8616-FC1B013878DE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29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در اين </a:t>
            </a:r>
            <a:r>
              <a:rPr lang="fa-IR" smtClean="0">
                <a:solidFill>
                  <a:srgbClr val="FF3300"/>
                </a:solidFill>
              </a:rPr>
              <a:t>درس</a:t>
            </a:r>
            <a:r>
              <a:rPr lang="fa-IR" smtClean="0"/>
              <a:t> به دنبال چه هستيم؟</a:t>
            </a:r>
            <a:endParaRPr 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fa-IR" sz="2400" smtClean="0">
                <a:solidFill>
                  <a:srgbClr val="000000"/>
                </a:solidFill>
              </a:rPr>
              <a:t>اين درس يک درس کاربردي است.</a:t>
            </a:r>
          </a:p>
          <a:p>
            <a:pPr eaLnBrk="1" hangingPunct="1">
              <a:lnSpc>
                <a:spcPct val="120000"/>
              </a:lnSpc>
            </a:pPr>
            <a:r>
              <a:rPr lang="fa-IR" sz="2400" smtClean="0">
                <a:solidFill>
                  <a:srgbClr val="000000"/>
                </a:solidFill>
              </a:rPr>
              <a:t>قرار نيست به يک سري مفاهيم اکتفا شود.</a:t>
            </a:r>
          </a:p>
          <a:p>
            <a:pPr eaLnBrk="1" hangingPunct="1">
              <a:lnSpc>
                <a:spcPct val="120000"/>
              </a:lnSpc>
            </a:pPr>
            <a:r>
              <a:rPr lang="fa-IR" sz="2400" smtClean="0">
                <a:solidFill>
                  <a:srgbClr val="000000"/>
                </a:solidFill>
              </a:rPr>
              <a:t>ضرب المثل يادگيري: </a:t>
            </a:r>
          </a:p>
          <a:p>
            <a:pPr lvl="1" eaLnBrk="1" hangingPunct="1">
              <a:lnSpc>
                <a:spcPct val="120000"/>
              </a:lnSpc>
            </a:pPr>
            <a:r>
              <a:rPr lang="fa-IR" sz="2000" smtClean="0">
                <a:solidFill>
                  <a:srgbClr val="000000"/>
                </a:solidFill>
              </a:rPr>
              <a:t>شنيدم، فراموش کردم، خواندم، به خاطر سپردم، اجازه داديد که تجربه کنم (پروژه ها)، آنگاه يادگرفتم.</a:t>
            </a:r>
          </a:p>
          <a:p>
            <a:pPr eaLnBrk="1" hangingPunct="1">
              <a:lnSpc>
                <a:spcPct val="120000"/>
              </a:lnSpc>
            </a:pPr>
            <a:r>
              <a:rPr lang="fa-IR" sz="2400" smtClean="0">
                <a:solidFill>
                  <a:srgbClr val="000000"/>
                </a:solidFill>
              </a:rPr>
              <a:t>منحني فراموشي:</a:t>
            </a:r>
          </a:p>
          <a:p>
            <a:pPr lvl="1" eaLnBrk="1" hangingPunct="1">
              <a:lnSpc>
                <a:spcPct val="120000"/>
              </a:lnSpc>
            </a:pPr>
            <a:r>
              <a:rPr lang="fa-IR" sz="2000" smtClean="0">
                <a:solidFill>
                  <a:srgbClr val="000000"/>
                </a:solidFill>
              </a:rPr>
              <a:t>يک روز بعد از آموختن (مطالعه) 50 درصد مطالب از ذهن شما فراموش مي شود.</a:t>
            </a:r>
          </a:p>
          <a:p>
            <a:pPr lvl="1" eaLnBrk="1" hangingPunct="1">
              <a:lnSpc>
                <a:spcPct val="120000"/>
              </a:lnSpc>
            </a:pPr>
            <a:r>
              <a:rPr lang="fa-IR" sz="2000" smtClean="0">
                <a:solidFill>
                  <a:srgbClr val="000000"/>
                </a:solidFill>
              </a:rPr>
              <a:t>دو روز بعد، تنها 40 درصد مطلب باقي مانده است.</a:t>
            </a:r>
          </a:p>
          <a:p>
            <a:pPr lvl="1" eaLnBrk="1" hangingPunct="1">
              <a:lnSpc>
                <a:spcPct val="120000"/>
              </a:lnSpc>
            </a:pPr>
            <a:r>
              <a:rPr lang="fa-IR" sz="2000" smtClean="0">
                <a:solidFill>
                  <a:srgbClr val="000000"/>
                </a:solidFill>
              </a:rPr>
              <a:t>يک ماه، بعد، تقريبا کمتر از 10 درصد مطلب، در ذهن شما باقي مانده است.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D9F15744-7029-4E79-AA47-DD55D8BBB5A4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3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قابليتهاي اصلي يک سيستم اطلاعاتي چيست؟</a:t>
            </a:r>
            <a:endParaRPr 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a-IR" sz="3200" b="1" smtClean="0"/>
              <a:t>پردازش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2800" smtClean="0"/>
              <a:t>حجم پردازش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2800" smtClean="0"/>
              <a:t>سرعت پردازش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2800" smtClean="0">
                <a:solidFill>
                  <a:srgbClr val="0000CC"/>
                </a:solidFill>
              </a:rPr>
              <a:t>انواع مواد خام پردازش</a:t>
            </a:r>
          </a:p>
          <a:p>
            <a:pPr lvl="2" eaLnBrk="1" hangingPunct="1">
              <a:lnSpc>
                <a:spcPct val="80000"/>
              </a:lnSpc>
            </a:pPr>
            <a:r>
              <a:rPr lang="fa-IR" sz="1600" smtClean="0">
                <a:solidFill>
                  <a:srgbClr val="0000CC"/>
                </a:solidFill>
              </a:rPr>
              <a:t>عدد (</a:t>
            </a:r>
            <a:r>
              <a:rPr lang="en-US" sz="1600" smtClean="0">
                <a:solidFill>
                  <a:srgbClr val="0000CC"/>
                </a:solidFill>
              </a:rPr>
              <a:t>Data Numeric</a:t>
            </a:r>
            <a:r>
              <a:rPr lang="fa-IR" sz="1600" smtClean="0">
                <a:solidFill>
                  <a:srgbClr val="0000CC"/>
                </a:solidFill>
              </a:rPr>
              <a:t>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>
                <a:solidFill>
                  <a:srgbClr val="0000CC"/>
                </a:solidFill>
              </a:rPr>
              <a:t>String</a:t>
            </a:r>
            <a:endParaRPr lang="fa-IR" sz="1600" smtClean="0">
              <a:solidFill>
                <a:srgbClr val="0000CC"/>
              </a:solidFill>
            </a:endParaRPr>
          </a:p>
          <a:p>
            <a:pPr lvl="2" eaLnBrk="1" hangingPunct="1">
              <a:lnSpc>
                <a:spcPct val="80000"/>
              </a:lnSpc>
            </a:pPr>
            <a:r>
              <a:rPr lang="fa-IR" sz="1600" smtClean="0">
                <a:solidFill>
                  <a:srgbClr val="0000CC"/>
                </a:solidFill>
              </a:rPr>
              <a:t>جمله و متن</a:t>
            </a:r>
          </a:p>
          <a:p>
            <a:pPr lvl="2" eaLnBrk="1" hangingPunct="1">
              <a:lnSpc>
                <a:spcPct val="80000"/>
              </a:lnSpc>
            </a:pPr>
            <a:r>
              <a:rPr lang="fa-IR" sz="1600" smtClean="0">
                <a:solidFill>
                  <a:srgbClr val="0000CC"/>
                </a:solidFill>
              </a:rPr>
              <a:t>تصوير</a:t>
            </a:r>
          </a:p>
          <a:p>
            <a:pPr lvl="2" eaLnBrk="1" hangingPunct="1">
              <a:lnSpc>
                <a:spcPct val="80000"/>
              </a:lnSpc>
            </a:pPr>
            <a:r>
              <a:rPr lang="fa-IR" sz="1600" smtClean="0">
                <a:solidFill>
                  <a:srgbClr val="0000CC"/>
                </a:solidFill>
              </a:rPr>
              <a:t>صوت</a:t>
            </a:r>
          </a:p>
          <a:p>
            <a:pPr lvl="2" eaLnBrk="1" hangingPunct="1">
              <a:lnSpc>
                <a:spcPct val="80000"/>
              </a:lnSpc>
            </a:pPr>
            <a:r>
              <a:rPr lang="fa-IR" sz="1600" smtClean="0">
                <a:solidFill>
                  <a:srgbClr val="0000CC"/>
                </a:solidFill>
              </a:rPr>
              <a:t>تحريکهاي محيطي (نور، محرکهاي مکانيکي و ...)</a:t>
            </a:r>
          </a:p>
          <a:p>
            <a:pPr lvl="2" eaLnBrk="1" hangingPunct="1">
              <a:lnSpc>
                <a:spcPct val="80000"/>
              </a:lnSpc>
            </a:pPr>
            <a:r>
              <a:rPr lang="fa-IR" sz="1600" smtClean="0">
                <a:solidFill>
                  <a:srgbClr val="0000CC"/>
                </a:solidFill>
              </a:rPr>
              <a:t>فيلم</a:t>
            </a:r>
          </a:p>
          <a:p>
            <a:pPr lvl="2" eaLnBrk="1" hangingPunct="1">
              <a:lnSpc>
                <a:spcPct val="80000"/>
              </a:lnSpc>
            </a:pPr>
            <a:r>
              <a:rPr lang="fa-IR" sz="1600" smtClean="0">
                <a:solidFill>
                  <a:srgbClr val="0000CC"/>
                </a:solidFill>
              </a:rPr>
              <a:t>تحريکهاي عصبي!</a:t>
            </a:r>
            <a:endParaRPr lang="fa-IR" sz="2400" smtClean="0">
              <a:solidFill>
                <a:srgbClr val="0000CC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fa-IR" sz="2800" smtClean="0"/>
              <a:t>هزينه پردازش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2800" smtClean="0"/>
              <a:t>دقت پردازش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2800" smtClean="0"/>
              <a:t>....؟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39C2CD7F-5A54-4516-BA9A-1362ACBD51F3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30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قابليتهاي اصلي يک سيستم اطلاعاتي (ادامه)</a:t>
            </a:r>
            <a:endParaRPr lang="en-US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z="4000" b="1" smtClean="0"/>
              <a:t>برقراري ارتباط (</a:t>
            </a:r>
            <a:r>
              <a:rPr lang="en-US" b="1" i="1" smtClean="0"/>
              <a:t>Communication</a:t>
            </a:r>
            <a:r>
              <a:rPr lang="fa-IR" sz="4000" b="1" smtClean="0"/>
              <a:t>)</a:t>
            </a:r>
          </a:p>
          <a:p>
            <a:pPr lvl="1" eaLnBrk="1" hangingPunct="1"/>
            <a:r>
              <a:rPr lang="fa-IR" sz="3600" smtClean="0"/>
              <a:t>سرعت</a:t>
            </a:r>
          </a:p>
          <a:p>
            <a:pPr lvl="1" eaLnBrk="1" hangingPunct="1"/>
            <a:r>
              <a:rPr lang="fa-IR" sz="3600" smtClean="0"/>
              <a:t>هزينه</a:t>
            </a:r>
          </a:p>
          <a:p>
            <a:pPr lvl="1" eaLnBrk="1" hangingPunct="1"/>
            <a:r>
              <a:rPr lang="fa-IR" sz="3600" smtClean="0"/>
              <a:t>صحت و دقت</a:t>
            </a:r>
          </a:p>
          <a:p>
            <a:pPr lvl="1" eaLnBrk="1" hangingPunct="1"/>
            <a:r>
              <a:rPr lang="fa-IR" sz="3600" smtClean="0"/>
              <a:t>وسعت و دامنه ارتباط</a:t>
            </a:r>
          </a:p>
          <a:p>
            <a:pPr lvl="1" eaLnBrk="1" hangingPunct="1"/>
            <a:r>
              <a:rPr lang="fa-IR" sz="3600" smtClean="0"/>
              <a:t>ظرفيت انتقال اطلاعات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08D0C9E4-7748-4757-92B8-93E0D6DA7485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31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قابليتهاي اصلي يک سيستم اطلاعاتي (ادامه)</a:t>
            </a:r>
            <a:endParaRPr lang="en-US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a-IR" sz="3600" b="1" smtClean="0"/>
              <a:t>برقراري ارتباط (</a:t>
            </a:r>
            <a:r>
              <a:rPr lang="en-US" sz="2400" b="1" i="1" smtClean="0"/>
              <a:t>Communication</a:t>
            </a:r>
            <a:r>
              <a:rPr lang="fa-IR" sz="3600" b="1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3200" smtClean="0"/>
              <a:t>سرعت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3200" smtClean="0"/>
              <a:t>هزينه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3200" smtClean="0"/>
              <a:t>صحت و دقت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3200" smtClean="0">
                <a:solidFill>
                  <a:srgbClr val="0000CC"/>
                </a:solidFill>
              </a:rPr>
              <a:t>وسعت و دامنه ارتباط</a:t>
            </a:r>
          </a:p>
          <a:p>
            <a:pPr lvl="2" eaLnBrk="1" hangingPunct="1">
              <a:lnSpc>
                <a:spcPct val="80000"/>
              </a:lnSpc>
            </a:pPr>
            <a:r>
              <a:rPr lang="fa-IR" sz="1800" smtClean="0">
                <a:solidFill>
                  <a:srgbClr val="0000CC"/>
                </a:solidFill>
              </a:rPr>
              <a:t>در  داخل سازمان</a:t>
            </a:r>
          </a:p>
          <a:p>
            <a:pPr lvl="3" eaLnBrk="1" hangingPunct="1">
              <a:lnSpc>
                <a:spcPct val="80000"/>
              </a:lnSpc>
            </a:pPr>
            <a:r>
              <a:rPr lang="fa-IR" sz="1600" smtClean="0">
                <a:solidFill>
                  <a:srgbClr val="0000CC"/>
                </a:solidFill>
              </a:rPr>
              <a:t>رسمي</a:t>
            </a:r>
          </a:p>
          <a:p>
            <a:pPr lvl="3" eaLnBrk="1" hangingPunct="1">
              <a:lnSpc>
                <a:spcPct val="80000"/>
              </a:lnSpc>
            </a:pPr>
            <a:r>
              <a:rPr lang="fa-IR" sz="1600" smtClean="0">
                <a:solidFill>
                  <a:srgbClr val="0000CC"/>
                </a:solidFill>
              </a:rPr>
              <a:t>غير رسمي</a:t>
            </a:r>
          </a:p>
          <a:p>
            <a:pPr lvl="4" eaLnBrk="1" hangingPunct="1">
              <a:lnSpc>
                <a:spcPct val="80000"/>
              </a:lnSpc>
            </a:pPr>
            <a:r>
              <a:rPr lang="fa-IR" sz="1400" smtClean="0">
                <a:solidFill>
                  <a:srgbClr val="0000CC"/>
                </a:solidFill>
              </a:rPr>
              <a:t>بين سطوح مختلف</a:t>
            </a:r>
          </a:p>
          <a:p>
            <a:pPr lvl="4" eaLnBrk="1" hangingPunct="1">
              <a:lnSpc>
                <a:spcPct val="80000"/>
              </a:lnSpc>
            </a:pPr>
            <a:r>
              <a:rPr lang="fa-IR" sz="1400" smtClean="0">
                <a:solidFill>
                  <a:srgbClr val="0000CC"/>
                </a:solidFill>
              </a:rPr>
              <a:t>بين يک بخشهاي مختلف يک سطح</a:t>
            </a:r>
          </a:p>
          <a:p>
            <a:pPr lvl="2" eaLnBrk="1" hangingPunct="1">
              <a:lnSpc>
                <a:spcPct val="80000"/>
              </a:lnSpc>
            </a:pPr>
            <a:r>
              <a:rPr lang="fa-IR" sz="1800" smtClean="0">
                <a:solidFill>
                  <a:srgbClr val="0000CC"/>
                </a:solidFill>
              </a:rPr>
              <a:t>بين سازمان و محيط خارج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3200" smtClean="0"/>
              <a:t>ظرفيت انتقال اطلاعات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8241B75F-D66D-44D8-867C-A7BEACC3D634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32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قابليتهاي اصلي يک سيستم اطلاعاتي (ادامه)</a:t>
            </a:r>
            <a:endParaRPr lang="en-US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7312025" cy="4572000"/>
          </a:xfrm>
        </p:spPr>
        <p:txBody>
          <a:bodyPr/>
          <a:lstStyle/>
          <a:p>
            <a:pPr eaLnBrk="1" hangingPunct="1"/>
            <a:r>
              <a:rPr lang="fa-IR" sz="4000" b="1" smtClean="0"/>
              <a:t>ذخيره سازي اطلاعات</a:t>
            </a:r>
          </a:p>
          <a:p>
            <a:pPr lvl="1" eaLnBrk="1" hangingPunct="1"/>
            <a:r>
              <a:rPr lang="fa-IR" sz="3600" smtClean="0"/>
              <a:t>سرعت بازيابي</a:t>
            </a:r>
          </a:p>
          <a:p>
            <a:pPr lvl="1" eaLnBrk="1" hangingPunct="1"/>
            <a:r>
              <a:rPr lang="fa-IR" sz="3600" smtClean="0"/>
              <a:t>سهولت بازيابي</a:t>
            </a:r>
          </a:p>
          <a:p>
            <a:pPr lvl="1" eaLnBrk="1" hangingPunct="1"/>
            <a:r>
              <a:rPr lang="fa-IR" sz="3600" smtClean="0"/>
              <a:t>صحت و دقت بازيابي</a:t>
            </a:r>
          </a:p>
          <a:p>
            <a:pPr lvl="1" eaLnBrk="1" hangingPunct="1"/>
            <a:r>
              <a:rPr lang="fa-IR" sz="3600" smtClean="0"/>
              <a:t>حجم پايين مورد نياز براي ذخيره</a:t>
            </a:r>
          </a:p>
          <a:p>
            <a:pPr lvl="1" eaLnBrk="1" hangingPunct="1"/>
            <a:r>
              <a:rPr lang="fa-IR" sz="3600" smtClean="0"/>
              <a:t>...؟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E20281AF-EC06-4623-A301-C204A6D4F85D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33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قابليتهاي اصلي يک سيستم اطلاعاتي (ادامه)</a:t>
            </a:r>
            <a:endParaRPr lang="en-US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7312025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a-IR" sz="3600" b="1" smtClean="0"/>
              <a:t>ذخيره سازي اطلاعات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3200" smtClean="0"/>
              <a:t>سرعت بازيابي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3200" smtClean="0">
                <a:solidFill>
                  <a:srgbClr val="0000CC"/>
                </a:solidFill>
              </a:rPr>
              <a:t>سهولت بازيابي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>
                <a:solidFill>
                  <a:srgbClr val="0000CC"/>
                </a:solidFill>
              </a:rPr>
              <a:t>Brows</a:t>
            </a:r>
            <a:endParaRPr lang="fa-IR" sz="1800" smtClean="0">
              <a:solidFill>
                <a:srgbClr val="0000CC"/>
              </a:solidFill>
            </a:endParaRPr>
          </a:p>
          <a:p>
            <a:pPr lvl="3" eaLnBrk="1" hangingPunct="1">
              <a:lnSpc>
                <a:spcPct val="80000"/>
              </a:lnSpc>
            </a:pPr>
            <a:r>
              <a:rPr lang="fa-IR" sz="1600" smtClean="0">
                <a:solidFill>
                  <a:srgbClr val="0000CC"/>
                </a:solidFill>
              </a:rPr>
              <a:t>بحث مهم طبقه بنده اطلاعات</a:t>
            </a:r>
            <a:endParaRPr lang="en-US" sz="1600" smtClean="0">
              <a:solidFill>
                <a:srgbClr val="0000CC"/>
              </a:solidFill>
            </a:endParaRPr>
          </a:p>
          <a:p>
            <a:pPr lvl="2" eaLnBrk="1" hangingPunct="1">
              <a:lnSpc>
                <a:spcPct val="80000"/>
              </a:lnSpc>
            </a:pPr>
            <a:r>
              <a:rPr lang="fa-IR" sz="1800" smtClean="0">
                <a:solidFill>
                  <a:srgbClr val="0000CC"/>
                </a:solidFill>
              </a:rPr>
              <a:t>جستجو (</a:t>
            </a:r>
            <a:r>
              <a:rPr lang="en-US" sz="1800" smtClean="0">
                <a:solidFill>
                  <a:srgbClr val="0000CC"/>
                </a:solidFill>
              </a:rPr>
              <a:t>Search</a:t>
            </a:r>
            <a:r>
              <a:rPr lang="fa-IR" sz="1800" smtClean="0">
                <a:solidFill>
                  <a:srgbClr val="0000CC"/>
                </a:solidFill>
              </a:rPr>
              <a:t>)</a:t>
            </a:r>
          </a:p>
          <a:p>
            <a:pPr lvl="3" eaLnBrk="1" hangingPunct="1">
              <a:lnSpc>
                <a:spcPct val="80000"/>
              </a:lnSpc>
            </a:pPr>
            <a:r>
              <a:rPr lang="fa-IR" sz="1600" smtClean="0">
                <a:solidFill>
                  <a:srgbClr val="0000CC"/>
                </a:solidFill>
              </a:rPr>
              <a:t>جستجوي از ابتدا تا انتها</a:t>
            </a:r>
          </a:p>
          <a:p>
            <a:pPr lvl="3" eaLnBrk="1" hangingPunct="1">
              <a:lnSpc>
                <a:spcPct val="80000"/>
              </a:lnSpc>
            </a:pPr>
            <a:r>
              <a:rPr lang="fa-IR" sz="1600" smtClean="0">
                <a:solidFill>
                  <a:srgbClr val="0000CC"/>
                </a:solidFill>
              </a:rPr>
              <a:t>جستجو بر اساس انديس</a:t>
            </a:r>
            <a:endParaRPr lang="fa-IR" sz="2400" smtClean="0">
              <a:solidFill>
                <a:srgbClr val="0000CC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fa-IR" sz="3200" smtClean="0"/>
              <a:t>صحت و دقت بازيابي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3200" smtClean="0"/>
              <a:t>حجم پايين مورد نياز براي ذخيره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3200" smtClean="0"/>
              <a:t>...؟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B87565EC-C2BD-44A0-9484-32AECD7D3D4D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34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قابليتهاي اصلي يک سيستم اطلاعاتي (ادامه)</a:t>
            </a:r>
            <a:endParaRPr lang="en-US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7312025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a-IR" sz="4000" b="1" smtClean="0"/>
              <a:t>ذخيره سازي اطلاعات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3600" smtClean="0"/>
              <a:t>سرعت بازيابي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3600" smtClean="0"/>
              <a:t>سهولت بازيابي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3600" smtClean="0">
                <a:solidFill>
                  <a:srgbClr val="0000CC"/>
                </a:solidFill>
              </a:rPr>
              <a:t>صحت و دقت بازيابي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>
                <a:solidFill>
                  <a:srgbClr val="0000CC"/>
                </a:solidFill>
              </a:rPr>
              <a:t>Version Control</a:t>
            </a:r>
          </a:p>
          <a:p>
            <a:pPr lvl="2" eaLnBrk="1" hangingPunct="1">
              <a:lnSpc>
                <a:spcPct val="90000"/>
              </a:lnSpc>
            </a:pPr>
            <a:r>
              <a:rPr lang="fa-IR" smtClean="0">
                <a:solidFill>
                  <a:srgbClr val="0000CC"/>
                </a:solidFill>
              </a:rPr>
              <a:t>انتخاب مناسب </a:t>
            </a:r>
            <a:r>
              <a:rPr lang="en-US" smtClean="0">
                <a:solidFill>
                  <a:srgbClr val="0000CC"/>
                </a:solidFill>
              </a:rPr>
              <a:t>Key word</a:t>
            </a:r>
            <a:r>
              <a:rPr lang="fa-IR" smtClean="0">
                <a:solidFill>
                  <a:srgbClr val="0000CC"/>
                </a:solidFill>
              </a:rPr>
              <a:t>ها</a:t>
            </a:r>
            <a:endParaRPr lang="fa-IR" sz="3200" smtClean="0">
              <a:solidFill>
                <a:srgbClr val="0000CC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fa-IR" sz="3600" smtClean="0"/>
              <a:t>حجم پايين مورد نياز براي ذخيره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3600" smtClean="0"/>
              <a:t>...؟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03CF44D3-BE2A-4963-ADCF-824E69095C55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35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قابليتهاي اصلي يک سيستم اطلاعاتي (ادامه)</a:t>
            </a:r>
            <a:endParaRPr lang="en-US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7312025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a-IR" sz="3200" b="1" smtClean="0"/>
              <a:t>ذخيره سازي اطلاعات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2800" smtClean="0"/>
              <a:t>سرعت بازيابي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2800" smtClean="0"/>
              <a:t>سهولت بازيابي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2800" smtClean="0"/>
              <a:t>صحت و دقت بازيابي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2800" smtClean="0"/>
              <a:t>حجم پايين مورد نياز براي ذخيره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2800" smtClean="0">
                <a:solidFill>
                  <a:srgbClr val="0000CC"/>
                </a:solidFill>
              </a:rPr>
              <a:t>از نظر نوع محتواي ذخيره شده</a:t>
            </a:r>
          </a:p>
          <a:p>
            <a:pPr lvl="2" eaLnBrk="1" hangingPunct="1">
              <a:lnSpc>
                <a:spcPct val="80000"/>
              </a:lnSpc>
            </a:pPr>
            <a:r>
              <a:rPr lang="fa-IR" sz="2400" smtClean="0">
                <a:solidFill>
                  <a:srgbClr val="0000CC"/>
                </a:solidFill>
              </a:rPr>
              <a:t>سرعت جستجو را تعيين مي کند.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0000CC"/>
                </a:solidFill>
              </a:rPr>
              <a:t>OCR</a:t>
            </a:r>
            <a:endParaRPr lang="fa-IR" sz="2400" smtClean="0">
              <a:solidFill>
                <a:srgbClr val="0000CC"/>
              </a:solidFill>
            </a:endParaRPr>
          </a:p>
          <a:p>
            <a:pPr lvl="3" eaLnBrk="1" hangingPunct="1">
              <a:lnSpc>
                <a:spcPct val="80000"/>
              </a:lnSpc>
            </a:pPr>
            <a:r>
              <a:rPr lang="fa-IR" sz="2400" smtClean="0">
                <a:solidFill>
                  <a:srgbClr val="0000CC"/>
                </a:solidFill>
              </a:rPr>
              <a:t>جستجوي متني </a:t>
            </a:r>
          </a:p>
          <a:p>
            <a:pPr lvl="3" eaLnBrk="1" hangingPunct="1">
              <a:lnSpc>
                <a:spcPct val="80000"/>
              </a:lnSpc>
            </a:pPr>
            <a:r>
              <a:rPr lang="fa-IR" sz="2400" smtClean="0">
                <a:solidFill>
                  <a:srgbClr val="0000CC"/>
                </a:solidFill>
              </a:rPr>
              <a:t>جستجوهاي هوشمند (</a:t>
            </a:r>
            <a:r>
              <a:rPr lang="en-US" sz="2400" smtClean="0">
                <a:solidFill>
                  <a:srgbClr val="0000CC"/>
                </a:solidFill>
              </a:rPr>
              <a:t>Data Mining</a:t>
            </a:r>
            <a:r>
              <a:rPr lang="fa-IR" sz="2400" smtClean="0">
                <a:solidFill>
                  <a:srgbClr val="0000CC"/>
                </a:solidFill>
              </a:rPr>
              <a:t>)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fa-IR" sz="2400" b="1" smtClean="0">
                <a:solidFill>
                  <a:srgbClr val="0000CC"/>
                </a:solidFill>
              </a:rPr>
              <a:t>تکنولوژيهاي پايگاه هاي داده</a:t>
            </a:r>
            <a:endParaRPr lang="fa-IR" sz="3600" b="1" smtClean="0">
              <a:solidFill>
                <a:srgbClr val="0000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A1787B1C-245B-49E6-ABFA-451205F1EFA7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36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قابليتهاي اصلي يک سيستم اطلاعاتي (ادامه)</a:t>
            </a:r>
            <a:endParaRPr lang="en-US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7312025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a-IR" sz="3600" b="1" smtClean="0"/>
              <a:t>دسترسي به (کسب) اطلاعات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3200" smtClean="0"/>
              <a:t>سرعت دسترسي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3200" smtClean="0"/>
              <a:t>سهولت دسترسي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3200" smtClean="0"/>
              <a:t>امکان فيلتر کردن و پالايش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3200" smtClean="0"/>
              <a:t>دامنه جستجو  (جهاني- اينترنت)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3200" smtClean="0"/>
              <a:t>هزينه دسترسي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3200" smtClean="0"/>
              <a:t>مرتبط بودن يافته ها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3200" smtClean="0"/>
              <a:t>...؟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4C4F9238-8054-40C5-AF15-EF6B49EA5130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37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قابليتهاي اصلي يک سيستم اطلاعاتي (ادامه)</a:t>
            </a:r>
            <a:endParaRPr lang="en-US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7312025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a-IR" sz="4000" b="1" smtClean="0"/>
              <a:t>ارائه اطلاعات (</a:t>
            </a:r>
            <a:r>
              <a:rPr lang="en-US" sz="3200" b="1" smtClean="0"/>
              <a:t>Present</a:t>
            </a:r>
            <a:r>
              <a:rPr lang="fa-IR" sz="4000" b="1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3600" smtClean="0"/>
              <a:t>وضوح 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3600" smtClean="0"/>
              <a:t>مرتبط بودن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3600" smtClean="0"/>
              <a:t>تعاملي بودن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3600" smtClean="0"/>
              <a:t>سهولت درک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3600" smtClean="0"/>
              <a:t>...؟</a:t>
            </a:r>
          </a:p>
          <a:p>
            <a:pPr lvl="1" algn="ctr" eaLnBrk="1" hangingPunct="1">
              <a:lnSpc>
                <a:spcPct val="90000"/>
              </a:lnSpc>
              <a:buFontTx/>
              <a:buNone/>
            </a:pPr>
            <a:r>
              <a:rPr lang="fa-IR" sz="3600" b="1" smtClean="0">
                <a:solidFill>
                  <a:srgbClr val="FF3300"/>
                </a:solidFill>
              </a:rPr>
              <a:t>تمرين: مقايسه </a:t>
            </a:r>
            <a:r>
              <a:rPr lang="en-US" sz="3600" b="1" smtClean="0">
                <a:solidFill>
                  <a:srgbClr val="FF3300"/>
                </a:solidFill>
              </a:rPr>
              <a:t>Gmail</a:t>
            </a:r>
            <a:r>
              <a:rPr lang="fa-IR" sz="3600" b="1" smtClean="0">
                <a:solidFill>
                  <a:srgbClr val="FF3300"/>
                </a:solidFill>
              </a:rPr>
              <a:t> با </a:t>
            </a:r>
            <a:r>
              <a:rPr lang="en-US" sz="3600" b="1" smtClean="0">
                <a:solidFill>
                  <a:srgbClr val="FF3300"/>
                </a:solidFill>
              </a:rPr>
              <a:t>Yahoomail</a:t>
            </a:r>
            <a:r>
              <a:rPr lang="fa-IR" sz="3600" b="1" smtClean="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C54BA74B-688E-43A8-B882-8421B04DA4EC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38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قابليتهاي اصلي يک سيستم اطلاعاتي (ادامه)</a:t>
            </a:r>
            <a:endParaRPr lang="en-US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7312025" cy="4572000"/>
          </a:xfrm>
        </p:spPr>
        <p:txBody>
          <a:bodyPr/>
          <a:lstStyle/>
          <a:p>
            <a:pPr eaLnBrk="1" hangingPunct="1"/>
            <a:r>
              <a:rPr lang="fa-IR" sz="4000" b="1" smtClean="0"/>
              <a:t>به کاربردن اطلاعات</a:t>
            </a:r>
          </a:p>
          <a:p>
            <a:pPr lvl="1" eaLnBrk="1" hangingPunct="1"/>
            <a:r>
              <a:rPr lang="fa-IR" sz="3600" smtClean="0"/>
              <a:t>انجام کارهاي روتين (اتوماسيون)</a:t>
            </a:r>
          </a:p>
          <a:p>
            <a:pPr lvl="1" eaLnBrk="1" hangingPunct="1"/>
            <a:r>
              <a:rPr lang="fa-IR" sz="3600" smtClean="0"/>
              <a:t>انجام کارهاي دستي</a:t>
            </a:r>
          </a:p>
          <a:p>
            <a:pPr lvl="2" eaLnBrk="1" hangingPunct="1"/>
            <a:r>
              <a:rPr lang="fa-IR" sz="3200" smtClean="0"/>
              <a:t>ورود اطلاعات</a:t>
            </a:r>
          </a:p>
          <a:p>
            <a:pPr lvl="2" eaLnBrk="1" hangingPunct="1"/>
            <a:r>
              <a:rPr lang="fa-IR" sz="3200" smtClean="0"/>
              <a:t>ويرايش اطلاعات</a:t>
            </a:r>
          </a:p>
          <a:p>
            <a:pPr lvl="1" eaLnBrk="1" hangingPunct="1"/>
            <a:r>
              <a:rPr lang="fa-IR" sz="3600" smtClean="0"/>
              <a:t>افزايش کارايي و اثربخشي پرسنل</a:t>
            </a:r>
          </a:p>
          <a:p>
            <a:pPr lvl="1" eaLnBrk="1" hangingPunct="1"/>
            <a:r>
              <a:rPr lang="fa-IR" sz="3600" smtClean="0"/>
              <a:t>ارائه گزارشها و اخطارها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C6DE4756-A10D-42B7-AE78-CEFC58A4542C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39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در اين </a:t>
            </a:r>
            <a:r>
              <a:rPr lang="fa-IR" smtClean="0">
                <a:solidFill>
                  <a:srgbClr val="FF3300"/>
                </a:solidFill>
              </a:rPr>
              <a:t>درس</a:t>
            </a:r>
            <a:r>
              <a:rPr lang="fa-IR" smtClean="0"/>
              <a:t> به دنبال چه هستيم؟</a:t>
            </a:r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fa-IR" sz="2400" smtClean="0">
                <a:solidFill>
                  <a:srgbClr val="000000"/>
                </a:solidFill>
              </a:rPr>
              <a:t>قرار نيست که ما همه مطالب را به خاطر بسپاريم.</a:t>
            </a:r>
          </a:p>
          <a:p>
            <a:pPr eaLnBrk="1" hangingPunct="1">
              <a:lnSpc>
                <a:spcPct val="120000"/>
              </a:lnSpc>
            </a:pPr>
            <a:r>
              <a:rPr lang="fa-IR" sz="2400" smtClean="0">
                <a:solidFill>
                  <a:srgbClr val="000000"/>
                </a:solidFill>
              </a:rPr>
              <a:t>قرار است که روش استفاده از مطالب و روش يادگيري جزئيات را در زمان که لازم باشد، به شما منتقل کنيم.</a:t>
            </a:r>
          </a:p>
          <a:p>
            <a:pPr eaLnBrk="1" hangingPunct="1">
              <a:lnSpc>
                <a:spcPct val="120000"/>
              </a:lnSpc>
            </a:pPr>
            <a:r>
              <a:rPr lang="fa-IR" sz="2400" smtClean="0">
                <a:solidFill>
                  <a:srgbClr val="000000"/>
                </a:solidFill>
              </a:rPr>
              <a:t>پارادايم يادگيري</a:t>
            </a:r>
          </a:p>
          <a:p>
            <a:pPr lvl="1" eaLnBrk="1" hangingPunct="1">
              <a:lnSpc>
                <a:spcPct val="120000"/>
              </a:lnSpc>
            </a:pPr>
            <a:r>
              <a:rPr lang="fa-IR" sz="2000" smtClean="0">
                <a:solidFill>
                  <a:srgbClr val="000000"/>
                </a:solidFill>
              </a:rPr>
              <a:t>هر زمان که نياز شد، يادبگير،</a:t>
            </a:r>
          </a:p>
          <a:p>
            <a:pPr lvl="1" eaLnBrk="1" hangingPunct="1">
              <a:lnSpc>
                <a:spcPct val="120000"/>
              </a:lnSpc>
            </a:pPr>
            <a:r>
              <a:rPr lang="fa-IR" sz="2000" smtClean="0">
                <a:solidFill>
                  <a:srgbClr val="000000"/>
                </a:solidFill>
              </a:rPr>
              <a:t>هر زمان که نياز نبود، فراموشش کن،</a:t>
            </a:r>
          </a:p>
          <a:p>
            <a:pPr lvl="1" eaLnBrk="1" hangingPunct="1">
              <a:lnSpc>
                <a:spcPct val="120000"/>
              </a:lnSpc>
            </a:pPr>
            <a:r>
              <a:rPr lang="fa-IR" sz="2000" smtClean="0">
                <a:solidFill>
                  <a:srgbClr val="000000"/>
                </a:solidFill>
              </a:rPr>
              <a:t>هز زمان که مجددا نياز شد، مجددا يادبگيرد.</a:t>
            </a:r>
          </a:p>
          <a:p>
            <a:pPr eaLnBrk="1" hangingPunct="1">
              <a:lnSpc>
                <a:spcPct val="120000"/>
              </a:lnSpc>
            </a:pPr>
            <a:r>
              <a:rPr lang="fa-IR" sz="2400" smtClean="0">
                <a:solidFill>
                  <a:srgbClr val="000000"/>
                </a:solidFill>
              </a:rPr>
              <a:t>لذا مهمترين مهارت يک دانشجو در عصر حاضر، مهارت يادگيري است (</a:t>
            </a:r>
            <a:r>
              <a:rPr lang="en-US" sz="2400" smtClean="0">
                <a:solidFill>
                  <a:srgbClr val="000000"/>
                </a:solidFill>
              </a:rPr>
              <a:t>Learning to learn</a:t>
            </a:r>
            <a:r>
              <a:rPr lang="fa-IR" sz="2400" smtClean="0">
                <a:solidFill>
                  <a:srgbClr val="000000"/>
                </a:solidFill>
              </a:rPr>
              <a:t>)</a:t>
            </a: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D77E2B16-134A-420C-AC3F-465C5EBAD7A0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4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سيستم اطلاعاتي کامپيوتري (</a:t>
            </a:r>
            <a:r>
              <a:rPr lang="en-US" smtClean="0"/>
              <a:t>CBIS</a:t>
            </a:r>
            <a:r>
              <a:rPr lang="fa-IR" smtClean="0"/>
              <a:t>)</a:t>
            </a:r>
            <a:endParaRPr lang="en-US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افزايش سرعت</a:t>
            </a:r>
          </a:p>
          <a:p>
            <a:pPr eaLnBrk="1" hangingPunct="1"/>
            <a:r>
              <a:rPr lang="fa-IR" smtClean="0"/>
              <a:t>انجام کارهاي غيرممکن (پردازشي، دسترسي)</a:t>
            </a:r>
          </a:p>
          <a:p>
            <a:pPr eaLnBrk="1" hangingPunct="1"/>
            <a:r>
              <a:rPr lang="fa-IR" smtClean="0"/>
              <a:t>افزايش سهولت</a:t>
            </a:r>
          </a:p>
          <a:p>
            <a:pPr eaLnBrk="1" hangingPunct="1"/>
            <a:r>
              <a:rPr lang="fa-IR" smtClean="0"/>
              <a:t>افزايش قابليت ماژولاريتي</a:t>
            </a:r>
          </a:p>
          <a:p>
            <a:pPr eaLnBrk="1" hangingPunct="1"/>
            <a:r>
              <a:rPr lang="fa-IR" smtClean="0"/>
              <a:t>افزايش قابليت يکپارچه سازي با ساير سيستمها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32618527-9A69-43D8-A8E0-C02716D30CF4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40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ابعاد يک سيستم اطلاعاتي</a:t>
            </a:r>
            <a:endParaRPr lang="en-US" smtClean="0"/>
          </a:p>
        </p:txBody>
      </p:sp>
      <p:sp>
        <p:nvSpPr>
          <p:cNvPr id="44035" name="Oval 4"/>
          <p:cNvSpPr>
            <a:spLocks noChangeArrowheads="1"/>
          </p:cNvSpPr>
          <p:nvPr/>
        </p:nvSpPr>
        <p:spPr bwMode="auto">
          <a:xfrm>
            <a:off x="2362200" y="1752600"/>
            <a:ext cx="4800600" cy="45720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eaLnBrk="1" hangingPunct="1"/>
            <a:endParaRPr lang="fa-IR" sz="2800"/>
          </a:p>
        </p:txBody>
      </p:sp>
      <p:sp>
        <p:nvSpPr>
          <p:cNvPr id="44036" name="Oval 5"/>
          <p:cNvSpPr>
            <a:spLocks noChangeArrowheads="1"/>
          </p:cNvSpPr>
          <p:nvPr/>
        </p:nvSpPr>
        <p:spPr bwMode="auto">
          <a:xfrm>
            <a:off x="3962400" y="3276600"/>
            <a:ext cx="1600200" cy="15240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endParaRPr lang="fa-IR"/>
          </a:p>
        </p:txBody>
      </p:sp>
      <p:sp>
        <p:nvSpPr>
          <p:cNvPr id="44037" name="Line 6"/>
          <p:cNvSpPr>
            <a:spLocks noChangeShapeType="1"/>
          </p:cNvSpPr>
          <p:nvPr/>
        </p:nvSpPr>
        <p:spPr bwMode="auto">
          <a:xfrm flipV="1">
            <a:off x="4724400" y="1752600"/>
            <a:ext cx="0" cy="1524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44038" name="Line 7"/>
          <p:cNvSpPr>
            <a:spLocks noChangeShapeType="1"/>
          </p:cNvSpPr>
          <p:nvPr/>
        </p:nvSpPr>
        <p:spPr bwMode="auto">
          <a:xfrm flipH="1">
            <a:off x="2971800" y="4495800"/>
            <a:ext cx="1143000" cy="1066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44039" name="Line 8"/>
          <p:cNvSpPr>
            <a:spLocks noChangeShapeType="1"/>
          </p:cNvSpPr>
          <p:nvPr/>
        </p:nvSpPr>
        <p:spPr bwMode="auto">
          <a:xfrm>
            <a:off x="5486400" y="4343400"/>
            <a:ext cx="1295400" cy="838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44040" name="Text Box 10"/>
          <p:cNvSpPr txBox="1">
            <a:spLocks noChangeArrowheads="1"/>
          </p:cNvSpPr>
          <p:nvPr/>
        </p:nvSpPr>
        <p:spPr bwMode="auto">
          <a:xfrm>
            <a:off x="5257800" y="2895600"/>
            <a:ext cx="144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fa-IR" sz="2800">
                <a:cs typeface="Titr" panose="00000700000000000000" pitchFamily="2" charset="-78"/>
              </a:rPr>
              <a:t>تکنولوژي</a:t>
            </a:r>
            <a:endParaRPr lang="en-US" sz="2800">
              <a:cs typeface="Titr" panose="00000700000000000000" pitchFamily="2" charset="-78"/>
            </a:endParaRPr>
          </a:p>
        </p:txBody>
      </p:sp>
      <p:sp>
        <p:nvSpPr>
          <p:cNvPr id="44041" name="Text Box 11"/>
          <p:cNvSpPr txBox="1">
            <a:spLocks noChangeArrowheads="1"/>
          </p:cNvSpPr>
          <p:nvPr/>
        </p:nvSpPr>
        <p:spPr bwMode="auto">
          <a:xfrm>
            <a:off x="2133600" y="3290888"/>
            <a:ext cx="2133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fa-IR" sz="2800">
                <a:cs typeface="Titr" panose="00000700000000000000" pitchFamily="2" charset="-78"/>
              </a:rPr>
              <a:t>سازمان</a:t>
            </a:r>
            <a:endParaRPr lang="en-US" sz="2800">
              <a:cs typeface="Titr" panose="00000700000000000000" pitchFamily="2" charset="-78"/>
            </a:endParaRPr>
          </a:p>
        </p:txBody>
      </p:sp>
      <p:sp>
        <p:nvSpPr>
          <p:cNvPr id="44042" name="Text Box 12"/>
          <p:cNvSpPr txBox="1">
            <a:spLocks noChangeArrowheads="1"/>
          </p:cNvSpPr>
          <p:nvPr/>
        </p:nvSpPr>
        <p:spPr bwMode="auto">
          <a:xfrm>
            <a:off x="3810000" y="5195888"/>
            <a:ext cx="2133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fa-IR" sz="2800">
                <a:cs typeface="Titr" panose="00000700000000000000" pitchFamily="2" charset="-78"/>
              </a:rPr>
              <a:t>مديريت</a:t>
            </a:r>
            <a:endParaRPr lang="en-US" sz="2800">
              <a:cs typeface="Titr" panose="00000700000000000000" pitchFamily="2" charset="-78"/>
            </a:endParaRPr>
          </a:p>
        </p:txBody>
      </p:sp>
      <p:sp>
        <p:nvSpPr>
          <p:cNvPr id="44043" name="Text Box 13"/>
          <p:cNvSpPr txBox="1">
            <a:spLocks noChangeArrowheads="1"/>
          </p:cNvSpPr>
          <p:nvPr/>
        </p:nvSpPr>
        <p:spPr bwMode="auto">
          <a:xfrm>
            <a:off x="3657600" y="3352800"/>
            <a:ext cx="2133600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fa-IR" sz="2800">
                <a:solidFill>
                  <a:srgbClr val="FF3300"/>
                </a:solidFill>
                <a:cs typeface="Titr" panose="00000700000000000000" pitchFamily="2" charset="-78"/>
              </a:rPr>
              <a:t>سيستم </a:t>
            </a:r>
          </a:p>
          <a:p>
            <a:pPr algn="ctr" rtl="1" eaLnBrk="1" hangingPunct="1">
              <a:spcBef>
                <a:spcPct val="50000"/>
              </a:spcBef>
            </a:pPr>
            <a:r>
              <a:rPr lang="fa-IR" sz="2800">
                <a:solidFill>
                  <a:srgbClr val="FF3300"/>
                </a:solidFill>
                <a:cs typeface="Titr" panose="00000700000000000000" pitchFamily="2" charset="-78"/>
              </a:rPr>
              <a:t>اطلاعاتي</a:t>
            </a:r>
            <a:endParaRPr lang="en-US" sz="2800">
              <a:solidFill>
                <a:srgbClr val="FF3300"/>
              </a:solidFill>
              <a:cs typeface="Titr" panose="00000700000000000000" pitchFamily="2" charset="-78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0DD8B041-9F27-4956-87F8-4CA5273166ED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41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ابعاد يک سيستم اطلاعاتي</a:t>
            </a:r>
            <a:endParaRPr lang="en-US" smtClean="0"/>
          </a:p>
        </p:txBody>
      </p:sp>
      <p:sp>
        <p:nvSpPr>
          <p:cNvPr id="45059" name="Oval 4"/>
          <p:cNvSpPr>
            <a:spLocks noChangeArrowheads="1"/>
          </p:cNvSpPr>
          <p:nvPr/>
        </p:nvSpPr>
        <p:spPr bwMode="auto">
          <a:xfrm>
            <a:off x="2362200" y="1752600"/>
            <a:ext cx="4800600" cy="45720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eaLnBrk="1" hangingPunct="1"/>
            <a:endParaRPr lang="fa-IR" sz="2800"/>
          </a:p>
        </p:txBody>
      </p:sp>
      <p:sp>
        <p:nvSpPr>
          <p:cNvPr id="45060" name="Oval 5"/>
          <p:cNvSpPr>
            <a:spLocks noChangeArrowheads="1"/>
          </p:cNvSpPr>
          <p:nvPr/>
        </p:nvSpPr>
        <p:spPr bwMode="auto">
          <a:xfrm>
            <a:off x="3962400" y="3276600"/>
            <a:ext cx="1600200" cy="15240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endParaRPr lang="fa-IR"/>
          </a:p>
        </p:txBody>
      </p:sp>
      <p:sp>
        <p:nvSpPr>
          <p:cNvPr id="45061" name="Line 6"/>
          <p:cNvSpPr>
            <a:spLocks noChangeShapeType="1"/>
          </p:cNvSpPr>
          <p:nvPr/>
        </p:nvSpPr>
        <p:spPr bwMode="auto">
          <a:xfrm flipV="1">
            <a:off x="4724400" y="1752600"/>
            <a:ext cx="0" cy="1524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45062" name="Line 7"/>
          <p:cNvSpPr>
            <a:spLocks noChangeShapeType="1"/>
          </p:cNvSpPr>
          <p:nvPr/>
        </p:nvSpPr>
        <p:spPr bwMode="auto">
          <a:xfrm flipH="1">
            <a:off x="2971800" y="4495800"/>
            <a:ext cx="1143000" cy="1066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45063" name="Line 8"/>
          <p:cNvSpPr>
            <a:spLocks noChangeShapeType="1"/>
          </p:cNvSpPr>
          <p:nvPr/>
        </p:nvSpPr>
        <p:spPr bwMode="auto">
          <a:xfrm>
            <a:off x="5486400" y="4343400"/>
            <a:ext cx="1295400" cy="838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45064" name="Text Box 9"/>
          <p:cNvSpPr txBox="1">
            <a:spLocks noChangeArrowheads="1"/>
          </p:cNvSpPr>
          <p:nvPr/>
        </p:nvSpPr>
        <p:spPr bwMode="auto">
          <a:xfrm>
            <a:off x="5257800" y="2895600"/>
            <a:ext cx="144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fa-IR" sz="2800">
                <a:cs typeface="Titr" panose="00000700000000000000" pitchFamily="2" charset="-78"/>
              </a:rPr>
              <a:t>تکنولوژي</a:t>
            </a:r>
            <a:endParaRPr lang="en-US" sz="2800">
              <a:cs typeface="Titr" panose="00000700000000000000" pitchFamily="2" charset="-78"/>
            </a:endParaRPr>
          </a:p>
        </p:txBody>
      </p:sp>
      <p:sp>
        <p:nvSpPr>
          <p:cNvPr id="45065" name="Text Box 10"/>
          <p:cNvSpPr txBox="1">
            <a:spLocks noChangeArrowheads="1"/>
          </p:cNvSpPr>
          <p:nvPr/>
        </p:nvSpPr>
        <p:spPr bwMode="auto">
          <a:xfrm>
            <a:off x="2133600" y="3290888"/>
            <a:ext cx="2133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fa-IR" sz="2800">
                <a:cs typeface="Titr" panose="00000700000000000000" pitchFamily="2" charset="-78"/>
              </a:rPr>
              <a:t>سازمان</a:t>
            </a:r>
            <a:endParaRPr lang="en-US" sz="2800">
              <a:cs typeface="Titr" panose="00000700000000000000" pitchFamily="2" charset="-78"/>
            </a:endParaRPr>
          </a:p>
        </p:txBody>
      </p:sp>
      <p:sp>
        <p:nvSpPr>
          <p:cNvPr id="45066" name="Text Box 11"/>
          <p:cNvSpPr txBox="1">
            <a:spLocks noChangeArrowheads="1"/>
          </p:cNvSpPr>
          <p:nvPr/>
        </p:nvSpPr>
        <p:spPr bwMode="auto">
          <a:xfrm>
            <a:off x="3810000" y="5195888"/>
            <a:ext cx="2133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fa-IR" sz="2800">
                <a:cs typeface="Titr" panose="00000700000000000000" pitchFamily="2" charset="-78"/>
              </a:rPr>
              <a:t>مديريت</a:t>
            </a:r>
            <a:endParaRPr lang="en-US" sz="2800">
              <a:cs typeface="Titr" panose="00000700000000000000" pitchFamily="2" charset="-78"/>
            </a:endParaRPr>
          </a:p>
        </p:txBody>
      </p:sp>
      <p:sp>
        <p:nvSpPr>
          <p:cNvPr id="45067" name="Text Box 12"/>
          <p:cNvSpPr txBox="1">
            <a:spLocks noChangeArrowheads="1"/>
          </p:cNvSpPr>
          <p:nvPr/>
        </p:nvSpPr>
        <p:spPr bwMode="auto">
          <a:xfrm>
            <a:off x="3657600" y="3352800"/>
            <a:ext cx="2133600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fa-IR" sz="2800">
                <a:solidFill>
                  <a:srgbClr val="FF3300"/>
                </a:solidFill>
                <a:cs typeface="Titr" panose="00000700000000000000" pitchFamily="2" charset="-78"/>
              </a:rPr>
              <a:t>سيستم </a:t>
            </a:r>
          </a:p>
          <a:p>
            <a:pPr algn="ctr" rtl="1" eaLnBrk="1" hangingPunct="1">
              <a:spcBef>
                <a:spcPct val="50000"/>
              </a:spcBef>
            </a:pPr>
            <a:r>
              <a:rPr lang="fa-IR" sz="2800">
                <a:solidFill>
                  <a:srgbClr val="FF3300"/>
                </a:solidFill>
                <a:cs typeface="Titr" panose="00000700000000000000" pitchFamily="2" charset="-78"/>
              </a:rPr>
              <a:t>اطلاعاتي</a:t>
            </a:r>
            <a:endParaRPr lang="en-US" sz="2800">
              <a:solidFill>
                <a:srgbClr val="FF3300"/>
              </a:solidFill>
              <a:cs typeface="Titr" panose="00000700000000000000" pitchFamily="2" charset="-78"/>
            </a:endParaRPr>
          </a:p>
        </p:txBody>
      </p:sp>
      <p:sp>
        <p:nvSpPr>
          <p:cNvPr id="45068" name="AutoShape 13"/>
          <p:cNvSpPr>
            <a:spLocks noChangeArrowheads="1"/>
          </p:cNvSpPr>
          <p:nvPr/>
        </p:nvSpPr>
        <p:spPr bwMode="auto">
          <a:xfrm>
            <a:off x="457200" y="838200"/>
            <a:ext cx="3200400" cy="1905000"/>
          </a:xfrm>
          <a:prstGeom prst="wedgeRoundRectCallout">
            <a:avLst>
              <a:gd name="adj1" fmla="val 23907"/>
              <a:gd name="adj2" fmla="val 85833"/>
              <a:gd name="adj3" fmla="val 16667"/>
            </a:avLst>
          </a:prstGeom>
          <a:solidFill>
            <a:srgbClr val="CCFFFF"/>
          </a:solidFill>
          <a:ln w="25400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fa-IR" sz="2000">
                <a:solidFill>
                  <a:srgbClr val="0000CC"/>
                </a:solidFill>
                <a:cs typeface="Titr" panose="00000700000000000000" pitchFamily="2" charset="-78"/>
              </a:rPr>
              <a:t>افراد: </a:t>
            </a:r>
            <a:r>
              <a:rPr lang="fa-IR" sz="2000">
                <a:solidFill>
                  <a:srgbClr val="FF3300"/>
                </a:solidFill>
                <a:cs typeface="Titr" panose="00000700000000000000" pitchFamily="2" charset="-78"/>
              </a:rPr>
              <a:t>مديران / دانش کاران / داده کاران / پرسنل توليد</a:t>
            </a:r>
          </a:p>
          <a:p>
            <a:pPr algn="r" rtl="1" eaLnBrk="1" hangingPunct="1">
              <a:spcBef>
                <a:spcPct val="50000"/>
              </a:spcBef>
            </a:pPr>
            <a:r>
              <a:rPr lang="fa-IR" sz="2000">
                <a:solidFill>
                  <a:srgbClr val="0000CC"/>
                </a:solidFill>
                <a:cs typeface="Titr" panose="00000700000000000000" pitchFamily="2" charset="-78"/>
              </a:rPr>
              <a:t>ساختار: </a:t>
            </a:r>
            <a:r>
              <a:rPr lang="fa-IR" sz="2000">
                <a:solidFill>
                  <a:srgbClr val="FF3300"/>
                </a:solidFill>
                <a:cs typeface="Titr" panose="00000700000000000000" pitchFamily="2" charset="-78"/>
              </a:rPr>
              <a:t>چارت سازماني، فرآيندها </a:t>
            </a:r>
            <a:r>
              <a:rPr lang="fa-IR" sz="1400">
                <a:solidFill>
                  <a:srgbClr val="0000CC"/>
                </a:solidFill>
                <a:cs typeface="Titr" panose="00000700000000000000" pitchFamily="2" charset="-78"/>
              </a:rPr>
              <a:t>(استاندارد / غير استاندارد)</a:t>
            </a:r>
            <a:r>
              <a:rPr lang="fa-IR" sz="2000">
                <a:solidFill>
                  <a:srgbClr val="FF3300"/>
                </a:solidFill>
                <a:cs typeface="Titr" panose="00000700000000000000" pitchFamily="2" charset="-78"/>
              </a:rPr>
              <a:t> و گروه هاي و تيم هاي کاري</a:t>
            </a:r>
            <a:endParaRPr lang="en-US" sz="2000">
              <a:solidFill>
                <a:srgbClr val="FF3300"/>
              </a:solidFill>
              <a:cs typeface="Titr" panose="00000700000000000000" pitchFamily="2" charset="-78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24AFF0FA-72EB-4DAE-9B3F-967A99FE6A36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42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پرسنل سازمان در رابطه با سیستمهای اطلاعاتی</a:t>
            </a:r>
            <a:endParaRPr lang="en-US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77200" cy="4876800"/>
          </a:xfrm>
        </p:spPr>
        <p:txBody>
          <a:bodyPr/>
          <a:lstStyle/>
          <a:p>
            <a:pPr eaLnBrk="1" hangingPunct="1"/>
            <a:r>
              <a:rPr lang="fa-IR" sz="2400" b="1" smtClean="0"/>
              <a:t>پرسل سازمان</a:t>
            </a:r>
          </a:p>
          <a:p>
            <a:pPr lvl="1" eaLnBrk="1" hangingPunct="1"/>
            <a:r>
              <a:rPr lang="fa-IR" sz="2000" b="1" smtClean="0"/>
              <a:t>کارکنان فرهیخته (</a:t>
            </a:r>
            <a:r>
              <a:rPr lang="en-US" sz="2000" b="1" smtClean="0"/>
              <a:t>Knowledge Workers</a:t>
            </a:r>
            <a:r>
              <a:rPr lang="fa-IR" sz="2000" b="1" smtClean="0"/>
              <a:t>)</a:t>
            </a:r>
          </a:p>
          <a:p>
            <a:pPr lvl="2" eaLnBrk="1" hangingPunct="1"/>
            <a:r>
              <a:rPr lang="fa-IR" sz="1800" b="1" smtClean="0"/>
              <a:t>وظیفه: طراحی کالاها و خدمات</a:t>
            </a:r>
          </a:p>
          <a:p>
            <a:pPr lvl="2" eaLnBrk="1" hangingPunct="1"/>
            <a:r>
              <a:rPr lang="fa-IR" sz="1800" b="1" smtClean="0"/>
              <a:t>مهندسان، معماران، دانشمندان</a:t>
            </a:r>
          </a:p>
          <a:p>
            <a:pPr lvl="1" eaLnBrk="1" hangingPunct="1"/>
            <a:r>
              <a:rPr lang="fa-IR" sz="2000" b="1" smtClean="0"/>
              <a:t>کارکنان داده پردازی (</a:t>
            </a:r>
            <a:r>
              <a:rPr lang="en-US" sz="2000" b="1" smtClean="0"/>
              <a:t>Data Workers</a:t>
            </a:r>
            <a:r>
              <a:rPr lang="fa-IR" sz="2000" b="1" smtClean="0"/>
              <a:t>)</a:t>
            </a:r>
          </a:p>
          <a:p>
            <a:pPr lvl="2" eaLnBrk="1" hangingPunct="1"/>
            <a:r>
              <a:rPr lang="fa-IR" sz="1800" b="1" smtClean="0"/>
              <a:t>وظیفه: عملیات اداری</a:t>
            </a:r>
          </a:p>
          <a:p>
            <a:pPr lvl="2" eaLnBrk="1" hangingPunct="1"/>
            <a:r>
              <a:rPr lang="fa-IR" sz="1800" b="1" smtClean="0"/>
              <a:t>منشی ها، حسابدارها، کارمندان</a:t>
            </a:r>
          </a:p>
          <a:p>
            <a:pPr lvl="1" eaLnBrk="1" hangingPunct="1"/>
            <a:r>
              <a:rPr lang="fa-IR" sz="2000" b="1" smtClean="0"/>
              <a:t>کارکنان عملیاتی</a:t>
            </a:r>
          </a:p>
          <a:p>
            <a:pPr lvl="2" eaLnBrk="1" hangingPunct="1"/>
            <a:r>
              <a:rPr lang="fa-IR" sz="1800" b="1" smtClean="0"/>
              <a:t>وظیفه: آماده کردن کالا و خدمات</a:t>
            </a:r>
          </a:p>
          <a:p>
            <a:pPr lvl="2" eaLnBrk="1" hangingPunct="1"/>
            <a:r>
              <a:rPr lang="fa-IR" sz="1800" b="1" smtClean="0"/>
              <a:t>ماشین کاران، مونتاژکارها، کارکنان بسته بندی</a:t>
            </a:r>
          </a:p>
          <a:p>
            <a:pPr lvl="1" eaLnBrk="1" hangingPunct="1"/>
            <a:r>
              <a:rPr lang="fa-IR" sz="2000" b="1" smtClean="0"/>
              <a:t>مدیران</a:t>
            </a:r>
          </a:p>
          <a:p>
            <a:pPr lvl="2" eaLnBrk="1" hangingPunct="1"/>
            <a:r>
              <a:rPr lang="fa-IR" sz="1800" b="1" smtClean="0"/>
              <a:t>فعالیتهای  مدیران</a:t>
            </a:r>
          </a:p>
          <a:p>
            <a:pPr lvl="3" eaLnBrk="1" hangingPunct="1"/>
            <a:r>
              <a:rPr lang="fa-IR" sz="1600" b="1" smtClean="0"/>
              <a:t>روتین</a:t>
            </a:r>
          </a:p>
          <a:p>
            <a:pPr lvl="3" eaLnBrk="1" hangingPunct="1"/>
            <a:r>
              <a:rPr lang="fa-IR" sz="1600" b="1" smtClean="0"/>
              <a:t>نوآورانه</a:t>
            </a:r>
          </a:p>
          <a:p>
            <a:pPr lvl="1" eaLnBrk="1" hangingPunct="1"/>
            <a:endParaRPr lang="en-US" sz="200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C2941B46-7931-483D-BF71-07471C3E9E48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43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ابعاد يک سيستم اطلاعاتي</a:t>
            </a:r>
            <a:endParaRPr lang="en-US" smtClean="0"/>
          </a:p>
        </p:txBody>
      </p:sp>
      <p:sp>
        <p:nvSpPr>
          <p:cNvPr id="47107" name="Oval 4"/>
          <p:cNvSpPr>
            <a:spLocks noChangeArrowheads="1"/>
          </p:cNvSpPr>
          <p:nvPr/>
        </p:nvSpPr>
        <p:spPr bwMode="auto">
          <a:xfrm>
            <a:off x="1143000" y="1752600"/>
            <a:ext cx="4800600" cy="45720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eaLnBrk="1" hangingPunct="1"/>
            <a:endParaRPr lang="fa-IR" sz="2800"/>
          </a:p>
        </p:txBody>
      </p:sp>
      <p:sp>
        <p:nvSpPr>
          <p:cNvPr id="47108" name="Oval 5"/>
          <p:cNvSpPr>
            <a:spLocks noChangeArrowheads="1"/>
          </p:cNvSpPr>
          <p:nvPr/>
        </p:nvSpPr>
        <p:spPr bwMode="auto">
          <a:xfrm>
            <a:off x="2743200" y="3276600"/>
            <a:ext cx="1600200" cy="15240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endParaRPr lang="fa-IR"/>
          </a:p>
        </p:txBody>
      </p:sp>
      <p:sp>
        <p:nvSpPr>
          <p:cNvPr id="47109" name="Line 6"/>
          <p:cNvSpPr>
            <a:spLocks noChangeShapeType="1"/>
          </p:cNvSpPr>
          <p:nvPr/>
        </p:nvSpPr>
        <p:spPr bwMode="auto">
          <a:xfrm flipV="1">
            <a:off x="3505200" y="1752600"/>
            <a:ext cx="0" cy="1524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47110" name="Line 7"/>
          <p:cNvSpPr>
            <a:spLocks noChangeShapeType="1"/>
          </p:cNvSpPr>
          <p:nvPr/>
        </p:nvSpPr>
        <p:spPr bwMode="auto">
          <a:xfrm flipH="1">
            <a:off x="1752600" y="4495800"/>
            <a:ext cx="1143000" cy="1066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47111" name="Line 8"/>
          <p:cNvSpPr>
            <a:spLocks noChangeShapeType="1"/>
          </p:cNvSpPr>
          <p:nvPr/>
        </p:nvSpPr>
        <p:spPr bwMode="auto">
          <a:xfrm>
            <a:off x="4267200" y="4343400"/>
            <a:ext cx="1295400" cy="838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47112" name="Text Box 9"/>
          <p:cNvSpPr txBox="1">
            <a:spLocks noChangeArrowheads="1"/>
          </p:cNvSpPr>
          <p:nvPr/>
        </p:nvSpPr>
        <p:spPr bwMode="auto">
          <a:xfrm>
            <a:off x="4038600" y="2895600"/>
            <a:ext cx="144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fa-IR" sz="2800">
                <a:cs typeface="Titr" panose="00000700000000000000" pitchFamily="2" charset="-78"/>
              </a:rPr>
              <a:t>تکنولوژي</a:t>
            </a:r>
            <a:endParaRPr lang="en-US" sz="2800">
              <a:cs typeface="Titr" panose="00000700000000000000" pitchFamily="2" charset="-78"/>
            </a:endParaRPr>
          </a:p>
        </p:txBody>
      </p:sp>
      <p:sp>
        <p:nvSpPr>
          <p:cNvPr id="47113" name="Text Box 10"/>
          <p:cNvSpPr txBox="1">
            <a:spLocks noChangeArrowheads="1"/>
          </p:cNvSpPr>
          <p:nvPr/>
        </p:nvSpPr>
        <p:spPr bwMode="auto">
          <a:xfrm>
            <a:off x="914400" y="3290888"/>
            <a:ext cx="2133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fa-IR" sz="2800">
                <a:cs typeface="Titr" panose="00000700000000000000" pitchFamily="2" charset="-78"/>
              </a:rPr>
              <a:t>سازمان</a:t>
            </a:r>
            <a:endParaRPr lang="en-US" sz="2800">
              <a:cs typeface="Titr" panose="00000700000000000000" pitchFamily="2" charset="-78"/>
            </a:endParaRPr>
          </a:p>
        </p:txBody>
      </p:sp>
      <p:sp>
        <p:nvSpPr>
          <p:cNvPr id="47114" name="Text Box 11"/>
          <p:cNvSpPr txBox="1">
            <a:spLocks noChangeArrowheads="1"/>
          </p:cNvSpPr>
          <p:nvPr/>
        </p:nvSpPr>
        <p:spPr bwMode="auto">
          <a:xfrm>
            <a:off x="2590800" y="5195888"/>
            <a:ext cx="2133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fa-IR" sz="2800">
                <a:cs typeface="Titr" panose="00000700000000000000" pitchFamily="2" charset="-78"/>
              </a:rPr>
              <a:t>مديريت</a:t>
            </a:r>
            <a:endParaRPr lang="en-US" sz="2800">
              <a:cs typeface="Titr" panose="00000700000000000000" pitchFamily="2" charset="-78"/>
            </a:endParaRPr>
          </a:p>
        </p:txBody>
      </p:sp>
      <p:sp>
        <p:nvSpPr>
          <p:cNvPr id="47115" name="Text Box 12"/>
          <p:cNvSpPr txBox="1">
            <a:spLocks noChangeArrowheads="1"/>
          </p:cNvSpPr>
          <p:nvPr/>
        </p:nvSpPr>
        <p:spPr bwMode="auto">
          <a:xfrm>
            <a:off x="2438400" y="3352800"/>
            <a:ext cx="2133600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fa-IR" sz="2800">
                <a:solidFill>
                  <a:srgbClr val="FF3300"/>
                </a:solidFill>
                <a:cs typeface="Titr" panose="00000700000000000000" pitchFamily="2" charset="-78"/>
              </a:rPr>
              <a:t>سيستم </a:t>
            </a:r>
          </a:p>
          <a:p>
            <a:pPr algn="ctr" rtl="1" eaLnBrk="1" hangingPunct="1">
              <a:spcBef>
                <a:spcPct val="50000"/>
              </a:spcBef>
            </a:pPr>
            <a:r>
              <a:rPr lang="fa-IR" sz="2800">
                <a:solidFill>
                  <a:srgbClr val="FF3300"/>
                </a:solidFill>
                <a:cs typeface="Titr" panose="00000700000000000000" pitchFamily="2" charset="-78"/>
              </a:rPr>
              <a:t>اطلاعاتي</a:t>
            </a:r>
            <a:endParaRPr lang="en-US" sz="2800">
              <a:solidFill>
                <a:srgbClr val="FF3300"/>
              </a:solidFill>
              <a:cs typeface="Titr" panose="00000700000000000000" pitchFamily="2" charset="-78"/>
            </a:endParaRPr>
          </a:p>
        </p:txBody>
      </p:sp>
      <p:sp>
        <p:nvSpPr>
          <p:cNvPr id="47116" name="AutoShape 13"/>
          <p:cNvSpPr>
            <a:spLocks noChangeArrowheads="1"/>
          </p:cNvSpPr>
          <p:nvPr/>
        </p:nvSpPr>
        <p:spPr bwMode="auto">
          <a:xfrm>
            <a:off x="5181600" y="1143000"/>
            <a:ext cx="3200400" cy="1905000"/>
          </a:xfrm>
          <a:prstGeom prst="wedgeRoundRectCallout">
            <a:avLst>
              <a:gd name="adj1" fmla="val -46278"/>
              <a:gd name="adj2" fmla="val 76667"/>
              <a:gd name="adj3" fmla="val 16667"/>
            </a:avLst>
          </a:prstGeom>
          <a:solidFill>
            <a:srgbClr val="CCFFFF"/>
          </a:solidFill>
          <a:ln w="25400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r" rtl="1" eaLnBrk="1" hangingPunct="1">
              <a:spcBef>
                <a:spcPct val="50000"/>
              </a:spcBef>
            </a:pPr>
            <a:r>
              <a:rPr lang="fa-IR" sz="2000">
                <a:solidFill>
                  <a:srgbClr val="0000CC"/>
                </a:solidFill>
                <a:cs typeface="Titr" panose="00000700000000000000" pitchFamily="2" charset="-78"/>
              </a:rPr>
              <a:t>سخت افزار</a:t>
            </a:r>
          </a:p>
          <a:p>
            <a:pPr algn="r" rtl="1" eaLnBrk="1" hangingPunct="1">
              <a:spcBef>
                <a:spcPct val="50000"/>
              </a:spcBef>
            </a:pPr>
            <a:r>
              <a:rPr lang="fa-IR" sz="2000">
                <a:solidFill>
                  <a:srgbClr val="0000CC"/>
                </a:solidFill>
                <a:cs typeface="Titr" panose="00000700000000000000" pitchFamily="2" charset="-78"/>
              </a:rPr>
              <a:t>نرم افزار</a:t>
            </a:r>
          </a:p>
          <a:p>
            <a:pPr algn="r" rtl="1" eaLnBrk="1" hangingPunct="1">
              <a:spcBef>
                <a:spcPct val="50000"/>
              </a:spcBef>
            </a:pPr>
            <a:r>
              <a:rPr lang="fa-IR" sz="2000">
                <a:solidFill>
                  <a:srgbClr val="0000CC"/>
                </a:solidFill>
                <a:cs typeface="Titr" panose="00000700000000000000" pitchFamily="2" charset="-78"/>
              </a:rPr>
              <a:t>ارتباطات (ثابت، سيار، موبايل)</a:t>
            </a:r>
          </a:p>
          <a:p>
            <a:pPr algn="r" rtl="1" eaLnBrk="1" hangingPunct="1">
              <a:spcBef>
                <a:spcPct val="50000"/>
              </a:spcBef>
            </a:pPr>
            <a:r>
              <a:rPr lang="fa-IR" sz="2000">
                <a:solidFill>
                  <a:srgbClr val="0000CC"/>
                </a:solidFill>
                <a:cs typeface="Titr" panose="00000700000000000000" pitchFamily="2" charset="-78"/>
              </a:rPr>
              <a:t>خدمات</a:t>
            </a:r>
            <a:endParaRPr lang="en-US" sz="2000">
              <a:solidFill>
                <a:srgbClr val="FF3300"/>
              </a:solidFill>
              <a:cs typeface="Titr" panose="00000700000000000000" pitchFamily="2" charset="-78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8ED46374-8417-4AE3-9A68-30B37305E230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44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رويکردهاي مختلف به سيستمهاي اطلاعاتي</a:t>
            </a:r>
            <a:endParaRPr lang="en-US" smtClean="0"/>
          </a:p>
        </p:txBody>
      </p:sp>
      <p:sp>
        <p:nvSpPr>
          <p:cNvPr id="48131" name="Oval 5"/>
          <p:cNvSpPr>
            <a:spLocks noChangeArrowheads="1"/>
          </p:cNvSpPr>
          <p:nvPr/>
        </p:nvSpPr>
        <p:spPr bwMode="auto">
          <a:xfrm>
            <a:off x="3200400" y="3124200"/>
            <a:ext cx="1600200" cy="15240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endParaRPr lang="fa-IR"/>
          </a:p>
        </p:txBody>
      </p:sp>
      <p:sp>
        <p:nvSpPr>
          <p:cNvPr id="48132" name="Text Box 12"/>
          <p:cNvSpPr txBox="1">
            <a:spLocks noChangeArrowheads="1"/>
          </p:cNvSpPr>
          <p:nvPr/>
        </p:nvSpPr>
        <p:spPr bwMode="auto">
          <a:xfrm>
            <a:off x="2971800" y="3200400"/>
            <a:ext cx="2133600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fa-IR" sz="2800">
                <a:solidFill>
                  <a:srgbClr val="FF3300"/>
                </a:solidFill>
                <a:cs typeface="Titr" panose="00000700000000000000" pitchFamily="2" charset="-78"/>
              </a:rPr>
              <a:t>سيستم </a:t>
            </a:r>
          </a:p>
          <a:p>
            <a:pPr algn="ctr" rtl="1" eaLnBrk="1" hangingPunct="1">
              <a:spcBef>
                <a:spcPct val="50000"/>
              </a:spcBef>
            </a:pPr>
            <a:r>
              <a:rPr lang="fa-IR" sz="2800">
                <a:solidFill>
                  <a:srgbClr val="FF3300"/>
                </a:solidFill>
                <a:cs typeface="Titr" panose="00000700000000000000" pitchFamily="2" charset="-78"/>
              </a:rPr>
              <a:t>اطلاعاتي</a:t>
            </a:r>
            <a:endParaRPr lang="en-US" sz="2800">
              <a:solidFill>
                <a:srgbClr val="FF3300"/>
              </a:solidFill>
              <a:cs typeface="Titr" panose="00000700000000000000" pitchFamily="2" charset="-78"/>
            </a:endParaRPr>
          </a:p>
        </p:txBody>
      </p:sp>
      <p:sp>
        <p:nvSpPr>
          <p:cNvPr id="90125" name="AutoShape 13"/>
          <p:cNvSpPr>
            <a:spLocks noChangeArrowheads="1"/>
          </p:cNvSpPr>
          <p:nvPr/>
        </p:nvSpPr>
        <p:spPr bwMode="auto">
          <a:xfrm rot="8584950">
            <a:off x="5045075" y="2697163"/>
            <a:ext cx="1143000" cy="1447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3386 h 21600"/>
              <a:gd name="T14" fmla="*/ 17893 w 21600"/>
              <a:gd name="T15" fmla="*/ 182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3386"/>
                </a:lnTo>
                <a:lnTo>
                  <a:pt x="3375" y="3386"/>
                </a:lnTo>
                <a:lnTo>
                  <a:pt x="3375" y="18214"/>
                </a:lnTo>
                <a:lnTo>
                  <a:pt x="16200" y="18214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3386"/>
                </a:moveTo>
                <a:lnTo>
                  <a:pt x="1350" y="18214"/>
                </a:lnTo>
                <a:lnTo>
                  <a:pt x="2700" y="18214"/>
                </a:lnTo>
                <a:lnTo>
                  <a:pt x="2700" y="3386"/>
                </a:lnTo>
                <a:close/>
              </a:path>
              <a:path w="21600" h="21600">
                <a:moveTo>
                  <a:pt x="0" y="3386"/>
                </a:moveTo>
                <a:lnTo>
                  <a:pt x="0" y="18214"/>
                </a:lnTo>
                <a:lnTo>
                  <a:pt x="675" y="18214"/>
                </a:lnTo>
                <a:lnTo>
                  <a:pt x="675" y="3386"/>
                </a:lnTo>
                <a:close/>
              </a:path>
            </a:pathLst>
          </a:custGeom>
          <a:solidFill>
            <a:srgbClr val="CCFFFF"/>
          </a:solidFill>
          <a:ln w="158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/>
            <a:r>
              <a:rPr lang="fa-IR">
                <a:solidFill>
                  <a:srgbClr val="0000CC"/>
                </a:solidFill>
                <a:cs typeface="Titr" panose="00000700000000000000" pitchFamily="2" charset="-78"/>
              </a:rPr>
              <a:t>علوم </a:t>
            </a:r>
          </a:p>
          <a:p>
            <a:pPr algn="ctr" rtl="1" eaLnBrk="1" hangingPunct="1"/>
            <a:r>
              <a:rPr lang="fa-IR">
                <a:solidFill>
                  <a:srgbClr val="0000CC"/>
                </a:solidFill>
                <a:cs typeface="Titr" panose="00000700000000000000" pitchFamily="2" charset="-78"/>
              </a:rPr>
              <a:t>کامپيوتر</a:t>
            </a:r>
            <a:endParaRPr lang="en-US">
              <a:solidFill>
                <a:srgbClr val="0000CC"/>
              </a:solidFill>
              <a:cs typeface="Titr" panose="00000700000000000000" pitchFamily="2" charset="-78"/>
            </a:endParaRPr>
          </a:p>
        </p:txBody>
      </p:sp>
      <p:sp>
        <p:nvSpPr>
          <p:cNvPr id="90126" name="AutoShape 14"/>
          <p:cNvSpPr>
            <a:spLocks noChangeArrowheads="1"/>
          </p:cNvSpPr>
          <p:nvPr/>
        </p:nvSpPr>
        <p:spPr bwMode="auto">
          <a:xfrm rot="16200000" flipV="1">
            <a:off x="3619500" y="4991100"/>
            <a:ext cx="1600200" cy="1676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CC99"/>
          </a:solidFill>
          <a:ln w="158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/>
            <a:r>
              <a:rPr lang="fa-IR">
                <a:solidFill>
                  <a:srgbClr val="0000CC"/>
                </a:solidFill>
                <a:cs typeface="Titr" panose="00000700000000000000" pitchFamily="2" charset="-78"/>
              </a:rPr>
              <a:t>نيروي </a:t>
            </a:r>
          </a:p>
          <a:p>
            <a:pPr algn="ctr" rtl="1" eaLnBrk="1" hangingPunct="1"/>
            <a:r>
              <a:rPr lang="fa-IR">
                <a:solidFill>
                  <a:srgbClr val="0000CC"/>
                </a:solidFill>
                <a:cs typeface="Titr" panose="00000700000000000000" pitchFamily="2" charset="-78"/>
              </a:rPr>
              <a:t>انساني</a:t>
            </a:r>
          </a:p>
          <a:p>
            <a:pPr algn="ctr" rtl="1" eaLnBrk="1" hangingPunct="1"/>
            <a:r>
              <a:rPr lang="fa-IR">
                <a:solidFill>
                  <a:srgbClr val="0000CC"/>
                </a:solidFill>
                <a:cs typeface="Titr" panose="00000700000000000000" pitchFamily="2" charset="-78"/>
              </a:rPr>
              <a:t>(رفتاري)</a:t>
            </a:r>
            <a:endParaRPr lang="en-US">
              <a:solidFill>
                <a:srgbClr val="0000CC"/>
              </a:solidFill>
              <a:cs typeface="Titr" panose="00000700000000000000" pitchFamily="2" charset="-78"/>
            </a:endParaRPr>
          </a:p>
        </p:txBody>
      </p:sp>
      <p:sp>
        <p:nvSpPr>
          <p:cNvPr id="90128" name="AutoShape 16"/>
          <p:cNvSpPr>
            <a:spLocks noChangeArrowheads="1"/>
          </p:cNvSpPr>
          <p:nvPr/>
        </p:nvSpPr>
        <p:spPr bwMode="auto">
          <a:xfrm rot="5400000">
            <a:off x="3162300" y="1333500"/>
            <a:ext cx="1600200" cy="15240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58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eaLnBrk="1" hangingPunct="1"/>
            <a:r>
              <a:rPr lang="fa-IR">
                <a:solidFill>
                  <a:srgbClr val="0000CC"/>
                </a:solidFill>
                <a:cs typeface="Titr" panose="00000700000000000000" pitchFamily="2" charset="-78"/>
              </a:rPr>
              <a:t>تکنولوژي</a:t>
            </a:r>
            <a:endParaRPr lang="en-US">
              <a:solidFill>
                <a:srgbClr val="0000CC"/>
              </a:solidFill>
              <a:cs typeface="Titr" panose="00000700000000000000" pitchFamily="2" charset="-78"/>
            </a:endParaRPr>
          </a:p>
        </p:txBody>
      </p:sp>
      <p:sp>
        <p:nvSpPr>
          <p:cNvPr id="90129" name="AutoShape 17"/>
          <p:cNvSpPr>
            <a:spLocks noChangeArrowheads="1"/>
          </p:cNvSpPr>
          <p:nvPr/>
        </p:nvSpPr>
        <p:spPr bwMode="auto">
          <a:xfrm rot="6706683">
            <a:off x="4960938" y="1674813"/>
            <a:ext cx="1143000" cy="1447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3386 h 21600"/>
              <a:gd name="T14" fmla="*/ 17893 w 21600"/>
              <a:gd name="T15" fmla="*/ 182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3386"/>
                </a:lnTo>
                <a:lnTo>
                  <a:pt x="3375" y="3386"/>
                </a:lnTo>
                <a:lnTo>
                  <a:pt x="3375" y="18214"/>
                </a:lnTo>
                <a:lnTo>
                  <a:pt x="16200" y="18214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3386"/>
                </a:moveTo>
                <a:lnTo>
                  <a:pt x="1350" y="18214"/>
                </a:lnTo>
                <a:lnTo>
                  <a:pt x="2700" y="18214"/>
                </a:lnTo>
                <a:lnTo>
                  <a:pt x="2700" y="3386"/>
                </a:lnTo>
                <a:close/>
              </a:path>
              <a:path w="21600" h="21600">
                <a:moveTo>
                  <a:pt x="0" y="3386"/>
                </a:moveTo>
                <a:lnTo>
                  <a:pt x="0" y="18214"/>
                </a:lnTo>
                <a:lnTo>
                  <a:pt x="675" y="18214"/>
                </a:lnTo>
                <a:lnTo>
                  <a:pt x="675" y="3386"/>
                </a:lnTo>
                <a:close/>
              </a:path>
            </a:pathLst>
          </a:custGeom>
          <a:solidFill>
            <a:srgbClr val="CCFFFF"/>
          </a:solidFill>
          <a:ln w="158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/>
            <a:r>
              <a:rPr lang="fa-IR">
                <a:solidFill>
                  <a:srgbClr val="0000CC"/>
                </a:solidFill>
                <a:cs typeface="Titr" panose="00000700000000000000" pitchFamily="2" charset="-78"/>
              </a:rPr>
              <a:t>علم </a:t>
            </a:r>
          </a:p>
          <a:p>
            <a:pPr algn="ctr" rtl="1" eaLnBrk="1" hangingPunct="1"/>
            <a:r>
              <a:rPr lang="fa-IR">
                <a:solidFill>
                  <a:srgbClr val="0000CC"/>
                </a:solidFill>
                <a:cs typeface="Titr" panose="00000700000000000000" pitchFamily="2" charset="-78"/>
              </a:rPr>
              <a:t>مديريت</a:t>
            </a:r>
            <a:endParaRPr lang="en-US">
              <a:solidFill>
                <a:srgbClr val="0000CC"/>
              </a:solidFill>
              <a:cs typeface="Titr" panose="00000700000000000000" pitchFamily="2" charset="-78"/>
            </a:endParaRPr>
          </a:p>
        </p:txBody>
      </p:sp>
      <p:sp>
        <p:nvSpPr>
          <p:cNvPr id="90130" name="AutoShape 18"/>
          <p:cNvSpPr>
            <a:spLocks noChangeArrowheads="1"/>
          </p:cNvSpPr>
          <p:nvPr/>
        </p:nvSpPr>
        <p:spPr bwMode="auto">
          <a:xfrm rot="3403015">
            <a:off x="1646237" y="1906588"/>
            <a:ext cx="1323975" cy="1447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3386 h 21600"/>
              <a:gd name="T14" fmla="*/ 17893 w 21600"/>
              <a:gd name="T15" fmla="*/ 182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3386"/>
                </a:lnTo>
                <a:lnTo>
                  <a:pt x="3375" y="3386"/>
                </a:lnTo>
                <a:lnTo>
                  <a:pt x="3375" y="18214"/>
                </a:lnTo>
                <a:lnTo>
                  <a:pt x="16200" y="18214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3386"/>
                </a:moveTo>
                <a:lnTo>
                  <a:pt x="1350" y="18214"/>
                </a:lnTo>
                <a:lnTo>
                  <a:pt x="2700" y="18214"/>
                </a:lnTo>
                <a:lnTo>
                  <a:pt x="2700" y="3386"/>
                </a:lnTo>
                <a:close/>
              </a:path>
              <a:path w="21600" h="21600">
                <a:moveTo>
                  <a:pt x="0" y="3386"/>
                </a:moveTo>
                <a:lnTo>
                  <a:pt x="0" y="18214"/>
                </a:lnTo>
                <a:lnTo>
                  <a:pt x="675" y="18214"/>
                </a:lnTo>
                <a:lnTo>
                  <a:pt x="675" y="3386"/>
                </a:lnTo>
                <a:close/>
              </a:path>
            </a:pathLst>
          </a:custGeom>
          <a:solidFill>
            <a:srgbClr val="CCFFFF"/>
          </a:solidFill>
          <a:ln w="158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/>
            <a:r>
              <a:rPr lang="fa-IR">
                <a:solidFill>
                  <a:srgbClr val="0000CC"/>
                </a:solidFill>
                <a:cs typeface="Titr" panose="00000700000000000000" pitchFamily="2" charset="-78"/>
              </a:rPr>
              <a:t>تحقيق</a:t>
            </a:r>
          </a:p>
          <a:p>
            <a:pPr algn="ctr" rtl="1" eaLnBrk="1" hangingPunct="1"/>
            <a:r>
              <a:rPr lang="fa-IR">
                <a:solidFill>
                  <a:srgbClr val="0000CC"/>
                </a:solidFill>
                <a:cs typeface="Titr" panose="00000700000000000000" pitchFamily="2" charset="-78"/>
              </a:rPr>
              <a:t> در عمليات</a:t>
            </a:r>
            <a:endParaRPr lang="en-US">
              <a:solidFill>
                <a:srgbClr val="0000CC"/>
              </a:solidFill>
              <a:cs typeface="Titr" panose="00000700000000000000" pitchFamily="2" charset="-78"/>
            </a:endParaRPr>
          </a:p>
        </p:txBody>
      </p:sp>
      <p:sp>
        <p:nvSpPr>
          <p:cNvPr id="90131" name="AutoShape 19"/>
          <p:cNvSpPr>
            <a:spLocks noChangeArrowheads="1"/>
          </p:cNvSpPr>
          <p:nvPr/>
        </p:nvSpPr>
        <p:spPr bwMode="auto">
          <a:xfrm rot="13399720" flipV="1">
            <a:off x="5064125" y="4322763"/>
            <a:ext cx="1066800" cy="12477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2618 h 21600"/>
              <a:gd name="T14" fmla="*/ 17314 w 21600"/>
              <a:gd name="T15" fmla="*/ 1898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5942" y="0"/>
                </a:moveTo>
                <a:lnTo>
                  <a:pt x="15942" y="2618"/>
                </a:lnTo>
                <a:lnTo>
                  <a:pt x="3375" y="2618"/>
                </a:lnTo>
                <a:lnTo>
                  <a:pt x="3375" y="18982"/>
                </a:lnTo>
                <a:lnTo>
                  <a:pt x="15942" y="18982"/>
                </a:lnTo>
                <a:lnTo>
                  <a:pt x="15942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2618"/>
                </a:moveTo>
                <a:lnTo>
                  <a:pt x="1350" y="18982"/>
                </a:lnTo>
                <a:lnTo>
                  <a:pt x="2700" y="18982"/>
                </a:lnTo>
                <a:lnTo>
                  <a:pt x="2700" y="2618"/>
                </a:lnTo>
                <a:close/>
              </a:path>
              <a:path w="21600" h="21600">
                <a:moveTo>
                  <a:pt x="0" y="2618"/>
                </a:moveTo>
                <a:lnTo>
                  <a:pt x="0" y="18982"/>
                </a:lnTo>
                <a:lnTo>
                  <a:pt x="675" y="18982"/>
                </a:lnTo>
                <a:lnTo>
                  <a:pt x="675" y="2618"/>
                </a:lnTo>
                <a:close/>
              </a:path>
            </a:pathLst>
          </a:custGeom>
          <a:solidFill>
            <a:srgbClr val="FFCC99"/>
          </a:solidFill>
          <a:ln w="158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/>
            <a:r>
              <a:rPr lang="fa-IR">
                <a:solidFill>
                  <a:srgbClr val="0000CC"/>
                </a:solidFill>
                <a:cs typeface="Titr" panose="00000700000000000000" pitchFamily="2" charset="-78"/>
              </a:rPr>
              <a:t>روانشناسي</a:t>
            </a:r>
            <a:endParaRPr lang="en-US">
              <a:solidFill>
                <a:srgbClr val="0000CC"/>
              </a:solidFill>
              <a:cs typeface="Titr" panose="00000700000000000000" pitchFamily="2" charset="-78"/>
            </a:endParaRPr>
          </a:p>
        </p:txBody>
      </p:sp>
      <p:sp>
        <p:nvSpPr>
          <p:cNvPr id="90132" name="AutoShape 20"/>
          <p:cNvSpPr>
            <a:spLocks noChangeArrowheads="1"/>
          </p:cNvSpPr>
          <p:nvPr/>
        </p:nvSpPr>
        <p:spPr bwMode="auto">
          <a:xfrm rot="18034238" flipV="1">
            <a:off x="2641600" y="4614863"/>
            <a:ext cx="1066800" cy="141605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2618 h 21600"/>
              <a:gd name="T14" fmla="*/ 17314 w 21600"/>
              <a:gd name="T15" fmla="*/ 1898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5942" y="0"/>
                </a:moveTo>
                <a:lnTo>
                  <a:pt x="15942" y="2618"/>
                </a:lnTo>
                <a:lnTo>
                  <a:pt x="3375" y="2618"/>
                </a:lnTo>
                <a:lnTo>
                  <a:pt x="3375" y="18982"/>
                </a:lnTo>
                <a:lnTo>
                  <a:pt x="15942" y="18982"/>
                </a:lnTo>
                <a:lnTo>
                  <a:pt x="15942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2618"/>
                </a:moveTo>
                <a:lnTo>
                  <a:pt x="1350" y="18982"/>
                </a:lnTo>
                <a:lnTo>
                  <a:pt x="2700" y="18982"/>
                </a:lnTo>
                <a:lnTo>
                  <a:pt x="2700" y="2618"/>
                </a:lnTo>
                <a:close/>
              </a:path>
              <a:path w="21600" h="21600">
                <a:moveTo>
                  <a:pt x="0" y="2618"/>
                </a:moveTo>
                <a:lnTo>
                  <a:pt x="0" y="18982"/>
                </a:lnTo>
                <a:lnTo>
                  <a:pt x="675" y="18982"/>
                </a:lnTo>
                <a:lnTo>
                  <a:pt x="675" y="2618"/>
                </a:lnTo>
                <a:close/>
              </a:path>
            </a:pathLst>
          </a:custGeom>
          <a:solidFill>
            <a:srgbClr val="FFCC99"/>
          </a:solidFill>
          <a:ln w="158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/>
            <a:r>
              <a:rPr lang="fa-IR">
                <a:solidFill>
                  <a:srgbClr val="0000CC"/>
                </a:solidFill>
                <a:cs typeface="Titr" panose="00000700000000000000" pitchFamily="2" charset="-78"/>
              </a:rPr>
              <a:t>جامعه شناسي</a:t>
            </a:r>
            <a:endParaRPr lang="en-US">
              <a:solidFill>
                <a:srgbClr val="0000CC"/>
              </a:solidFill>
              <a:cs typeface="Titr" panose="00000700000000000000" pitchFamily="2" charset="-78"/>
            </a:endParaRPr>
          </a:p>
        </p:txBody>
      </p:sp>
      <p:sp>
        <p:nvSpPr>
          <p:cNvPr id="90133" name="AutoShape 21"/>
          <p:cNvSpPr>
            <a:spLocks noChangeArrowheads="1"/>
          </p:cNvSpPr>
          <p:nvPr/>
        </p:nvSpPr>
        <p:spPr bwMode="auto">
          <a:xfrm rot="18745580" flipV="1">
            <a:off x="1779588" y="3478213"/>
            <a:ext cx="1066800" cy="1422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2618 h 21600"/>
              <a:gd name="T14" fmla="*/ 17314 w 21600"/>
              <a:gd name="T15" fmla="*/ 1898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5942" y="0"/>
                </a:moveTo>
                <a:lnTo>
                  <a:pt x="15942" y="2618"/>
                </a:lnTo>
                <a:lnTo>
                  <a:pt x="3375" y="2618"/>
                </a:lnTo>
                <a:lnTo>
                  <a:pt x="3375" y="18982"/>
                </a:lnTo>
                <a:lnTo>
                  <a:pt x="15942" y="18982"/>
                </a:lnTo>
                <a:lnTo>
                  <a:pt x="15942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2618"/>
                </a:moveTo>
                <a:lnTo>
                  <a:pt x="1350" y="18982"/>
                </a:lnTo>
                <a:lnTo>
                  <a:pt x="2700" y="18982"/>
                </a:lnTo>
                <a:lnTo>
                  <a:pt x="2700" y="2618"/>
                </a:lnTo>
                <a:close/>
              </a:path>
              <a:path w="21600" h="21600">
                <a:moveTo>
                  <a:pt x="0" y="2618"/>
                </a:moveTo>
                <a:lnTo>
                  <a:pt x="0" y="18982"/>
                </a:lnTo>
                <a:lnTo>
                  <a:pt x="675" y="18982"/>
                </a:lnTo>
                <a:lnTo>
                  <a:pt x="675" y="2618"/>
                </a:lnTo>
                <a:close/>
              </a:path>
            </a:pathLst>
          </a:custGeom>
          <a:solidFill>
            <a:srgbClr val="FFCC99"/>
          </a:solidFill>
          <a:ln w="158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 rtl="1" eaLnBrk="1" hangingPunct="1"/>
            <a:r>
              <a:rPr lang="fa-IR">
                <a:solidFill>
                  <a:srgbClr val="0000CC"/>
                </a:solidFill>
                <a:cs typeface="Titr" panose="00000700000000000000" pitchFamily="2" charset="-78"/>
              </a:rPr>
              <a:t>علم سياست</a:t>
            </a:r>
            <a:endParaRPr lang="en-US">
              <a:solidFill>
                <a:srgbClr val="0000CC"/>
              </a:solidFill>
              <a:cs typeface="Titr" panose="00000700000000000000" pitchFamily="2" charset="-78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138A9F97-A43C-49A0-BD5A-22DE1F9DAE35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45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90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0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0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90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0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0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90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0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0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500"/>
                                        <p:tgtEl>
                                          <p:spTgt spid="90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0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0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500"/>
                                        <p:tgtEl>
                                          <p:spTgt spid="90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0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0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500"/>
                                        <p:tgtEl>
                                          <p:spTgt spid="90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0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0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500"/>
                                        <p:tgtEl>
                                          <p:spTgt spid="90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0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0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500"/>
                                        <p:tgtEl>
                                          <p:spTgt spid="90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25" grpId="0" animBg="1"/>
      <p:bldP spid="90126" grpId="0" animBg="1"/>
      <p:bldP spid="90128" grpId="0" animBg="1"/>
      <p:bldP spid="90129" grpId="0" animBg="1"/>
      <p:bldP spid="90130" grpId="0" animBg="1"/>
      <p:bldP spid="90131" grpId="0" animBg="1"/>
      <p:bldP spid="90132" grpId="0" animBg="1"/>
      <p:bldP spid="90133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z="2800" smtClean="0"/>
              <a:t>تفاوت سيستم اطلاعاتي (</a:t>
            </a:r>
            <a:r>
              <a:rPr lang="en-US" sz="2800" smtClean="0"/>
              <a:t>IS</a:t>
            </a:r>
            <a:r>
              <a:rPr lang="fa-IR" sz="2800" smtClean="0"/>
              <a:t>) با تکنولوژي اطلاعات (</a:t>
            </a:r>
            <a:r>
              <a:rPr lang="en-US" sz="2800" smtClean="0"/>
              <a:t>IT</a:t>
            </a:r>
            <a:r>
              <a:rPr lang="fa-IR" sz="2800" smtClean="0"/>
              <a:t>)</a:t>
            </a:r>
            <a:endParaRPr lang="en-US" sz="2800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77200" cy="4876800"/>
          </a:xfrm>
        </p:spPr>
        <p:txBody>
          <a:bodyPr/>
          <a:lstStyle/>
          <a:p>
            <a:pPr eaLnBrk="1" hangingPunct="1"/>
            <a:r>
              <a:rPr lang="fa-IR" b="1" smtClean="0"/>
              <a:t>سيستم اطلاعاتي</a:t>
            </a:r>
          </a:p>
          <a:p>
            <a:pPr lvl="1" eaLnBrk="1" hangingPunct="1"/>
            <a:r>
              <a:rPr lang="fa-IR" smtClean="0"/>
              <a:t>چيزي بيش از تکنولوژي است </a:t>
            </a:r>
          </a:p>
          <a:p>
            <a:pPr lvl="1" eaLnBrk="1" hangingPunct="1"/>
            <a:r>
              <a:rPr lang="fa-IR" smtClean="0"/>
              <a:t>کاربرد تکنولوژي اطللاعات است در يک فعاليت مشخص سازماني</a:t>
            </a:r>
          </a:p>
          <a:p>
            <a:pPr lvl="1" eaLnBrk="1" hangingPunct="1"/>
            <a:r>
              <a:rPr lang="fa-IR" smtClean="0"/>
              <a:t>مسايل انساني، پياده سازي، فرآيندهاي کاري و محيط سازماني هم نقش دارند.</a:t>
            </a:r>
          </a:p>
          <a:p>
            <a:pPr lvl="1" eaLnBrk="1" hangingPunct="1"/>
            <a:r>
              <a:rPr lang="fa-IR" smtClean="0"/>
              <a:t>يک راه حل سازماني و مديريتي برخاسته از محيط به ياري دانش فني اطلاعات</a:t>
            </a:r>
          </a:p>
          <a:p>
            <a:pPr eaLnBrk="1" hangingPunct="1"/>
            <a:r>
              <a:rPr lang="fa-IR" b="1" smtClean="0"/>
              <a:t>تکنولوژي اطلاعات</a:t>
            </a:r>
          </a:p>
          <a:p>
            <a:pPr lvl="1" eaLnBrk="1" hangingPunct="1"/>
            <a:r>
              <a:rPr lang="fa-IR" smtClean="0"/>
              <a:t>يک ابزار است. (جنبه کابرد خيلي معلوم نيست.)</a:t>
            </a:r>
          </a:p>
          <a:p>
            <a:pPr lvl="1" eaLnBrk="1" hangingPunct="1"/>
            <a:r>
              <a:rPr lang="fa-IR" smtClean="0"/>
              <a:t>معمولا با </a:t>
            </a:r>
            <a:r>
              <a:rPr lang="en-US" smtClean="0"/>
              <a:t>IS</a:t>
            </a:r>
            <a:r>
              <a:rPr lang="fa-IR" smtClean="0"/>
              <a:t> اشتباه مي شود.</a:t>
            </a:r>
          </a:p>
          <a:p>
            <a:pPr lvl="1" eaLnBrk="1" hangingPunct="1"/>
            <a:r>
              <a:rPr lang="fa-IR" smtClean="0"/>
              <a:t>به معناي وسيع، بعضا شامل </a:t>
            </a:r>
            <a:r>
              <a:rPr lang="en-US" smtClean="0"/>
              <a:t>IS</a:t>
            </a:r>
            <a:r>
              <a:rPr lang="fa-IR" smtClean="0"/>
              <a:t> و مسايل مرتبط با آن نيز مي شود.</a:t>
            </a:r>
          </a:p>
          <a:p>
            <a:pPr lvl="1" eaLnBrk="1" hangingPunct="1">
              <a:buFontTx/>
              <a:buNone/>
            </a:pPr>
            <a:r>
              <a:rPr lang="fa-IR" smtClean="0">
                <a:solidFill>
                  <a:srgbClr val="FF0000"/>
                </a:solidFill>
              </a:rPr>
              <a:t>مثال خانه سازي براي تفاوت </a:t>
            </a:r>
            <a:r>
              <a:rPr lang="en-US" smtClean="0">
                <a:solidFill>
                  <a:srgbClr val="FF0000"/>
                </a:solidFill>
              </a:rPr>
              <a:t>IS</a:t>
            </a:r>
            <a:r>
              <a:rPr lang="fa-IR" smtClean="0">
                <a:solidFill>
                  <a:srgbClr val="FF0000"/>
                </a:solidFill>
              </a:rPr>
              <a:t> (ساختمان) و </a:t>
            </a:r>
            <a:r>
              <a:rPr lang="en-US" smtClean="0">
                <a:solidFill>
                  <a:srgbClr val="FF0000"/>
                </a:solidFill>
              </a:rPr>
              <a:t>IT</a:t>
            </a:r>
            <a:r>
              <a:rPr lang="fa-IR" smtClean="0">
                <a:solidFill>
                  <a:srgbClr val="FF0000"/>
                </a:solidFill>
              </a:rPr>
              <a:t> (مصالح)</a:t>
            </a:r>
            <a:endParaRPr lang="en-US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C44A70D1-33F3-4C2F-A661-C781F7A63B4F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46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تحول سيستم هاي اطلاعاتي</a:t>
            </a:r>
            <a:endParaRPr lang="en-US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a-IR" sz="2000" b="1" smtClean="0"/>
              <a:t>تاکيد بر پردازش داده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2000" smtClean="0"/>
              <a:t>پردازش الکترونيکي داده ها ( </a:t>
            </a:r>
            <a:r>
              <a:rPr lang="en-US" sz="2000" smtClean="0"/>
              <a:t>EDP</a:t>
            </a:r>
            <a:r>
              <a:rPr lang="fa-IR" sz="2000" smtClean="0"/>
              <a:t>)</a:t>
            </a:r>
            <a:endParaRPr lang="en-US" sz="2000" smtClean="0"/>
          </a:p>
          <a:p>
            <a:pPr lvl="1" eaLnBrk="1" hangingPunct="1">
              <a:lnSpc>
                <a:spcPct val="80000"/>
              </a:lnSpc>
            </a:pPr>
            <a:r>
              <a:rPr lang="fa-IR" sz="2000" smtClean="0"/>
              <a:t>سيستمهاي اطلاعاتي حسابداري (</a:t>
            </a:r>
            <a:r>
              <a:rPr lang="en-US" sz="2000" smtClean="0"/>
              <a:t>AIS</a:t>
            </a:r>
            <a:r>
              <a:rPr lang="fa-I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fa-IR" sz="2000" b="1" smtClean="0"/>
              <a:t>تاکيد بر اطلاعات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2000" smtClean="0"/>
              <a:t>سيستمهاي اطلاعات مديريت (</a:t>
            </a:r>
            <a:r>
              <a:rPr lang="en-US" sz="2000" smtClean="0"/>
              <a:t>MIS</a:t>
            </a:r>
            <a:r>
              <a:rPr lang="fa-I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fa-IR" sz="2000" b="1" smtClean="0"/>
              <a:t>تاکيد بر پشتيباني تصميم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2000" smtClean="0"/>
              <a:t>سيستمهاي پشتيباني تصميم (</a:t>
            </a:r>
            <a:r>
              <a:rPr lang="en-US" sz="2000" smtClean="0"/>
              <a:t>DSS</a:t>
            </a:r>
            <a:r>
              <a:rPr lang="fa-IR" sz="200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2000" smtClean="0"/>
              <a:t>تاکيد بر </a:t>
            </a:r>
            <a:r>
              <a:rPr lang="en-US" sz="2000" smtClean="0"/>
              <a:t>GUI</a:t>
            </a:r>
            <a:r>
              <a:rPr lang="fa-IR" sz="2000" smtClean="0"/>
              <a:t> (طراحي واسط کاربر)</a:t>
            </a: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fa-IR" sz="2000" b="1" smtClean="0"/>
              <a:t>تاکيد بر ارتباطات (</a:t>
            </a:r>
            <a:r>
              <a:rPr lang="en-US" sz="2000" b="1" smtClean="0"/>
              <a:t>Communication</a:t>
            </a:r>
            <a:r>
              <a:rPr lang="fa-IR" sz="2000" b="1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2000" smtClean="0"/>
              <a:t>اتوماسيون اداري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2000" smtClean="0"/>
              <a:t>دفاترمجازي (</a:t>
            </a:r>
            <a:r>
              <a:rPr lang="en-US" sz="2000" smtClean="0"/>
              <a:t>Virtual Offices</a:t>
            </a:r>
            <a:r>
              <a:rPr lang="fa-IR" sz="2000" smtClean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fa-IR" sz="2000" b="1" smtClean="0"/>
              <a:t>تاکيد بر دانش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2000" smtClean="0"/>
              <a:t>هوش مصنوعي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2000" smtClean="0"/>
              <a:t>سيستمهاي مديريت دانش</a:t>
            </a:r>
            <a:endParaRPr lang="en-US" sz="20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6C32BB0F-52C9-4D03-A1E1-7E543F63D7B2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47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625475" y="3276600"/>
            <a:ext cx="579438" cy="2965450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00"/>
            </a:extrusionClr>
            <a:contourClr>
              <a:schemeClr val="bg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/>
            <a:endParaRPr lang="en-US" altLang="zh-TW">
              <a:latin typeface="Arial Narrow" panose="020B0606020202030204" pitchFamily="34" charset="0"/>
              <a:ea typeface="PMingLiU" panose="02020500000000000000" pitchFamily="18" charset="-120"/>
            </a:endParaRP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1168400" y="5254625"/>
            <a:ext cx="1944688" cy="985838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00"/>
            </a:extrusionClr>
            <a:contourClr>
              <a:schemeClr val="bg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/>
            <a:r>
              <a:rPr lang="en-US" altLang="zh-TW" b="1">
                <a:latin typeface="Arial Narrow" panose="020B0606020202030204" pitchFamily="34" charset="0"/>
                <a:ea typeface="PMingLiU" panose="02020500000000000000" pitchFamily="18" charset="-120"/>
              </a:rPr>
              <a:t>Information</a:t>
            </a:r>
          </a:p>
          <a:p>
            <a:pPr algn="ctr"/>
            <a:r>
              <a:rPr lang="en-US" altLang="zh-TW" b="1">
                <a:latin typeface="Arial Narrow" panose="020B0606020202030204" pitchFamily="34" charset="0"/>
                <a:ea typeface="PMingLiU" panose="02020500000000000000" pitchFamily="18" charset="-120"/>
              </a:rPr>
              <a:t>Resources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169988" y="4268788"/>
            <a:ext cx="1944687" cy="985837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00"/>
            </a:extrusionClr>
            <a:contourClr>
              <a:schemeClr val="bg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/>
            <a:r>
              <a:rPr lang="en-US" altLang="zh-TW" b="1">
                <a:latin typeface="Arial Narrow" panose="020B0606020202030204" pitchFamily="34" charset="0"/>
                <a:ea typeface="PMingLiU" panose="02020500000000000000" pitchFamily="18" charset="-120"/>
              </a:rPr>
              <a:t>Telecommunications</a:t>
            </a:r>
          </a:p>
          <a:p>
            <a:pPr algn="ctr"/>
            <a:r>
              <a:rPr lang="en-US" altLang="zh-TW" b="1">
                <a:latin typeface="Arial Narrow" panose="020B0606020202030204" pitchFamily="34" charset="0"/>
                <a:ea typeface="PMingLiU" panose="02020500000000000000" pitchFamily="18" charset="-120"/>
              </a:rPr>
              <a:t>Technologies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6391275" y="4764088"/>
            <a:ext cx="1957388" cy="1484312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bg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/>
            <a:r>
              <a:rPr lang="en-US" altLang="zh-TW" b="1">
                <a:latin typeface="Arial Narrow" panose="020B0606020202030204" pitchFamily="34" charset="0"/>
                <a:ea typeface="PMingLiU" panose="02020500000000000000" pitchFamily="18" charset="-120"/>
              </a:rPr>
              <a:t>Goal-based</a:t>
            </a:r>
          </a:p>
          <a:p>
            <a:pPr algn="ctr"/>
            <a:r>
              <a:rPr lang="en-US" altLang="zh-TW" b="1">
                <a:latin typeface="Arial Narrow" panose="020B0606020202030204" pitchFamily="34" charset="0"/>
                <a:ea typeface="PMingLiU" panose="02020500000000000000" pitchFamily="18" charset="-120"/>
              </a:rPr>
              <a:t>Information Work</a:t>
            </a:r>
          </a:p>
        </p:txBody>
      </p:sp>
      <p:sp>
        <p:nvSpPr>
          <p:cNvPr id="130054" name="Text Box 6"/>
          <p:cNvSpPr txBox="1">
            <a:spLocks noChangeArrowheads="1"/>
          </p:cNvSpPr>
          <p:nvPr/>
        </p:nvSpPr>
        <p:spPr bwMode="auto">
          <a:xfrm>
            <a:off x="0" y="457200"/>
            <a:ext cx="853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kumimoji="1" lang="fa-IR" altLang="zh-TW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新細明體" pitchFamily="18" charset="-120"/>
                <a:cs typeface="Titr" pitchFamily="2" charset="-78"/>
              </a:rPr>
              <a:t>چهارچوب کلي مديريت سيستمهاي اطلاعاتي</a:t>
            </a:r>
            <a:endParaRPr kumimoji="1" lang="en-US" altLang="zh-TW" sz="32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新細明體" pitchFamily="18" charset="-120"/>
              <a:cs typeface="Titr" pitchFamily="2" charset="-78"/>
            </a:endParaRPr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1166813" y="3276600"/>
            <a:ext cx="1944687" cy="985838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00"/>
            </a:extrusionClr>
            <a:contourClr>
              <a:schemeClr val="bg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/>
            <a:r>
              <a:rPr lang="en-US" altLang="zh-TW" b="1">
                <a:latin typeface="Arial Narrow" panose="020B0606020202030204" pitchFamily="34" charset="0"/>
                <a:ea typeface="PMingLiU" panose="02020500000000000000" pitchFamily="18" charset="-120"/>
              </a:rPr>
              <a:t>Distributed</a:t>
            </a:r>
          </a:p>
          <a:p>
            <a:pPr algn="ctr"/>
            <a:r>
              <a:rPr lang="en-US" altLang="zh-TW" b="1">
                <a:latin typeface="Arial Narrow" panose="020B0606020202030204" pitchFamily="34" charset="0"/>
                <a:ea typeface="PMingLiU" panose="02020500000000000000" pitchFamily="18" charset="-120"/>
              </a:rPr>
              <a:t>Hardware and</a:t>
            </a:r>
          </a:p>
          <a:p>
            <a:pPr algn="ctr"/>
            <a:r>
              <a:rPr lang="en-US" altLang="zh-TW" b="1">
                <a:latin typeface="Arial Narrow" panose="020B0606020202030204" pitchFamily="34" charset="0"/>
                <a:ea typeface="PMingLiU" panose="02020500000000000000" pitchFamily="18" charset="-120"/>
              </a:rPr>
              <a:t>Software</a:t>
            </a:r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6400800" y="3276600"/>
            <a:ext cx="1957388" cy="1474788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bg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/>
            <a:r>
              <a:rPr lang="en-US" altLang="zh-TW" b="1">
                <a:latin typeface="Arial Narrow" panose="020B0606020202030204" pitchFamily="34" charset="0"/>
                <a:ea typeface="PMingLiU" panose="02020500000000000000" pitchFamily="18" charset="-120"/>
              </a:rPr>
              <a:t>Procedure-based</a:t>
            </a:r>
          </a:p>
          <a:p>
            <a:pPr algn="ctr"/>
            <a:r>
              <a:rPr lang="en-US" altLang="zh-TW" b="1">
                <a:latin typeface="Arial Narrow" panose="020B0606020202030204" pitchFamily="34" charset="0"/>
                <a:ea typeface="PMingLiU" panose="02020500000000000000" pitchFamily="18" charset="-120"/>
              </a:rPr>
              <a:t>Information Work</a:t>
            </a: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968375" y="2259013"/>
            <a:ext cx="13938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/>
            <a:r>
              <a:rPr lang="en-US" altLang="zh-TW" b="1">
                <a:solidFill>
                  <a:srgbClr val="FF0000"/>
                </a:solidFill>
                <a:latin typeface="Arial Narrow" panose="020B0606020202030204" pitchFamily="34" charset="0"/>
                <a:ea typeface="PMingLiU" panose="02020500000000000000" pitchFamily="18" charset="-120"/>
              </a:rPr>
              <a:t>Essential</a:t>
            </a:r>
          </a:p>
          <a:p>
            <a:pPr algn="ctr"/>
            <a:r>
              <a:rPr lang="en-US" altLang="zh-TW" b="1">
                <a:solidFill>
                  <a:srgbClr val="FF0000"/>
                </a:solidFill>
                <a:latin typeface="Arial Narrow" panose="020B0606020202030204" pitchFamily="34" charset="0"/>
                <a:ea typeface="PMingLiU" panose="02020500000000000000" pitchFamily="18" charset="-120"/>
              </a:rPr>
              <a:t>Technologies</a:t>
            </a:r>
          </a:p>
        </p:txBody>
      </p:sp>
      <p:sp>
        <p:nvSpPr>
          <p:cNvPr id="51210" name="AutoShape 10"/>
          <p:cNvSpPr>
            <a:spLocks/>
          </p:cNvSpPr>
          <p:nvPr/>
        </p:nvSpPr>
        <p:spPr bwMode="auto">
          <a:xfrm rot="5400000">
            <a:off x="4388644" y="-1753394"/>
            <a:ext cx="369888" cy="8042275"/>
          </a:xfrm>
          <a:prstGeom prst="leftBrace">
            <a:avLst>
              <a:gd name="adj1" fmla="val 181187"/>
              <a:gd name="adj2" fmla="val 50000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endParaRPr lang="fa-IR"/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3530600" y="2317750"/>
            <a:ext cx="2082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/>
            <a:r>
              <a:rPr lang="en-US" altLang="zh-TW" b="1">
                <a:solidFill>
                  <a:srgbClr val="FF0000"/>
                </a:solidFill>
                <a:latin typeface="Arial Narrow" panose="020B0606020202030204" pitchFamily="34" charset="0"/>
                <a:ea typeface="PMingLiU" panose="02020500000000000000" pitchFamily="18" charset="-120"/>
              </a:rPr>
              <a:t>System Development</a:t>
            </a:r>
          </a:p>
          <a:p>
            <a:pPr algn="ctr"/>
            <a:r>
              <a:rPr lang="en-US" altLang="zh-TW" b="1">
                <a:solidFill>
                  <a:srgbClr val="FF0000"/>
                </a:solidFill>
                <a:latin typeface="Arial Narrow" panose="020B0606020202030204" pitchFamily="34" charset="0"/>
                <a:ea typeface="PMingLiU" panose="02020500000000000000" pitchFamily="18" charset="-120"/>
              </a:rPr>
              <a:t>and Delivery</a:t>
            </a:r>
          </a:p>
        </p:txBody>
      </p:sp>
      <p:sp>
        <p:nvSpPr>
          <p:cNvPr id="51212" name="Rectangle 12"/>
          <p:cNvSpPr>
            <a:spLocks noChangeArrowheads="1"/>
          </p:cNvSpPr>
          <p:nvPr/>
        </p:nvSpPr>
        <p:spPr bwMode="auto">
          <a:xfrm>
            <a:off x="3224213" y="1362075"/>
            <a:ext cx="2697162" cy="684213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66FF"/>
            </a:extrusionClr>
            <a:contourClr>
              <a:schemeClr val="bg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/>
            <a:r>
              <a:rPr lang="en-US" altLang="zh-TW" b="1">
                <a:latin typeface="Arial Narrow" panose="020B0606020202030204" pitchFamily="34" charset="0"/>
                <a:ea typeface="PMingLiU" panose="02020500000000000000" pitchFamily="18" charset="-120"/>
              </a:rPr>
              <a:t>Executive Leadership</a:t>
            </a:r>
          </a:p>
          <a:p>
            <a:pPr algn="ctr"/>
            <a:r>
              <a:rPr lang="en-US" altLang="zh-TW" b="1">
                <a:latin typeface="Arial Narrow" panose="020B0606020202030204" pitchFamily="34" charset="0"/>
                <a:ea typeface="PMingLiU" panose="02020500000000000000" pitchFamily="18" charset="-120"/>
              </a:rPr>
              <a:t>(CIO)</a:t>
            </a:r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 rot="-5400000">
            <a:off x="-377824" y="4614862"/>
            <a:ext cx="26019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r>
              <a:rPr lang="en-US" altLang="zh-TW" b="1">
                <a:latin typeface="Arial Narrow" panose="020B0606020202030204" pitchFamily="34" charset="0"/>
                <a:ea typeface="PMingLiU" panose="02020500000000000000" pitchFamily="18" charset="-120"/>
              </a:rPr>
              <a:t>Infrastructure Management</a:t>
            </a: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6888163" y="2271713"/>
            <a:ext cx="12144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/>
            <a:r>
              <a:rPr lang="en-US" altLang="zh-TW" b="1">
                <a:solidFill>
                  <a:srgbClr val="FF0000"/>
                </a:solidFill>
                <a:latin typeface="Arial Narrow" panose="020B0606020202030204" pitchFamily="34" charset="0"/>
                <a:ea typeface="PMingLiU" panose="02020500000000000000" pitchFamily="18" charset="-120"/>
              </a:rPr>
              <a:t>Information</a:t>
            </a:r>
          </a:p>
          <a:p>
            <a:pPr algn="ctr"/>
            <a:r>
              <a:rPr lang="en-US" altLang="zh-TW" b="1">
                <a:solidFill>
                  <a:srgbClr val="FF0000"/>
                </a:solidFill>
                <a:latin typeface="Arial Narrow" panose="020B0606020202030204" pitchFamily="34" charset="0"/>
                <a:ea typeface="PMingLiU" panose="02020500000000000000" pitchFamily="18" charset="-120"/>
              </a:rPr>
              <a:t>Workers</a:t>
            </a:r>
          </a:p>
        </p:txBody>
      </p:sp>
      <p:sp>
        <p:nvSpPr>
          <p:cNvPr id="51215" name="Rectangle 15"/>
          <p:cNvSpPr>
            <a:spLocks noChangeArrowheads="1"/>
          </p:cNvSpPr>
          <p:nvPr/>
        </p:nvSpPr>
        <p:spPr bwMode="auto">
          <a:xfrm>
            <a:off x="4403725" y="3605213"/>
            <a:ext cx="338138" cy="1054100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endParaRPr lang="fa-IR"/>
          </a:p>
        </p:txBody>
      </p:sp>
      <p:sp>
        <p:nvSpPr>
          <p:cNvPr id="51216" name="AutoShape 16"/>
          <p:cNvSpPr>
            <a:spLocks noChangeArrowheads="1"/>
          </p:cNvSpPr>
          <p:nvPr/>
        </p:nvSpPr>
        <p:spPr bwMode="auto">
          <a:xfrm>
            <a:off x="4406900" y="3433763"/>
            <a:ext cx="1946275" cy="671512"/>
          </a:xfrm>
          <a:prstGeom prst="rightArrow">
            <a:avLst>
              <a:gd name="adj1" fmla="val 50000"/>
              <a:gd name="adj2" fmla="val 72459"/>
            </a:avLst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/>
            <a:r>
              <a:rPr lang="en-US" altLang="zh-TW" b="1">
                <a:solidFill>
                  <a:srgbClr val="FF0000"/>
                </a:solidFill>
                <a:latin typeface="Arial Narrow" panose="020B0606020202030204" pitchFamily="34" charset="0"/>
                <a:ea typeface="PMingLiU" panose="02020500000000000000" pitchFamily="18" charset="-120"/>
              </a:rPr>
              <a:t>Procedure Systems</a:t>
            </a:r>
          </a:p>
        </p:txBody>
      </p:sp>
      <p:sp>
        <p:nvSpPr>
          <p:cNvPr id="51217" name="Rectangle 17"/>
          <p:cNvSpPr>
            <a:spLocks noChangeArrowheads="1"/>
          </p:cNvSpPr>
          <p:nvPr/>
        </p:nvSpPr>
        <p:spPr bwMode="auto">
          <a:xfrm>
            <a:off x="4762500" y="5024438"/>
            <a:ext cx="338138" cy="1054100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endParaRPr lang="fa-IR"/>
          </a:p>
        </p:txBody>
      </p:sp>
      <p:sp>
        <p:nvSpPr>
          <p:cNvPr id="51218" name="AutoShape 18"/>
          <p:cNvSpPr>
            <a:spLocks noChangeArrowheads="1"/>
          </p:cNvSpPr>
          <p:nvPr/>
        </p:nvSpPr>
        <p:spPr bwMode="auto">
          <a:xfrm>
            <a:off x="4803775" y="5576888"/>
            <a:ext cx="1573213" cy="671512"/>
          </a:xfrm>
          <a:prstGeom prst="rightArrow">
            <a:avLst>
              <a:gd name="adj1" fmla="val 50000"/>
              <a:gd name="adj2" fmla="val 58570"/>
            </a:avLst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algn="ctr"/>
            <a:r>
              <a:rPr lang="en-US" altLang="zh-TW" b="1">
                <a:solidFill>
                  <a:srgbClr val="FF0000"/>
                </a:solidFill>
                <a:latin typeface="Arial Narrow" panose="020B0606020202030204" pitchFamily="34" charset="0"/>
                <a:ea typeface="PMingLiU" panose="02020500000000000000" pitchFamily="18" charset="-120"/>
              </a:rPr>
              <a:t>Support Systems</a:t>
            </a:r>
          </a:p>
        </p:txBody>
      </p:sp>
      <p:sp>
        <p:nvSpPr>
          <p:cNvPr id="51219" name="Rectangle 19"/>
          <p:cNvSpPr>
            <a:spLocks noChangeArrowheads="1"/>
          </p:cNvSpPr>
          <p:nvPr/>
        </p:nvSpPr>
        <p:spPr bwMode="auto">
          <a:xfrm>
            <a:off x="4403725" y="4302125"/>
            <a:ext cx="338138" cy="1054100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66FF"/>
            </a:extrusionClr>
            <a:contourClr>
              <a:schemeClr val="bg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endParaRPr lang="fa-IR"/>
          </a:p>
        </p:txBody>
      </p:sp>
      <p:sp>
        <p:nvSpPr>
          <p:cNvPr id="51220" name="Rectangle 20"/>
          <p:cNvSpPr>
            <a:spLocks noChangeArrowheads="1"/>
          </p:cNvSpPr>
          <p:nvPr/>
        </p:nvSpPr>
        <p:spPr bwMode="auto">
          <a:xfrm>
            <a:off x="4745038" y="4302125"/>
            <a:ext cx="338137" cy="1054100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66FF"/>
            </a:extrusionClr>
            <a:contourClr>
              <a:schemeClr val="bg1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endParaRPr lang="fa-IR"/>
          </a:p>
        </p:txBody>
      </p:sp>
      <p:sp>
        <p:nvSpPr>
          <p:cNvPr id="51221" name="AutoShape 21"/>
          <p:cNvSpPr>
            <a:spLocks noChangeArrowheads="1"/>
          </p:cNvSpPr>
          <p:nvPr/>
        </p:nvSpPr>
        <p:spPr bwMode="auto">
          <a:xfrm>
            <a:off x="3286125" y="4602163"/>
            <a:ext cx="1114425" cy="269875"/>
          </a:xfrm>
          <a:prstGeom prst="rightArrow">
            <a:avLst>
              <a:gd name="adj1" fmla="val 50000"/>
              <a:gd name="adj2" fmla="val 103235"/>
            </a:avLst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endParaRPr lang="fa-IR"/>
          </a:p>
        </p:txBody>
      </p:sp>
      <p:sp>
        <p:nvSpPr>
          <p:cNvPr id="51222" name="Rectangle 22"/>
          <p:cNvSpPr>
            <a:spLocks noChangeArrowheads="1"/>
          </p:cNvSpPr>
          <p:nvPr/>
        </p:nvSpPr>
        <p:spPr bwMode="auto">
          <a:xfrm>
            <a:off x="3297238" y="3494088"/>
            <a:ext cx="533400" cy="120650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endParaRPr lang="fa-IR"/>
          </a:p>
        </p:txBody>
      </p:sp>
      <p:sp>
        <p:nvSpPr>
          <p:cNvPr id="51223" name="Rectangle 23"/>
          <p:cNvSpPr>
            <a:spLocks noChangeArrowheads="1"/>
          </p:cNvSpPr>
          <p:nvPr/>
        </p:nvSpPr>
        <p:spPr bwMode="auto">
          <a:xfrm>
            <a:off x="3295650" y="5557838"/>
            <a:ext cx="533400" cy="120650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endParaRPr lang="fa-IR"/>
          </a:p>
        </p:txBody>
      </p:sp>
      <p:sp>
        <p:nvSpPr>
          <p:cNvPr id="51224" name="Rectangle 24"/>
          <p:cNvSpPr>
            <a:spLocks noChangeArrowheads="1"/>
          </p:cNvSpPr>
          <p:nvPr/>
        </p:nvSpPr>
        <p:spPr bwMode="auto">
          <a:xfrm rot="-5400000">
            <a:off x="2682082" y="4525169"/>
            <a:ext cx="2170112" cy="120650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endParaRPr lang="fa-IR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FA359CE9-6E39-4C7D-8F55-3115065D41AE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48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a-IR" sz="2400" smtClean="0"/>
              <a:t>اول از همه بايد زيرساختي براي سيستمهاي اطلاعاتي فراهم باشد.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2000" smtClean="0"/>
              <a:t>مسايل عمده در مديريت زيرساخت</a:t>
            </a:r>
          </a:p>
          <a:p>
            <a:pPr lvl="2" eaLnBrk="1" hangingPunct="1">
              <a:lnSpc>
                <a:spcPct val="80000"/>
              </a:lnSpc>
            </a:pPr>
            <a:r>
              <a:rPr lang="fa-IR" sz="1800" smtClean="0"/>
              <a:t>توسعه شبکه</a:t>
            </a:r>
          </a:p>
          <a:p>
            <a:pPr lvl="2" eaLnBrk="1" hangingPunct="1">
              <a:lnSpc>
                <a:spcPct val="80000"/>
              </a:lnSpc>
            </a:pPr>
            <a:r>
              <a:rPr lang="fa-IR" sz="1800" smtClean="0"/>
              <a:t>توسعه نرم افزارهاي پايه</a:t>
            </a:r>
          </a:p>
          <a:p>
            <a:pPr lvl="2" eaLnBrk="1" hangingPunct="1">
              <a:lnSpc>
                <a:spcPct val="80000"/>
              </a:lnSpc>
            </a:pPr>
            <a:r>
              <a:rPr lang="fa-IR" sz="1800" smtClean="0"/>
              <a:t>آموزش اوليه</a:t>
            </a:r>
          </a:p>
          <a:p>
            <a:pPr lvl="2" eaLnBrk="1" hangingPunct="1">
              <a:lnSpc>
                <a:spcPct val="80000"/>
              </a:lnSpc>
            </a:pPr>
            <a:r>
              <a:rPr lang="fa-IR" sz="1800" smtClean="0"/>
              <a:t>خريد تجهيزات</a:t>
            </a:r>
          </a:p>
          <a:p>
            <a:pPr lvl="2" eaLnBrk="1" hangingPunct="1">
              <a:lnSpc>
                <a:spcPct val="80000"/>
              </a:lnSpc>
            </a:pPr>
            <a:r>
              <a:rPr lang="fa-IR" sz="1800" smtClean="0"/>
              <a:t>استانداردهاي مربوط به سيستمهاي اطلاعاتي</a:t>
            </a:r>
          </a:p>
          <a:p>
            <a:pPr eaLnBrk="1" hangingPunct="1">
              <a:lnSpc>
                <a:spcPct val="80000"/>
              </a:lnSpc>
            </a:pPr>
            <a:r>
              <a:rPr lang="fa-IR" sz="2400" smtClean="0"/>
              <a:t>تقسيم بندي به 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2000" smtClean="0"/>
              <a:t>محتوا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2000" smtClean="0"/>
              <a:t>ابزار (نرم افزارها، سخت افزارها، تکنولوژيهاي مخابراتي)</a:t>
            </a:r>
          </a:p>
          <a:p>
            <a:pPr eaLnBrk="1" hangingPunct="1">
              <a:lnSpc>
                <a:spcPct val="80000"/>
              </a:lnSpc>
            </a:pPr>
            <a:r>
              <a:rPr lang="fa-IR" sz="2400" smtClean="0"/>
              <a:t>هدايت کلي تمامي بحثهاي مربوط به سيستمهاي اطلاعاتي (</a:t>
            </a:r>
            <a:r>
              <a:rPr lang="en-US" sz="2400" smtClean="0"/>
              <a:t>CIO</a:t>
            </a:r>
            <a:r>
              <a:rPr lang="fa-IR" sz="240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2000" smtClean="0"/>
              <a:t> يک دپارتمان مخصوص اين کار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2000" smtClean="0"/>
              <a:t>هماهنگي بين فعاليتهاي مختلف(ماهيت </a:t>
            </a:r>
            <a:r>
              <a:rPr lang="en-US" sz="2000" smtClean="0"/>
              <a:t>ICT</a:t>
            </a:r>
            <a:r>
              <a:rPr lang="fa-IR" sz="2000" smtClean="0"/>
              <a:t> مي طلبد يک کار فرابخشي صورت بگيرد.)</a:t>
            </a:r>
            <a:endParaRPr lang="en-US" sz="2000" smtClean="0"/>
          </a:p>
        </p:txBody>
      </p:sp>
      <p:sp>
        <p:nvSpPr>
          <p:cNvPr id="154628" name="Text Box 4"/>
          <p:cNvSpPr txBox="1">
            <a:spLocks noChangeArrowheads="1"/>
          </p:cNvSpPr>
          <p:nvPr/>
        </p:nvSpPr>
        <p:spPr bwMode="auto">
          <a:xfrm>
            <a:off x="0" y="639763"/>
            <a:ext cx="8534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kumimoji="1" lang="fa-IR" altLang="zh-TW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新細明體" pitchFamily="18" charset="-120"/>
                <a:cs typeface="Titr" pitchFamily="2" charset="-78"/>
              </a:rPr>
              <a:t>چهارچوب کلي مديريت سيستمهاي اطلاعاتي</a:t>
            </a:r>
            <a:endParaRPr kumimoji="1" lang="en-US" altLang="zh-TW" sz="32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新細明體" pitchFamily="18" charset="-120"/>
              <a:cs typeface="Tit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59A97C86-C413-45CA-9767-5AD273F644C4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49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فوايد اين </a:t>
            </a:r>
            <a:r>
              <a:rPr lang="fa-IR" smtClean="0">
                <a:solidFill>
                  <a:srgbClr val="FF3300"/>
                </a:solidFill>
              </a:rPr>
              <a:t>درس</a:t>
            </a:r>
            <a:r>
              <a:rPr lang="fa-IR" smtClean="0"/>
              <a:t> </a:t>
            </a:r>
            <a:endParaRPr 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7845425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a-IR" sz="3600" smtClean="0">
                <a:solidFill>
                  <a:srgbClr val="000000"/>
                </a:solidFill>
              </a:rPr>
              <a:t>فوايد اقتصادي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3200" smtClean="0">
                <a:solidFill>
                  <a:srgbClr val="000000"/>
                </a:solidFill>
              </a:rPr>
              <a:t>موج توسعه فناوري اطلاعات و ارتباطات در ايران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3200" smtClean="0">
                <a:solidFill>
                  <a:srgbClr val="000000"/>
                </a:solidFill>
              </a:rPr>
              <a:t>درک اهميت سيستمهاي اطلاعاتي توسط مديران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3200" smtClean="0">
                <a:solidFill>
                  <a:srgbClr val="000000"/>
                </a:solidFill>
              </a:rPr>
              <a:t>لزوم ارجاع بسياري از مراحل تحليل و طراحي به مهندسين صنايع</a:t>
            </a:r>
          </a:p>
          <a:p>
            <a:pPr eaLnBrk="1" hangingPunct="1">
              <a:lnSpc>
                <a:spcPct val="90000"/>
              </a:lnSpc>
            </a:pPr>
            <a:r>
              <a:rPr lang="fa-IR" sz="3600" smtClean="0">
                <a:solidFill>
                  <a:srgbClr val="000000"/>
                </a:solidFill>
              </a:rPr>
              <a:t>فوايد علمي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3200" smtClean="0">
                <a:solidFill>
                  <a:srgbClr val="000000"/>
                </a:solidFill>
              </a:rPr>
              <a:t>پايه اي براي درک موضوعات مرتبط با فناوري اطلاعات</a:t>
            </a:r>
          </a:p>
          <a:p>
            <a:pPr lvl="1" eaLnBrk="1" hangingPunct="1">
              <a:lnSpc>
                <a:spcPct val="90000"/>
              </a:lnSpc>
            </a:pPr>
            <a:r>
              <a:rPr lang="fa-IR" sz="3200" smtClean="0">
                <a:solidFill>
                  <a:srgbClr val="000000"/>
                </a:solidFill>
              </a:rPr>
              <a:t>فرصتهاي تحصيلي / پژوهشي متعدد در اين زمينه</a:t>
            </a:r>
            <a:endParaRPr lang="en-US" sz="320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6E9ABAAD-B497-4F26-B4A3-206D7E8854EA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5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بحث پاياني- جلسه اول</a:t>
            </a:r>
            <a:endParaRPr lang="en-US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بحث دو گروه در خصوص اينکه در سازمانهاي ايراني واقعا نياز به استفاده از سيستمهاي اطلاعاتي هست يا نه؟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CCF20E7E-E9CE-44BA-8892-0BA047DAA9A6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50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در اين فصل به دنبال چه هستيم؟</a:t>
            </a: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a-IR" smtClean="0">
                <a:solidFill>
                  <a:srgbClr val="0000CC"/>
                </a:solidFill>
              </a:rPr>
              <a:t>سيستم</a:t>
            </a:r>
            <a:r>
              <a:rPr lang="fa-IR" smtClean="0">
                <a:solidFill>
                  <a:srgbClr val="660033"/>
                </a:solidFill>
              </a:rPr>
              <a:t> چيست؟</a:t>
            </a:r>
          </a:p>
          <a:p>
            <a:pPr eaLnBrk="1" hangingPunct="1">
              <a:lnSpc>
                <a:spcPct val="90000"/>
              </a:lnSpc>
            </a:pPr>
            <a:r>
              <a:rPr lang="fa-IR" smtClean="0">
                <a:solidFill>
                  <a:srgbClr val="0000CC"/>
                </a:solidFill>
              </a:rPr>
              <a:t>سيستم اطلاعاتي</a:t>
            </a:r>
            <a:r>
              <a:rPr lang="fa-IR" smtClean="0">
                <a:solidFill>
                  <a:srgbClr val="660033"/>
                </a:solidFill>
              </a:rPr>
              <a:t> چيست؟</a:t>
            </a:r>
          </a:p>
          <a:p>
            <a:pPr eaLnBrk="1" hangingPunct="1">
              <a:lnSpc>
                <a:spcPct val="90000"/>
              </a:lnSpc>
            </a:pPr>
            <a:r>
              <a:rPr lang="fa-IR" smtClean="0">
                <a:solidFill>
                  <a:srgbClr val="0000CC"/>
                </a:solidFill>
              </a:rPr>
              <a:t>سيستم اطلاعات مديريت</a:t>
            </a:r>
            <a:r>
              <a:rPr lang="fa-IR" smtClean="0">
                <a:solidFill>
                  <a:srgbClr val="660033"/>
                </a:solidFill>
              </a:rPr>
              <a:t> چيست؟</a:t>
            </a:r>
          </a:p>
          <a:p>
            <a:pPr eaLnBrk="1" hangingPunct="1">
              <a:lnSpc>
                <a:spcPct val="90000"/>
              </a:lnSpc>
            </a:pPr>
            <a:r>
              <a:rPr lang="fa-IR" smtClean="0">
                <a:solidFill>
                  <a:srgbClr val="0000CC"/>
                </a:solidFill>
              </a:rPr>
              <a:t>نقش</a:t>
            </a:r>
            <a:r>
              <a:rPr lang="fa-IR" smtClean="0">
                <a:solidFill>
                  <a:srgbClr val="660033"/>
                </a:solidFill>
              </a:rPr>
              <a:t> سيستم اطلاعات مديريت در سازمان چيست؟</a:t>
            </a:r>
          </a:p>
          <a:p>
            <a:pPr eaLnBrk="1" hangingPunct="1">
              <a:lnSpc>
                <a:spcPct val="90000"/>
              </a:lnSpc>
            </a:pPr>
            <a:r>
              <a:rPr lang="fa-IR" smtClean="0">
                <a:solidFill>
                  <a:srgbClr val="660033"/>
                </a:solidFill>
              </a:rPr>
              <a:t>چه </a:t>
            </a:r>
            <a:r>
              <a:rPr lang="fa-IR" smtClean="0">
                <a:solidFill>
                  <a:srgbClr val="0000CC"/>
                </a:solidFill>
              </a:rPr>
              <a:t>دانشهايي</a:t>
            </a:r>
            <a:r>
              <a:rPr lang="fa-IR" smtClean="0">
                <a:solidFill>
                  <a:srgbClr val="660033"/>
                </a:solidFill>
              </a:rPr>
              <a:t> در رابطه با سيستمهاي اطلاعاتي بايد بدانيم؟</a:t>
            </a:r>
          </a:p>
          <a:p>
            <a:pPr eaLnBrk="1" hangingPunct="1">
              <a:lnSpc>
                <a:spcPct val="90000"/>
              </a:lnSpc>
            </a:pPr>
            <a:r>
              <a:rPr lang="fa-IR" smtClean="0">
                <a:solidFill>
                  <a:srgbClr val="660033"/>
                </a:solidFill>
              </a:rPr>
              <a:t>سيستمهاي اطلاعاتي چه </a:t>
            </a:r>
            <a:r>
              <a:rPr lang="fa-IR" smtClean="0">
                <a:solidFill>
                  <a:srgbClr val="0000CC"/>
                </a:solidFill>
              </a:rPr>
              <a:t>تغييراتي</a:t>
            </a:r>
            <a:r>
              <a:rPr lang="fa-IR" smtClean="0">
                <a:solidFill>
                  <a:srgbClr val="660033"/>
                </a:solidFill>
              </a:rPr>
              <a:t> در مديريت و سازمان ايجاد کرده اند؟</a:t>
            </a:r>
          </a:p>
          <a:p>
            <a:pPr eaLnBrk="1" hangingPunct="1">
              <a:lnSpc>
                <a:spcPct val="90000"/>
              </a:lnSpc>
            </a:pPr>
            <a:r>
              <a:rPr lang="fa-IR" smtClean="0">
                <a:solidFill>
                  <a:srgbClr val="660033"/>
                </a:solidFill>
              </a:rPr>
              <a:t>يک </a:t>
            </a:r>
            <a:r>
              <a:rPr lang="fa-IR" smtClean="0">
                <a:solidFill>
                  <a:srgbClr val="0000CC"/>
                </a:solidFill>
              </a:rPr>
              <a:t>مدير</a:t>
            </a:r>
            <a:r>
              <a:rPr lang="fa-IR" smtClean="0">
                <a:solidFill>
                  <a:srgbClr val="660033"/>
                </a:solidFill>
              </a:rPr>
              <a:t> براي ايجاد و به کارگيري يک سيستم اطلاعات مديريت با چه </a:t>
            </a:r>
            <a:r>
              <a:rPr lang="fa-IR" smtClean="0">
                <a:solidFill>
                  <a:srgbClr val="0000CC"/>
                </a:solidFill>
              </a:rPr>
              <a:t>چالشهايي</a:t>
            </a:r>
            <a:r>
              <a:rPr lang="fa-IR" smtClean="0">
                <a:solidFill>
                  <a:srgbClr val="660033"/>
                </a:solidFill>
              </a:rPr>
              <a:t> مواجه است؟</a:t>
            </a:r>
          </a:p>
          <a:p>
            <a:pPr eaLnBrk="1" hangingPunct="1">
              <a:lnSpc>
                <a:spcPct val="90000"/>
              </a:lnSpc>
            </a:pPr>
            <a:r>
              <a:rPr lang="fa-IR" smtClean="0">
                <a:solidFill>
                  <a:srgbClr val="660033"/>
                </a:solidFill>
              </a:rPr>
              <a:t>سيستمهاي اطلاعات مديريت </a:t>
            </a:r>
            <a:r>
              <a:rPr lang="fa-IR" smtClean="0">
                <a:solidFill>
                  <a:srgbClr val="0000CC"/>
                </a:solidFill>
              </a:rPr>
              <a:t>جديد</a:t>
            </a:r>
            <a:r>
              <a:rPr lang="fa-IR" smtClean="0">
                <a:solidFill>
                  <a:srgbClr val="660033"/>
                </a:solidFill>
              </a:rPr>
              <a:t> چه مشخصاتي دارند؟</a:t>
            </a:r>
            <a:endParaRPr lang="en-US" smtClean="0">
              <a:solidFill>
                <a:srgbClr val="66003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157FF981-386D-480D-81A3-59CDF94F3A03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6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تحولات در فضاي کسب و کار</a:t>
            </a:r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fa-IR" smtClean="0"/>
              <a:t>موج اول، قبل از انقلاب صنعتي: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fa-IR" smtClean="0"/>
              <a:t>توليد در محل، براي مصارف محلي، در سازمانهاي کوچک و غير تخصصي</a:t>
            </a: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fa-IR" smtClean="0"/>
              <a:t>موج دوم، بعد از انقلاب صنعتي: 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fa-IR" smtClean="0"/>
              <a:t>توليد انبوه، سازمانهاي بزرگ بروکراتيک، عمدتا توليدات ملي، مشکلات حمل و نقل (توليد در محل وجود عوامل توليد (مواد اوليه و نيروي کار ارزان))، رقابت کم</a:t>
            </a: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r>
              <a:rPr lang="fa-IR" smtClean="0"/>
              <a:t>موج سوم: 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fa-IR" smtClean="0"/>
              <a:t>توليد </a:t>
            </a:r>
            <a:r>
              <a:rPr lang="en-US" smtClean="0"/>
              <a:t>customize</a:t>
            </a:r>
            <a:r>
              <a:rPr lang="fa-IR" smtClean="0"/>
              <a:t> شده و انبوه، شبکه تامين جهاني، شبکه توزيع جهاني، رقابت در ابعاد جهاني، سازمانهاي منعطف و هم کوچک و هم بزرگ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808B1E37-0B65-4DC3-BACC-08D0D8108C07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7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تحولات در فضاي کسب و کار (ادامه)</a:t>
            </a: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312025" cy="457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sz="3200" b="1" smtClean="0"/>
              <a:t>روندهاي تاريخي</a:t>
            </a:r>
          </a:p>
          <a:p>
            <a:pPr eaLnBrk="1" hangingPunct="1">
              <a:buFontTx/>
              <a:buNone/>
            </a:pPr>
            <a:r>
              <a:rPr lang="fa-IR" sz="2400" smtClean="0"/>
              <a:t>1- افزايش رقابت </a:t>
            </a:r>
          </a:p>
          <a:p>
            <a:pPr eaLnBrk="1" hangingPunct="1">
              <a:buFontTx/>
              <a:buNone/>
            </a:pPr>
            <a:r>
              <a:rPr lang="fa-IR" sz="2400" smtClean="0"/>
              <a:t>2- کاهش قيمت</a:t>
            </a:r>
          </a:p>
          <a:p>
            <a:pPr eaLnBrk="1" hangingPunct="1">
              <a:buFontTx/>
              <a:buNone/>
            </a:pPr>
            <a:r>
              <a:rPr lang="fa-IR" sz="2400" smtClean="0"/>
              <a:t>3- افزايش انعطاف در سازمانها (قوانين و فرآيندها)</a:t>
            </a:r>
          </a:p>
          <a:p>
            <a:pPr eaLnBrk="1" hangingPunct="1">
              <a:buFontTx/>
              <a:buNone/>
            </a:pPr>
            <a:r>
              <a:rPr lang="fa-IR" sz="2400" smtClean="0"/>
              <a:t>4- افزايش فشار مشتري</a:t>
            </a:r>
          </a:p>
          <a:p>
            <a:pPr eaLnBrk="1" hangingPunct="1">
              <a:buFontTx/>
              <a:buNone/>
            </a:pPr>
            <a:r>
              <a:rPr lang="fa-IR" sz="2400" smtClean="0"/>
              <a:t>5- افزايش فشار ناشي از نيروي کار</a:t>
            </a:r>
          </a:p>
          <a:p>
            <a:pPr eaLnBrk="1" hangingPunct="1">
              <a:buFontTx/>
              <a:buNone/>
            </a:pPr>
            <a:r>
              <a:rPr lang="fa-IR" sz="2400" smtClean="0"/>
              <a:t>6- افزايش سرعت تحول تکنولوژيها </a:t>
            </a:r>
          </a:p>
          <a:p>
            <a:pPr eaLnBrk="1" hangingPunct="1">
              <a:buFontTx/>
              <a:buNone/>
            </a:pPr>
            <a:r>
              <a:rPr lang="fa-IR" sz="2400" smtClean="0"/>
              <a:t>7- ارجاع کارهاي روتين به ماشين (اتوماسيون)</a:t>
            </a:r>
          </a:p>
          <a:p>
            <a:pPr eaLnBrk="1" hangingPunct="1">
              <a:buFontTx/>
              <a:buNone/>
            </a:pPr>
            <a:r>
              <a:rPr lang="fa-IR" sz="2400" smtClean="0"/>
              <a:t>8- تخصصي تر شدن مشاغل و دانشي ترشدن آنها</a:t>
            </a:r>
          </a:p>
          <a:p>
            <a:pPr eaLnBrk="1" hangingPunct="1">
              <a:buFontTx/>
              <a:buNone/>
            </a:pPr>
            <a:r>
              <a:rPr lang="fa-IR" sz="2400" smtClean="0"/>
              <a:t>9- کاهش چرخه عمر محصولات</a:t>
            </a:r>
            <a:endParaRPr lang="en-US" sz="24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2A0D7E12-6654-4F30-957E-E75C66F49544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8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تحولات در فضاي کسب و کار (ادامه)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312025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fa-IR" sz="1600" b="1" smtClean="0"/>
              <a:t>روندهاي تاريخي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a-IR" sz="1200" smtClean="0"/>
              <a:t>1</a:t>
            </a:r>
            <a:r>
              <a:rPr lang="fa-IR" sz="2000" smtClean="0"/>
              <a:t>-</a:t>
            </a:r>
            <a:r>
              <a:rPr lang="fa-IR" sz="1200" smtClean="0"/>
              <a:t> </a:t>
            </a:r>
            <a:r>
              <a:rPr lang="fa-IR" sz="2000" smtClean="0"/>
              <a:t>افزايش رقابت 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1800" smtClean="0"/>
              <a:t>حمل و نقل ساده عوامل توليد و محصولات 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1800" smtClean="0"/>
              <a:t>توزيع سريع اطلاعات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1800" smtClean="0"/>
              <a:t>لزوم افزايش حجم توليد براي افزايش سودآوري (صرفه مقياس) و محدود بودن تقاضا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a-IR" sz="2000" smtClean="0"/>
              <a:t>2- کاهش قيمت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1800" smtClean="0"/>
              <a:t>ريشه در افزايش رقابت (صرفه مقياس)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a-IR" sz="2000" smtClean="0"/>
              <a:t>3- افزايش انعطاف در سازمانها (قوانين و فرآيندها)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a-IR" sz="2000" smtClean="0"/>
              <a:t>4- افزايش فشار مشتري</a:t>
            </a:r>
          </a:p>
          <a:p>
            <a:pPr lvl="1" eaLnBrk="1" hangingPunct="1">
              <a:lnSpc>
                <a:spcPct val="80000"/>
              </a:lnSpc>
            </a:pPr>
            <a:r>
              <a:rPr lang="fa-IR" sz="1800" smtClean="0"/>
              <a:t>(سيستم </a:t>
            </a:r>
            <a:r>
              <a:rPr lang="en-US" sz="1800" smtClean="0"/>
              <a:t>push</a:t>
            </a:r>
            <a:r>
              <a:rPr lang="fa-IR" sz="1800" smtClean="0"/>
              <a:t>، به سيستم </a:t>
            </a:r>
            <a:r>
              <a:rPr lang="en-US" sz="1800" smtClean="0"/>
              <a:t>pull</a:t>
            </a:r>
            <a:r>
              <a:rPr lang="fa-IR" sz="1800" smtClean="0"/>
              <a:t> تبديل شده است.)- </a:t>
            </a:r>
            <a:r>
              <a:rPr lang="en-US" sz="1800" smtClean="0"/>
              <a:t>The customer is King</a:t>
            </a:r>
            <a:endParaRPr lang="fa-IR" sz="1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a-IR" sz="2000" smtClean="0"/>
              <a:t>5- افزايش فشار ناشي از نيروي کار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a-IR" sz="2000" smtClean="0"/>
              <a:t>	 (اتحاديه هاي کارگري، حمايتهاي قوانين کار از نيروي کار، افزايش دستمزد نيروي کار به علت اولا تخصصي شدن کارها و دوما بالارفتن کيفيت زندگي)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a-IR" sz="2000" smtClean="0"/>
              <a:t>6- افزايش سرعت تحول تکنولوژيها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a-IR" sz="2000" smtClean="0"/>
              <a:t>7- ارجاع کارهاي روتين به ماشين (اتوماسيون)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a-IR" sz="2000" smtClean="0"/>
              <a:t>8- تخصصي تر شدن مشاغل و دانشي ترشدن آنها</a:t>
            </a:r>
            <a:endParaRPr lang="en-US" sz="20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Nazanin" panose="00000400000000000000" pitchFamily="2" charset="-78"/>
              </a:defRPr>
            </a:lvl9pPr>
          </a:lstStyle>
          <a:p>
            <a:pPr eaLnBrk="1" hangingPunct="1"/>
            <a:fld id="{3A7EF01B-47A2-4731-9E50-2EE34148EA6E}" type="slidenum">
              <a:rPr lang="en-US">
                <a:solidFill>
                  <a:srgbClr val="79551B"/>
                </a:solidFill>
                <a:latin typeface="Palatino Linotype" panose="02040502050505030304" pitchFamily="18" charset="0"/>
              </a:rPr>
              <a:pPr eaLnBrk="1" hangingPunct="1"/>
              <a:t>9</a:t>
            </a:fld>
            <a:endParaRPr lang="en-US">
              <a:solidFill>
                <a:srgbClr val="79551B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rinthian columns design template">
  <a:themeElements>
    <a:clrScheme name="Corinthian columns design template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Corinthian columns design template">
      <a:majorFont>
        <a:latin typeface="Palatino Linotype"/>
        <a:ea typeface=""/>
        <a:cs typeface="Titr"/>
      </a:majorFont>
      <a:minorFont>
        <a:latin typeface="Palatino Linotype"/>
        <a:ea typeface=""/>
        <a:cs typeface="Nazani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rinthian columns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inthian columns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inthian columns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inthian columns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inthian columns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inthian columns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inthian columns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inthian columns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inthian columns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inthian columns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inthian columns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inthian columns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Corinthian columns design template</Template>
  <TotalTime>1084</TotalTime>
  <Words>3193</Words>
  <Application>Microsoft Office PowerPoint</Application>
  <PresentationFormat>On-screen Show (4:3)</PresentationFormat>
  <Paragraphs>724</Paragraphs>
  <Slides>50</Slides>
  <Notes>49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64" baseType="lpstr">
      <vt:lpstr>PMingLiU</vt:lpstr>
      <vt:lpstr>PMingLiU</vt:lpstr>
      <vt:lpstr>SimSun</vt:lpstr>
      <vt:lpstr>Arial</vt:lpstr>
      <vt:lpstr>Arial Narrow</vt:lpstr>
      <vt:lpstr>B Titr</vt:lpstr>
      <vt:lpstr>Mitra</vt:lpstr>
      <vt:lpstr>Nazanin</vt:lpstr>
      <vt:lpstr>Palatino Linotype</vt:lpstr>
      <vt:lpstr>Tahoma</vt:lpstr>
      <vt:lpstr>Times New Roman</vt:lpstr>
      <vt:lpstr>Titr</vt:lpstr>
      <vt:lpstr>Zar</vt:lpstr>
      <vt:lpstr>Corinthian columns design template</vt:lpstr>
      <vt:lpstr>PowerPoint Presentation</vt:lpstr>
      <vt:lpstr>در اين درس به دنبال چه هستيم؟</vt:lpstr>
      <vt:lpstr>در اين درس به دنبال چه هستيم؟</vt:lpstr>
      <vt:lpstr>در اين درس به دنبال چه هستيم؟</vt:lpstr>
      <vt:lpstr>فوايد اين درس </vt:lpstr>
      <vt:lpstr>در اين فصل به دنبال چه هستيم؟</vt:lpstr>
      <vt:lpstr>تحولات در فضاي کسب و کار</vt:lpstr>
      <vt:lpstr>تحولات در فضاي کسب و کار (ادامه)</vt:lpstr>
      <vt:lpstr>تحولات در فضاي کسب و کار (ادامه)</vt:lpstr>
      <vt:lpstr>فضاي جديد کسب و کار</vt:lpstr>
      <vt:lpstr>جهاني شدن (Globalization)</vt:lpstr>
      <vt:lpstr>اقتصادهاي  فرا صنعتي </vt:lpstr>
      <vt:lpstr>اقتصادهاي صنعتي </vt:lpstr>
      <vt:lpstr>تحولات سازماني</vt:lpstr>
      <vt:lpstr>مديران با چه چالشهايي در گيرند؟</vt:lpstr>
      <vt:lpstr>آنچه که مديران با آن مشکلي ندارند</vt:lpstr>
      <vt:lpstr>ظهور سازمانهاي ديجيتالي</vt:lpstr>
      <vt:lpstr>ظهور سازمانهاي ديجيتالي</vt:lpstr>
      <vt:lpstr>ظهور سازمانهاي ديجيتالي</vt:lpstr>
      <vt:lpstr>ظهور سازمانهاي ديجيتالي</vt:lpstr>
      <vt:lpstr>سيستم چيست؟</vt:lpstr>
      <vt:lpstr>سيستم چيست؟- نگاه خطي</vt:lpstr>
      <vt:lpstr>سيستم چيست؟- نگاه غيرخطي</vt:lpstr>
      <vt:lpstr>سيستم  چيست؟- معيار ارزيابي عملکرد</vt:lpstr>
      <vt:lpstr>سيستم اطلاعاتي چيست؟</vt:lpstr>
      <vt:lpstr>قابليتهاي اصلي يک سيستم اطلاعاتي چيست؟</vt:lpstr>
      <vt:lpstr>قابليتهاي اصلي يک سيستم اطلاعاتي چيست؟</vt:lpstr>
      <vt:lpstr>قابليتهاي اصلي يک سيستم اطلاعاتي چيست؟</vt:lpstr>
      <vt:lpstr>قابليتهاي اصلي يک سيستم اطلاعاتي چيست؟</vt:lpstr>
      <vt:lpstr>قابليتهاي اصلي يک سيستم اطلاعاتي چيست؟</vt:lpstr>
      <vt:lpstr>قابليتهاي اصلي يک سيستم اطلاعاتي (ادامه)</vt:lpstr>
      <vt:lpstr>قابليتهاي اصلي يک سيستم اطلاعاتي (ادامه)</vt:lpstr>
      <vt:lpstr>قابليتهاي اصلي يک سيستم اطلاعاتي (ادامه)</vt:lpstr>
      <vt:lpstr>قابليتهاي اصلي يک سيستم اطلاعاتي (ادامه)</vt:lpstr>
      <vt:lpstr>قابليتهاي اصلي يک سيستم اطلاعاتي (ادامه)</vt:lpstr>
      <vt:lpstr>قابليتهاي اصلي يک سيستم اطلاعاتي (ادامه)</vt:lpstr>
      <vt:lpstr>قابليتهاي اصلي يک سيستم اطلاعاتي (ادامه)</vt:lpstr>
      <vt:lpstr>قابليتهاي اصلي يک سيستم اطلاعاتي (ادامه)</vt:lpstr>
      <vt:lpstr>قابليتهاي اصلي يک سيستم اطلاعاتي (ادامه)</vt:lpstr>
      <vt:lpstr>سيستم اطلاعاتي کامپيوتري (CBIS)</vt:lpstr>
      <vt:lpstr>ابعاد يک سيستم اطلاعاتي</vt:lpstr>
      <vt:lpstr>ابعاد يک سيستم اطلاعاتي</vt:lpstr>
      <vt:lpstr>پرسنل سازمان در رابطه با سیستمهای اطلاعاتی</vt:lpstr>
      <vt:lpstr>ابعاد يک سيستم اطلاعاتي</vt:lpstr>
      <vt:lpstr>رويکردهاي مختلف به سيستمهاي اطلاعاتي</vt:lpstr>
      <vt:lpstr>تفاوت سيستم اطلاعاتي (IS) با تکنولوژي اطلاعات (IT)</vt:lpstr>
      <vt:lpstr>تحول سيستم هاي اطلاعاتي</vt:lpstr>
      <vt:lpstr>PowerPoint Presentation</vt:lpstr>
      <vt:lpstr>PowerPoint Presentation</vt:lpstr>
      <vt:lpstr>بحث پاياني- جلسه اول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rfyhdryuht</dc:title>
  <dc:subject/>
  <dc:creator>h</dc:creator>
  <cp:keywords/>
  <dc:description/>
  <cp:lastModifiedBy>omid</cp:lastModifiedBy>
  <cp:revision>306</cp:revision>
  <dcterms:created xsi:type="dcterms:W3CDTF">2005-07-03T10:29:02Z</dcterms:created>
  <dcterms:modified xsi:type="dcterms:W3CDTF">2018-06-02T13:13:48Z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TC011594391033</vt:lpwstr>
  </property>
</Properties>
</file>