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E3D4-5766-494C-A571-FE1E58ACD5D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916A-C52F-410F-A2B0-9EF27CE40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3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E3D4-5766-494C-A571-FE1E58ACD5D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916A-C52F-410F-A2B0-9EF27CE40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16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E3D4-5766-494C-A571-FE1E58ACD5D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916A-C52F-410F-A2B0-9EF27CE40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59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905000"/>
            <a:ext cx="109728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8B64CF8B-6BAE-41F7-AD7A-E11FC5F003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4573926"/>
      </p:ext>
    </p:extLst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E3D4-5766-494C-A571-FE1E58ACD5D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916A-C52F-410F-A2B0-9EF27CE40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64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E3D4-5766-494C-A571-FE1E58ACD5D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916A-C52F-410F-A2B0-9EF27CE40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03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E3D4-5766-494C-A571-FE1E58ACD5D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916A-C52F-410F-A2B0-9EF27CE40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64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E3D4-5766-494C-A571-FE1E58ACD5D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916A-C52F-410F-A2B0-9EF27CE40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41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E3D4-5766-494C-A571-FE1E58ACD5D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916A-C52F-410F-A2B0-9EF27CE40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12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E3D4-5766-494C-A571-FE1E58ACD5D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916A-C52F-410F-A2B0-9EF27CE40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07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E3D4-5766-494C-A571-FE1E58ACD5D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916A-C52F-410F-A2B0-9EF27CE40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63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4E3D4-5766-494C-A571-FE1E58ACD5D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916A-C52F-410F-A2B0-9EF27CE40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349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4E3D4-5766-494C-A571-FE1E58ACD5D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2916A-C52F-410F-A2B0-9EF27CE40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42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3DE0-9261-4865-AD3F-44A77A1B86C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089" y="1412876"/>
            <a:ext cx="7559675" cy="3457575"/>
          </a:xfrm>
        </p:spPr>
        <p:txBody>
          <a:bodyPr/>
          <a:lstStyle/>
          <a:p>
            <a:pPr algn="ctr" rtl="1">
              <a:spcBef>
                <a:spcPct val="0"/>
              </a:spcBef>
              <a:buFontTx/>
              <a:buNone/>
            </a:pPr>
            <a:r>
              <a:rPr lang="fa-IR" altLang="en-US" sz="4800" b="1" dirty="0"/>
              <a:t>فصل سوم </a:t>
            </a:r>
            <a:endParaRPr lang="en-US" altLang="en-US" sz="4800" b="1" dirty="0"/>
          </a:p>
          <a:p>
            <a:pPr algn="ctr" rtl="1">
              <a:spcBef>
                <a:spcPct val="0"/>
              </a:spcBef>
              <a:buFontTx/>
              <a:buNone/>
            </a:pPr>
            <a:endParaRPr lang="fa-IR" altLang="en-US" sz="4400" dirty="0"/>
          </a:p>
          <a:p>
            <a:pPr algn="ctr" rtl="1">
              <a:spcBef>
                <a:spcPct val="0"/>
              </a:spcBef>
              <a:buFontTx/>
              <a:buNone/>
            </a:pPr>
            <a:endParaRPr lang="fa-IR" altLang="en-US" sz="4400" dirty="0"/>
          </a:p>
          <a:p>
            <a:pPr algn="ctr" rtl="1">
              <a:spcBef>
                <a:spcPct val="0"/>
              </a:spcBef>
              <a:buFontTx/>
              <a:buNone/>
            </a:pPr>
            <a:r>
              <a:rPr lang="fa-IR" altLang="en-US" sz="4400" dirty="0"/>
              <a:t>هزینه يابی مرحله ای</a:t>
            </a:r>
          </a:p>
          <a:p>
            <a:endParaRPr lang="en-US" altLang="en-US" sz="4800" dirty="0"/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5159376" y="5947153"/>
            <a:ext cx="248787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rtl="1"/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0" hangingPunct="0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302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E4504-1A7F-435B-AF06-A6437197ED4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4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2205038"/>
            <a:ext cx="8362950" cy="4114800"/>
          </a:xfrm>
        </p:spPr>
        <p:txBody>
          <a:bodyPr/>
          <a:lstStyle/>
          <a:p>
            <a:pPr algn="r">
              <a:buFontTx/>
              <a:buNone/>
            </a:pPr>
            <a:r>
              <a:rPr lang="ar-SA" altLang="en-US"/>
              <a:t>و سپس</a:t>
            </a:r>
            <a:r>
              <a:rPr lang="fa-IR" altLang="en-US"/>
              <a:t> </a:t>
            </a:r>
            <a:r>
              <a:rPr lang="ar-SA" altLang="en-US"/>
              <a:t> جهت </a:t>
            </a:r>
            <a:r>
              <a:rPr lang="fa-IR" altLang="en-US"/>
              <a:t> </a:t>
            </a:r>
            <a:r>
              <a:rPr lang="ar-SA" altLang="en-US"/>
              <a:t>تکميل</a:t>
            </a:r>
            <a:r>
              <a:rPr lang="fa-IR" altLang="en-US"/>
              <a:t>  </a:t>
            </a:r>
            <a:r>
              <a:rPr lang="ar-SA" altLang="en-US"/>
              <a:t> نهايی</a:t>
            </a:r>
            <a:r>
              <a:rPr lang="fa-IR" altLang="en-US"/>
              <a:t> </a:t>
            </a:r>
            <a:r>
              <a:rPr lang="ar-SA" altLang="en-US"/>
              <a:t> به </a:t>
            </a:r>
            <a:r>
              <a:rPr lang="fa-IR" altLang="en-US"/>
              <a:t> </a:t>
            </a:r>
            <a:r>
              <a:rPr lang="ar-SA" altLang="en-US"/>
              <a:t>مرحله </a:t>
            </a:r>
            <a:r>
              <a:rPr lang="fa-IR" altLang="en-US"/>
              <a:t> </a:t>
            </a:r>
            <a:r>
              <a:rPr lang="ar-SA" altLang="en-US"/>
              <a:t>بسته بندی </a:t>
            </a:r>
            <a:r>
              <a:rPr lang="fa-IR" altLang="en-US"/>
              <a:t> </a:t>
            </a:r>
            <a:r>
              <a:rPr lang="ar-SA" altLang="en-US"/>
              <a:t>منتقل</a:t>
            </a:r>
            <a:r>
              <a:rPr lang="fa-IR" altLang="en-US"/>
              <a:t>  </a:t>
            </a:r>
            <a:r>
              <a:rPr lang="ar-SA" altLang="en-US"/>
              <a:t> می شوند کالاي</a:t>
            </a:r>
            <a:r>
              <a:rPr lang="fa-IR" altLang="en-US"/>
              <a:t>ی</a:t>
            </a:r>
            <a:r>
              <a:rPr lang="ar-SA" altLang="en-US"/>
              <a:t> که ساخت آنها به پايان رسيده به انبار کالای ساخته شده ارسال خواهد گرديد</a:t>
            </a:r>
            <a:r>
              <a:rPr lang="fa-IR" altLang="en-US"/>
              <a:t> .</a:t>
            </a:r>
          </a:p>
          <a:p>
            <a:pPr algn="r">
              <a:buFontTx/>
              <a:buNone/>
            </a:pPr>
            <a:r>
              <a:rPr lang="ar-SA" altLang="en-US"/>
              <a:t>حساب کالای در جريان ساخت مرحله مونتاژ که اولين مرحله ساخت می باشد برای نمونه به شرح زير است </a:t>
            </a:r>
            <a:r>
              <a:rPr lang="fa-IR" altLang="en-US"/>
              <a:t>: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7981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07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11CBD0D0-45F5-487E-8881-4EFDB1D9E9F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46197" name="Rectangle 53"/>
          <p:cNvSpPr>
            <a:spLocks noGrp="1" noChangeArrowheads="1"/>
          </p:cNvSpPr>
          <p:nvPr>
            <p:ph type="subTitle" idx="1"/>
          </p:nvPr>
        </p:nvSpPr>
        <p:spPr>
          <a:xfrm>
            <a:off x="1992313" y="3860801"/>
            <a:ext cx="8208962" cy="2422525"/>
          </a:xfrm>
        </p:spPr>
        <p:txBody>
          <a:bodyPr/>
          <a:lstStyle/>
          <a:p>
            <a:pPr algn="r"/>
            <a:r>
              <a:rPr lang="ar-SA" altLang="en-US"/>
              <a:t>با</a:t>
            </a:r>
            <a:r>
              <a:rPr lang="fa-IR" altLang="en-US"/>
              <a:t> </a:t>
            </a:r>
            <a:r>
              <a:rPr lang="ar-SA" altLang="en-US"/>
              <a:t> فرض</a:t>
            </a:r>
            <a:r>
              <a:rPr lang="fa-IR" altLang="en-US"/>
              <a:t> </a:t>
            </a:r>
            <a:r>
              <a:rPr lang="ar-SA" altLang="en-US"/>
              <a:t> اينکه تعداد محصولات مرحله يک 100000 واحد می باشد</a:t>
            </a:r>
            <a:r>
              <a:rPr lang="fa-IR" altLang="en-US"/>
              <a:t> </a:t>
            </a:r>
            <a:r>
              <a:rPr lang="ar-SA" altLang="en-US"/>
              <a:t> قيمت</a:t>
            </a:r>
            <a:r>
              <a:rPr lang="fa-IR" altLang="en-US"/>
              <a:t> </a:t>
            </a:r>
            <a:r>
              <a:rPr lang="ar-SA" altLang="en-US"/>
              <a:t> تمام</a:t>
            </a:r>
            <a:r>
              <a:rPr lang="fa-IR" altLang="en-US"/>
              <a:t> </a:t>
            </a:r>
            <a:r>
              <a:rPr lang="ar-SA" altLang="en-US"/>
              <a:t> شده </a:t>
            </a:r>
            <a:r>
              <a:rPr lang="fa-IR" altLang="en-US"/>
              <a:t> </a:t>
            </a:r>
            <a:r>
              <a:rPr lang="ar-SA" altLang="en-US"/>
              <a:t>هر واحد محصول</a:t>
            </a:r>
            <a:r>
              <a:rPr lang="fa-IR" altLang="en-US"/>
              <a:t> </a:t>
            </a:r>
            <a:r>
              <a:rPr lang="ar-SA" altLang="en-US"/>
              <a:t> در اين مرحله عبارتند از </a:t>
            </a:r>
            <a:r>
              <a:rPr lang="fa-IR" altLang="en-US"/>
              <a:t>:       </a:t>
            </a:r>
            <a:r>
              <a:rPr lang="ar-SA" altLang="en-US"/>
              <a:t>ريال</a:t>
            </a:r>
            <a:r>
              <a:rPr lang="fa-IR" altLang="en-US"/>
              <a:t>     114    =         14400000</a:t>
            </a:r>
          </a:p>
          <a:p>
            <a:r>
              <a:rPr lang="fa-IR" altLang="en-US"/>
              <a:t>100000  </a:t>
            </a:r>
            <a:r>
              <a:rPr lang="en-US" altLang="en-US"/>
              <a:t>                                      </a:t>
            </a:r>
            <a:r>
              <a:rPr lang="fa-IR" altLang="en-US"/>
              <a:t>       </a:t>
            </a:r>
            <a:endParaRPr lang="en-US" altLang="en-US"/>
          </a:p>
        </p:txBody>
      </p:sp>
      <p:graphicFrame>
        <p:nvGraphicFramePr>
          <p:cNvPr id="646194" name="Group 50"/>
          <p:cNvGraphicFramePr>
            <a:graphicFrameLocks noGrp="1"/>
          </p:cNvGraphicFramePr>
          <p:nvPr>
            <p:ph idx="4294967295"/>
          </p:nvPr>
        </p:nvGraphicFramePr>
        <p:xfrm>
          <a:off x="2438400" y="692150"/>
          <a:ext cx="8229600" cy="300532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19446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انتقال به مرحله 2    14400000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مواد مستقیم            4800000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دستمزد مستقیم         6000000  سربار کارخانه        3600000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14400000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14400000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46158" name="Text Box 14"/>
          <p:cNvSpPr txBox="1">
            <a:spLocks noChangeArrowheads="1"/>
          </p:cNvSpPr>
          <p:nvPr/>
        </p:nvSpPr>
        <p:spPr bwMode="auto">
          <a:xfrm>
            <a:off x="3719514" y="260351"/>
            <a:ext cx="4751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کالای در جریان ساخت </a:t>
            </a:r>
            <a:r>
              <a:rPr lang="ar-SA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–</a:t>
            </a:r>
            <a:r>
              <a:rPr lang="fa-IR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مرحله مونتاژ(مرحله 1)</a:t>
            </a:r>
            <a:endParaRPr lang="en-US" alt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46195" name="Text Box 51"/>
          <p:cNvSpPr txBox="1">
            <a:spLocks noChangeArrowheads="1"/>
          </p:cNvSpPr>
          <p:nvPr/>
        </p:nvSpPr>
        <p:spPr bwMode="auto">
          <a:xfrm>
            <a:off x="1992313" y="6237289"/>
            <a:ext cx="820896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fa-IR" alt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fa-IR" alt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                              </a:t>
            </a:r>
            <a:endParaRPr lang="en-US" alt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46198" name="Line 54"/>
          <p:cNvSpPr>
            <a:spLocks noChangeShapeType="1"/>
          </p:cNvSpPr>
          <p:nvPr/>
        </p:nvSpPr>
        <p:spPr bwMode="auto">
          <a:xfrm>
            <a:off x="2495550" y="5445125"/>
            <a:ext cx="172878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21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4B567-859B-4772-9807-07BB48236636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700213"/>
            <a:ext cx="8229600" cy="4525962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دوائر خدماتی</a:t>
            </a:r>
            <a:r>
              <a:rPr lang="fa-IR" altLang="en-US" b="1"/>
              <a:t> </a:t>
            </a:r>
            <a:r>
              <a:rPr lang="fa-IR" altLang="en-US"/>
              <a:t>:</a:t>
            </a:r>
          </a:p>
          <a:p>
            <a:pPr algn="r">
              <a:buFontTx/>
              <a:buNone/>
            </a:pPr>
            <a:r>
              <a:rPr lang="fa-IR" altLang="en-US"/>
              <a:t>دوائر خدماتی  دوائری  است  که  خدماتی را  به طور غیر مستقیم  در  جهت  ساخت  محصول  ارائه  می دهند .</a:t>
            </a:r>
          </a:p>
          <a:p>
            <a:pPr algn="r">
              <a:buFontTx/>
              <a:buNone/>
            </a:pPr>
            <a:r>
              <a:rPr lang="fa-IR" altLang="en-US"/>
              <a:t>خدمات ارائه  شده  به  تنهایی  قادر به  تغییر مواد اوليه  به کالای   ساخته شده  نمی باشد 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4049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051C-DC82-4E48-A217-D2CD12250E3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2349500"/>
            <a:ext cx="8229600" cy="2736850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هزینه های  دوائر  خدماتی  باید   به  ترتیب  خاصی   بین مراحل  تولیدی  تسهيم   و  سهم   هر   مرحله  به   عنوان قسمتی  از سر بار آن  مرحله  به  حساب آيد .  نمونه هایی از دوائر خدماتی می توان تعمیرات  و  نگهداری نیروگاه و حفاظت  را  نام  برد .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14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44B3-BA05-46B4-8EC1-38973CF7AEE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484313"/>
            <a:ext cx="9144000" cy="4824412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انتقال حساب بين دوائر خدماتی و تولیدی به ترتیب زیر است :</a:t>
            </a:r>
          </a:p>
          <a:p>
            <a:pPr algn="r">
              <a:buFontTx/>
              <a:buNone/>
            </a:pPr>
            <a:r>
              <a:rPr lang="fa-IR" altLang="en-US"/>
              <a:t>1- محاسبه معادل آحاد تکمیل شده :</a:t>
            </a:r>
          </a:p>
          <a:p>
            <a:pPr algn="r">
              <a:buFontTx/>
              <a:buNone/>
            </a:pPr>
            <a:r>
              <a:rPr lang="fa-IR" altLang="en-US"/>
              <a:t>تکميل موجودی کالای در جریان ساخت اول                     **</a:t>
            </a:r>
          </a:p>
          <a:p>
            <a:pPr algn="r">
              <a:buFontTx/>
              <a:buNone/>
            </a:pPr>
            <a:r>
              <a:rPr lang="fa-IR" altLang="en-US"/>
              <a:t>کالای تکمیل شده  و منتقل  شده  به انبار کالای  ساخته  شده   **</a:t>
            </a:r>
          </a:p>
          <a:p>
            <a:pPr algn="r">
              <a:buFontTx/>
              <a:buNone/>
            </a:pPr>
            <a:r>
              <a:rPr lang="fa-IR" altLang="en-US"/>
              <a:t>کالای  در جریان  ساخت  آخر                                     **</a:t>
            </a:r>
          </a:p>
          <a:p>
            <a:pPr algn="r">
              <a:buFontTx/>
              <a:buNone/>
            </a:pPr>
            <a:r>
              <a:rPr lang="fa-IR" altLang="en-US"/>
              <a:t>معادل   آحاد    تکمیل   شده                                        **</a:t>
            </a:r>
          </a:p>
          <a:p>
            <a:pPr>
              <a:buFontTx/>
              <a:buNone/>
            </a:pPr>
            <a:endParaRPr lang="en-US" altLang="en-US" sz="2200"/>
          </a:p>
        </p:txBody>
      </p:sp>
      <p:sp>
        <p:nvSpPr>
          <p:cNvPr id="108548" name="Freeform 4"/>
          <p:cNvSpPr>
            <a:spLocks/>
          </p:cNvSpPr>
          <p:nvPr/>
        </p:nvSpPr>
        <p:spPr bwMode="auto">
          <a:xfrm>
            <a:off x="1919288" y="4292601"/>
            <a:ext cx="742950" cy="3175"/>
          </a:xfrm>
          <a:custGeom>
            <a:avLst/>
            <a:gdLst>
              <a:gd name="T0" fmla="*/ 0 w 468"/>
              <a:gd name="T1" fmla="*/ 0 h 2"/>
              <a:gd name="T2" fmla="*/ 468 w 468"/>
              <a:gd name="T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68" h="2">
                <a:moveTo>
                  <a:pt x="0" y="0"/>
                </a:moveTo>
                <a:lnTo>
                  <a:pt x="468" y="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49" name="Freeform 5"/>
          <p:cNvSpPr>
            <a:spLocks/>
          </p:cNvSpPr>
          <p:nvPr/>
        </p:nvSpPr>
        <p:spPr bwMode="auto">
          <a:xfrm>
            <a:off x="1919288" y="4797426"/>
            <a:ext cx="742950" cy="3175"/>
          </a:xfrm>
          <a:custGeom>
            <a:avLst/>
            <a:gdLst>
              <a:gd name="T0" fmla="*/ 0 w 468"/>
              <a:gd name="T1" fmla="*/ 0 h 2"/>
              <a:gd name="T2" fmla="*/ 468 w 468"/>
              <a:gd name="T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68" h="2">
                <a:moveTo>
                  <a:pt x="0" y="0"/>
                </a:moveTo>
                <a:lnTo>
                  <a:pt x="468" y="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50" name="Freeform 6"/>
          <p:cNvSpPr>
            <a:spLocks/>
          </p:cNvSpPr>
          <p:nvPr/>
        </p:nvSpPr>
        <p:spPr bwMode="auto">
          <a:xfrm>
            <a:off x="1919288" y="4868864"/>
            <a:ext cx="742950" cy="3175"/>
          </a:xfrm>
          <a:custGeom>
            <a:avLst/>
            <a:gdLst>
              <a:gd name="T0" fmla="*/ 0 w 468"/>
              <a:gd name="T1" fmla="*/ 0 h 2"/>
              <a:gd name="T2" fmla="*/ 468 w 468"/>
              <a:gd name="T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68" h="2">
                <a:moveTo>
                  <a:pt x="0" y="0"/>
                </a:moveTo>
                <a:lnTo>
                  <a:pt x="468" y="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0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1C93-D725-470B-9658-424625D65E01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ar-SA" altLang="en-US"/>
              <a:t>فرض</a:t>
            </a:r>
            <a:r>
              <a:rPr lang="fa-IR" altLang="en-US"/>
              <a:t> </a:t>
            </a:r>
            <a:r>
              <a:rPr lang="ar-SA" altLang="en-US"/>
              <a:t> کنيد دايره</a:t>
            </a:r>
            <a:r>
              <a:rPr lang="fa-IR" altLang="en-US"/>
              <a:t> </a:t>
            </a:r>
            <a:r>
              <a:rPr lang="ar-SA" altLang="en-US"/>
              <a:t> نيروگاه در يک ماه 750هزارکيلو وات برق توليدی </a:t>
            </a:r>
            <a:r>
              <a:rPr lang="fa-IR" altLang="en-US"/>
              <a:t> </a:t>
            </a:r>
            <a:r>
              <a:rPr lang="ar-SA" altLang="en-US"/>
              <a:t>نموده</a:t>
            </a:r>
            <a:r>
              <a:rPr lang="fa-IR" altLang="en-US"/>
              <a:t>  </a:t>
            </a:r>
            <a:r>
              <a:rPr lang="ar-SA" altLang="en-US"/>
              <a:t>وجمع هزينه های</a:t>
            </a:r>
            <a:r>
              <a:rPr lang="fa-IR" altLang="en-US"/>
              <a:t> </a:t>
            </a:r>
            <a:r>
              <a:rPr lang="ar-SA" altLang="en-US"/>
              <a:t> مربوط به اين دايره خدماتی بالغ</a:t>
            </a:r>
            <a:r>
              <a:rPr lang="fa-IR" altLang="en-US"/>
              <a:t> </a:t>
            </a:r>
            <a:r>
              <a:rPr lang="ar-SA" altLang="en-US"/>
              <a:t> بر 4500000 ريال يا 6 ريال برای هر کيلو وات می باشد .</a:t>
            </a:r>
            <a:endParaRPr lang="fa-IR" altLang="en-US"/>
          </a:p>
          <a:p>
            <a:pPr algn="r">
              <a:buFontTx/>
              <a:buNone/>
            </a:pPr>
            <a:r>
              <a:rPr lang="fa-IR" altLang="en-US"/>
              <a:t>( 6 = 750000</a:t>
            </a:r>
            <a:r>
              <a:rPr lang="ar-SA" altLang="en-US"/>
              <a:t>÷4500000) </a:t>
            </a:r>
            <a:r>
              <a:rPr lang="fa-IR" altLang="en-US"/>
              <a:t>ه</a:t>
            </a:r>
            <a:r>
              <a:rPr lang="ar-SA" altLang="en-US"/>
              <a:t>زينه های سربارکارخانه برای دواير</a:t>
            </a:r>
            <a:r>
              <a:rPr lang="fa-IR" altLang="en-US"/>
              <a:t> </a:t>
            </a:r>
            <a:r>
              <a:rPr lang="ar-SA" altLang="en-US"/>
              <a:t>که برق مصرف می نمايد با نرخ هرکيلو وات 6 ريال منظور می شود</a:t>
            </a:r>
            <a:r>
              <a:rPr lang="fa-IR" altLang="en-US"/>
              <a:t> .</a:t>
            </a:r>
            <a:r>
              <a:rPr lang="ar-SA" altLang="en-US"/>
              <a:t>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7926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F72AE-ABF9-4903-9516-299D3F1A96B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905000"/>
            <a:ext cx="8435975" cy="4114800"/>
          </a:xfrm>
        </p:spPr>
        <p:txBody>
          <a:bodyPr/>
          <a:lstStyle/>
          <a:p>
            <a:pPr algn="r">
              <a:buFontTx/>
              <a:buNone/>
            </a:pPr>
            <a:r>
              <a:rPr lang="ar-SA" altLang="en-US"/>
              <a:t>حال اگربرای مثال کارخانه ای دارای دومرحله باشد ودرطی ماه </a:t>
            </a:r>
            <a:r>
              <a:rPr lang="fa-IR" altLang="en-US"/>
              <a:t> </a:t>
            </a:r>
            <a:r>
              <a:rPr lang="ar-SA" altLang="en-US"/>
              <a:t>مصرف </a:t>
            </a:r>
            <a:r>
              <a:rPr lang="fa-IR" altLang="en-US"/>
              <a:t> </a:t>
            </a:r>
            <a:r>
              <a:rPr lang="ar-SA" altLang="en-US"/>
              <a:t>مرحله</a:t>
            </a:r>
            <a:r>
              <a:rPr lang="fa-IR" altLang="en-US"/>
              <a:t> </a:t>
            </a:r>
            <a:r>
              <a:rPr lang="ar-SA" altLang="en-US"/>
              <a:t> يک 450000</a:t>
            </a:r>
            <a:r>
              <a:rPr lang="fa-IR" altLang="en-US"/>
              <a:t> </a:t>
            </a:r>
            <a:r>
              <a:rPr lang="ar-SA" altLang="en-US"/>
              <a:t> کيلو</a:t>
            </a:r>
            <a:r>
              <a:rPr lang="fa-IR" altLang="en-US"/>
              <a:t> </a:t>
            </a:r>
            <a:r>
              <a:rPr lang="ar-SA" altLang="en-US"/>
              <a:t> وات</a:t>
            </a:r>
            <a:r>
              <a:rPr lang="fa-IR" altLang="en-US"/>
              <a:t> </a:t>
            </a:r>
            <a:r>
              <a:rPr lang="ar-SA" altLang="en-US"/>
              <a:t> و مصرف مرحله</a:t>
            </a:r>
            <a:r>
              <a:rPr lang="fa-IR" altLang="en-US"/>
              <a:t> </a:t>
            </a:r>
            <a:r>
              <a:rPr lang="ar-SA" altLang="en-US"/>
              <a:t> دو 300000 </a:t>
            </a:r>
            <a:r>
              <a:rPr lang="fa-IR" altLang="en-US"/>
              <a:t> </a:t>
            </a:r>
            <a:r>
              <a:rPr lang="ar-SA" altLang="en-US"/>
              <a:t>کيلو وات</a:t>
            </a:r>
            <a:r>
              <a:rPr lang="fa-IR" altLang="en-US"/>
              <a:t> </a:t>
            </a:r>
            <a:r>
              <a:rPr lang="ar-SA" altLang="en-US"/>
              <a:t> باشد</a:t>
            </a:r>
            <a:r>
              <a:rPr lang="fa-IR" altLang="en-US"/>
              <a:t>  </a:t>
            </a:r>
            <a:r>
              <a:rPr lang="ar-SA" altLang="en-US"/>
              <a:t>سهم</a:t>
            </a:r>
            <a:r>
              <a:rPr lang="fa-IR" altLang="en-US"/>
              <a:t> </a:t>
            </a:r>
            <a:r>
              <a:rPr lang="ar-SA" altLang="en-US"/>
              <a:t> اين </a:t>
            </a:r>
            <a:r>
              <a:rPr lang="fa-IR" altLang="en-US"/>
              <a:t> </a:t>
            </a:r>
            <a:r>
              <a:rPr lang="ar-SA" altLang="en-US"/>
              <a:t>مرحل </a:t>
            </a:r>
            <a:r>
              <a:rPr lang="fa-IR" altLang="en-US"/>
              <a:t> </a:t>
            </a:r>
            <a:r>
              <a:rPr lang="ar-SA" altLang="en-US"/>
              <a:t>از هزينه برق به</a:t>
            </a:r>
            <a:r>
              <a:rPr lang="fa-IR" altLang="en-US"/>
              <a:t> </a:t>
            </a:r>
            <a:r>
              <a:rPr lang="ar-SA" altLang="en-US"/>
              <a:t> ترتيب 2700000 ريال</a:t>
            </a:r>
            <a:r>
              <a:rPr lang="fa-IR" altLang="en-US"/>
              <a:t> </a:t>
            </a:r>
            <a:r>
              <a:rPr lang="ar-SA" altLang="en-US"/>
              <a:t> و 1800000 ريال می باشد .</a:t>
            </a:r>
            <a:endParaRPr lang="fa-IR" altLang="en-US"/>
          </a:p>
          <a:p>
            <a:pPr algn="r"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059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B26A-8DCD-4948-A8E0-F74A1A0ECB94}" type="slidenum">
              <a:rPr lang="en-US" altLang="en-US"/>
              <a:pPr/>
              <a:t>17</a:t>
            </a:fld>
            <a:endParaRPr lang="en-US" altLang="en-US"/>
          </a:p>
        </p:txBody>
      </p:sp>
      <p:graphicFrame>
        <p:nvGraphicFramePr>
          <p:cNvPr id="652319" name="Group 31"/>
          <p:cNvGraphicFramePr>
            <a:graphicFrameLocks noGrp="1"/>
          </p:cNvGraphicFramePr>
          <p:nvPr>
            <p:ph idx="1"/>
          </p:nvPr>
        </p:nvGraphicFramePr>
        <p:xfrm>
          <a:off x="1981200" y="1905000"/>
          <a:ext cx="8229600" cy="472090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36845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انتقال به مرحله1      2700000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انتقال به مرحله2      1800000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گازوییل                1800000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حقوق و دستمزد       1275000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استهلاک                 450000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بیمه                      300000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عوارض                225000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تعمیرات                 375000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سایر هزینه ها           75000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4500000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4500000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52320" name="Text Box 32"/>
          <p:cNvSpPr txBox="1">
            <a:spLocks noChangeArrowheads="1"/>
          </p:cNvSpPr>
          <p:nvPr/>
        </p:nvSpPr>
        <p:spPr bwMode="auto">
          <a:xfrm>
            <a:off x="4079875" y="1412875"/>
            <a:ext cx="4103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دایره خدماتی نیروگاه(برق)</a:t>
            </a:r>
            <a:endParaRPr lang="en-US" alt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190224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9625-3BF7-41A7-BAFD-613EC12D013B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484313"/>
            <a:ext cx="8229600" cy="3529012"/>
          </a:xfrm>
        </p:spPr>
        <p:txBody>
          <a:bodyPr/>
          <a:lstStyle/>
          <a:p>
            <a:pPr algn="r">
              <a:buFontTx/>
              <a:buNone/>
            </a:pPr>
            <a:r>
              <a:rPr lang="ar-SA" altLang="en-US"/>
              <a:t>مثال </a:t>
            </a:r>
            <a:r>
              <a:rPr lang="fa-IR" altLang="en-US"/>
              <a:t>:</a:t>
            </a:r>
          </a:p>
          <a:p>
            <a:pPr algn="r">
              <a:buFontTx/>
              <a:buNone/>
            </a:pPr>
            <a:r>
              <a:rPr lang="ar-SA" altLang="en-US"/>
              <a:t>تعداد</a:t>
            </a:r>
            <a:r>
              <a:rPr lang="fa-IR" altLang="en-US"/>
              <a:t> </a:t>
            </a:r>
            <a:r>
              <a:rPr lang="ar-SA" altLang="en-US"/>
              <a:t>محصول تکميل شده مرحله يک 4500</a:t>
            </a:r>
            <a:r>
              <a:rPr lang="fa-IR" altLang="en-US"/>
              <a:t> واحد </a:t>
            </a:r>
            <a:r>
              <a:rPr lang="ar-SA" altLang="en-US"/>
              <a:t>می باشد</a:t>
            </a:r>
            <a:r>
              <a:rPr lang="fa-IR" altLang="en-US"/>
              <a:t> </a:t>
            </a:r>
            <a:r>
              <a:rPr lang="ar-SA" altLang="en-US"/>
              <a:t> و</a:t>
            </a:r>
            <a:r>
              <a:rPr lang="fa-IR" altLang="en-US"/>
              <a:t> </a:t>
            </a:r>
            <a:r>
              <a:rPr lang="ar-SA" altLang="en-US"/>
              <a:t>در پايان</a:t>
            </a:r>
            <a:r>
              <a:rPr lang="fa-IR" altLang="en-US"/>
              <a:t> </a:t>
            </a:r>
            <a:r>
              <a:rPr lang="ar-SA" altLang="en-US"/>
              <a:t> دوره</a:t>
            </a:r>
            <a:r>
              <a:rPr lang="fa-IR" altLang="en-US"/>
              <a:t>  </a:t>
            </a:r>
            <a:r>
              <a:rPr lang="ar-SA" altLang="en-US"/>
              <a:t>تعداد 500</a:t>
            </a:r>
            <a:r>
              <a:rPr lang="fa-IR" altLang="en-US"/>
              <a:t> واحد  </a:t>
            </a:r>
            <a:r>
              <a:rPr lang="ar-SA" altLang="en-US"/>
              <a:t>که از</a:t>
            </a:r>
            <a:r>
              <a:rPr lang="fa-IR" altLang="en-US"/>
              <a:t> نقطه  </a:t>
            </a:r>
            <a:r>
              <a:rPr lang="ar-SA" altLang="en-US"/>
              <a:t>نظر</a:t>
            </a:r>
            <a:r>
              <a:rPr lang="fa-IR" altLang="en-US"/>
              <a:t> </a:t>
            </a:r>
            <a:r>
              <a:rPr lang="ar-SA" altLang="en-US"/>
              <a:t> مواد 100</a:t>
            </a:r>
            <a:r>
              <a:rPr lang="fa-IR" altLang="en-US"/>
              <a:t>%</a:t>
            </a:r>
            <a:r>
              <a:rPr lang="ar-SA" altLang="en-US"/>
              <a:t> تکميل</a:t>
            </a:r>
            <a:r>
              <a:rPr lang="fa-IR" altLang="en-US"/>
              <a:t> </a:t>
            </a:r>
            <a:r>
              <a:rPr lang="ar-SA" altLang="en-US"/>
              <a:t> و</a:t>
            </a:r>
            <a:r>
              <a:rPr lang="fa-IR" altLang="en-US"/>
              <a:t> </a:t>
            </a:r>
            <a:r>
              <a:rPr lang="ar-SA" altLang="en-US"/>
              <a:t>از </a:t>
            </a:r>
            <a:r>
              <a:rPr lang="fa-IR" altLang="en-US"/>
              <a:t> </a:t>
            </a:r>
            <a:r>
              <a:rPr lang="ar-SA" altLang="en-US"/>
              <a:t>نظر</a:t>
            </a:r>
            <a:r>
              <a:rPr lang="fa-IR" altLang="en-US"/>
              <a:t> </a:t>
            </a:r>
            <a:r>
              <a:rPr lang="ar-SA" altLang="en-US"/>
              <a:t> دستمزد</a:t>
            </a:r>
            <a:r>
              <a:rPr lang="fa-IR" altLang="en-US"/>
              <a:t>  و سربار</a:t>
            </a:r>
            <a:r>
              <a:rPr lang="ar-SA" altLang="en-US"/>
              <a:t> </a:t>
            </a:r>
            <a:r>
              <a:rPr lang="fa-IR" altLang="en-US"/>
              <a:t>( هزینه های تبدیل )</a:t>
            </a:r>
            <a:r>
              <a:rPr lang="ar-SA" altLang="en-US"/>
              <a:t>60 </a:t>
            </a:r>
            <a:r>
              <a:rPr lang="fa-IR" altLang="en-US"/>
              <a:t>%</a:t>
            </a:r>
            <a:r>
              <a:rPr lang="ar-SA" altLang="en-US"/>
              <a:t> تکميل موجود</a:t>
            </a:r>
            <a:r>
              <a:rPr lang="fa-IR" altLang="en-US"/>
              <a:t> </a:t>
            </a:r>
            <a:r>
              <a:rPr lang="ar-SA" altLang="en-US"/>
              <a:t> باشد .</a:t>
            </a:r>
            <a:endParaRPr lang="fa-IR" altLang="en-US"/>
          </a:p>
          <a:p>
            <a:pPr algn="r">
              <a:buFontTx/>
              <a:buNone/>
            </a:pPr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3783872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85F57-A861-4EAE-8747-B5272A2BBA65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05001"/>
            <a:ext cx="8229600" cy="3179763"/>
          </a:xfrm>
        </p:spPr>
        <p:txBody>
          <a:bodyPr/>
          <a:lstStyle/>
          <a:p>
            <a:pPr algn="r">
              <a:buFontTx/>
              <a:buNone/>
            </a:pPr>
            <a:r>
              <a:rPr lang="ar-SA" altLang="en-US"/>
              <a:t>محاسبه معادل آحاد تکميل شده</a:t>
            </a:r>
            <a:r>
              <a:rPr lang="fa-IR" altLang="en-US"/>
              <a:t> </a:t>
            </a:r>
            <a:r>
              <a:rPr lang="ar-SA" altLang="en-US"/>
              <a:t> و</a:t>
            </a:r>
            <a:r>
              <a:rPr lang="fa-IR" altLang="en-US"/>
              <a:t> </a:t>
            </a:r>
            <a:r>
              <a:rPr lang="ar-SA" altLang="en-US"/>
              <a:t> قيمت</a:t>
            </a:r>
            <a:r>
              <a:rPr lang="fa-IR" altLang="en-US"/>
              <a:t> </a:t>
            </a:r>
            <a:r>
              <a:rPr lang="ar-SA" altLang="en-US"/>
              <a:t>تمام شده</a:t>
            </a:r>
            <a:r>
              <a:rPr lang="fa-IR" altLang="en-US"/>
              <a:t> </a:t>
            </a:r>
            <a:r>
              <a:rPr lang="ar-SA" altLang="en-US"/>
              <a:t>واحدهای انتقالی و</a:t>
            </a:r>
            <a:r>
              <a:rPr lang="fa-IR" altLang="en-US"/>
              <a:t> </a:t>
            </a:r>
            <a:r>
              <a:rPr lang="ar-SA" altLang="en-US"/>
              <a:t>نيمه ساخته در پايان مرحله با فرض اينکه در طی دوره 5000کيلو مواد به ارزش 2000000 ريال</a:t>
            </a:r>
            <a:r>
              <a:rPr lang="fa-IR" altLang="en-US"/>
              <a:t> </a:t>
            </a:r>
            <a:r>
              <a:rPr lang="ar-SA" altLang="en-US"/>
              <a:t> و هزينه دستمزد</a:t>
            </a:r>
            <a:r>
              <a:rPr lang="fa-IR" altLang="en-US"/>
              <a:t> </a:t>
            </a:r>
            <a:r>
              <a:rPr lang="ar-SA" altLang="en-US"/>
              <a:t> به مبلغ 7200000 </a:t>
            </a:r>
            <a:r>
              <a:rPr lang="fa-IR" altLang="en-US"/>
              <a:t> </a:t>
            </a:r>
            <a:r>
              <a:rPr lang="ar-SA" altLang="en-US"/>
              <a:t>ريال به</a:t>
            </a:r>
            <a:r>
              <a:rPr lang="fa-IR" altLang="en-US"/>
              <a:t> </a:t>
            </a:r>
            <a:r>
              <a:rPr lang="ar-SA" altLang="en-US"/>
              <a:t> وقوع </a:t>
            </a:r>
            <a:r>
              <a:rPr lang="fa-IR" altLang="en-US"/>
              <a:t> </a:t>
            </a:r>
            <a:r>
              <a:rPr lang="ar-SA" altLang="en-US"/>
              <a:t>پيوسته</a:t>
            </a:r>
            <a:r>
              <a:rPr lang="fa-IR" altLang="en-US"/>
              <a:t> </a:t>
            </a:r>
            <a:r>
              <a:rPr lang="ar-SA" altLang="en-US"/>
              <a:t> باشد ب</a:t>
            </a:r>
            <a:r>
              <a:rPr lang="fa-IR" altLang="en-US"/>
              <a:t>ه </a:t>
            </a:r>
            <a:r>
              <a:rPr lang="ar-SA" altLang="en-US"/>
              <a:t>شرح</a:t>
            </a:r>
            <a:r>
              <a:rPr lang="fa-IR" altLang="en-US"/>
              <a:t> </a:t>
            </a:r>
            <a:r>
              <a:rPr lang="ar-SA" altLang="en-US"/>
              <a:t> زير قابل </a:t>
            </a:r>
            <a:r>
              <a:rPr lang="fa-IR" altLang="en-US"/>
              <a:t> </a:t>
            </a:r>
            <a:r>
              <a:rPr lang="ar-SA" altLang="en-US"/>
              <a:t>محاسبه است 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96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358C-6A99-48E1-B13B-A688564F030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2133601"/>
            <a:ext cx="8229600" cy="3197225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روش    هزینه يابی   مرحله ای   در  صنایع   تولید  کننده محصولات  شیمیایی  ،  نفت ، نساجی ، سیمان ،  پلاستيک و غيره  مورد  استفاده  قرار  می گيرد در این گونه صنایع تولید  بی وقفه   ادامه  دارد .</a:t>
            </a:r>
          </a:p>
          <a:p>
            <a:pPr algn="r"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0367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230E-49A3-4AEE-9FAF-49FA9258EF89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333376"/>
            <a:ext cx="8362950" cy="6119813"/>
          </a:xfrm>
        </p:spPr>
        <p:txBody>
          <a:bodyPr>
            <a:normAutofit lnSpcReduction="10000"/>
          </a:bodyPr>
          <a:lstStyle/>
          <a:p>
            <a:pPr algn="r">
              <a:lnSpc>
                <a:spcPct val="90000"/>
              </a:lnSpc>
              <a:buFontTx/>
              <a:buNone/>
            </a:pPr>
            <a:r>
              <a:rPr lang="ar-SA" altLang="en-US" sz="2400"/>
              <a:t>جدول محاسبه معادل آحاد تکميل شده</a:t>
            </a:r>
            <a:r>
              <a:rPr lang="fa-IR" altLang="en-US" sz="2400"/>
              <a:t> :</a:t>
            </a:r>
            <a:endParaRPr lang="fa-IR" altLang="en-US" sz="2400" u="sng"/>
          </a:p>
          <a:p>
            <a:pPr algn="r">
              <a:lnSpc>
                <a:spcPct val="90000"/>
              </a:lnSpc>
              <a:buFontTx/>
              <a:buNone/>
            </a:pPr>
            <a:r>
              <a:rPr lang="ar-SA" altLang="en-US" sz="2400" u="sng"/>
              <a:t>شرح</a:t>
            </a:r>
            <a:r>
              <a:rPr lang="fa-IR" altLang="en-US" sz="2400"/>
              <a:t>                                           </a:t>
            </a:r>
            <a:r>
              <a:rPr lang="ar-SA" altLang="en-US" sz="2400" u="sng"/>
              <a:t>مواد </a:t>
            </a:r>
            <a:r>
              <a:rPr lang="fa-IR" altLang="en-US" sz="2400"/>
              <a:t>            </a:t>
            </a:r>
            <a:r>
              <a:rPr lang="ar-SA" altLang="en-US" sz="2400" u="sng"/>
              <a:t>دستمزد</a:t>
            </a:r>
            <a:r>
              <a:rPr lang="fa-IR" altLang="en-US" sz="2400"/>
              <a:t>          </a:t>
            </a:r>
            <a:r>
              <a:rPr lang="fa-IR" altLang="en-US" sz="2400" u="sng"/>
              <a:t> </a:t>
            </a:r>
            <a:r>
              <a:rPr lang="ar-SA" altLang="en-US" sz="2400" u="sng"/>
              <a:t>سربار</a:t>
            </a:r>
            <a:r>
              <a:rPr lang="fa-IR" altLang="en-US" sz="2400"/>
              <a:t>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ar-SA" altLang="en-US" sz="2400"/>
              <a:t>آحاد تکميل شده انتقالی به مرحله </a:t>
            </a:r>
            <a:r>
              <a:rPr lang="fa-IR" altLang="en-US" sz="2400"/>
              <a:t>2        4500            4500         4500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ar-SA" altLang="en-US" sz="2400"/>
              <a:t>آحاد در جريان ساخت :</a:t>
            </a:r>
            <a:endParaRPr lang="fa-IR" altLang="en-US" sz="2400"/>
          </a:p>
          <a:p>
            <a:pPr algn="r">
              <a:lnSpc>
                <a:spcPct val="90000"/>
              </a:lnSpc>
              <a:buFontTx/>
              <a:buNone/>
            </a:pPr>
            <a:r>
              <a:rPr lang="ar-SA" altLang="en-US" sz="2400"/>
              <a:t>مواد (100% *500)</a:t>
            </a:r>
            <a:r>
              <a:rPr lang="fa-IR" altLang="en-US" sz="2400"/>
              <a:t>                        500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ar-SA" altLang="en-US" sz="2400"/>
              <a:t>دستمزد ( 60%*500)</a:t>
            </a:r>
            <a:r>
              <a:rPr lang="fa-IR" altLang="en-US" sz="2400"/>
              <a:t>                                          300  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ar-SA" altLang="en-US" sz="2400"/>
              <a:t>سربار ( 60% *500)</a:t>
            </a:r>
            <a:r>
              <a:rPr lang="fa-IR" altLang="en-US" sz="2400"/>
              <a:t>                                                           300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altLang="en-US" sz="2400"/>
              <a:t>                           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altLang="en-US" sz="2400"/>
              <a:t> </a:t>
            </a:r>
            <a:r>
              <a:rPr lang="ar-SA" altLang="en-US" sz="2400"/>
              <a:t>معادل آحاد تکميل شده</a:t>
            </a:r>
            <a:r>
              <a:rPr lang="fa-IR" altLang="en-US" sz="2400"/>
              <a:t>                     5000            4800         4800</a:t>
            </a:r>
            <a:endParaRPr lang="en-US" altLang="en-US" sz="2400"/>
          </a:p>
          <a:p>
            <a:pPr algn="r">
              <a:lnSpc>
                <a:spcPct val="90000"/>
              </a:lnSpc>
              <a:buFontTx/>
              <a:buNone/>
            </a:pPr>
            <a:r>
              <a:rPr lang="en-US" altLang="en-US" sz="2400"/>
              <a:t/>
            </a:r>
            <a:br>
              <a:rPr lang="en-US" altLang="en-US" sz="2400"/>
            </a:br>
            <a:r>
              <a:rPr lang="ar-SA" altLang="en-US" sz="2400"/>
              <a:t>عامل هزينه</a:t>
            </a:r>
            <a:r>
              <a:rPr lang="fa-IR" altLang="en-US" sz="2400"/>
              <a:t>                               2000000    4800000    7200000</a:t>
            </a:r>
            <a:endParaRPr lang="en-US" altLang="en-US" sz="2400"/>
          </a:p>
          <a:p>
            <a:pPr algn="r">
              <a:lnSpc>
                <a:spcPct val="90000"/>
              </a:lnSpc>
              <a:buFontTx/>
              <a:buNone/>
            </a:pPr>
            <a:r>
              <a:rPr lang="ar-SA" altLang="en-US" sz="2400"/>
              <a:t>سهم هر واحد از عامل هزينه</a:t>
            </a:r>
            <a:r>
              <a:rPr lang="fa-IR" altLang="en-US" sz="2400"/>
              <a:t>              400             1000           1500</a:t>
            </a:r>
            <a:endParaRPr lang="en-US" altLang="en-US" sz="2400"/>
          </a:p>
          <a:p>
            <a:pPr algn="r">
              <a:lnSpc>
                <a:spcPct val="90000"/>
              </a:lnSpc>
              <a:buFontTx/>
              <a:buNone/>
            </a:pPr>
            <a:r>
              <a:rPr lang="en-US" altLang="en-US" sz="2400"/>
              <a:t/>
            </a:r>
            <a:br>
              <a:rPr lang="en-US" altLang="en-US" sz="2400"/>
            </a:br>
            <a:r>
              <a:rPr lang="ar-SA" altLang="en-US" sz="2400"/>
              <a:t>ق ت شده مرحله 1</a:t>
            </a:r>
            <a:r>
              <a:rPr lang="fa-IR" altLang="en-US" sz="2400"/>
              <a:t>                                         </a:t>
            </a:r>
            <a:r>
              <a:rPr lang="ar-SA" altLang="en-US" sz="2400"/>
              <a:t>  </a:t>
            </a:r>
            <a:r>
              <a:rPr lang="fa-IR" altLang="en-US" sz="2400"/>
              <a:t>2900  </a:t>
            </a:r>
            <a:endParaRPr lang="en-US" altLang="en-US" sz="2400"/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altLang="en-US" sz="2400"/>
              <a:t>                                                       </a:t>
            </a:r>
            <a:endParaRPr lang="en-US" altLang="en-US" sz="2400"/>
          </a:p>
        </p:txBody>
      </p:sp>
      <p:sp>
        <p:nvSpPr>
          <p:cNvPr id="656388" name="Line 4"/>
          <p:cNvSpPr>
            <a:spLocks noChangeShapeType="1"/>
          </p:cNvSpPr>
          <p:nvPr/>
        </p:nvSpPr>
        <p:spPr bwMode="auto">
          <a:xfrm>
            <a:off x="5232401" y="3500438"/>
            <a:ext cx="11525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6389" name="Line 5"/>
          <p:cNvSpPr>
            <a:spLocks noChangeShapeType="1"/>
          </p:cNvSpPr>
          <p:nvPr/>
        </p:nvSpPr>
        <p:spPr bwMode="auto">
          <a:xfrm>
            <a:off x="3648076" y="3500438"/>
            <a:ext cx="11525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6390" name="Line 6"/>
          <p:cNvSpPr>
            <a:spLocks noChangeShapeType="1"/>
          </p:cNvSpPr>
          <p:nvPr/>
        </p:nvSpPr>
        <p:spPr bwMode="auto">
          <a:xfrm>
            <a:off x="2208214" y="3500438"/>
            <a:ext cx="11525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6391" name="Line 7"/>
          <p:cNvSpPr>
            <a:spLocks noChangeShapeType="1"/>
          </p:cNvSpPr>
          <p:nvPr/>
        </p:nvSpPr>
        <p:spPr bwMode="auto">
          <a:xfrm>
            <a:off x="5232401" y="4149725"/>
            <a:ext cx="11525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6392" name="Line 8"/>
          <p:cNvSpPr>
            <a:spLocks noChangeShapeType="1"/>
          </p:cNvSpPr>
          <p:nvPr/>
        </p:nvSpPr>
        <p:spPr bwMode="auto">
          <a:xfrm>
            <a:off x="3719514" y="4149725"/>
            <a:ext cx="11525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6393" name="Line 9"/>
          <p:cNvSpPr>
            <a:spLocks noChangeShapeType="1"/>
          </p:cNvSpPr>
          <p:nvPr/>
        </p:nvSpPr>
        <p:spPr bwMode="auto">
          <a:xfrm>
            <a:off x="2208214" y="4149725"/>
            <a:ext cx="11525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6394" name="Line 10"/>
          <p:cNvSpPr>
            <a:spLocks noChangeShapeType="1"/>
          </p:cNvSpPr>
          <p:nvPr/>
        </p:nvSpPr>
        <p:spPr bwMode="auto">
          <a:xfrm>
            <a:off x="3863976" y="5805488"/>
            <a:ext cx="11525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6395" name="Line 11"/>
          <p:cNvSpPr>
            <a:spLocks noChangeShapeType="1"/>
          </p:cNvSpPr>
          <p:nvPr/>
        </p:nvSpPr>
        <p:spPr bwMode="auto">
          <a:xfrm>
            <a:off x="3863976" y="5734050"/>
            <a:ext cx="11525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6396" name="Line 12"/>
          <p:cNvSpPr>
            <a:spLocks noChangeShapeType="1"/>
          </p:cNvSpPr>
          <p:nvPr/>
        </p:nvSpPr>
        <p:spPr bwMode="auto">
          <a:xfrm>
            <a:off x="2782889" y="5084763"/>
            <a:ext cx="1081087" cy="3603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6397" name="Line 13"/>
          <p:cNvSpPr>
            <a:spLocks noChangeShapeType="1"/>
          </p:cNvSpPr>
          <p:nvPr/>
        </p:nvSpPr>
        <p:spPr bwMode="auto">
          <a:xfrm>
            <a:off x="4295775" y="5013326"/>
            <a:ext cx="0" cy="3603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6398" name="Line 14"/>
          <p:cNvSpPr>
            <a:spLocks noChangeShapeType="1"/>
          </p:cNvSpPr>
          <p:nvPr/>
        </p:nvSpPr>
        <p:spPr bwMode="auto">
          <a:xfrm flipH="1">
            <a:off x="4583114" y="5084763"/>
            <a:ext cx="1152525" cy="3603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110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0318-BE27-4478-A14D-188A1925B143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844675"/>
            <a:ext cx="8820150" cy="4114800"/>
          </a:xfrm>
        </p:spPr>
        <p:txBody>
          <a:bodyPr/>
          <a:lstStyle/>
          <a:p>
            <a:pPr algn="r">
              <a:buFontTx/>
              <a:buNone/>
            </a:pPr>
            <a:r>
              <a:rPr lang="ar-SA" altLang="en-US"/>
              <a:t>محاسبه قيمت تمام شده واحدهای انتقالی به مرحله </a:t>
            </a:r>
            <a:r>
              <a:rPr lang="fa-IR" altLang="en-US"/>
              <a:t>:</a:t>
            </a:r>
            <a:r>
              <a:rPr lang="ar-SA" altLang="en-US"/>
              <a:t>2</a:t>
            </a:r>
            <a:endParaRPr lang="fa-IR" altLang="en-US"/>
          </a:p>
          <a:p>
            <a:pPr algn="r">
              <a:buFontTx/>
              <a:buNone/>
            </a:pPr>
            <a:r>
              <a:rPr lang="ar-SA" altLang="en-US"/>
              <a:t>با توجه به اينکه 4500 واحد کالا درمرحله1تکميل وبه مرحله 2 انتقال</a:t>
            </a:r>
            <a:r>
              <a:rPr lang="fa-IR" altLang="en-US"/>
              <a:t> یاف</a:t>
            </a:r>
            <a:r>
              <a:rPr lang="ar-SA" altLang="en-US"/>
              <a:t>ته است</a:t>
            </a:r>
            <a:r>
              <a:rPr lang="fa-IR" altLang="en-US"/>
              <a:t> </a:t>
            </a:r>
            <a:r>
              <a:rPr lang="ar-SA" altLang="en-US"/>
              <a:t>لذا قيمت تمام شده</a:t>
            </a:r>
            <a:r>
              <a:rPr lang="fa-IR" altLang="en-US"/>
              <a:t> </a:t>
            </a:r>
            <a:r>
              <a:rPr lang="ar-SA" altLang="en-US"/>
              <a:t>اين</a:t>
            </a:r>
            <a:r>
              <a:rPr lang="fa-IR" altLang="en-US"/>
              <a:t> </a:t>
            </a:r>
            <a:r>
              <a:rPr lang="ar-SA" altLang="en-US"/>
              <a:t>واحدها از حاصل ضرب تعداد انتقالی در </a:t>
            </a:r>
            <a:r>
              <a:rPr lang="fa-IR" altLang="en-US"/>
              <a:t> </a:t>
            </a:r>
            <a:r>
              <a:rPr lang="ar-SA" altLang="en-US"/>
              <a:t>قيمت تمام شده مرحله 1 بدست می آيد</a:t>
            </a:r>
            <a:r>
              <a:rPr lang="fa-IR" altLang="en-US" b="1"/>
              <a:t> .</a:t>
            </a:r>
          </a:p>
          <a:p>
            <a:pPr algn="r">
              <a:buFontTx/>
              <a:buNone/>
            </a:pPr>
            <a:r>
              <a:rPr lang="ar-SA" altLang="en-US"/>
              <a:t>قيمت تمام شده واحدهای انتقالی</a:t>
            </a:r>
            <a:r>
              <a:rPr lang="fa-IR" altLang="en-US"/>
              <a:t> 13050000 =  2900 × 4500</a:t>
            </a:r>
          </a:p>
          <a:p>
            <a:pPr algn="r"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7149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50B1A-420D-4252-8669-4BC2BC1BE1A4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1" y="1387476"/>
            <a:ext cx="8926513" cy="5470525"/>
          </a:xfrm>
        </p:spPr>
        <p:txBody>
          <a:bodyPr/>
          <a:lstStyle/>
          <a:p>
            <a:pPr algn="r">
              <a:buFontTx/>
              <a:buNone/>
            </a:pPr>
            <a:r>
              <a:rPr lang="ar-SA" altLang="en-US"/>
              <a:t>محاسبه قيمت</a:t>
            </a:r>
            <a:r>
              <a:rPr lang="fa-IR" altLang="en-US"/>
              <a:t> </a:t>
            </a:r>
            <a:r>
              <a:rPr lang="ar-SA" altLang="en-US"/>
              <a:t> تمام </a:t>
            </a:r>
            <a:r>
              <a:rPr lang="fa-IR" altLang="en-US"/>
              <a:t> </a:t>
            </a:r>
            <a:r>
              <a:rPr lang="ar-SA" altLang="en-US"/>
              <a:t>شده</a:t>
            </a:r>
            <a:r>
              <a:rPr lang="fa-IR" altLang="en-US"/>
              <a:t> </a:t>
            </a:r>
            <a:r>
              <a:rPr lang="ar-SA" altLang="en-US"/>
              <a:t> کالای</a:t>
            </a:r>
            <a:r>
              <a:rPr lang="fa-IR" altLang="en-US"/>
              <a:t> </a:t>
            </a:r>
            <a:r>
              <a:rPr lang="ar-SA" altLang="en-US"/>
              <a:t> در </a:t>
            </a:r>
            <a:r>
              <a:rPr lang="fa-IR" altLang="en-US"/>
              <a:t> </a:t>
            </a:r>
            <a:r>
              <a:rPr lang="ar-SA" altLang="en-US"/>
              <a:t>جريان </a:t>
            </a:r>
            <a:r>
              <a:rPr lang="fa-IR" altLang="en-US"/>
              <a:t> </a:t>
            </a:r>
            <a:r>
              <a:rPr lang="ar-SA" altLang="en-US"/>
              <a:t>ساخت</a:t>
            </a:r>
            <a:r>
              <a:rPr lang="fa-IR" altLang="en-US"/>
              <a:t> </a:t>
            </a:r>
            <a:r>
              <a:rPr lang="ar-SA" altLang="en-US"/>
              <a:t> مرحله 1 </a:t>
            </a:r>
            <a:r>
              <a:rPr lang="fa-IR" altLang="en-US"/>
              <a:t>:</a:t>
            </a:r>
          </a:p>
          <a:p>
            <a:pPr algn="r">
              <a:buFontTx/>
              <a:buNone/>
            </a:pPr>
            <a:r>
              <a:rPr lang="ar-SA" altLang="en-US"/>
              <a:t>قيمت تمام شده کالای در جريان ساخت با توجه به سه عامل مواد</a:t>
            </a:r>
            <a:r>
              <a:rPr lang="fa-IR" altLang="en-US"/>
              <a:t>  </a:t>
            </a:r>
            <a:r>
              <a:rPr lang="ar-SA" altLang="en-US"/>
              <a:t>دستمزد و سربار بشرح زير محاسبه می شود </a:t>
            </a:r>
            <a:r>
              <a:rPr lang="fa-IR" altLang="en-US"/>
              <a:t>:</a:t>
            </a:r>
            <a:endParaRPr lang="fa-IR" altLang="en-US" b="1"/>
          </a:p>
          <a:p>
            <a:pPr algn="r">
              <a:buFontTx/>
              <a:buNone/>
            </a:pPr>
            <a:r>
              <a:rPr lang="ar-SA" altLang="en-US" sz="2600"/>
              <a:t>ق ت شده کالای درجريان ساخت ازنظرمواد</a:t>
            </a:r>
            <a:r>
              <a:rPr lang="fa-IR" altLang="en-US" sz="2600"/>
              <a:t>   200000=400×100%× 500</a:t>
            </a:r>
          </a:p>
          <a:p>
            <a:pPr algn="r">
              <a:buFontTx/>
              <a:buNone/>
            </a:pPr>
            <a:r>
              <a:rPr lang="ar-SA" altLang="en-US" sz="2600"/>
              <a:t>ق ت شده کالای درجريان ساخت ازنظردستمزد</a:t>
            </a:r>
            <a:r>
              <a:rPr lang="fa-IR" altLang="en-US" sz="2600"/>
              <a:t>300000=1000×60% ×500 </a:t>
            </a:r>
          </a:p>
          <a:p>
            <a:pPr algn="r">
              <a:buFontTx/>
              <a:buNone/>
            </a:pPr>
            <a:r>
              <a:rPr lang="ar-SA" altLang="en-US" sz="2600"/>
              <a:t>ق ت شده کالای درجريان ساخت ازنظرسربار450000=</a:t>
            </a:r>
            <a:r>
              <a:rPr lang="fa-IR" altLang="en-US" sz="2600"/>
              <a:t> 1500×60%× 500</a:t>
            </a:r>
          </a:p>
          <a:p>
            <a:pPr algn="r">
              <a:buFontTx/>
              <a:buNone/>
            </a:pPr>
            <a:r>
              <a:rPr lang="ar-SA" altLang="en-US" sz="2600"/>
              <a:t>ق ت شده کالای در جريان ساخت</a:t>
            </a:r>
            <a:r>
              <a:rPr lang="fa-IR" altLang="en-US" sz="2600"/>
              <a:t>              950000</a:t>
            </a:r>
          </a:p>
          <a:p>
            <a:pPr algn="r">
              <a:buFontTx/>
              <a:buNone/>
            </a:pPr>
            <a:r>
              <a:rPr lang="fa-IR" altLang="en-US" sz="3000"/>
              <a:t>	</a:t>
            </a:r>
            <a:endParaRPr lang="en-US" altLang="en-US" sz="3000"/>
          </a:p>
        </p:txBody>
      </p:sp>
      <p:sp>
        <p:nvSpPr>
          <p:cNvPr id="658436" name="Line 4"/>
          <p:cNvSpPr>
            <a:spLocks noChangeShapeType="1"/>
          </p:cNvSpPr>
          <p:nvPr/>
        </p:nvSpPr>
        <p:spPr bwMode="auto">
          <a:xfrm>
            <a:off x="4511675" y="4437063"/>
            <a:ext cx="10795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8437" name="Line 5"/>
          <p:cNvSpPr>
            <a:spLocks noChangeShapeType="1"/>
          </p:cNvSpPr>
          <p:nvPr/>
        </p:nvSpPr>
        <p:spPr bwMode="auto">
          <a:xfrm>
            <a:off x="4511675" y="4941888"/>
            <a:ext cx="10795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8438" name="Line 6"/>
          <p:cNvSpPr>
            <a:spLocks noChangeShapeType="1"/>
          </p:cNvSpPr>
          <p:nvPr/>
        </p:nvSpPr>
        <p:spPr bwMode="auto">
          <a:xfrm>
            <a:off x="4511675" y="4868863"/>
            <a:ext cx="10795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90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3729-168D-47EA-860C-0BD2010DB194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484313"/>
            <a:ext cx="8229600" cy="4176712"/>
          </a:xfrm>
        </p:spPr>
        <p:txBody>
          <a:bodyPr/>
          <a:lstStyle/>
          <a:p>
            <a:pPr algn="r">
              <a:buFontTx/>
              <a:buNone/>
            </a:pPr>
            <a:r>
              <a:rPr lang="ar-SA" altLang="en-US"/>
              <a:t>مثال </a:t>
            </a:r>
            <a:r>
              <a:rPr lang="fa-IR" altLang="en-US"/>
              <a:t>:</a:t>
            </a:r>
          </a:p>
          <a:p>
            <a:pPr algn="r">
              <a:buFontTx/>
              <a:buNone/>
            </a:pPr>
            <a:r>
              <a:rPr lang="ar-SA" altLang="en-US"/>
              <a:t>اطلاعات زيرمربوط به عمليات مرحله سوم کارخانه</a:t>
            </a:r>
            <a:r>
              <a:rPr lang="fa-IR" altLang="en-US"/>
              <a:t> </a:t>
            </a:r>
            <a:r>
              <a:rPr lang="ar-SA" altLang="en-US"/>
              <a:t>توليدی تهران در طی شهريور ماه سال 1379 می باشد .</a:t>
            </a:r>
            <a:endParaRPr lang="fa-IR" altLang="en-US"/>
          </a:p>
          <a:p>
            <a:pPr algn="r">
              <a:buFontTx/>
              <a:buNone/>
            </a:pPr>
            <a:r>
              <a:rPr lang="ar-SA" altLang="en-US"/>
              <a:t>موجودی کالای در</a:t>
            </a:r>
            <a:r>
              <a:rPr lang="fa-IR" altLang="en-US"/>
              <a:t> </a:t>
            </a:r>
            <a:r>
              <a:rPr lang="ar-SA" altLang="en-US"/>
              <a:t>جريان ساخت دراول شهريور300واحد 3/1 تکميل </a:t>
            </a:r>
            <a:r>
              <a:rPr lang="fa-IR" altLang="en-US"/>
              <a:t> </a:t>
            </a:r>
            <a:r>
              <a:rPr lang="ar-SA" altLang="en-US"/>
              <a:t>شده ( مواد 100% ) </a:t>
            </a:r>
            <a:r>
              <a:rPr lang="fa-IR" altLang="en-US"/>
              <a:t> </a:t>
            </a:r>
            <a:r>
              <a:rPr lang="ar-SA" altLang="en-US"/>
              <a:t>به مبلغ 696000 ريال انتقالی</a:t>
            </a:r>
            <a:r>
              <a:rPr lang="fa-IR" altLang="en-US"/>
              <a:t> </a:t>
            </a:r>
            <a:r>
              <a:rPr lang="ar-SA" altLang="en-US"/>
              <a:t> از </a:t>
            </a:r>
            <a:r>
              <a:rPr lang="fa-IR" altLang="en-US"/>
              <a:t> </a:t>
            </a:r>
            <a:r>
              <a:rPr lang="ar-SA" altLang="en-US"/>
              <a:t>مرحله 2 در طی </a:t>
            </a:r>
            <a:r>
              <a:rPr lang="fa-IR" altLang="en-US"/>
              <a:t> </a:t>
            </a:r>
            <a:r>
              <a:rPr lang="ar-SA" altLang="en-US"/>
              <a:t>شهريور ماه 2200 واحد</a:t>
            </a:r>
            <a:r>
              <a:rPr lang="fa-IR" altLang="en-US"/>
              <a:t> </a:t>
            </a:r>
            <a:r>
              <a:rPr lang="ar-SA" altLang="en-US"/>
              <a:t> به قيمت</a:t>
            </a:r>
            <a:r>
              <a:rPr lang="fa-IR" altLang="en-US"/>
              <a:t> </a:t>
            </a:r>
            <a:r>
              <a:rPr lang="ar-SA" altLang="en-US"/>
              <a:t> تمام شده </a:t>
            </a:r>
            <a:r>
              <a:rPr lang="fa-IR" altLang="en-US"/>
              <a:t> </a:t>
            </a:r>
            <a:r>
              <a:rPr lang="ar-SA" altLang="en-US"/>
              <a:t>هر واحد 1200</a:t>
            </a:r>
            <a:r>
              <a:rPr lang="fa-IR" altLang="en-US"/>
              <a:t> </a:t>
            </a:r>
            <a:r>
              <a:rPr lang="ar-SA" altLang="en-US"/>
              <a:t> ريال به مبلغ 2640000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7915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DE72-C28E-4CAD-8790-3A5FD390D9D6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68414"/>
            <a:ext cx="8686800" cy="4897437"/>
          </a:xfrm>
        </p:spPr>
        <p:txBody>
          <a:bodyPr/>
          <a:lstStyle/>
          <a:p>
            <a:pPr algn="r">
              <a:buFontTx/>
              <a:buNone/>
            </a:pPr>
            <a:r>
              <a:rPr lang="ar-SA" altLang="en-US"/>
              <a:t>هزينه های زير در طول شهريور ماه در مرحله 3 بوقوع پيوسته است </a:t>
            </a:r>
            <a:endParaRPr lang="fa-IR" altLang="en-US"/>
          </a:p>
          <a:p>
            <a:pPr algn="r">
              <a:buFontTx/>
              <a:buNone/>
            </a:pPr>
            <a:r>
              <a:rPr lang="ar-SA" altLang="en-US"/>
              <a:t>دستمزد مستقيم</a:t>
            </a:r>
            <a:r>
              <a:rPr lang="fa-IR" altLang="en-US"/>
              <a:t>                                    </a:t>
            </a:r>
            <a:r>
              <a:rPr lang="ar-SA" altLang="en-US"/>
              <a:t>3600000 ريال</a:t>
            </a:r>
            <a:endParaRPr lang="fa-IR" altLang="en-US"/>
          </a:p>
          <a:p>
            <a:pPr algn="r">
              <a:buFontTx/>
              <a:buNone/>
            </a:pPr>
            <a:r>
              <a:rPr lang="ar-SA" altLang="en-US"/>
              <a:t>سربار کارخانه</a:t>
            </a:r>
            <a:r>
              <a:rPr lang="fa-IR" altLang="en-US"/>
              <a:t>                                    </a:t>
            </a:r>
            <a:r>
              <a:rPr lang="ar-SA" altLang="en-US"/>
              <a:t>2700000 ريال</a:t>
            </a:r>
            <a:endParaRPr lang="fa-IR" altLang="en-US"/>
          </a:p>
          <a:p>
            <a:pPr algn="r">
              <a:buFontTx/>
              <a:buNone/>
            </a:pPr>
            <a:r>
              <a:rPr lang="ar-SA" altLang="en-US"/>
              <a:t>ساير اطلاعات اضافی</a:t>
            </a:r>
            <a:r>
              <a:rPr lang="fa-IR" altLang="en-US"/>
              <a:t>  </a:t>
            </a:r>
            <a:r>
              <a:rPr lang="ar-SA" altLang="en-US"/>
              <a:t>به شرح زير است </a:t>
            </a:r>
            <a:r>
              <a:rPr lang="fa-IR" altLang="en-US"/>
              <a:t>:</a:t>
            </a:r>
          </a:p>
          <a:p>
            <a:pPr algn="r">
              <a:buFontTx/>
              <a:buNone/>
            </a:pPr>
            <a:r>
              <a:rPr lang="ar-SA" altLang="en-US"/>
              <a:t>محصول انتقالی به مرحله 4</a:t>
            </a:r>
            <a:r>
              <a:rPr lang="fa-IR" altLang="en-US"/>
              <a:t>             </a:t>
            </a:r>
            <a:r>
              <a:rPr lang="ar-SA" altLang="en-US"/>
              <a:t>2000 واحد </a:t>
            </a:r>
            <a:endParaRPr lang="fa-IR" altLang="en-US"/>
          </a:p>
          <a:p>
            <a:pPr algn="r">
              <a:buFontTx/>
              <a:buNone/>
            </a:pPr>
            <a:r>
              <a:rPr lang="ar-SA" altLang="en-US"/>
              <a:t>موجودی در جريان پايان شهريور</a:t>
            </a:r>
            <a:r>
              <a:rPr lang="fa-IR" altLang="en-US"/>
              <a:t>       </a:t>
            </a:r>
            <a:r>
              <a:rPr lang="ar-SA" altLang="en-US"/>
              <a:t>500 واحد </a:t>
            </a:r>
            <a:r>
              <a:rPr lang="fa-IR" altLang="en-US"/>
              <a:t>2</a:t>
            </a:r>
            <a:r>
              <a:rPr lang="ar-SA" altLang="en-US"/>
              <a:t> تکميل شده</a:t>
            </a:r>
            <a:endParaRPr lang="fa-IR" altLang="en-US"/>
          </a:p>
          <a:p>
            <a:pPr algn="r">
              <a:buFontTx/>
              <a:buNone/>
            </a:pPr>
            <a:r>
              <a:rPr lang="fa-IR" altLang="en-US"/>
              <a:t>5</a:t>
            </a:r>
            <a:r>
              <a:rPr lang="en-US" altLang="en-US"/>
              <a:t>                                                  </a:t>
            </a:r>
            <a:r>
              <a:rPr lang="fa-IR" altLang="en-US"/>
              <a:t>   </a:t>
            </a:r>
            <a:endParaRPr lang="en-US" altLang="en-US"/>
          </a:p>
        </p:txBody>
      </p:sp>
      <p:sp>
        <p:nvSpPr>
          <p:cNvPr id="660485" name="Line 5"/>
          <p:cNvSpPr>
            <a:spLocks noChangeShapeType="1"/>
          </p:cNvSpPr>
          <p:nvPr/>
        </p:nvSpPr>
        <p:spPr bwMode="auto">
          <a:xfrm>
            <a:off x="3143251" y="5300663"/>
            <a:ext cx="35877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98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F5DA-850F-4687-91DB-0CB166B33EB4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1" y="1628775"/>
            <a:ext cx="8893175" cy="4897438"/>
          </a:xfrm>
        </p:spPr>
        <p:txBody>
          <a:bodyPr/>
          <a:lstStyle/>
          <a:p>
            <a:pPr algn="r">
              <a:lnSpc>
                <a:spcPct val="80000"/>
              </a:lnSpc>
              <a:buFontTx/>
              <a:buNone/>
            </a:pPr>
            <a:r>
              <a:rPr lang="ar-SA" altLang="en-US" sz="2200"/>
              <a:t>محاسبه معادل آحاد تکميل شده و ب ت شده :</a:t>
            </a:r>
            <a:endParaRPr lang="fa-IR" altLang="en-US" sz="2200"/>
          </a:p>
          <a:p>
            <a:pPr algn="r">
              <a:lnSpc>
                <a:spcPct val="80000"/>
              </a:lnSpc>
              <a:buFontTx/>
              <a:buNone/>
            </a:pPr>
            <a:r>
              <a:rPr lang="fa-IR" altLang="en-US" sz="2200" b="1"/>
              <a:t>1</a:t>
            </a:r>
            <a:r>
              <a:rPr lang="ar-SA" altLang="en-US" sz="2200"/>
              <a:t>-2 محاسبه کالای ساخته شده </a:t>
            </a:r>
            <a:r>
              <a:rPr lang="fa-IR" altLang="en-US" sz="2200"/>
              <a:t>: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ar-SA" altLang="en-US" sz="2200"/>
              <a:t>الف از محل موجودی کالای در جريان ساخت در ابتدای شهريور</a:t>
            </a:r>
            <a:r>
              <a:rPr lang="fa-IR" altLang="en-US" sz="2200"/>
              <a:t> :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ar-SA" altLang="en-US" sz="2200"/>
              <a:t>الف </a:t>
            </a:r>
            <a:r>
              <a:rPr lang="fa-IR" altLang="en-US" sz="2200"/>
              <a:t>1- </a:t>
            </a:r>
            <a:r>
              <a:rPr lang="ar-SA" altLang="en-US" sz="2200"/>
              <a:t>هزينه نقل شده از دوره قبل</a:t>
            </a:r>
            <a:r>
              <a:rPr lang="fa-IR" altLang="en-US" sz="2200"/>
              <a:t>                                     696000 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fa-IR" altLang="en-US" sz="2200"/>
              <a:t>2- </a:t>
            </a:r>
            <a:r>
              <a:rPr lang="ar-SA" altLang="en-US" sz="2200"/>
              <a:t>هزينه انجام شده جهت تکميل کالای درجريان ساخت اول دوره</a:t>
            </a:r>
            <a:r>
              <a:rPr lang="fa-IR" altLang="en-US" sz="2200"/>
              <a:t>  600000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ar-SA" altLang="en-US" sz="2200"/>
              <a:t>جمع</a:t>
            </a:r>
            <a:r>
              <a:rPr lang="fa-IR" altLang="en-US" sz="2200"/>
              <a:t>                                                                                        1296000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ar-SA" altLang="en-US" sz="2200"/>
              <a:t>ب</a:t>
            </a:r>
            <a:r>
              <a:rPr lang="fa-IR" altLang="en-US" sz="2200"/>
              <a:t>- </a:t>
            </a:r>
            <a:r>
              <a:rPr lang="ar-SA" altLang="en-US" sz="2200"/>
              <a:t>از محل توليد دوره</a:t>
            </a:r>
            <a:r>
              <a:rPr lang="fa-IR" altLang="en-US" sz="2200"/>
              <a:t> :                                        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ar-SA" altLang="en-US" sz="2200"/>
              <a:t>مواد</a:t>
            </a:r>
            <a:r>
              <a:rPr lang="fa-IR" altLang="en-US" sz="2200"/>
              <a:t>  1200× ( 300- 200)                                        2040000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ar-SA" altLang="en-US" sz="2200"/>
              <a:t>دستمزد و سربار 3000</a:t>
            </a:r>
            <a:r>
              <a:rPr lang="fa-IR" altLang="en-US" sz="2200"/>
              <a:t>×</a:t>
            </a:r>
            <a:r>
              <a:rPr lang="ar-SA" altLang="en-US" sz="2200"/>
              <a:t>(300-200)</a:t>
            </a:r>
            <a:r>
              <a:rPr lang="fa-IR" altLang="en-US" sz="2200"/>
              <a:t>                             5100000</a:t>
            </a:r>
            <a:endParaRPr lang="en-US" altLang="en-US" sz="2200"/>
          </a:p>
          <a:p>
            <a:pPr algn="r">
              <a:lnSpc>
                <a:spcPct val="80000"/>
              </a:lnSpc>
              <a:buFontTx/>
              <a:buNone/>
            </a:pPr>
            <a:r>
              <a:rPr lang="en-US" altLang="en-US" sz="2200"/>
              <a:t/>
            </a:r>
            <a:br>
              <a:rPr lang="en-US" altLang="en-US" sz="2200"/>
            </a:br>
            <a:r>
              <a:rPr lang="fa-IR" altLang="en-US" sz="2200"/>
              <a:t>                                                                                            7140000  </a:t>
            </a:r>
            <a:r>
              <a:rPr lang="ar-SA" altLang="en-US" sz="2200"/>
              <a:t>جمع ق ت شده کالای ساخته شده در شهريور</a:t>
            </a:r>
            <a:r>
              <a:rPr lang="fa-IR" altLang="en-US" sz="2200"/>
              <a:t>                                         8436000</a:t>
            </a:r>
            <a:r>
              <a:rPr lang="fa-IR" altLang="en-US" sz="2200" b="1"/>
              <a:t> </a:t>
            </a:r>
            <a:endParaRPr lang="fa-IR" altLang="en-US" sz="2200"/>
          </a:p>
          <a:p>
            <a:pPr algn="r">
              <a:lnSpc>
                <a:spcPct val="80000"/>
              </a:lnSpc>
              <a:buFontTx/>
              <a:buNone/>
            </a:pPr>
            <a:r>
              <a:rPr lang="fa-IR" altLang="en-US" sz="2000"/>
              <a:t>                                                                               </a:t>
            </a:r>
            <a:endParaRPr lang="en-US" altLang="en-US" sz="2000"/>
          </a:p>
        </p:txBody>
      </p:sp>
      <p:sp>
        <p:nvSpPr>
          <p:cNvPr id="661508" name="Line 4"/>
          <p:cNvSpPr>
            <a:spLocks noChangeShapeType="1"/>
          </p:cNvSpPr>
          <p:nvPr/>
        </p:nvSpPr>
        <p:spPr bwMode="auto">
          <a:xfrm>
            <a:off x="2063751" y="5157788"/>
            <a:ext cx="122396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1509" name="Line 5"/>
          <p:cNvSpPr>
            <a:spLocks noChangeShapeType="1"/>
          </p:cNvSpPr>
          <p:nvPr/>
        </p:nvSpPr>
        <p:spPr bwMode="auto">
          <a:xfrm>
            <a:off x="2063751" y="5445125"/>
            <a:ext cx="122396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1510" name="Line 6"/>
          <p:cNvSpPr>
            <a:spLocks noChangeShapeType="1"/>
          </p:cNvSpPr>
          <p:nvPr/>
        </p:nvSpPr>
        <p:spPr bwMode="auto">
          <a:xfrm>
            <a:off x="2063751" y="5516563"/>
            <a:ext cx="122396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91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D317-C490-429C-BF1C-CDA53F0A619A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28776"/>
            <a:ext cx="8820150" cy="4321175"/>
          </a:xfrm>
        </p:spPr>
        <p:txBody>
          <a:bodyPr/>
          <a:lstStyle/>
          <a:p>
            <a:pPr marL="990600" lvl="1" indent="-533400" algn="r">
              <a:buNone/>
            </a:pPr>
            <a:r>
              <a:rPr lang="ar-SA" altLang="en-US"/>
              <a:t>محاسبه کالایدر جريان ساخت آخر دوره :</a:t>
            </a:r>
            <a:endParaRPr lang="fa-IR" altLang="en-US"/>
          </a:p>
          <a:p>
            <a:pPr marL="609600" indent="-609600" algn="r">
              <a:buNone/>
            </a:pPr>
            <a:r>
              <a:rPr lang="ar-SA" altLang="en-US"/>
              <a:t>مواد</a:t>
            </a:r>
            <a:r>
              <a:rPr lang="fa-IR" altLang="en-US"/>
              <a:t>( 1200 × 500 )                             600000</a:t>
            </a:r>
          </a:p>
          <a:p>
            <a:pPr marL="609600" indent="-609600" algn="r">
              <a:buNone/>
            </a:pPr>
            <a:r>
              <a:rPr lang="ar-SA" altLang="en-US"/>
              <a:t>دستمزد وسربار(3000</a:t>
            </a:r>
            <a:r>
              <a:rPr lang="fa-IR" altLang="en-US"/>
              <a:t>×</a:t>
            </a:r>
            <a:r>
              <a:rPr lang="ar-SA" altLang="en-US"/>
              <a:t> 2 </a:t>
            </a:r>
            <a:r>
              <a:rPr lang="fa-IR" altLang="en-US"/>
              <a:t>×</a:t>
            </a:r>
            <a:r>
              <a:rPr lang="ar-SA" altLang="en-US"/>
              <a:t>500)</a:t>
            </a:r>
            <a:r>
              <a:rPr lang="fa-IR" altLang="en-US"/>
              <a:t>              600000</a:t>
            </a:r>
          </a:p>
          <a:p>
            <a:pPr marL="609600" indent="-609600" algn="r">
              <a:buNone/>
            </a:pPr>
            <a:endParaRPr lang="fa-IR" altLang="en-US"/>
          </a:p>
          <a:p>
            <a:pPr marL="609600" indent="-609600" algn="r">
              <a:buNone/>
            </a:pPr>
            <a:r>
              <a:rPr lang="ar-SA" altLang="en-US"/>
              <a:t>جمع ق ت شده کالای در جريان ساخت در آخر شهريور</a:t>
            </a:r>
            <a:r>
              <a:rPr lang="fa-IR" altLang="en-US"/>
              <a:t>                                                                                         1200000</a:t>
            </a:r>
          </a:p>
          <a:p>
            <a:pPr marL="609600" indent="-609600" algn="r">
              <a:buNone/>
            </a:pPr>
            <a:r>
              <a:rPr lang="fa-IR" altLang="en-US"/>
              <a:t>                                                                                 </a:t>
            </a:r>
            <a:endParaRPr lang="fa-IR" altLang="en-US" b="1"/>
          </a:p>
          <a:p>
            <a:pPr marL="609600" indent="-609600" algn="r">
              <a:buNone/>
            </a:pPr>
            <a:endParaRPr lang="en-US" altLang="en-US"/>
          </a:p>
        </p:txBody>
      </p:sp>
      <p:sp>
        <p:nvSpPr>
          <p:cNvPr id="662532" name="Line 4"/>
          <p:cNvSpPr>
            <a:spLocks noChangeShapeType="1"/>
          </p:cNvSpPr>
          <p:nvPr/>
        </p:nvSpPr>
        <p:spPr bwMode="auto">
          <a:xfrm>
            <a:off x="2424114" y="4076700"/>
            <a:ext cx="13684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2533" name="Line 5"/>
          <p:cNvSpPr>
            <a:spLocks noChangeShapeType="1"/>
          </p:cNvSpPr>
          <p:nvPr/>
        </p:nvSpPr>
        <p:spPr bwMode="auto">
          <a:xfrm>
            <a:off x="2424114" y="4652963"/>
            <a:ext cx="13684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2534" name="Line 6"/>
          <p:cNvSpPr>
            <a:spLocks noChangeShapeType="1"/>
          </p:cNvSpPr>
          <p:nvPr/>
        </p:nvSpPr>
        <p:spPr bwMode="auto">
          <a:xfrm>
            <a:off x="2424114" y="4581525"/>
            <a:ext cx="13684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697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BEDF-096E-408E-A441-16AB98F3AADD}" type="slidenum">
              <a:rPr lang="en-US" altLang="en-US"/>
              <a:pPr/>
              <a:t>27</a:t>
            </a:fld>
            <a:endParaRPr lang="en-US" altLang="en-US"/>
          </a:p>
        </p:txBody>
      </p:sp>
      <p:graphicFrame>
        <p:nvGraphicFramePr>
          <p:cNvPr id="664634" name="Group 58"/>
          <p:cNvGraphicFramePr>
            <a:graphicFrameLocks noGrp="1"/>
          </p:cNvGraphicFramePr>
          <p:nvPr>
            <p:ph idx="1"/>
          </p:nvPr>
        </p:nvGraphicFramePr>
        <p:xfrm>
          <a:off x="1981200" y="1905000"/>
          <a:ext cx="8229600" cy="3857626"/>
        </p:xfrm>
        <a:graphic>
          <a:graphicData uri="http://schemas.openxmlformats.org/drawingml/2006/table">
            <a:tbl>
              <a:tblPr/>
              <a:tblGrid>
                <a:gridCol w="1255713"/>
                <a:gridCol w="976312"/>
                <a:gridCol w="1882775"/>
                <a:gridCol w="1223963"/>
                <a:gridCol w="936625"/>
                <a:gridCol w="1954212"/>
              </a:tblGrid>
              <a:tr h="5048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مبلغ</a:t>
                      </a:r>
                      <a:endParaRPr kumimoji="0" lang="en-US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تعداد واحد</a:t>
                      </a:r>
                      <a:endParaRPr kumimoji="0" lang="en-US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شرح</a:t>
                      </a:r>
                      <a:endParaRPr kumimoji="0" lang="en-US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مبلغ</a:t>
                      </a:r>
                      <a:endParaRPr kumimoji="0" lang="en-US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تعداد واحد</a:t>
                      </a:r>
                      <a:endParaRPr kumimoji="0" lang="en-US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شرح</a:t>
                      </a:r>
                      <a:endParaRPr kumimoji="0" lang="en-US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22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8436000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1200000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kumimoji="0" lang="en-US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انتقالی به </a:t>
                      </a:r>
                      <a:endParaRPr kumimoji="0" lang="fa-IR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مرحله 4</a:t>
                      </a:r>
                      <a:endParaRPr kumimoji="0" lang="fa-IR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در جريان ساخت آخردوره</a:t>
                      </a:r>
                      <a:endParaRPr kumimoji="0" lang="fa-IR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696000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2640000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3600000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2700000</a:t>
                      </a:r>
                      <a:endParaRPr kumimoji="0" lang="en-US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2200</a:t>
                      </a:r>
                      <a:endParaRPr kumimoji="0" lang="en-US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در جريان ساخت اول دوره</a:t>
                      </a:r>
                      <a:endParaRPr kumimoji="0" lang="fa-IR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انتقالی از مرحله</a:t>
                      </a:r>
                      <a:r>
                        <a:rPr kumimoji="0" lang="fa-I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دستمزد مستقیم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سربار کارخانه</a:t>
                      </a:r>
                      <a:endParaRPr kumimoji="0" lang="en-US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9636000</a:t>
                      </a:r>
                      <a:endParaRPr kumimoji="0" lang="en-US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2500</a:t>
                      </a:r>
                      <a:endParaRPr kumimoji="0" lang="en-US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9636000</a:t>
                      </a:r>
                      <a:endParaRPr kumimoji="0" lang="en-US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2500</a:t>
                      </a:r>
                      <a:endParaRPr kumimoji="0" lang="en-US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64615" name="Text Box 39"/>
          <p:cNvSpPr txBox="1">
            <a:spLocks noChangeArrowheads="1"/>
          </p:cNvSpPr>
          <p:nvPr/>
        </p:nvSpPr>
        <p:spPr bwMode="auto">
          <a:xfrm>
            <a:off x="3575051" y="1268413"/>
            <a:ext cx="5184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حساب کالای در جريان ساخت مرحله</a:t>
            </a:r>
            <a:r>
              <a:rPr lang="fa-IR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3</a:t>
            </a:r>
            <a:endParaRPr lang="en-US" alt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9601543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D4C0-1C83-408D-BF18-81963F6BEA16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fa-IR" altLang="en-US"/>
              <a:t>نحوه ثبت حسابداری هزینه يابی مرحله ای :</a:t>
            </a:r>
          </a:p>
          <a:p>
            <a:pPr algn="r">
              <a:buFontTx/>
              <a:buNone/>
            </a:pPr>
            <a:r>
              <a:rPr lang="fa-IR" altLang="en-US"/>
              <a:t>چون عمليات  ساخت  در مراحل مختلف انجام   می شود و محصول تکمیل شده هرمرحله مواد اوليه مرحله بعدی است برای هريک از مراحل ساخت  يک حساب  کار در جریان ساخت  نگهداری  می شود 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1748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CE45-5FC1-4258-99B7-3A987A43AC56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060576"/>
            <a:ext cx="8229600" cy="3052763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هزینه های  مواد خام   و  دستمزد  مستقیم   و  سر بار تعلق گرفته  به  آن  مرحله  در  بدهکار  حساب  کار  در جريان ساخت ثبت شده واين  هزینه های  انباشته  از  يک  مرحله به  مرحله  بعدی  انتقال  می يابد .</a:t>
            </a:r>
          </a:p>
          <a:p>
            <a:pPr algn="r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69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30A1-BB58-413B-8A65-7565703A16B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916113"/>
            <a:ext cx="8229600" cy="2736850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بنابراين  می توان استنباط  نمود  که  هزینه يابی مرحله ای در  مواردی  به کار  گرفته  می شود  که  مراحل   ساخت به صورت  مداوم  و  پيوسته  بوده  يا واحد تجاری انبوهی از يک  يا  چند  کالا  را  توليد  می نمايد 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3274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A30F-356E-407E-83AD-0F307E3E214F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276476"/>
            <a:ext cx="8229600" cy="2333625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 اما  در عمل  و معمولا در آخر مرحله  هر ماه هزینه های انجام  شده  در مرحله  به حساب  مرحله  بعدی  و در پایان  به  حساب  کالای  ساخته  شده  منتقل  می شوند 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20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D08F-C5D6-4182-AAC4-C4099CD11174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133601"/>
            <a:ext cx="8229600" cy="2981325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کالای درجريان ساخت ومفهوم آحاد تکمیل  شده درمراحل : </a:t>
            </a:r>
          </a:p>
          <a:p>
            <a:pPr algn="r">
              <a:buFontTx/>
              <a:buNone/>
            </a:pPr>
            <a:r>
              <a:rPr lang="fa-IR" altLang="en-US"/>
              <a:t>بسياری از موارد  قسمتی از کالا آخر  دوره  کاملا  تکمیل نشده  است  و در همان مرحله باقی می ماند  که  به عنوان محصول   نيمه  تمام  آن  مرحله   تلقی  گردد 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3198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6ABC9-2952-4EC4-8341-16A9DF6CD45D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916114"/>
            <a:ext cx="8229600" cy="3671887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بنابراين  هزینه های  توليد  بین  واحدهای  تکمیل  شده  هر مرحله و واحدهای نيمه ساخت  تسهيم  و سر شکن می شود</a:t>
            </a:r>
          </a:p>
          <a:p>
            <a:pPr algn="r">
              <a:buFontTx/>
              <a:buNone/>
            </a:pPr>
            <a:r>
              <a:rPr lang="fa-IR" altLang="en-US"/>
              <a:t>واحدهايی   قابل    انتقال   به   مرحله   بعد اند که 100%  تکمیل  باشند واگر نباشند کالای  در جریان ساخت  مرحله  تلقی  می گردند 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549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29B8-D2F0-462A-A529-BBD4C5268F19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5" y="2133600"/>
            <a:ext cx="8229600" cy="2692400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تسهيم  هزینه  مواد خام  و هزینه انتقالی از مرحله  قبل بین کالای  ساخته  شده انتقالی به مرحله بعد  و موجودی کالای در جریان ساخت آن  مرحله  مستلزم  شناخت  کامل  روش تولید  است .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2797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DA6D-FB06-426F-AC9C-77FEF260CC9C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989138"/>
            <a:ext cx="8229600" cy="2836862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هدف  از  محاسبه  معادل آحاد  تکمیل  شده  این  است  که بتوان مشخص نماييم  که  با در نظر گرفتن  درصد  تکمیل موجودی های   نيمه   ساخته  هر  مرحله  در ابتدا  و  آخر مرحله  تولید  هزینه های  تولیدی  صرف  تولید  چند واحد کامل  شده  است 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742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A82F1-66C2-492B-9C5B-6B36E81004C9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628776"/>
            <a:ext cx="8229600" cy="3744913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گزارش قیمت تمام شده :</a:t>
            </a:r>
          </a:p>
          <a:p>
            <a:pPr algn="r">
              <a:buFontTx/>
              <a:buNone/>
            </a:pPr>
            <a:r>
              <a:rPr lang="fa-IR" altLang="en-US"/>
              <a:t>- گزارش هزینه ساخت در  هر  مرحله</a:t>
            </a:r>
          </a:p>
          <a:p>
            <a:pPr algn="r">
              <a:buFontTx/>
              <a:buNone/>
            </a:pPr>
            <a:r>
              <a:rPr lang="fa-IR" altLang="en-US"/>
              <a:t>- محاسبه قیمت تمام شده هر واحد درهر مرحله </a:t>
            </a:r>
          </a:p>
          <a:p>
            <a:pPr algn="r">
              <a:buFontTx/>
              <a:buNone/>
            </a:pPr>
            <a:r>
              <a:rPr lang="fa-IR" altLang="en-US"/>
              <a:t>- محاسبه قیمت تمام شده کالای درجريان ساخت يا نيمه ساخته </a:t>
            </a:r>
            <a:endParaRPr lang="en-US" altLang="en-US"/>
          </a:p>
          <a:p>
            <a:pPr algn="r">
              <a:buFontTx/>
              <a:buNone/>
            </a:pPr>
            <a:r>
              <a:rPr lang="fa-IR" altLang="en-US"/>
              <a:t>- محاسبه قیمت تمام شده  محصول  تکمیل  و منتقل  شده  به مرحله  بعد</a:t>
            </a:r>
            <a:r>
              <a:rPr lang="en-US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6398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6195E-FA53-4935-B009-AA03EF9268C5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060575"/>
            <a:ext cx="8229600" cy="3168650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منظور  اصلی  از تهيه گزارش  قیمت  تمام  شده  محصول محاسبه  مواد  اوليه   دستمزد  مستقیم  و  سر بار  کارخانه و تعيين  قیمت  تمام  شده  هر  واحد  محصول  تولید  شده دوره  معين  است.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165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6E2E-C733-464E-B34D-FFEBF7E0BB25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844675"/>
            <a:ext cx="8229600" cy="3773488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گزارش  قیمت   تمام   شده   با  استفاده   از  صورت  ريز هزینه های  تولید   جهت  افشاء   بیشتر  و  امکان   کنترل هزینه ها  تهيه  می گردد وجود هر گونه اختلاف  در قیمت تمام  شده  هر واحد محصول  از يک  دوره  به  دوره  بعد  را  نشان  دهد 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5674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F2D0-ACE4-471D-8E86-DA7DC96A3AC1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700213"/>
            <a:ext cx="8229600" cy="4525962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محصولات مشترک</a:t>
            </a:r>
            <a:r>
              <a:rPr lang="fa-IR" altLang="en-US" b="1"/>
              <a:t> </a:t>
            </a:r>
            <a:r>
              <a:rPr lang="fa-IR" altLang="en-US"/>
              <a:t>:</a:t>
            </a:r>
          </a:p>
          <a:p>
            <a:pPr algn="r">
              <a:buFontTx/>
              <a:buNone/>
            </a:pPr>
            <a:r>
              <a:rPr lang="fa-IR" altLang="en-US"/>
              <a:t>وقتی  نتیجه  توليد  يک  کالا بدست آمدن  چندین  محصول باشد و همه دارای  ارزش  اقتصادی  بوده  و هيچ  یک  بر انواع   ديگر  برتری   قابل  توجهی  نداشته  باشد  بنابراین مرحله  دارای محصولات  مشترک  است .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987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4D40-9718-4D31-954A-DAA49D87F609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916113"/>
            <a:ext cx="8229600" cy="2449512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مثال  :  معمولی  برای   محصولات   مشترک  گازوئيل  ، نفت ،  بنزين  و  مواد  دیگری  است  که  همه  از  تصفیه نفت  خام  به دست  می آيند  و  يا  انواع تخته هايی از يک تنه  درخت  در کارخانجات چوب  بری  به دست می آيد 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353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9286-2E8F-4713-9071-89CD85894F5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fa-IR" altLang="en-US"/>
              <a:t>به  دلایل   ذکر  شده   روش های  هزینه يابی    مرحله ای غالبا  روش های  حسابداری  صنعتی  تولید  انبوه يا مداوم ناميده  می شوند .</a:t>
            </a:r>
          </a:p>
          <a:p>
            <a:pPr algn="r">
              <a:buFontTx/>
              <a:buNone/>
            </a:pPr>
            <a:r>
              <a:rPr lang="fa-IR" altLang="en-US"/>
              <a:t>در صنايعی  که  تولید  محصول  از مراحل  مختلف  عبور می نمايد     محصول   نهايی    هر   مرحله    مواد  اوليه مرحله   بعدی  می باشد .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09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CFA7-0600-4313-BB91-9A7EA2449C71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2349501"/>
            <a:ext cx="8229600" cy="2765425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يکی از  روش های متداول  و آسان  تسهيم هزینه ها روش بهای  فروش است  که  در آن جمع  قیمت  تمام  شده  تولید به  نسبت  قیمت  فروش  بين   محصولات  مشترک  تسهيم می گردد . 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5235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23FD-86B8-4E99-AF0F-E143CAF8903C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484313"/>
            <a:ext cx="8229600" cy="4525962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محصولات فرعی</a:t>
            </a:r>
            <a:r>
              <a:rPr lang="fa-IR" altLang="en-US" b="1"/>
              <a:t> </a:t>
            </a:r>
            <a:r>
              <a:rPr lang="fa-IR" altLang="en-US"/>
              <a:t>:</a:t>
            </a:r>
          </a:p>
          <a:p>
            <a:pPr algn="r">
              <a:buFontTx/>
              <a:buNone/>
            </a:pPr>
            <a:r>
              <a:rPr lang="fa-IR" altLang="en-US"/>
              <a:t>اگر يکی از محصولاتی که  در ضمن  عمليات  ساخت يک محصول اصلی بدست می آيد نسبت به محصول اخير داری ارزش  کمتری  باشد  آنرا  محصول  فرعی  گويند .</a:t>
            </a:r>
          </a:p>
          <a:p>
            <a:pPr algn="r">
              <a:buFontTx/>
              <a:buNone/>
            </a:pPr>
            <a:r>
              <a:rPr lang="fa-IR" altLang="en-US"/>
              <a:t>مثال  : خاک  اره  باقی  مانده  از  بريدن  الوارها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6172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CECF9-F6F4-4F59-B166-EC16541F40ED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844676"/>
            <a:ext cx="8229600" cy="4525963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قیمت  تمام  شده محصول فرعی معادل ارزش آن پس کسر هزینه های  اضافی  جهت  فروش آن می باشد .</a:t>
            </a:r>
          </a:p>
          <a:p>
            <a:pPr algn="r">
              <a:buFontTx/>
              <a:buNone/>
            </a:pPr>
            <a:r>
              <a:rPr lang="fa-IR" altLang="en-US"/>
              <a:t>قبل  از محاسبه قيمت تمام شده محصولات اصلی باید قیمت تمام شده محصول فرعی به بستانکارکالای درجريان ساخت منظور  گردد 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736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1A1D-55F6-4826-BA3A-183B4CF840E6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916113"/>
            <a:ext cx="8229600" cy="3052762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البته  توجه  به   اين  نکته  لازم  است  که  مبلغی  که   به بستانکار حساب کالای در جريان  بابت  محصولات  فرعی منظور  می شود  و از هزینه محصول اصلی کسرمی گردد همان  در آمد  خالص  از فروش محصول  فرعی  است .</a:t>
            </a:r>
            <a:r>
              <a:rPr lang="en-US" alt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21307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94A1-11C4-482E-B281-3A8E402CE2A7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2205038"/>
            <a:ext cx="8229600" cy="2189162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در آمد  خالص  نيز  عبارت  است از  مبلغ  به  دست  آمده  از  فروش  می باشد  که  هزينه های  اضافی تکمیل ساخت کالا  و فروش  از  آن  کسر  شده  باشد .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5599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CCB41-7FDF-4CC1-AF4C-CE2BDF6BC8A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fa-IR" altLang="en-US"/>
              <a:t>لازم  است  قیمت  تمام  شده   محصول  نهايی  هر  مرحله محاسبه  گردد . در چنین  شرایطی  هزینه های  تولیدی  به تفکيک  هر مرحله  شناسايی  می شوند  و  هزینه های  هر مرحله  در  حساب  کالای  در  جریان ساخت همان مرحله به  ثبت  می رسند .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1372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822C-E5E1-4EB4-80F0-7344D3ACC1C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2133601"/>
            <a:ext cx="8229600" cy="2620963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هزینه های  تولید  عينا   شبیه  روش  هزینه يابی   سفارش کار  مشتمل   بر  هزینه  مواد  مصرفی   مستقیم   دستمزد مستقیم  و سر بار  کارخانه  مربوط  به همان مرحله  است </a:t>
            </a:r>
            <a:endParaRPr lang="fa-IR" altLang="en-US" b="1"/>
          </a:p>
          <a:p>
            <a:pPr algn="r">
              <a:buFontTx/>
              <a:buNone/>
            </a:pPr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1072624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487F-0401-4D41-BA5A-040CAB97B76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125539"/>
            <a:ext cx="8280400" cy="4249737"/>
          </a:xfrm>
        </p:spPr>
        <p:txBody>
          <a:bodyPr/>
          <a:lstStyle/>
          <a:p>
            <a:pPr algn="ctr">
              <a:buFontTx/>
              <a:buNone/>
            </a:pPr>
            <a:r>
              <a:rPr lang="fa-IR" altLang="en-US"/>
              <a:t>مقايسه  دو روش   هزینه يابی</a:t>
            </a:r>
            <a:endParaRPr lang="en-US" altLang="en-US"/>
          </a:p>
          <a:p>
            <a:endParaRPr lang="fa-IR" altLang="en-US" u="sng"/>
          </a:p>
          <a:p>
            <a:pPr>
              <a:buFontTx/>
              <a:buNone/>
            </a:pPr>
            <a:r>
              <a:rPr lang="fa-IR" altLang="en-US" sz="2400" u="sng"/>
              <a:t>هزینه يابی سفارش کار  </a:t>
            </a:r>
            <a:r>
              <a:rPr lang="fa-IR" altLang="en-US" sz="2400"/>
              <a:t>           </a:t>
            </a:r>
            <a:r>
              <a:rPr lang="fa-IR" altLang="en-US" sz="2400" u="sng"/>
              <a:t>هزینه يابی مرحله ای</a:t>
            </a:r>
            <a:r>
              <a:rPr lang="fa-IR" altLang="en-US" sz="2400"/>
              <a:t>        </a:t>
            </a:r>
            <a:endParaRPr lang="en-US" altLang="en-US" sz="2400"/>
          </a:p>
          <a:p>
            <a:pPr algn="r"/>
            <a:endParaRPr lang="fa-IR" altLang="en-US" sz="2400"/>
          </a:p>
          <a:p>
            <a:pPr algn="r">
              <a:buFontTx/>
              <a:buNone/>
            </a:pPr>
            <a:r>
              <a:rPr lang="fa-IR" altLang="en-US" sz="2000"/>
              <a:t>تولید محصول       برای سفارشات مخصوص يا انبار کردن                انبار کردن </a:t>
            </a:r>
            <a:endParaRPr lang="en-US" altLang="en-US" sz="2000"/>
          </a:p>
          <a:p>
            <a:pPr algn="r">
              <a:buFontTx/>
              <a:buNone/>
            </a:pPr>
            <a:r>
              <a:rPr lang="fa-IR" altLang="en-US" sz="2000"/>
              <a:t>تهيه گزارش تولید                برای هر سفارش                            برای هر مرحله</a:t>
            </a:r>
            <a:endParaRPr lang="en-US" altLang="en-US" sz="2000"/>
          </a:p>
          <a:p>
            <a:pPr algn="r">
              <a:buFontTx/>
              <a:buNone/>
            </a:pPr>
            <a:r>
              <a:rPr lang="fa-IR" altLang="en-US" sz="2000"/>
              <a:t>محاسبه ق. ت .شده             برای هر سفارش                             برای  هر مرحله           جمع کل ق. ت. شده            برای تکمیل سفارش                       برای اتمام دوره تولید</a:t>
            </a:r>
            <a:r>
              <a:rPr lang="fa-IR" altLang="en-US"/>
              <a:t> </a:t>
            </a:r>
          </a:p>
          <a:p>
            <a:endParaRPr lang="en-US" altLang="en-US" sz="3600"/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5305425" y="3230564"/>
            <a:ext cx="158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fa-IR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211492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8BA5-9BE0-48B1-BB97-31EE1422CBD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1" y="1916114"/>
            <a:ext cx="8532813" cy="2160587"/>
          </a:xfrm>
        </p:spPr>
        <p:txBody>
          <a:bodyPr/>
          <a:lstStyle/>
          <a:p>
            <a:pPr algn="r">
              <a:buFontTx/>
              <a:buNone/>
            </a:pPr>
            <a:r>
              <a:rPr lang="fa-IR" altLang="en-US"/>
              <a:t> قیمت</a:t>
            </a:r>
            <a:r>
              <a:rPr lang="fa-IR" altLang="en-US" b="1"/>
              <a:t> </a:t>
            </a:r>
            <a:r>
              <a:rPr lang="fa-IR" altLang="en-US"/>
              <a:t>تمام شده  =  قیمت تمام شده هرسفارش = قیمت تمام شده هرمرحله </a:t>
            </a:r>
          </a:p>
          <a:p>
            <a:pPr algn="r" rtl="1">
              <a:buFontTx/>
              <a:buNone/>
            </a:pPr>
            <a:r>
              <a:rPr lang="fa-IR" altLang="en-US"/>
              <a:t>     هر واحد         تعداد واحدهای محصول     تعداد واحدهای محصول </a:t>
            </a:r>
          </a:p>
          <a:p>
            <a:pPr algn="r">
              <a:buFontTx/>
              <a:buNone/>
            </a:pPr>
            <a:r>
              <a:rPr lang="fa-IR" altLang="en-US"/>
              <a:t>                                 تولید شده                    تولید شده </a:t>
            </a:r>
            <a:endParaRPr lang="en-US" altLang="en-US"/>
          </a:p>
        </p:txBody>
      </p:sp>
      <p:sp>
        <p:nvSpPr>
          <p:cNvPr id="407556" name="Line 4"/>
          <p:cNvSpPr>
            <a:spLocks noChangeShapeType="1"/>
          </p:cNvSpPr>
          <p:nvPr/>
        </p:nvSpPr>
        <p:spPr bwMode="auto">
          <a:xfrm>
            <a:off x="1847850" y="2492375"/>
            <a:ext cx="2916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557" name="Line 5"/>
          <p:cNvSpPr>
            <a:spLocks noChangeShapeType="1"/>
          </p:cNvSpPr>
          <p:nvPr/>
        </p:nvSpPr>
        <p:spPr bwMode="auto">
          <a:xfrm>
            <a:off x="5087939" y="2492375"/>
            <a:ext cx="2916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184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30F3-E6BB-457B-8EE2-BB5EC2D7402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16113"/>
            <a:ext cx="8686800" cy="4114800"/>
          </a:xfrm>
        </p:spPr>
        <p:txBody>
          <a:bodyPr/>
          <a:lstStyle/>
          <a:p>
            <a:pPr algn="r">
              <a:buFontTx/>
              <a:buNone/>
            </a:pPr>
            <a:r>
              <a:rPr lang="ar-SA" altLang="en-US"/>
              <a:t>برای مثال</a:t>
            </a:r>
            <a:r>
              <a:rPr lang="fa-IR" altLang="en-US"/>
              <a:t> :</a:t>
            </a:r>
            <a:r>
              <a:rPr lang="ar-SA" altLang="en-US"/>
              <a:t> </a:t>
            </a:r>
            <a:endParaRPr lang="fa-IR" altLang="en-US"/>
          </a:p>
          <a:p>
            <a:pPr algn="r">
              <a:buFontTx/>
              <a:buNone/>
            </a:pPr>
            <a:r>
              <a:rPr lang="ar-SA" altLang="en-US"/>
              <a:t>اگريک واحد توليدی دارای سه مرحله مونتاژتکمِيل</a:t>
            </a:r>
            <a:r>
              <a:rPr lang="fa-IR" altLang="en-US"/>
              <a:t> </a:t>
            </a:r>
            <a:r>
              <a:rPr lang="ar-SA" altLang="en-US"/>
              <a:t>وبسته بندی باشد پس</a:t>
            </a:r>
            <a:r>
              <a:rPr lang="fa-IR" altLang="en-US"/>
              <a:t> ا</a:t>
            </a:r>
            <a:r>
              <a:rPr lang="ar-SA" altLang="en-US"/>
              <a:t>زتکميل</a:t>
            </a:r>
            <a:r>
              <a:rPr lang="fa-IR" altLang="en-US"/>
              <a:t> </a:t>
            </a:r>
            <a:r>
              <a:rPr lang="ar-SA" altLang="en-US"/>
              <a:t>عمليات</a:t>
            </a:r>
            <a:r>
              <a:rPr lang="fa-IR" altLang="en-US"/>
              <a:t> </a:t>
            </a:r>
            <a:r>
              <a:rPr lang="ar-SA" altLang="en-US"/>
              <a:t> ساخت</a:t>
            </a:r>
            <a:r>
              <a:rPr lang="fa-IR" altLang="en-US"/>
              <a:t> </a:t>
            </a:r>
            <a:r>
              <a:rPr lang="ar-SA" altLang="en-US"/>
              <a:t> در دايره مونتاژ تکميل شده در اين </a:t>
            </a:r>
            <a:r>
              <a:rPr lang="fa-IR" altLang="en-US"/>
              <a:t> </a:t>
            </a:r>
            <a:r>
              <a:rPr lang="ar-SA" altLang="en-US"/>
              <a:t>مرحله</a:t>
            </a:r>
            <a:r>
              <a:rPr lang="fa-IR" altLang="en-US"/>
              <a:t> </a:t>
            </a:r>
            <a:r>
              <a:rPr lang="ar-SA" altLang="en-US"/>
              <a:t> به</a:t>
            </a:r>
            <a:r>
              <a:rPr lang="fa-IR" altLang="en-US"/>
              <a:t> </a:t>
            </a:r>
            <a:r>
              <a:rPr lang="ar-SA" altLang="en-US"/>
              <a:t> مرحله</a:t>
            </a:r>
            <a:r>
              <a:rPr lang="fa-IR" altLang="en-US"/>
              <a:t> </a:t>
            </a:r>
            <a:r>
              <a:rPr lang="ar-SA" altLang="en-US"/>
              <a:t> بعدی </a:t>
            </a:r>
            <a:r>
              <a:rPr lang="fa-IR" altLang="en-US"/>
              <a:t> </a:t>
            </a:r>
            <a:r>
              <a:rPr lang="ar-SA" altLang="en-US"/>
              <a:t>که قسمت تکميل است منتقل می گردند</a:t>
            </a:r>
            <a:r>
              <a:rPr lang="fa-IR" altLang="en-US"/>
              <a:t> 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6235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1939</Words>
  <Application>Microsoft Office PowerPoint</Application>
  <PresentationFormat>Widescreen</PresentationFormat>
  <Paragraphs>220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</dc:creator>
  <cp:lastModifiedBy>omid</cp:lastModifiedBy>
  <cp:revision>1</cp:revision>
  <dcterms:created xsi:type="dcterms:W3CDTF">2021-01-14T09:44:16Z</dcterms:created>
  <dcterms:modified xsi:type="dcterms:W3CDTF">2021-01-14T09:44:50Z</dcterms:modified>
</cp:coreProperties>
</file>