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0"/>
  </p:notesMasterIdLst>
  <p:handoutMasterIdLst>
    <p:handoutMasterId r:id="rId101"/>
  </p:handoutMasterIdLst>
  <p:sldIdLst>
    <p:sldId id="256" r:id="rId2"/>
    <p:sldId id="257" r:id="rId3"/>
    <p:sldId id="258" r:id="rId4"/>
    <p:sldId id="261" r:id="rId5"/>
    <p:sldId id="259" r:id="rId6"/>
    <p:sldId id="260" r:id="rId7"/>
    <p:sldId id="265" r:id="rId8"/>
    <p:sldId id="262" r:id="rId9"/>
    <p:sldId id="320" r:id="rId10"/>
    <p:sldId id="263" r:id="rId11"/>
    <p:sldId id="264" r:id="rId12"/>
    <p:sldId id="266" r:id="rId13"/>
    <p:sldId id="267" r:id="rId14"/>
    <p:sldId id="268" r:id="rId15"/>
    <p:sldId id="270" r:id="rId16"/>
    <p:sldId id="272" r:id="rId17"/>
    <p:sldId id="274" r:id="rId18"/>
    <p:sldId id="273" r:id="rId19"/>
    <p:sldId id="275" r:id="rId20"/>
    <p:sldId id="276" r:id="rId21"/>
    <p:sldId id="279" r:id="rId22"/>
    <p:sldId id="277" r:id="rId23"/>
    <p:sldId id="278" r:id="rId24"/>
    <p:sldId id="280" r:id="rId25"/>
    <p:sldId id="281" r:id="rId26"/>
    <p:sldId id="282" r:id="rId27"/>
    <p:sldId id="283" r:id="rId28"/>
    <p:sldId id="287" r:id="rId29"/>
    <p:sldId id="284" r:id="rId30"/>
    <p:sldId id="285" r:id="rId31"/>
    <p:sldId id="288" r:id="rId32"/>
    <p:sldId id="286" r:id="rId33"/>
    <p:sldId id="289" r:id="rId34"/>
    <p:sldId id="291" r:id="rId35"/>
    <p:sldId id="290" r:id="rId36"/>
    <p:sldId id="292" r:id="rId37"/>
    <p:sldId id="293" r:id="rId38"/>
    <p:sldId id="294" r:id="rId39"/>
    <p:sldId id="295" r:id="rId40"/>
    <p:sldId id="296" r:id="rId41"/>
    <p:sldId id="297" r:id="rId42"/>
    <p:sldId id="300" r:id="rId43"/>
    <p:sldId id="298" r:id="rId44"/>
    <p:sldId id="299" r:id="rId45"/>
    <p:sldId id="301" r:id="rId46"/>
    <p:sldId id="302" r:id="rId47"/>
    <p:sldId id="303" r:id="rId48"/>
    <p:sldId id="305" r:id="rId49"/>
    <p:sldId id="304" r:id="rId50"/>
    <p:sldId id="306" r:id="rId51"/>
    <p:sldId id="307" r:id="rId52"/>
    <p:sldId id="308" r:id="rId53"/>
    <p:sldId id="311" r:id="rId54"/>
    <p:sldId id="309" r:id="rId55"/>
    <p:sldId id="310" r:id="rId56"/>
    <p:sldId id="313" r:id="rId57"/>
    <p:sldId id="314" r:id="rId58"/>
    <p:sldId id="315" r:id="rId59"/>
    <p:sldId id="312" r:id="rId60"/>
    <p:sldId id="316" r:id="rId61"/>
    <p:sldId id="317" r:id="rId62"/>
    <p:sldId id="318" r:id="rId63"/>
    <p:sldId id="319" r:id="rId64"/>
    <p:sldId id="321" r:id="rId65"/>
    <p:sldId id="323" r:id="rId66"/>
    <p:sldId id="324" r:id="rId67"/>
    <p:sldId id="322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4" r:id="rId77"/>
    <p:sldId id="333" r:id="rId78"/>
    <p:sldId id="335" r:id="rId79"/>
    <p:sldId id="336" r:id="rId80"/>
    <p:sldId id="337" r:id="rId81"/>
    <p:sldId id="338" r:id="rId82"/>
    <p:sldId id="339" r:id="rId83"/>
    <p:sldId id="340" r:id="rId84"/>
    <p:sldId id="341" r:id="rId85"/>
    <p:sldId id="342" r:id="rId86"/>
    <p:sldId id="343" r:id="rId87"/>
    <p:sldId id="344" r:id="rId88"/>
    <p:sldId id="345" r:id="rId89"/>
    <p:sldId id="346" r:id="rId90"/>
    <p:sldId id="348" r:id="rId91"/>
    <p:sldId id="347" r:id="rId92"/>
    <p:sldId id="349" r:id="rId93"/>
    <p:sldId id="350" r:id="rId94"/>
    <p:sldId id="351" r:id="rId95"/>
    <p:sldId id="352" r:id="rId96"/>
    <p:sldId id="353" r:id="rId97"/>
    <p:sldId id="354" r:id="rId98"/>
    <p:sldId id="355" r:id="rId9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471" autoAdjust="0"/>
    <p:restoredTop sz="94660"/>
  </p:normalViewPr>
  <p:slideViewPr>
    <p:cSldViewPr>
      <p:cViewPr>
        <p:scale>
          <a:sx n="60" d="100"/>
          <a:sy n="60" d="100"/>
        </p:scale>
        <p:origin x="-802" y="-4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notesMaster" Target="notesMasters/notesMaster1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99D56-113E-4EA3-8266-E518D1573EF0}" type="datetimeFigureOut">
              <a:rPr lang="en-US" smtClean="0"/>
              <a:pPr/>
              <a:t>1/6/2017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5CFD1-24BF-4F3C-A4B0-6C005AFD5C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80170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32B877-E5A1-4953-B9E3-08C32D2CA312}" type="datetimeFigureOut">
              <a:rPr lang="en-US" smtClean="0"/>
              <a:pPr/>
              <a:t>1/6/2017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B72728-810C-4085-BA38-297A70B4AE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88588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72728-810C-4085-BA38-297A70B4AE2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776600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72728-810C-4085-BA38-297A70B4AE22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48418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72728-810C-4085-BA38-297A70B4AE22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48418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72728-810C-4085-BA38-297A70B4AE22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48418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72728-810C-4085-BA38-297A70B4AE22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48418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72728-810C-4085-BA38-297A70B4AE22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48418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72728-810C-4085-BA38-297A70B4AE22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48418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72728-810C-4085-BA38-297A70B4AE22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48418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72728-810C-4085-BA38-297A70B4AE22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48418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72728-810C-4085-BA38-297A70B4AE22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48418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72728-810C-4085-BA38-297A70B4AE22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4841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72728-810C-4085-BA38-297A70B4AE2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144272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72728-810C-4085-BA38-297A70B4AE22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48418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72728-810C-4085-BA38-297A70B4AE22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48418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72728-810C-4085-BA38-297A70B4AE22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48418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72728-810C-4085-BA38-297A70B4AE22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48418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72728-810C-4085-BA38-297A70B4AE22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48418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72728-810C-4085-BA38-297A70B4AE22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48418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72728-810C-4085-BA38-297A70B4AE22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48418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72728-810C-4085-BA38-297A70B4AE22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48418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72728-810C-4085-BA38-297A70B4AE22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48418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72728-810C-4085-BA38-297A70B4AE22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4841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72728-810C-4085-BA38-297A70B4AE2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48418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72728-810C-4085-BA38-297A70B4AE22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48418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72728-810C-4085-BA38-297A70B4AE22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48418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72728-810C-4085-BA38-297A70B4AE22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48418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72728-810C-4085-BA38-297A70B4AE22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48418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72728-810C-4085-BA38-297A70B4AE22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48418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72728-810C-4085-BA38-297A70B4AE22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48418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72728-810C-4085-BA38-297A70B4AE22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48418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72728-810C-4085-BA38-297A70B4AE22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48418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72728-810C-4085-BA38-297A70B4AE22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484183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72728-810C-4085-BA38-297A70B4AE22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4841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72728-810C-4085-BA38-297A70B4AE2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484183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72728-810C-4085-BA38-297A70B4AE22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484183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72728-810C-4085-BA38-297A70B4AE22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484183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72728-810C-4085-BA38-297A70B4AE22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484183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72728-810C-4085-BA38-297A70B4AE22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484183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72728-810C-4085-BA38-297A70B4AE22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484183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72728-810C-4085-BA38-297A70B4AE22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484183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72728-810C-4085-BA38-297A70B4AE22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484183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72728-810C-4085-BA38-297A70B4AE22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484183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72728-810C-4085-BA38-297A70B4AE22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484183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72728-810C-4085-BA38-297A70B4AE22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4841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72728-810C-4085-BA38-297A70B4AE2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484183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72728-810C-4085-BA38-297A70B4AE22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484183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72728-810C-4085-BA38-297A70B4AE22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484183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72728-810C-4085-BA38-297A70B4AE22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484183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72728-810C-4085-BA38-297A70B4AE22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484183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72728-810C-4085-BA38-297A70B4AE22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484183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72728-810C-4085-BA38-297A70B4AE22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484183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72728-810C-4085-BA38-297A70B4AE22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484183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72728-810C-4085-BA38-297A70B4AE22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484183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72728-810C-4085-BA38-297A70B4AE22}" type="slidenum">
              <a:rPr lang="en-US" smtClean="0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484183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72728-810C-4085-BA38-297A70B4AE22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4841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72728-810C-4085-BA38-297A70B4AE22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484183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72728-810C-4085-BA38-297A70B4AE22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484183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72728-810C-4085-BA38-297A70B4AE22}" type="slidenum">
              <a:rPr lang="en-US" smtClean="0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484183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72728-810C-4085-BA38-297A70B4AE22}" type="slidenum">
              <a:rPr lang="en-US" smtClean="0"/>
              <a:pPr/>
              <a:t>85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484183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72728-810C-4085-BA38-297A70B4AE22}" type="slidenum">
              <a:rPr lang="en-US" smtClean="0"/>
              <a:pPr/>
              <a:t>86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4484183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72728-810C-4085-BA38-297A70B4AE22}" type="slidenum">
              <a:rPr lang="en-US" smtClean="0"/>
              <a:pPr/>
              <a:t>87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4484183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72728-810C-4085-BA38-297A70B4AE22}" type="slidenum">
              <a:rPr lang="en-US" smtClean="0"/>
              <a:pPr/>
              <a:t>88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4484183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72728-810C-4085-BA38-297A70B4AE22}" type="slidenum">
              <a:rPr lang="en-US" smtClean="0"/>
              <a:pPr/>
              <a:t>89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4484183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72728-810C-4085-BA38-297A70B4AE22}" type="slidenum">
              <a:rPr lang="en-US" smtClean="0"/>
              <a:pPr/>
              <a:t>90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4484183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72728-810C-4085-BA38-297A70B4AE22}" type="slidenum">
              <a:rPr lang="en-US" smtClean="0"/>
              <a:pPr/>
              <a:t>91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4484183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72728-810C-4085-BA38-297A70B4AE22}" type="slidenum">
              <a:rPr lang="en-US" smtClean="0"/>
              <a:pPr/>
              <a:t>92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44841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72728-810C-4085-BA38-297A70B4AE2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484183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72728-810C-4085-BA38-297A70B4AE22}" type="slidenum">
              <a:rPr lang="en-US" smtClean="0"/>
              <a:pPr/>
              <a:t>93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4484183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72728-810C-4085-BA38-297A70B4AE22}" type="slidenum">
              <a:rPr lang="en-US" smtClean="0"/>
              <a:pPr/>
              <a:t>94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4484183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72728-810C-4085-BA38-297A70B4AE22}" type="slidenum">
              <a:rPr lang="en-US" smtClean="0"/>
              <a:pPr/>
              <a:t>95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4484183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72728-810C-4085-BA38-297A70B4AE22}" type="slidenum">
              <a:rPr lang="en-US" smtClean="0"/>
              <a:pPr/>
              <a:t>96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44841834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72728-810C-4085-BA38-297A70B4AE22}" type="slidenum">
              <a:rPr lang="en-US" smtClean="0"/>
              <a:pPr/>
              <a:t>97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44841834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72728-810C-4085-BA38-297A70B4AE22}" type="slidenum">
              <a:rPr lang="en-US" smtClean="0"/>
              <a:pPr/>
              <a:t>98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44841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72728-810C-4085-BA38-297A70B4AE2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4841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72728-810C-4085-BA38-297A70B4AE22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4841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B0BF5-5CFB-427D-B747-ACF47745F028}" type="datetime1">
              <a:rPr lang="en-US" smtClean="0"/>
              <a:t>1/6/2017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@Computer_IT_Engeenering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E95D-526B-46B9-BF82-C930912AA7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C6440-987F-46DF-9D94-9A58DE56462A}" type="datetime1">
              <a:rPr lang="en-US" smtClean="0"/>
              <a:t>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@Computer_IT_Engeenering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E95D-526B-46B9-BF82-C930912AA7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  <a:prstGeom prst="rect">
            <a:avLst/>
          </a:prstGeo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E308A-F011-4898-8F56-A354243AE744}" type="datetime1">
              <a:rPr lang="en-US" smtClean="0"/>
              <a:t>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@Computer_IT_Engeenering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E95D-526B-46B9-BF82-C930912AA7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DE933-4834-4E54-9D67-A4BBCF591AC5}" type="datetime1">
              <a:rPr lang="en-US" smtClean="0"/>
              <a:t>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@Computer_IT_Engeenering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72400" y="6324600"/>
            <a:ext cx="914400" cy="396875"/>
          </a:xfrm>
        </p:spPr>
        <p:txBody>
          <a:bodyPr/>
          <a:lstStyle>
            <a:lvl1pPr>
              <a:defRPr sz="3200"/>
            </a:lvl1pPr>
          </a:lstStyle>
          <a:p>
            <a:fld id="{8F5DE95D-526B-46B9-BF82-C930912AA7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  <a:prstGeom prst="rect">
            <a:avLst/>
          </a:prstGeo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F4316-2C5E-4DC5-8687-29DEDA7DE5C4}" type="datetime1">
              <a:rPr lang="en-US" smtClean="0"/>
              <a:t>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@Computer_IT_Engeenering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E95D-526B-46B9-BF82-C930912AA7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1652-20D4-4F72-BF66-673D35CCB276}" type="datetime1">
              <a:rPr lang="en-US" smtClean="0"/>
              <a:t>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@Computer_IT_Engeenering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E95D-526B-46B9-BF82-C930912AA7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  <a:prstGeom prst="rect">
            <a:avLst/>
          </a:prstGeo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  <a:prstGeom prst="rect">
            <a:avLst/>
          </a:prstGeo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BB554-ED1D-4992-9388-B7313308A296}" type="datetime1">
              <a:rPr lang="en-US" smtClean="0"/>
              <a:t>1/6/2017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@Computer_IT_Engeenering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E95D-526B-46B9-BF82-C930912AA7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F9539-70F0-414C-B250-0E9D7D91E299}" type="datetime1">
              <a:rPr lang="en-US" smtClean="0"/>
              <a:t>1/6/2017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@Computer_IT_Engeenering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E95D-526B-46B9-BF82-C930912AA7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4B642-AA01-4783-A86E-FB120AC311AD}" type="datetime1">
              <a:rPr lang="en-US" smtClean="0"/>
              <a:t>1/6/2017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@Computer_IT_Engeenering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E95D-526B-46B9-BF82-C930912AA7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D0C95-5A75-4B97-AB30-7F039DDEDEB1}" type="datetime1">
              <a:rPr lang="en-US" smtClean="0"/>
              <a:t>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@Computer_IT_Engeenering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E95D-526B-46B9-BF82-C930912AA7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  <a:prstGeom prst="rect">
            <a:avLst/>
          </a:prstGeo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521F7-45FC-4015-8C70-69EFE4C64950}" type="datetime1">
              <a:rPr lang="en-US" smtClean="0"/>
              <a:t>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@Computer_IT_Engeenering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F5DE95D-526B-46B9-BF82-C930912AA7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68354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166391" y="0"/>
            <a:ext cx="4977609" cy="80367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ABA30E3-6C0A-4579-8F28-A13DDB445869}" type="datetime1">
              <a:rPr lang="en-US" smtClean="0"/>
              <a:t>1/6/2017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@Computer_IT_Engeenering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28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F5DE95D-526B-46B9-BF82-C930912AA7F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28600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  <p:grpSp>
        <p:nvGrpSpPr>
          <p:cNvPr id="14" name="Group 13"/>
          <p:cNvGrpSpPr/>
          <p:nvPr userDrawn="1"/>
        </p:nvGrpSpPr>
        <p:grpSpPr>
          <a:xfrm rot="174263">
            <a:off x="8" y="193589"/>
            <a:ext cx="9071770" cy="819061"/>
            <a:chOff x="-112196" y="218276"/>
            <a:chExt cx="9273699" cy="649224"/>
          </a:xfrm>
        </p:grpSpPr>
        <p:sp>
          <p:nvSpPr>
            <p:cNvPr id="15" name="Freeform 14"/>
            <p:cNvSpPr>
              <a:spLocks/>
            </p:cNvSpPr>
            <p:nvPr/>
          </p:nvSpPr>
          <p:spPr bwMode="auto">
            <a:xfrm rot="21435692">
              <a:off x="-112196" y="218276"/>
              <a:ext cx="9256254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anchor="t" compatLnSpc="1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endParaRPr kumimoji="0" lang="en-US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anchor="t" compatLnSpc="1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endParaRPr kumimoji="0" lang="en-US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</a:endParaRPr>
            </a:p>
          </p:txBody>
        </p:sp>
      </p:grpSp>
      <p:sp>
        <p:nvSpPr>
          <p:cNvPr id="17" name="Freeform 16"/>
          <p:cNvSpPr>
            <a:spLocks/>
          </p:cNvSpPr>
          <p:nvPr userDrawn="1"/>
        </p:nvSpPr>
        <p:spPr bwMode="auto">
          <a:xfrm rot="21428580">
            <a:off x="-36954" y="251157"/>
            <a:ext cx="8980463" cy="9039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966"/>
              </a:cxn>
              <a:cxn ang="0">
                <a:pos x="1608" y="282"/>
              </a:cxn>
              <a:cxn ang="0">
                <a:pos x="4110" y="1008"/>
              </a:cxn>
              <a:cxn ang="0">
                <a:pos x="5772" y="0"/>
              </a:cxn>
            </a:cxnLst>
            <a:rect l="0" t="0" r="0" b="0"/>
            <a:pathLst>
              <a:path w="5772" h="1055">
                <a:moveTo>
                  <a:pt x="0" y="966"/>
                </a:moveTo>
                <a:cubicBezTo>
                  <a:pt x="282" y="738"/>
                  <a:pt x="923" y="275"/>
                  <a:pt x="1608" y="282"/>
                </a:cubicBezTo>
                <a:cubicBezTo>
                  <a:pt x="2293" y="289"/>
                  <a:pt x="3416" y="1055"/>
                  <a:pt x="4110" y="1008"/>
                </a:cubicBezTo>
                <a:cubicBezTo>
                  <a:pt x="4804" y="961"/>
                  <a:pt x="5426" y="210"/>
                  <a:pt x="5772" y="0"/>
                </a:cubicBez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vert="horz" wrap="square" lIns="91440" tIns="45720" rIns="91440" bIns="45720" anchor="t" compatLnSpc="1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endParaRPr kumimoji="0" lang="en-US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5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microsoft.com/office/2007/relationships/hdphoto" Target="../media/hdphoto6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8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5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../media/image129.png"/><Relationship Id="rId7" Type="http://schemas.openxmlformats.org/officeDocument/2006/relationships/image" Target="../media/image13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0.png"/><Relationship Id="rId4" Type="http://schemas.openxmlformats.org/officeDocument/2006/relationships/image" Target="../media/image139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5.png"/><Relationship Id="rId4" Type="http://schemas.openxmlformats.org/officeDocument/2006/relationships/image" Target="../media/image144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9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2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4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7.png"/><Relationship Id="rId4" Type="http://schemas.openxmlformats.org/officeDocument/2006/relationships/image" Target="../media/image156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0.png"/><Relationship Id="rId4" Type="http://schemas.openxmlformats.org/officeDocument/2006/relationships/image" Target="../media/image159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4.png"/><Relationship Id="rId5" Type="http://schemas.openxmlformats.org/officeDocument/2006/relationships/image" Target="../media/image163.png"/><Relationship Id="rId4" Type="http://schemas.openxmlformats.org/officeDocument/2006/relationships/image" Target="../media/image162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6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8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3.png"/><Relationship Id="rId4" Type="http://schemas.openxmlformats.org/officeDocument/2006/relationships/image" Target="../media/image172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5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7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1.png"/><Relationship Id="rId4" Type="http://schemas.openxmlformats.org/officeDocument/2006/relationships/image" Target="../media/image180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3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5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7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2000">
              <a:srgbClr val="43A4DA"/>
            </a:gs>
            <a:gs pos="36000">
              <a:schemeClr val="bg2">
                <a:tint val="80000"/>
                <a:satMod val="400000"/>
              </a:schemeClr>
            </a:gs>
            <a:gs pos="40000">
              <a:schemeClr val="bg2">
                <a:tint val="80000"/>
                <a:satMod val="400000"/>
              </a:schemeClr>
            </a:gs>
            <a:gs pos="63000">
              <a:schemeClr val="bg2">
                <a:shade val="15000"/>
                <a:satMod val="32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066800" y="1981200"/>
            <a:ext cx="6781800" cy="20574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182880" algn="ctr" rtl="1"/>
            <a:r>
              <a:rPr lang="fa-IR" sz="6000" dirty="0" smtClean="0">
                <a:solidFill>
                  <a:schemeClr val="bg1"/>
                </a:solidFill>
                <a:cs typeface="B Badr" pitchFamily="2" charset="-78"/>
              </a:rPr>
              <a:t>شبیه سازی با استفاده از </a:t>
            </a:r>
            <a:br>
              <a:rPr lang="fa-IR" sz="6000" dirty="0" smtClean="0">
                <a:solidFill>
                  <a:schemeClr val="bg1"/>
                </a:solidFill>
                <a:cs typeface="B Badr" pitchFamily="2" charset="-78"/>
              </a:rPr>
            </a:br>
            <a:r>
              <a:rPr lang="fa-IR" sz="6000" dirty="0" smtClean="0">
                <a:solidFill>
                  <a:schemeClr val="bg1"/>
                </a:solidFill>
                <a:cs typeface="B Badr" pitchFamily="2" charset="-78"/>
              </a:rPr>
              <a:t>نرم افزار </a:t>
            </a:r>
            <a:r>
              <a:rPr lang="en-US" sz="6000" dirty="0" smtClean="0">
                <a:solidFill>
                  <a:schemeClr val="bg1"/>
                </a:solidFill>
                <a:cs typeface="B Badr" pitchFamily="2" charset="-78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B Badr" pitchFamily="2" charset="-78"/>
              </a:rPr>
              <a:t>R</a:t>
            </a:r>
            <a:endParaRPr lang="en-US" sz="4400" b="1" dirty="0">
              <a:solidFill>
                <a:schemeClr val="bg1"/>
              </a:solidFill>
              <a:latin typeface="Cambria Math" pitchFamily="18" charset="0"/>
              <a:ea typeface="Cambria Math" pitchFamily="18" charset="0"/>
              <a:cs typeface="B Badr" pitchFamily="2" charset="-7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Computer_IT_Engeenering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E95D-526B-46B9-BF82-C930912AA7F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292675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50000">
              <a:schemeClr val="bg2">
                <a:lumMod val="90000"/>
              </a:schemeClr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1293674"/>
            <a:ext cx="73723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dirty="0" smtClean="0">
                <a:cs typeface="B Badr" pitchFamily="2" charset="-78"/>
              </a:rPr>
              <a:t>اعداد </a:t>
            </a:r>
            <a:r>
              <a:rPr lang="fa-IR" sz="2400" dirty="0">
                <a:cs typeface="B Badr" pitchFamily="2" charset="-78"/>
              </a:rPr>
              <a:t>تصادفی در قدیم با روشهای دستی یا به طور مکانیکی با استفاده از تکنیک­هایی نظیر چرخاندن چرخ گردان، پرتاب تاس یا بر زدن کارت­ها تولید می­شدند. </a:t>
            </a:r>
            <a:endParaRPr lang="en-US" sz="2400" dirty="0">
              <a:cs typeface="B Bad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3048000"/>
            <a:ext cx="73723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dirty="0" smtClean="0">
                <a:cs typeface="B Badr" pitchFamily="2" charset="-78"/>
              </a:rPr>
              <a:t>در گذشته برای </a:t>
            </a:r>
            <a:r>
              <a:rPr lang="fa-IR" sz="2400" dirty="0">
                <a:cs typeface="B Badr" pitchFamily="2" charset="-78"/>
              </a:rPr>
              <a:t>شبیه سازی اعداد تصادفی </a:t>
            </a:r>
            <a:r>
              <a:rPr lang="fa-IR" sz="2400" dirty="0" smtClean="0">
                <a:cs typeface="B Badr" pitchFamily="2" charset="-78"/>
              </a:rPr>
              <a:t>در </a:t>
            </a:r>
            <a:r>
              <a:rPr lang="fa-IR" sz="2400" dirty="0">
                <a:cs typeface="B Badr" pitchFamily="2" charset="-78"/>
              </a:rPr>
              <a:t>بازه (0،1) </a:t>
            </a:r>
            <a:r>
              <a:rPr lang="fa-IR" sz="2400" dirty="0" smtClean="0">
                <a:cs typeface="B Badr" pitchFamily="2" charset="-78"/>
              </a:rPr>
              <a:t>از </a:t>
            </a:r>
            <a:r>
              <a:rPr lang="fa-IR" sz="2400" dirty="0">
                <a:cs typeface="B Badr" pitchFamily="2" charset="-78"/>
              </a:rPr>
              <a:t>عقربه گردان استفاده می­شد. این وسیله دارای صفحه دایره مانندی شبیه ساعت است که محیط آن  در فاصله 0 تا 1 درجه بندی شده است. در مرکز این دایره یک عقربه قرار می­گیرد که می­تواند به یک آرمیچر وصل شود. این آرمیچر به باتری و کلید قطع و وصل مجهز می­شود. برای تولید عدد تصادفی جریان الکتریسیته به مدت چند ثانیه وصل و سپس قطع می­شود.</a:t>
            </a:r>
            <a:endParaRPr lang="en-US" sz="2400" dirty="0">
              <a:cs typeface="B Badr" pitchFamily="2" charset="-7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-76200" y="0"/>
            <a:ext cx="2743200" cy="609600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فصل </a:t>
            </a:r>
            <a:r>
              <a:rPr lang="fa-I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اول	تولید اعداد تصادفی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  <a:p>
            <a:pPr marL="0" indent="0" algn="ctr" rtl="1">
              <a:buNone/>
            </a:pPr>
            <a:endParaRPr 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E95D-526B-46B9-BF82-C930912AA7F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@Computer_IT_Engeenering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278203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50000">
              <a:schemeClr val="bg2">
                <a:lumMod val="90000"/>
              </a:schemeClr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9200" y="1522274"/>
            <a:ext cx="7239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dirty="0">
                <a:cs typeface="B Badr" pitchFamily="2" charset="-78"/>
              </a:rPr>
              <a:t>در نتیجه عقربه بعد از دهها بار چرخش (که تعداد دفعات چرخش آن نیز تقریبا تصادفی است) از حرکت می­ایستد. نوک عقربه عدد تصادفی مورد نظر را مشخص می­کند.</a:t>
            </a:r>
            <a:endParaRPr lang="en-US" sz="2400" dirty="0">
              <a:cs typeface="B Bad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57858" y="3503474"/>
            <a:ext cx="3081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/>
            <a:r>
              <a:rPr lang="fa-IR" sz="2400" dirty="0">
                <a:cs typeface="B Badr" pitchFamily="2" charset="-78"/>
              </a:rPr>
              <a:t>1-2 روش توان دوم ارقام میانی</a:t>
            </a:r>
            <a:endParaRPr lang="en-US" sz="2400" dirty="0">
              <a:cs typeface="B Badr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4113074"/>
            <a:ext cx="72199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dirty="0">
                <a:cs typeface="B Badr" pitchFamily="2" charset="-78"/>
              </a:rPr>
              <a:t>یک روش ریاضی برای تولید </a:t>
            </a:r>
            <a:r>
              <a:rPr lang="fa-IR" sz="2400" dirty="0" smtClean="0">
                <a:cs typeface="B Badr" pitchFamily="2" charset="-78"/>
              </a:rPr>
              <a:t>اعداد </a:t>
            </a:r>
            <a:r>
              <a:rPr lang="fa-IR" sz="2400" dirty="0">
                <a:cs typeface="B Badr" pitchFamily="2" charset="-78"/>
              </a:rPr>
              <a:t>تصادفی </a:t>
            </a:r>
            <a:r>
              <a:rPr lang="en-US" sz="2400" dirty="0">
                <a:latin typeface="Cambria Math" pitchFamily="18" charset="0"/>
                <a:ea typeface="Cambria Math" pitchFamily="18" charset="0"/>
                <a:cs typeface="B Badr" pitchFamily="2" charset="-78"/>
              </a:rPr>
              <a:t>m</a:t>
            </a:r>
            <a:r>
              <a:rPr lang="fa-IR" sz="2400" dirty="0">
                <a:cs typeface="B Badr" pitchFamily="2" charset="-78"/>
              </a:rPr>
              <a:t> رقمی، روش توان دوم ارقام میانی است. در این روش که به وسیله فون نیومن و متروپولیس (1946)  پیشنهاد شده، مراحل زیر را انجام می­دهیم:</a:t>
            </a:r>
            <a:endParaRPr lang="en-US" sz="2400" dirty="0">
              <a:cs typeface="B Badr" pitchFamily="2" charset="-78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-76200" y="0"/>
            <a:ext cx="2743200" cy="609600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فصل </a:t>
            </a:r>
            <a:r>
              <a:rPr lang="fa-I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اول	تولید اعداد تصادفی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  <a:p>
            <a:pPr marL="0" indent="0" algn="ctr" rtl="1">
              <a:buNone/>
            </a:pPr>
            <a:endParaRPr 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E95D-526B-46B9-BF82-C930912AA7F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@Computer_IT_Engeenering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982800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50000">
              <a:schemeClr val="bg2">
                <a:lumMod val="90000"/>
              </a:schemeClr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57400" y="1219200"/>
            <a:ext cx="64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rtl="1">
              <a:buFont typeface="Wingdings" pitchFamily="2" charset="2"/>
              <a:buChar char="ü"/>
            </a:pPr>
            <a:r>
              <a:rPr lang="fa-IR" sz="2400" dirty="0">
                <a:latin typeface="Cambria Math" pitchFamily="18" charset="0"/>
                <a:ea typeface="Cambria Math" pitchFamily="18" charset="0"/>
                <a:cs typeface="B Badr" pitchFamily="2" charset="-78"/>
              </a:rPr>
              <a:t> ابتدا به دلخواه عددی </a:t>
            </a:r>
            <a:r>
              <a:rPr lang="en-US" sz="2400" dirty="0">
                <a:latin typeface="Cambria Math" pitchFamily="18" charset="0"/>
                <a:ea typeface="Cambria Math" pitchFamily="18" charset="0"/>
                <a:cs typeface="B Badr" pitchFamily="2" charset="-78"/>
              </a:rPr>
              <a:t>m</a:t>
            </a:r>
            <a:r>
              <a:rPr lang="fa-IR" sz="2400" dirty="0">
                <a:latin typeface="Cambria Math" pitchFamily="18" charset="0"/>
                <a:ea typeface="Cambria Math" pitchFamily="18" charset="0"/>
                <a:cs typeface="B Badr" pitchFamily="2" charset="-78"/>
              </a:rPr>
              <a:t> رقمی را در نظر می­گیریم. </a:t>
            </a:r>
            <a:endParaRPr lang="en-US" sz="2400" dirty="0">
              <a:latin typeface="Cambria Math" pitchFamily="18" charset="0"/>
              <a:ea typeface="Cambria Math" pitchFamily="18" charset="0"/>
              <a:cs typeface="B Bad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0" y="1542871"/>
            <a:ext cx="7086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400" dirty="0">
                <a:cs typeface="B Badr" pitchFamily="2" charset="-78"/>
              </a:rPr>
              <a:t>این عدد را به توان دو می­رسانیم و در صورت لزوم عدد صفر را به سمت چپ عدد بدست آمده اضافه می­کنیم.</a:t>
            </a:r>
            <a:endParaRPr lang="en-US" sz="2400" dirty="0">
              <a:cs typeface="B Badr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2609671"/>
            <a:ext cx="708660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rtl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>
                <a:latin typeface="Cambria Math" pitchFamily="18" charset="0"/>
                <a:ea typeface="Cambria Math" pitchFamily="18" charset="0"/>
                <a:cs typeface="B Badr" pitchFamily="2" charset="-78"/>
              </a:rPr>
              <a:t>m</a:t>
            </a:r>
            <a:r>
              <a:rPr lang="fa-IR" sz="2400" dirty="0">
                <a:latin typeface="Cambria Math" pitchFamily="18" charset="0"/>
                <a:ea typeface="Cambria Math" pitchFamily="18" charset="0"/>
                <a:cs typeface="B Badr" pitchFamily="2" charset="-78"/>
              </a:rPr>
              <a:t> رقم میانی عدد حاصل شده را به عنوان </a:t>
            </a:r>
            <a:r>
              <a:rPr lang="fa-IR" sz="2400" dirty="0" smtClean="0">
                <a:latin typeface="Cambria Math" pitchFamily="18" charset="0"/>
                <a:ea typeface="Cambria Math" pitchFamily="18" charset="0"/>
                <a:cs typeface="B Badr" pitchFamily="2" charset="-78"/>
              </a:rPr>
              <a:t>عدد تصادفی </a:t>
            </a:r>
            <a:r>
              <a:rPr lang="fa-IR" sz="2400" dirty="0">
                <a:latin typeface="Cambria Math" pitchFamily="18" charset="0"/>
                <a:ea typeface="Cambria Math" pitchFamily="18" charset="0"/>
                <a:cs typeface="B Badr" pitchFamily="2" charset="-78"/>
              </a:rPr>
              <a:t>تولید شده در نظر می­گیریم.</a:t>
            </a:r>
            <a:endParaRPr lang="en-US" sz="2400" dirty="0">
              <a:latin typeface="Cambria Math" pitchFamily="18" charset="0"/>
              <a:ea typeface="Cambria Math" pitchFamily="18" charset="0"/>
              <a:cs typeface="B Badr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3733800"/>
            <a:ext cx="708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400" dirty="0">
                <a:latin typeface="Cambria Math" pitchFamily="18" charset="0"/>
                <a:ea typeface="Cambria Math" pitchFamily="18" charset="0"/>
                <a:cs typeface="B Badr" pitchFamily="2" charset="-78"/>
              </a:rPr>
              <a:t>برای تولید دنباله­ای از اعداد </a:t>
            </a:r>
            <a:r>
              <a:rPr lang="fa-IR" sz="2400" dirty="0" smtClean="0">
                <a:latin typeface="Cambria Math" pitchFamily="18" charset="0"/>
                <a:ea typeface="Cambria Math" pitchFamily="18" charset="0"/>
                <a:cs typeface="B Badr" pitchFamily="2" charset="-78"/>
              </a:rPr>
              <a:t> </a:t>
            </a:r>
            <a:r>
              <a:rPr lang="fa-IR" sz="2400" dirty="0">
                <a:latin typeface="Cambria Math" pitchFamily="18" charset="0"/>
                <a:ea typeface="Cambria Math" pitchFamily="18" charset="0"/>
                <a:cs typeface="B Badr" pitchFamily="2" charset="-78"/>
              </a:rPr>
              <a:t>تصادفی گام­های 2 و 3 را تکرار می­کنیم.</a:t>
            </a:r>
            <a:endParaRPr lang="en-US" sz="2400" dirty="0">
              <a:latin typeface="Cambria Math" pitchFamily="18" charset="0"/>
              <a:ea typeface="Cambria Math" pitchFamily="18" charset="0"/>
              <a:cs typeface="B Badr" pitchFamily="2" charset="-78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914400" y="4572000"/>
                <a:ext cx="7696200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rtl="1">
                  <a:lnSpc>
                    <a:spcPct val="150000"/>
                  </a:lnSpc>
                </a:pPr>
                <a:r>
                  <a:rPr lang="fa-IR" sz="2400" dirty="0">
                    <a:latin typeface="Cambria Math" pitchFamily="18" charset="0"/>
                    <a:ea typeface="Cambria Math" pitchFamily="18" charset="0"/>
                    <a:cs typeface="B Badr" pitchFamily="2" charset="-78"/>
                  </a:rPr>
                  <a:t>توجه کنید به کمک روش فوق می­توان اعداد </a:t>
                </a:r>
                <a:r>
                  <a:rPr lang="fa-IR" sz="2400" dirty="0" smtClean="0">
                    <a:latin typeface="Cambria Math" pitchFamily="18" charset="0"/>
                    <a:ea typeface="Cambria Math" pitchFamily="18" charset="0"/>
                    <a:cs typeface="B Badr" pitchFamily="2" charset="-78"/>
                  </a:rPr>
                  <a:t>تصادفی </a:t>
                </a:r>
                <a:r>
                  <a:rPr lang="fa-IR" sz="2400" dirty="0">
                    <a:latin typeface="Cambria Math" pitchFamily="18" charset="0"/>
                    <a:ea typeface="Cambria Math" pitchFamily="18" charset="0"/>
                    <a:cs typeface="B Badr" pitchFamily="2" charset="-78"/>
                  </a:rPr>
                  <a:t>در بازه (0،1) را نیز تولید کرد. برای این منظور کافی است در پایان کار، دنباله اعداد </a:t>
                </a:r>
                <a:r>
                  <a:rPr lang="en-US" sz="2400" dirty="0">
                    <a:latin typeface="Cambria Math" pitchFamily="18" charset="0"/>
                    <a:ea typeface="Cambria Math" pitchFamily="18" charset="0"/>
                    <a:cs typeface="B Badr" pitchFamily="2" charset="-78"/>
                  </a:rPr>
                  <a:t>m</a:t>
                </a:r>
                <a:r>
                  <a:rPr lang="fa-IR" sz="2400" dirty="0">
                    <a:latin typeface="Cambria Math" pitchFamily="18" charset="0"/>
                    <a:ea typeface="Cambria Math" pitchFamily="18" charset="0"/>
                    <a:cs typeface="B Badr" pitchFamily="2" charset="-78"/>
                  </a:rPr>
                  <a:t> رقمی بدست آمده را بر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fa-IR" sz="2400">
                            <a:latin typeface="Cambria Math" pitchFamily="18" charset="0"/>
                            <a:ea typeface="Cambria Math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i="1">
                            <a:latin typeface="Cambria Math" pitchFamily="18" charset="0"/>
                            <a:ea typeface="Cambria Math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400" dirty="0">
                    <a:latin typeface="Cambria Math" pitchFamily="18" charset="0"/>
                    <a:ea typeface="Cambria Math" pitchFamily="18" charset="0"/>
                    <a:cs typeface="B Badr" pitchFamily="2" charset="-78"/>
                  </a:rPr>
                  <a:t/>
                </a:r>
                <a:r>
                  <a:rPr lang="fa-IR" sz="2400" dirty="0">
                    <a:latin typeface="Cambria Math" pitchFamily="18" charset="0"/>
                    <a:ea typeface="Cambria Math" pitchFamily="18" charset="0"/>
                    <a:cs typeface="B Badr" pitchFamily="2" charset="-78"/>
                  </a:rPr>
                  <a:t>تقسیم کرد.</a:t>
                </a:r>
                <a:endParaRPr lang="en-US" sz="2400" dirty="0">
                  <a:latin typeface="Cambria Math" pitchFamily="18" charset="0"/>
                  <a:ea typeface="Cambria Math" pitchFamily="18" charset="0"/>
                  <a:cs typeface="B Badr" pitchFamily="2" charset="-78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572000"/>
                <a:ext cx="7696200" cy="1754326"/>
              </a:xfrm>
              <a:prstGeom prst="rect">
                <a:avLst/>
              </a:prstGeom>
              <a:blipFill rotWithShape="1">
                <a:blip r:embed="rId2"/>
                <a:stretch>
                  <a:fillRect l="-2217" r="-1108" b="-5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-76200" y="0"/>
            <a:ext cx="2743200" cy="609600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فصل </a:t>
            </a:r>
            <a:r>
              <a:rPr lang="fa-I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اول	تولید اعداد تصادفی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  <a:p>
            <a:pPr marL="0" indent="0" algn="ctr" rtl="1">
              <a:buNone/>
            </a:pPr>
            <a:endParaRPr 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E95D-526B-46B9-BF82-C930912AA7F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@Computer_IT_Engeenering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006867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50000">
              <a:schemeClr val="bg2">
                <a:lumMod val="90000"/>
              </a:schemeClr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9200" y="914400"/>
            <a:ext cx="739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dirty="0">
                <a:latin typeface="Cambria Math" pitchFamily="18" charset="0"/>
                <a:ea typeface="Cambria Math" pitchFamily="18" charset="0"/>
                <a:cs typeface="B Badr" pitchFamily="2" charset="-78"/>
              </a:rPr>
              <a:t>مثال1-2-1: با استفاده از روش توان دوم ارقام میانی دو </a:t>
            </a:r>
            <a:r>
              <a:rPr lang="fa-IR" sz="2400" dirty="0" smtClean="0">
                <a:latin typeface="Cambria Math" pitchFamily="18" charset="0"/>
                <a:ea typeface="Cambria Math" pitchFamily="18" charset="0"/>
                <a:cs typeface="B Badr" pitchFamily="2" charset="-78"/>
              </a:rPr>
              <a:t>عدد تصادفی </a:t>
            </a:r>
            <a:r>
              <a:rPr lang="fa-IR" sz="2400" dirty="0">
                <a:latin typeface="Cambria Math" pitchFamily="18" charset="0"/>
                <a:ea typeface="Cambria Math" pitchFamily="18" charset="0"/>
                <a:cs typeface="B Badr" pitchFamily="2" charset="-78"/>
              </a:rPr>
              <a:t>چهار رقمی </a:t>
            </a:r>
            <a:r>
              <a:rPr lang="fa-IR" sz="2400" dirty="0" smtClean="0">
                <a:latin typeface="Cambria Math" pitchFamily="18" charset="0"/>
                <a:ea typeface="Cambria Math" pitchFamily="18" charset="0"/>
                <a:cs typeface="B Badr" pitchFamily="2" charset="-78"/>
              </a:rPr>
              <a:t> </a:t>
            </a:r>
            <a:r>
              <a:rPr lang="fa-IR" sz="2400" dirty="0">
                <a:latin typeface="Cambria Math" pitchFamily="18" charset="0"/>
                <a:ea typeface="Cambria Math" pitchFamily="18" charset="0"/>
                <a:cs typeface="B Badr" pitchFamily="2" charset="-78"/>
              </a:rPr>
              <a:t>تولید کنید.</a:t>
            </a:r>
            <a:endParaRPr lang="en-US" sz="2400" dirty="0">
              <a:latin typeface="Cambria Math" pitchFamily="18" charset="0"/>
              <a:ea typeface="Cambria Math" pitchFamily="18" charset="0"/>
              <a:cs typeface="B Badr" pitchFamily="2" charset="-7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-76200" y="0"/>
            <a:ext cx="2743200" cy="609600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فصل </a:t>
            </a:r>
            <a:r>
              <a:rPr lang="fa-I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اول	تولید اعداد تصادفی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  <a:p>
            <a:pPr marL="0" indent="0" algn="ctr" rtl="1">
              <a:buNone/>
            </a:pPr>
            <a:endParaRPr 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17068"/>
            <a:ext cx="7467600" cy="4630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E95D-526B-46B9-BF82-C930912AA7F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@Computer_IT_Engeenering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907107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50000">
              <a:schemeClr val="bg2">
                <a:lumMod val="90000"/>
              </a:schemeClr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66800" y="1644640"/>
            <a:ext cx="7315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dirty="0">
                <a:latin typeface="Cambria Math" pitchFamily="18" charset="0"/>
                <a:ea typeface="Cambria Math" pitchFamily="18" charset="0"/>
                <a:cs typeface="B Badr" pitchFamily="2" charset="-78"/>
              </a:rPr>
              <a:t>مثال1-2-2: به وسیله نرم افزار </a:t>
            </a:r>
            <a:r>
              <a:rPr lang="en-US" sz="2400" dirty="0">
                <a:latin typeface="Cambria Math" pitchFamily="18" charset="0"/>
                <a:ea typeface="Cambria Math" pitchFamily="18" charset="0"/>
                <a:cs typeface="B Badr" pitchFamily="2" charset="-78"/>
              </a:rPr>
              <a:t>R</a:t>
            </a:r>
            <a:r>
              <a:rPr lang="fa-IR" sz="2400" dirty="0">
                <a:latin typeface="Cambria Math" pitchFamily="18" charset="0"/>
                <a:ea typeface="Cambria Math" pitchFamily="18" charset="0"/>
                <a:cs typeface="B Badr" pitchFamily="2" charset="-78"/>
              </a:rPr>
              <a:t> تابعی را بنویسید که براساس روش توان دوم ارقام میانی عدد </a:t>
            </a:r>
            <a:r>
              <a:rPr lang="fa-IR" sz="2400" dirty="0" smtClean="0">
                <a:latin typeface="Cambria Math" pitchFamily="18" charset="0"/>
                <a:ea typeface="Cambria Math" pitchFamily="18" charset="0"/>
                <a:cs typeface="B Badr" pitchFamily="2" charset="-78"/>
              </a:rPr>
              <a:t>تصادفی </a:t>
            </a:r>
            <a:r>
              <a:rPr lang="fa-IR" sz="2400" dirty="0">
                <a:latin typeface="Cambria Math" pitchFamily="18" charset="0"/>
                <a:ea typeface="Cambria Math" pitchFamily="18" charset="0"/>
                <a:cs typeface="B Badr" pitchFamily="2" charset="-78"/>
              </a:rPr>
              <a:t>تولید کند.</a:t>
            </a:r>
            <a:endParaRPr lang="en-US" sz="2400" dirty="0">
              <a:latin typeface="Cambria Math" pitchFamily="18" charset="0"/>
              <a:ea typeface="Cambria Math" pitchFamily="18" charset="0"/>
              <a:cs typeface="B Badr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2958911"/>
            <a:ext cx="746760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dirty="0">
                <a:latin typeface="Cambria Math" pitchFamily="18" charset="0"/>
                <a:ea typeface="Cambria Math" pitchFamily="18" charset="0"/>
                <a:cs typeface="B Badr" pitchFamily="2" charset="-78"/>
              </a:rPr>
              <a:t>حل) برای این منظور تابع </a:t>
            </a:r>
            <a:r>
              <a:rPr lang="en-US" sz="2400" dirty="0" err="1">
                <a:latin typeface="Cambria Math" pitchFamily="18" charset="0"/>
                <a:ea typeface="Cambria Math" pitchFamily="18" charset="0"/>
                <a:cs typeface="B Badr" pitchFamily="2" charset="-78"/>
              </a:rPr>
              <a:t>scd</a:t>
            </a:r>
            <a:r>
              <a:rPr lang="en-US" sz="2400" dirty="0">
                <a:latin typeface="Cambria Math" pitchFamily="18" charset="0"/>
                <a:ea typeface="Cambria Math" pitchFamily="18" charset="0"/>
                <a:cs typeface="B Badr" pitchFamily="2" charset="-78"/>
              </a:rPr>
              <a:t>(square centric digits)</a:t>
            </a:r>
            <a:r>
              <a:rPr lang="fa-IR" sz="2400" dirty="0">
                <a:latin typeface="Cambria Math" pitchFamily="18" charset="0"/>
                <a:ea typeface="Cambria Math" pitchFamily="18" charset="0"/>
                <a:cs typeface="B Badr" pitchFamily="2" charset="-78"/>
              </a:rPr>
              <a:t> را تعریف می­کنیم. (پیوست پروژه)</a:t>
            </a:r>
            <a:endParaRPr lang="en-US" sz="2400" dirty="0">
              <a:latin typeface="Cambria Math" pitchFamily="18" charset="0"/>
              <a:ea typeface="Cambria Math" pitchFamily="18" charset="0"/>
              <a:cs typeface="B Badr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4311640"/>
            <a:ext cx="73152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dirty="0">
                <a:latin typeface="Cambria Math" pitchFamily="18" charset="0"/>
                <a:ea typeface="Cambria Math" pitchFamily="18" charset="0"/>
                <a:cs typeface="B Badr" pitchFamily="2" charset="-78"/>
              </a:rPr>
              <a:t>متاسفانه روش توان دوم ارقام میانی دارای تحلیل مشکل، روندی نسبتا آهسته و از لحاظ آماری نامطلوب است. همچنین در برخی موارد ممکن است سریعا به یک دوره تناوب برخورد کنیم و یا عدد </a:t>
            </a:r>
            <a:r>
              <a:rPr lang="en-US" sz="2400" dirty="0">
                <a:latin typeface="Cambria Math" pitchFamily="18" charset="0"/>
                <a:ea typeface="Cambria Math" pitchFamily="18" charset="0"/>
                <a:cs typeface="B Badr" pitchFamily="2" charset="-78"/>
              </a:rPr>
              <a:t>m</a:t>
            </a:r>
            <a:r>
              <a:rPr lang="fa-IR" sz="2400" dirty="0">
                <a:latin typeface="Cambria Math" pitchFamily="18" charset="0"/>
                <a:ea typeface="Cambria Math" pitchFamily="18" charset="0"/>
                <a:cs typeface="B Badr" pitchFamily="2" charset="-78"/>
              </a:rPr>
              <a:t> رقمی مورد نظر بدست نیاید. </a:t>
            </a:r>
            <a:endParaRPr lang="en-US" sz="2400" dirty="0">
              <a:latin typeface="Cambria Math" pitchFamily="18" charset="0"/>
              <a:ea typeface="Cambria Math" pitchFamily="18" charset="0"/>
              <a:cs typeface="B Badr" pitchFamily="2" charset="-78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-76200" y="0"/>
            <a:ext cx="2743200" cy="609600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فصل </a:t>
            </a:r>
            <a:r>
              <a:rPr lang="fa-I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اول	تولید اعداد تصادفی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  <a:p>
            <a:pPr marL="0" indent="0" algn="ctr" rtl="1">
              <a:buNone/>
            </a:pPr>
            <a:endParaRPr 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@Computer_IT_Engeenering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E95D-526B-46B9-BF82-C930912AA7F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64117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50000">
              <a:schemeClr val="bg2">
                <a:lumMod val="90000"/>
              </a:schemeClr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1542871"/>
            <a:ext cx="7391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dirty="0">
                <a:latin typeface="Cambria Math" pitchFamily="18" charset="0"/>
                <a:ea typeface="Cambria Math" pitchFamily="18" charset="0"/>
                <a:cs typeface="B Badr" pitchFamily="2" charset="-78"/>
              </a:rPr>
              <a:t>به عنوان مثال اگر برای تولید یک عدد شبه تصادفی چهار رقمی از عدد اولیه 2500 استفاده کنیم سریعا به دوره تناوب برخورد می­کنیم، زیرا </a:t>
            </a:r>
            <a:r>
              <a:rPr lang="fa-IR" sz="2400" dirty="0" smtClean="0">
                <a:latin typeface="Cambria Math" pitchFamily="18" charset="0"/>
                <a:ea typeface="Cambria Math" pitchFamily="18" charset="0"/>
                <a:cs typeface="B Badr" pitchFamily="2" charset="-78"/>
              </a:rPr>
              <a:t>توان دوم عدد 2500 عدد 6250000 است، بنابراین </a:t>
            </a:r>
            <a:r>
              <a:rPr lang="fa-IR" sz="2400" dirty="0">
                <a:latin typeface="Cambria Math" pitchFamily="18" charset="0"/>
                <a:ea typeface="Cambria Math" pitchFamily="18" charset="0"/>
                <a:cs typeface="B Badr" pitchFamily="2" charset="-78"/>
              </a:rPr>
              <a:t>عدد چهار رقمی تولید شده 2500 خواهد بود. همچنین اگر از عدد اولیه 1000 استفاده کنیم، عدد 0000 بدست می­آید!</a:t>
            </a:r>
            <a:endParaRPr lang="en-US" sz="2400" dirty="0">
              <a:latin typeface="Cambria Math" pitchFamily="18" charset="0"/>
              <a:ea typeface="Cambria Math" pitchFamily="18" charset="0"/>
              <a:cs typeface="B Bad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28844" y="4057471"/>
            <a:ext cx="231505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dirty="0" smtClean="0">
                <a:cs typeface="B Badr" pitchFamily="2" charset="-78"/>
              </a:rPr>
              <a:t>1-3 </a:t>
            </a:r>
            <a:r>
              <a:rPr lang="fa-IR" sz="2400" dirty="0">
                <a:cs typeface="B Badr" pitchFamily="2" charset="-78"/>
              </a:rPr>
              <a:t>روشهای همنهشتی</a:t>
            </a:r>
            <a:endParaRPr lang="en-US" sz="2400" dirty="0">
              <a:cs typeface="B Badr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4819471"/>
            <a:ext cx="739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dirty="0">
                <a:cs typeface="B Badr" pitchFamily="2" charset="-78"/>
              </a:rPr>
              <a:t>روش­های همنهشتی برای تولید اعداد تصادفی یکنواخت شامل سه روش همنهشتی ضربی، همنهشتی مرکب و همنهشتی جمعی می باشد.</a:t>
            </a:r>
            <a:endParaRPr lang="en-US" sz="2400" dirty="0">
              <a:cs typeface="B Badr" pitchFamily="2" charset="-78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-76200" y="0"/>
            <a:ext cx="2743200" cy="609600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فصل </a:t>
            </a:r>
            <a:r>
              <a:rPr lang="fa-I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اول	تولید اعداد تصادفی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  <a:p>
            <a:pPr marL="0" indent="0" algn="ctr" rtl="1">
              <a:buNone/>
            </a:pPr>
            <a:endParaRPr 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@Computer_IT_Engeenering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E95D-526B-46B9-BF82-C930912AA7F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516074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50000">
              <a:schemeClr val="bg2">
                <a:lumMod val="90000"/>
              </a:schemeClr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>
            <a:spLocks noGrp="1"/>
          </p:cNvSpPr>
          <p:nvPr>
            <p:ph sz="half" idx="1"/>
          </p:nvPr>
        </p:nvSpPr>
        <p:spPr>
          <a:xfrm>
            <a:off x="-76200" y="0"/>
            <a:ext cx="2743200" cy="609600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فصل </a:t>
            </a:r>
            <a:r>
              <a:rPr lang="fa-I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اول	تولید اعداد تصادفی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  <a:p>
            <a:pPr marL="0" indent="0" algn="ctr" rtl="1">
              <a:buNone/>
            </a:pPr>
            <a:endParaRPr 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pic>
        <p:nvPicPr>
          <p:cNvPr id="9234" name="Picture 1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95400"/>
            <a:ext cx="33242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5" name="Picture 1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7820025" cy="481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@Computer_IT_Engeenering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E95D-526B-46B9-BF82-C930912AA7F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999007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50000">
              <a:schemeClr val="bg2">
                <a:lumMod val="90000"/>
              </a:schemeClr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-76200" y="0"/>
            <a:ext cx="2743200" cy="609600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فصل </a:t>
            </a:r>
            <a:r>
              <a:rPr lang="fa-I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اول	تولید اعداد تصادفی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  <a:p>
            <a:pPr marL="0" indent="0" algn="ctr" rtl="1">
              <a:buNone/>
            </a:pPr>
            <a:endParaRPr 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4303985"/>
            <a:ext cx="733425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1189968"/>
            <a:ext cx="7562850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@Computer_IT_Engeenering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E95D-526B-46B9-BF82-C930912AA7F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536857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50000">
              <a:schemeClr val="bg2">
                <a:lumMod val="90000"/>
              </a:schemeClr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-76200" y="0"/>
            <a:ext cx="2743200" cy="609600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فصل </a:t>
            </a:r>
            <a:r>
              <a:rPr lang="fa-I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اول	تولید اعداد تصادفی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  <a:p>
            <a:pPr marL="0" indent="0" algn="ctr" rtl="1">
              <a:buNone/>
            </a:pPr>
            <a:endParaRPr 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10430"/>
            <a:ext cx="33718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7" y="3048000"/>
            <a:ext cx="717232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@Computer_IT_Engeenering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E95D-526B-46B9-BF82-C930912AA7F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189041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50000">
              <a:schemeClr val="bg2">
                <a:lumMod val="90000"/>
              </a:schemeClr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76200" y="0"/>
            <a:ext cx="2743200" cy="609600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فصل </a:t>
            </a:r>
            <a:r>
              <a:rPr lang="fa-I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اول	تولید اعداد تصادفی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  <a:p>
            <a:pPr marL="0" indent="0" algn="ctr" rtl="1">
              <a:buNone/>
            </a:pPr>
            <a:endParaRPr 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524000"/>
            <a:ext cx="318135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2971800"/>
            <a:ext cx="762952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@Computer_IT_Engeenering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E95D-526B-46B9-BF82-C930912AA7F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955322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50000">
              <a:schemeClr val="bg2">
                <a:lumMod val="90000"/>
              </a:schemeClr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282275" y="897321"/>
            <a:ext cx="3581400" cy="1333500"/>
          </a:xfrm>
        </p:spPr>
        <p:txBody>
          <a:bodyPr>
            <a:normAutofit/>
          </a:bodyPr>
          <a:lstStyle/>
          <a:p>
            <a:pPr algn="r" rtl="1"/>
            <a:r>
              <a:rPr lang="fa-IR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فهرست مطالب 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89975" y="2209800"/>
            <a:ext cx="7665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a-I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مقدمه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00285" y="2680396"/>
            <a:ext cx="3113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/>
            <a:r>
              <a:rPr lang="fa-I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فصل اول    تولید اعداد تصادفی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46569" y="3142061"/>
            <a:ext cx="32800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1-1 اعداد تصادفی و شبه تصادفی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39715" y="3603726"/>
            <a:ext cx="3081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1-2 روش توان دوم ارقام میانی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37839" y="4051996"/>
            <a:ext cx="23887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1-3 روشهای همنهشتی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4400" y="4509196"/>
            <a:ext cx="39966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فصل دوم    شبیه سازی توزیعهای احتمال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28869" y="4966396"/>
            <a:ext cx="11977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2-1 مقدمه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19317" y="5428061"/>
            <a:ext cx="33073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2-2 شبیه سازی توزیعهای گسسته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" y="2205335"/>
            <a:ext cx="4238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فصل سوم    </a:t>
            </a:r>
            <a:r>
              <a:rPr lang="fa-I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محاسبات تقریبی با شبیه سازی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68636" y="5885260"/>
            <a:ext cx="32688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2-3 شبیه سازی توزیعهای پیوسته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36174" y="2662535"/>
            <a:ext cx="31261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/>
            <a:r>
              <a:rPr lang="fa-I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3-1 محاسبه تقریبی امید ریاضی</a:t>
            </a:r>
            <a:endParaRPr lang="fa-I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35347" y="3043535"/>
            <a:ext cx="30604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/>
            <a:r>
              <a:rPr lang="fa-I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3-2 محاسبه </a:t>
            </a:r>
            <a:r>
              <a:rPr lang="fa-I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تقریبی انتگرال ها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00200" y="3429000"/>
            <a:ext cx="29434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/>
            <a:r>
              <a:rPr lang="fa-I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3-3 </a:t>
            </a:r>
            <a:r>
              <a:rPr lang="fa-I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محاسبه </a:t>
            </a:r>
            <a:r>
              <a:rPr lang="fa-I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تقریبی احتمالات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E95D-526B-46B9-BF82-C930912AA7F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</p:spPr>
        <p:txBody>
          <a:bodyPr/>
          <a:lstStyle/>
          <a:p>
            <a:pPr algn="ctr"/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Computer_IT_Engeenering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48130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50000">
              <a:schemeClr val="bg2">
                <a:lumMod val="90000"/>
              </a:schemeClr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97724"/>
            <a:ext cx="7334250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76200" y="0"/>
            <a:ext cx="2743200" cy="609600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فصل </a:t>
            </a:r>
            <a:r>
              <a:rPr lang="fa-I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اول	تولید اعداد تصادفی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  <a:p>
            <a:pPr marL="0" indent="0" algn="ctr" rtl="1">
              <a:buNone/>
            </a:pPr>
            <a:endParaRPr 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@Computer_IT_Engeenering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E95D-526B-46B9-BF82-C930912AA7F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23862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chemeClr val="accent1">
                <a:lumMod val="75000"/>
              </a:schemeClr>
            </a:gs>
            <a:gs pos="57000">
              <a:srgbClr val="21D6E0"/>
            </a:gs>
            <a:gs pos="79000">
              <a:schemeClr val="accent3">
                <a:lumMod val="60000"/>
                <a:lumOff val="40000"/>
              </a:schemeClr>
            </a:gs>
            <a:gs pos="100000">
              <a:srgbClr val="005CB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905000"/>
            <a:ext cx="7696200" cy="24622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4925">
            <a:noFill/>
          </a:ln>
          <a:effectLst>
            <a:glow rad="228600">
              <a:schemeClr val="bg1">
                <a:alpha val="40000"/>
              </a:schemeClr>
            </a:glow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fa-IR" sz="88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cs typeface="B Badr" pitchFamily="2" charset="-78"/>
              </a:rPr>
              <a:t>فصل دوم</a:t>
            </a:r>
          </a:p>
          <a:p>
            <a:pPr algn="ctr"/>
            <a:r>
              <a:rPr lang="fa-IR" sz="6600" dirty="0">
                <a:cs typeface="B Badr" pitchFamily="2" charset="-78"/>
              </a:rPr>
              <a:t>شبیه سازی توزیع­های احتمال</a:t>
            </a:r>
            <a:endParaRPr lang="en-US" sz="6600" b="1" cap="none" spc="50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cs typeface="B Badr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@Computer_IT_Engeenering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E95D-526B-46B9-BF82-C930912AA7F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51772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50000">
              <a:schemeClr val="bg2">
                <a:lumMod val="90000"/>
              </a:schemeClr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" y="0"/>
            <a:ext cx="32848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فصل دوم   شبیه </a:t>
            </a:r>
            <a:r>
              <a:rPr lang="fa-I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سازی توزیع­های احتمال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7515225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037240"/>
            <a:ext cx="17145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@Computer_IT_Engeenering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E95D-526B-46B9-BF82-C930912AA7F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530099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50000">
              <a:schemeClr val="bg2">
                <a:lumMod val="90000"/>
              </a:schemeClr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2514600"/>
            <a:ext cx="757237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" y="0"/>
            <a:ext cx="32848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فصل دوم   شبیه </a:t>
            </a:r>
            <a:r>
              <a:rPr lang="fa-I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سازی توزیع­های احتمال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@Computer_IT_Engeenering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E95D-526B-46B9-BF82-C930912AA7F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871067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50000">
              <a:schemeClr val="bg2">
                <a:lumMod val="90000"/>
              </a:schemeClr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55800455"/>
              </p:ext>
            </p:extLst>
          </p:nvPr>
        </p:nvGraphicFramePr>
        <p:xfrm>
          <a:off x="533400" y="1219200"/>
          <a:ext cx="7850872" cy="5226272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539079"/>
                <a:gridCol w="1539079"/>
                <a:gridCol w="1539079"/>
                <a:gridCol w="1673241"/>
                <a:gridCol w="1560394"/>
              </a:tblGrid>
              <a:tr h="54380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Badr" pitchFamily="2" charset="-78"/>
                        </a:rPr>
                        <a:t>توزیع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B Badr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Badr" pitchFamily="2" charset="-78"/>
                        </a:rPr>
                        <a:t>کد توزیع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B Badr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Badr" pitchFamily="2" charset="-78"/>
                        </a:rPr>
                        <a:t>پارامترهای لازم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B Badr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Badr" pitchFamily="2" charset="-78"/>
                        </a:rPr>
                        <a:t>پارامترهای اختیاری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B Badr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Badr" pitchFamily="2" charset="-78"/>
                        </a:rPr>
                        <a:t>مقادیر پیش فرض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B Badr" pitchFamily="2" charset="-78"/>
                      </a:endParaRPr>
                    </a:p>
                  </a:txBody>
                  <a:tcPr marL="68580" marR="68580" marT="0" marB="0"/>
                </a:tc>
              </a:tr>
              <a:tr h="26832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Badr" pitchFamily="2" charset="-78"/>
                        </a:rPr>
                        <a:t>بتا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B Badr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cs typeface="B Badr" pitchFamily="2" charset="-78"/>
                        </a:rPr>
                        <a:t>Beta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B Badr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cs typeface="B Badr" pitchFamily="2" charset="-78"/>
                        </a:rPr>
                        <a:t>shap1,shap2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B Badr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Badr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B Badr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Badr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B Badr" pitchFamily="2" charset="-78"/>
                      </a:endParaRPr>
                    </a:p>
                  </a:txBody>
                  <a:tcPr marL="68580" marR="68580" marT="0" marB="0"/>
                </a:tc>
              </a:tr>
              <a:tr h="26832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Badr" pitchFamily="2" charset="-78"/>
                        </a:rPr>
                        <a:t>دوجمله­ای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B Badr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cs typeface="B Badr" pitchFamily="2" charset="-78"/>
                        </a:rPr>
                        <a:t>Binom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B Badr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cs typeface="B Badr" pitchFamily="2" charset="-78"/>
                        </a:rPr>
                        <a:t>size,prob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B Badr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Badr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B Badr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Badr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B Badr" pitchFamily="2" charset="-78"/>
                      </a:endParaRPr>
                    </a:p>
                  </a:txBody>
                  <a:tcPr marL="68580" marR="68580" marT="0" marB="0"/>
                </a:tc>
              </a:tr>
              <a:tr h="26832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Badr" pitchFamily="2" charset="-78"/>
                        </a:rPr>
                        <a:t>دوجمله­ای منفی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B Badr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cs typeface="B Badr" pitchFamily="2" charset="-78"/>
                        </a:rPr>
                        <a:t>Nbinom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B Badr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cs typeface="B Badr" pitchFamily="2" charset="-78"/>
                        </a:rPr>
                        <a:t>size,prob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B Badr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Badr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B Badr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Badr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B Badr" pitchFamily="2" charset="-78"/>
                      </a:endParaRPr>
                    </a:p>
                  </a:txBody>
                  <a:tcPr marL="68580" marR="68580" marT="0" marB="0"/>
                </a:tc>
              </a:tr>
              <a:tr h="26832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Badr" pitchFamily="2" charset="-78"/>
                        </a:rPr>
                        <a:t>پواسن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B Badr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cs typeface="B Badr" pitchFamily="2" charset="-78"/>
                        </a:rPr>
                        <a:t>Pois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B Badr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cs typeface="B Badr" pitchFamily="2" charset="-78"/>
                        </a:rPr>
                        <a:t>Lambda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B Badr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Badr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B Badr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Badr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B Badr" pitchFamily="2" charset="-78"/>
                      </a:endParaRPr>
                    </a:p>
                  </a:txBody>
                  <a:tcPr marL="68580" marR="68580" marT="0" marB="0"/>
                </a:tc>
              </a:tr>
              <a:tr h="26832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Badr" pitchFamily="2" charset="-78"/>
                        </a:rPr>
                        <a:t>استیودنت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B Badr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cs typeface="B Badr" pitchFamily="2" charset="-78"/>
                        </a:rPr>
                        <a:t>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B Badr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cs typeface="B Badr" pitchFamily="2" charset="-78"/>
                        </a:rPr>
                        <a:t>Df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B Badr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Badr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B Badr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Badr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B Badr" pitchFamily="2" charset="-78"/>
                      </a:endParaRPr>
                    </a:p>
                  </a:txBody>
                  <a:tcPr marL="68580" marR="68580" marT="0" marB="0"/>
                </a:tc>
              </a:tr>
              <a:tr h="26832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Badr" pitchFamily="2" charset="-78"/>
                        </a:rPr>
                        <a:t>فیشر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B Badr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cs typeface="B Badr" pitchFamily="2" charset="-78"/>
                        </a:rPr>
                        <a:t>F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B Badr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cs typeface="B Badr" pitchFamily="2" charset="-78"/>
                        </a:rPr>
                        <a:t>df1,df2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B Badr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Badr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B Badr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Badr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B Badr" pitchFamily="2" charset="-78"/>
                      </a:endParaRPr>
                    </a:p>
                  </a:txBody>
                  <a:tcPr marL="68580" marR="68580" marT="0" marB="0"/>
                </a:tc>
              </a:tr>
              <a:tr h="26832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Badr" pitchFamily="2" charset="-78"/>
                        </a:rPr>
                        <a:t>فوق هندسی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B Badr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cs typeface="B Badr" pitchFamily="2" charset="-78"/>
                        </a:rPr>
                        <a:t>Hyper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B Badr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cs typeface="B Badr" pitchFamily="2" charset="-78"/>
                        </a:rPr>
                        <a:t>m,n,k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B Badr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Badr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B Badr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Badr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B Badr" pitchFamily="2" charset="-78"/>
                      </a:endParaRPr>
                    </a:p>
                  </a:txBody>
                  <a:tcPr marL="68580" marR="68580" marT="0" marB="0"/>
                </a:tc>
              </a:tr>
              <a:tr h="26832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Badr" pitchFamily="2" charset="-78"/>
                        </a:rPr>
                        <a:t>کوشی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B Badr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cs typeface="B Badr" pitchFamily="2" charset="-78"/>
                        </a:rPr>
                        <a:t>Cauchy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B Badr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Badr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B Badr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cs typeface="B Badr" pitchFamily="2" charset="-78"/>
                        </a:rPr>
                        <a:t>location,scale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B Badr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cs typeface="B Badr" pitchFamily="2" charset="-78"/>
                        </a:rPr>
                        <a:t>0,1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B Badr" pitchFamily="2" charset="-78"/>
                      </a:endParaRPr>
                    </a:p>
                  </a:txBody>
                  <a:tcPr marL="68580" marR="68580" marT="0" marB="0"/>
                </a:tc>
              </a:tr>
              <a:tr h="26832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Badr" pitchFamily="2" charset="-78"/>
                        </a:rPr>
                        <a:t>کی – دو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B Badr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cs typeface="B Badr" pitchFamily="2" charset="-78"/>
                        </a:rPr>
                        <a:t>Chisq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B Badr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cs typeface="B Badr" pitchFamily="2" charset="-78"/>
                        </a:rPr>
                        <a:t>Df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B Badr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Badr" pitchFamily="2" charset="-78"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B Badr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Badr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B Badr" pitchFamily="2" charset="-78"/>
                      </a:endParaRPr>
                    </a:p>
                  </a:txBody>
                  <a:tcPr marL="68580" marR="68580" marT="0" marB="0"/>
                </a:tc>
              </a:tr>
              <a:tr h="26832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Badr" pitchFamily="2" charset="-78"/>
                        </a:rPr>
                        <a:t>گاما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B Badr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cs typeface="B Badr" pitchFamily="2" charset="-78"/>
                        </a:rPr>
                        <a:t>Gamma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B Badr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cs typeface="B Badr" pitchFamily="2" charset="-78"/>
                        </a:rPr>
                        <a:t>Shape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B Badr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Badr" pitchFamily="2" charset="-78"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B Badr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Badr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B Badr" pitchFamily="2" charset="-78"/>
                      </a:endParaRPr>
                    </a:p>
                  </a:txBody>
                  <a:tcPr marL="68580" marR="68580" marT="0" marB="0"/>
                </a:tc>
              </a:tr>
              <a:tr h="26832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Badr" pitchFamily="2" charset="-78"/>
                        </a:rPr>
                        <a:t>لگ نرمال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B Badr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cs typeface="B Badr" pitchFamily="2" charset="-78"/>
                        </a:rPr>
                        <a:t>Lnorm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B Badr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Badr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B Badr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cs typeface="B Badr" pitchFamily="2" charset="-78"/>
                        </a:rPr>
                        <a:t>mean,sd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B Badr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cs typeface="B Badr" pitchFamily="2" charset="-78"/>
                        </a:rPr>
                        <a:t>0,1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B Badr" pitchFamily="2" charset="-78"/>
                      </a:endParaRPr>
                    </a:p>
                  </a:txBody>
                  <a:tcPr marL="68580" marR="68580" marT="0" marB="0"/>
                </a:tc>
              </a:tr>
              <a:tr h="26832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Badr" pitchFamily="2" charset="-78"/>
                        </a:rPr>
                        <a:t>لجستیک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B Badr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cs typeface="B Badr" pitchFamily="2" charset="-78"/>
                        </a:rPr>
                        <a:t>Logis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B Badr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Badr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B Badr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cs typeface="B Badr" pitchFamily="2" charset="-78"/>
                        </a:rPr>
                        <a:t>location,scale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B Badr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cs typeface="B Badr" pitchFamily="2" charset="-78"/>
                        </a:rPr>
                        <a:t>0,1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B Badr" pitchFamily="2" charset="-78"/>
                      </a:endParaRPr>
                    </a:p>
                  </a:txBody>
                  <a:tcPr marL="68580" marR="68580" marT="0" marB="0"/>
                </a:tc>
              </a:tr>
              <a:tr h="26832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Badr" pitchFamily="2" charset="-78"/>
                        </a:rPr>
                        <a:t>نرمال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B Badr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cs typeface="B Badr" pitchFamily="2" charset="-78"/>
                        </a:rPr>
                        <a:t>Norm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B Badr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Badr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B Badr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cs typeface="B Badr" pitchFamily="2" charset="-78"/>
                        </a:rPr>
                        <a:t>mean,sd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B Badr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cs typeface="B Badr" pitchFamily="2" charset="-78"/>
                        </a:rPr>
                        <a:t>0,1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B Badr" pitchFamily="2" charset="-78"/>
                      </a:endParaRPr>
                    </a:p>
                  </a:txBody>
                  <a:tcPr marL="68580" marR="68580" marT="0" marB="0"/>
                </a:tc>
              </a:tr>
              <a:tr h="26832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Badr" pitchFamily="2" charset="-78"/>
                        </a:rPr>
                        <a:t>نمایی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B Badr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cs typeface="B Badr" pitchFamily="2" charset="-78"/>
                        </a:rPr>
                        <a:t>Exp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B Badr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Badr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B Badr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cs typeface="B Badr" pitchFamily="2" charset="-78"/>
                        </a:rPr>
                        <a:t>rate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B Badr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cs typeface="B Badr" pitchFamily="2" charset="-78"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B Badr" pitchFamily="2" charset="-78"/>
                      </a:endParaRPr>
                    </a:p>
                  </a:txBody>
                  <a:tcPr marL="68580" marR="68580" marT="0" marB="0"/>
                </a:tc>
              </a:tr>
              <a:tr h="26832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Badr" pitchFamily="2" charset="-78"/>
                        </a:rPr>
                        <a:t>وایبل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B Badr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cs typeface="B Badr" pitchFamily="2" charset="-78"/>
                        </a:rPr>
                        <a:t>Weibull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B Badr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cs typeface="B Badr" pitchFamily="2" charset="-78"/>
                        </a:rPr>
                        <a:t>Shape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B Badr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Badr" pitchFamily="2" charset="-78"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B Badr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Badr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B Badr" pitchFamily="2" charset="-78"/>
                      </a:endParaRPr>
                    </a:p>
                  </a:txBody>
                  <a:tcPr marL="68580" marR="68580" marT="0" marB="0"/>
                </a:tc>
              </a:tr>
              <a:tr h="26832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Badr" pitchFamily="2" charset="-78"/>
                        </a:rPr>
                        <a:t>هندسی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B Badr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cs typeface="B Badr" pitchFamily="2" charset="-78"/>
                        </a:rPr>
                        <a:t>Geom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B Badr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cs typeface="B Badr" pitchFamily="2" charset="-78"/>
                        </a:rPr>
                        <a:t>Prob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B Badr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Badr" pitchFamily="2" charset="-78"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B Badr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cs typeface="B Badr" pitchFamily="2" charset="-78"/>
                        </a:rPr>
                        <a:t>0,1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B Badr" pitchFamily="2" charset="-78"/>
                      </a:endParaRPr>
                    </a:p>
                  </a:txBody>
                  <a:tcPr marL="68580" marR="68580" marT="0" marB="0"/>
                </a:tc>
              </a:tr>
              <a:tr h="26832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Badr" pitchFamily="2" charset="-78"/>
                        </a:rPr>
                        <a:t>یکنواخت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B Badr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cs typeface="B Badr" pitchFamily="2" charset="-78"/>
                        </a:rPr>
                        <a:t>Unif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B Badr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Badr" pitchFamily="2" charset="-78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B Badr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cs typeface="B Badr" pitchFamily="2" charset="-78"/>
                        </a:rPr>
                        <a:t>Min,Max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B Badr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Badr" pitchFamily="2" charset="-78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B Badr" pitchFamily="2" charset="-7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76200" y="0"/>
            <a:ext cx="32848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فصل دوم   شبیه </a:t>
            </a:r>
            <a:r>
              <a:rPr lang="fa-I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سازی توزیع­های احتمال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@Computer_IT_Engeenering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E95D-526B-46B9-BF82-C930912AA7F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181514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50000">
              <a:schemeClr val="bg2">
                <a:lumMod val="90000"/>
              </a:schemeClr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7" y="1436155"/>
            <a:ext cx="37433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286702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469000"/>
            <a:ext cx="28860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4" y="1407580"/>
            <a:ext cx="22288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200" y="0"/>
            <a:ext cx="32848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فصل دوم   شبیه </a:t>
            </a:r>
            <a:r>
              <a:rPr lang="fa-I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سازی توزیع­های احتمال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@Computer_IT_Engeenering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E95D-526B-46B9-BF82-C930912AA7F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420984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3.33333E-6 0.08287 C 3.33333E-6 0.12013 0.09913 0.16597 0.17986 0.16597 L 0.35989 0.16597 " pathEditMode="relative" rAng="0" ptsTypes="FfFF">
                                      <p:cBhvr>
                                        <p:cTn id="16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86" y="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-2.5E-6 0.13588 C -2.5E-6 0.19653 0.0849 0.27199 0.15434 0.27199 L 0.30886 0.27199 " pathEditMode="relative" rAng="0" ptsTypes="FfFF">
                                      <p:cBhvr>
                                        <p:cTn id="25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34" y="1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7.40741E-7 L 4.72222E-6 0.20417 C 4.72222E-6 0.29514 0.07569 0.40857 0.1375 0.40857 L 0.275 0.40857 " pathEditMode="relative" rAng="0" ptsTypes="FfFF">
                                      <p:cBhvr>
                                        <p:cTn id="34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2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50000">
              <a:schemeClr val="bg2">
                <a:lumMod val="90000"/>
              </a:schemeClr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600199"/>
            <a:ext cx="275272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68" y="2723408"/>
            <a:ext cx="7705725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" y="0"/>
            <a:ext cx="32848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فصل دوم   شبیه </a:t>
            </a:r>
            <a:r>
              <a:rPr lang="fa-I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سازی توزیع­های احتمال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@Computer_IT_Engeenering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E95D-526B-46B9-BF82-C930912AA7F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738269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50000">
              <a:schemeClr val="bg2">
                <a:lumMod val="90000"/>
              </a:schemeClr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600200"/>
            <a:ext cx="48101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3048000"/>
            <a:ext cx="786765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" y="0"/>
            <a:ext cx="32848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فصل دوم   شبیه </a:t>
            </a:r>
            <a:r>
              <a:rPr lang="fa-I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سازی توزیع­های احتمال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@Computer_IT_Engeenering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E95D-526B-46B9-BF82-C930912AA7F2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177456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50000">
              <a:schemeClr val="bg2">
                <a:lumMod val="90000"/>
              </a:schemeClr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1600"/>
            <a:ext cx="773430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90799"/>
            <a:ext cx="8191500" cy="426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" y="0"/>
            <a:ext cx="32848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فصل دوم   شبیه </a:t>
            </a:r>
            <a:r>
              <a:rPr lang="fa-I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سازی توزیع­های احتمال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@Computer_IT_Engeenering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E95D-526B-46B9-BF82-C930912AA7F2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011949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50000">
              <a:schemeClr val="bg2">
                <a:lumMod val="90000"/>
              </a:schemeClr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1371600"/>
            <a:ext cx="8220075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" y="0"/>
            <a:ext cx="32848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فصل دوم   شبیه </a:t>
            </a:r>
            <a:r>
              <a:rPr lang="fa-I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سازی توزیع­های احتمال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@Computer_IT_Engeenering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E95D-526B-46B9-BF82-C930912AA7F2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668583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chemeClr val="accent1">
                <a:lumMod val="75000"/>
              </a:schemeClr>
            </a:gs>
            <a:gs pos="57000">
              <a:srgbClr val="21D6E0"/>
            </a:gs>
            <a:gs pos="79000">
              <a:schemeClr val="accent3">
                <a:lumMod val="60000"/>
                <a:lumOff val="40000"/>
              </a:schemeClr>
            </a:gs>
            <a:gs pos="100000">
              <a:srgbClr val="005CB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2438400"/>
            <a:ext cx="4572001" cy="1862048"/>
          </a:xfrm>
          <a:prstGeom prst="rect">
            <a:avLst/>
          </a:prstGeom>
          <a:ln w="34925">
            <a:noFill/>
          </a:ln>
          <a:effectLst>
            <a:glow rad="228600">
              <a:schemeClr val="bg1">
                <a:alpha val="40000"/>
              </a:schemeClr>
            </a:glow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fa-IR" sz="115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cs typeface="B Badr" pitchFamily="2" charset="-78"/>
              </a:rPr>
              <a:t> مقدمه </a:t>
            </a:r>
            <a:endParaRPr lang="en-US" sz="1200" b="1" cap="none" spc="50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E95D-526B-46B9-BF82-C930912AA7F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</p:spPr>
        <p:txBody>
          <a:bodyPr/>
          <a:lstStyle/>
          <a:p>
            <a:pPr algn="ctr"/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</a:t>
            </a:r>
            <a:r>
              <a:rPr lang="en-US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Computer_IT_Engeenering</a:t>
            </a: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98437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50000">
              <a:schemeClr val="bg2">
                <a:lumMod val="90000"/>
              </a:schemeClr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828800"/>
            <a:ext cx="442912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02" y="3200400"/>
            <a:ext cx="798195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" y="0"/>
            <a:ext cx="32848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فصل دوم   شبیه </a:t>
            </a:r>
            <a:r>
              <a:rPr lang="fa-I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سازی توزیع­های احتمال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@Computer_IT_Engeenering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E95D-526B-46B9-BF82-C930912AA7F2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656058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50000">
              <a:schemeClr val="bg2">
                <a:lumMod val="90000"/>
              </a:schemeClr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990600"/>
            <a:ext cx="7010400" cy="562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" y="0"/>
            <a:ext cx="32848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فصل دوم   شبیه </a:t>
            </a:r>
            <a:r>
              <a:rPr lang="fa-I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سازی توزیع­های احتمال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@Computer_IT_Engeenering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E95D-526B-46B9-BF82-C930912AA7F2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124763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50000">
              <a:schemeClr val="bg2">
                <a:lumMod val="90000"/>
              </a:schemeClr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5" y="762000"/>
            <a:ext cx="3781425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8220075" cy="3747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" y="0"/>
            <a:ext cx="32848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فصل دوم   شبیه </a:t>
            </a:r>
            <a:r>
              <a:rPr lang="fa-I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سازی توزیع­های احتمال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@Computer_IT_Engeenering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E95D-526B-46B9-BF82-C930912AA7F2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483606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50000">
              <a:schemeClr val="bg2">
                <a:lumMod val="90000"/>
              </a:schemeClr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09675"/>
            <a:ext cx="78009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24" y="3005958"/>
            <a:ext cx="7467600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" y="0"/>
            <a:ext cx="32848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فصل دوم   شبیه </a:t>
            </a:r>
            <a:r>
              <a:rPr lang="fa-I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سازی توزیع­های احتمال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@Computer_IT_Engeenering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E95D-526B-46B9-BF82-C930912AA7F2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739660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50000">
              <a:schemeClr val="bg2">
                <a:lumMod val="90000"/>
              </a:schemeClr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19200"/>
            <a:ext cx="7524750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43200"/>
            <a:ext cx="74104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4343400"/>
            <a:ext cx="561975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" y="0"/>
            <a:ext cx="32848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فصل دوم   شبیه </a:t>
            </a:r>
            <a:r>
              <a:rPr lang="fa-I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سازی توزیع­های احتمال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@Computer_IT_Engeenering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E95D-526B-46B9-BF82-C930912AA7F2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194026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50000">
              <a:schemeClr val="bg2">
                <a:lumMod val="90000"/>
              </a:schemeClr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02" y="1600200"/>
            <a:ext cx="781050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40" y="3962400"/>
            <a:ext cx="7572375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" y="0"/>
            <a:ext cx="32848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فصل دوم   شبیه </a:t>
            </a:r>
            <a:r>
              <a:rPr lang="fa-I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سازی توزیع­های احتمال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@Computer_IT_Engeenering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E95D-526B-46B9-BF82-C930912AA7F2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842004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50000">
              <a:schemeClr val="bg2">
                <a:lumMod val="90000"/>
              </a:schemeClr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551" y="1156136"/>
            <a:ext cx="23717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00223"/>
            <a:ext cx="748665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" y="0"/>
            <a:ext cx="32848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فصل دوم   شبیه </a:t>
            </a:r>
            <a:r>
              <a:rPr lang="fa-I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سازی توزیع­های احتمال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@Computer_IT_Engeenering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E95D-526B-46B9-BF82-C930912AA7F2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707010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50000">
              <a:schemeClr val="bg2">
                <a:lumMod val="90000"/>
              </a:schemeClr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0"/>
            <a:ext cx="32848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فصل دوم   شبیه </a:t>
            </a:r>
            <a:r>
              <a:rPr lang="fa-I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سازی توزیع­های احتمال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447800"/>
            <a:ext cx="414337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362200"/>
            <a:ext cx="519112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997" y="3200400"/>
            <a:ext cx="7143750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4876800"/>
            <a:ext cx="48577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@Computer_IT_Engeenering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E95D-526B-46B9-BF82-C930912AA7F2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400928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50000">
              <a:schemeClr val="bg2">
                <a:lumMod val="90000"/>
              </a:schemeClr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24" y="3427579"/>
            <a:ext cx="7800975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" y="0"/>
            <a:ext cx="32848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فصل دوم   شبیه </a:t>
            </a:r>
            <a:r>
              <a:rPr lang="fa-I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سازی توزیع­های احتمال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749" y="1433512"/>
            <a:ext cx="55054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88" y="2168197"/>
            <a:ext cx="7317745" cy="1217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@Computer_IT_Engeenering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E95D-526B-46B9-BF82-C930912AA7F2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335383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50000">
              <a:schemeClr val="bg2">
                <a:lumMod val="90000"/>
              </a:schemeClr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1524000"/>
            <a:ext cx="718185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" y="0"/>
            <a:ext cx="32848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فصل دوم   شبیه </a:t>
            </a:r>
            <a:r>
              <a:rPr lang="fa-I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سازی توزیع­های احتمال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@Computer_IT_Engeenering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E95D-526B-46B9-BF82-C930912AA7F2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234965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50000">
              <a:schemeClr val="bg2">
                <a:lumMod val="90000"/>
              </a:schemeClr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0"/>
            <a:ext cx="762000" cy="609600"/>
          </a:xfrm>
        </p:spPr>
        <p:txBody>
          <a:bodyPr/>
          <a:lstStyle/>
          <a:p>
            <a:pPr marL="0" indent="0" algn="ctr" rtl="1">
              <a:buNone/>
            </a:pPr>
            <a:r>
              <a:rPr lang="fa-IR" sz="2000" i="1" dirty="0" smtClean="0">
                <a:cs typeface="B Badr" pitchFamily="2" charset="-78"/>
              </a:rPr>
              <a:t>مقدمه</a:t>
            </a:r>
            <a:endParaRPr lang="en-US" i="1" dirty="0" smtClean="0">
              <a:cs typeface="B Bad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524000"/>
            <a:ext cx="7696200" cy="2929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500" dirty="0">
                <a:cs typeface="B Badr" pitchFamily="2" charset="-78"/>
              </a:rPr>
              <a:t>شبیه سازی یک ابزار قدرتمند برای طراحی و تحلیل سیستم­ها یا فرآیندهای پیچیده مهندسی است که به استفاده کنندگان از آن، امکان انجام آزمایش با سیستم­هایی را می­دهد که در عمل غیر ممکن یا پر هزینه هستند. به عنوان مثال قبل از پرتاب یک ماهواره عملیات پرتاب در شرایط مختلف بارها شبیه سازی می­شود تا هزینه­ها به حداقل برسد. </a:t>
            </a:r>
            <a:endParaRPr lang="en-US" sz="2500" dirty="0">
              <a:cs typeface="B Badr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4577224"/>
            <a:ext cx="7696200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500" dirty="0">
                <a:cs typeface="B Badr" pitchFamily="2" charset="-78"/>
              </a:rPr>
              <a:t>به عنوان مثالی دیگر فرض کنید بخواهیم طول عمر لامپ­های تولیدی کارخانه­ای را برآورد کنیم. </a:t>
            </a:r>
            <a:r>
              <a:rPr lang="fa-IR" sz="2500" dirty="0" smtClean="0">
                <a:cs typeface="B Badr" pitchFamily="2" charset="-78"/>
              </a:rPr>
              <a:t>برای این کار باید نمونه­ای تصادفی از لامپ های تولیدی کارخانه را انتخاب کرده و طول عمر آن ها را یادداشت کنیم، سپس بر اساس برآوردگر </a:t>
            </a:r>
            <a:endParaRPr lang="en-US" sz="25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E95D-526B-46B9-BF82-C930912AA7F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@Computer_IT_Engeenering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706449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50000">
              <a:schemeClr val="bg2">
                <a:lumMod val="90000"/>
              </a:schemeClr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7648575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4291084"/>
            <a:ext cx="773430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" y="0"/>
            <a:ext cx="32848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فصل دوم   شبیه </a:t>
            </a:r>
            <a:r>
              <a:rPr lang="fa-I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سازی توزیع­های احتمال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@Computer_IT_Engeenering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E95D-526B-46B9-BF82-C930912AA7F2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496095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50000">
              <a:schemeClr val="bg2">
                <a:lumMod val="90000"/>
              </a:schemeClr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914400"/>
            <a:ext cx="7400925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5762625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" y="0"/>
            <a:ext cx="32848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فصل دوم   شبیه </a:t>
            </a:r>
            <a:r>
              <a:rPr lang="fa-I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سازی توزیع­های احتمال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@Computer_IT_Engeenering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E95D-526B-46B9-BF82-C930912AA7F2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566544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 dir="ou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50000">
              <a:schemeClr val="bg2">
                <a:lumMod val="90000"/>
              </a:schemeClr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1371600"/>
            <a:ext cx="17621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81200"/>
            <a:ext cx="7553325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48050"/>
            <a:ext cx="76485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953000"/>
            <a:ext cx="725805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200" y="0"/>
            <a:ext cx="32848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فصل دوم   شبیه </a:t>
            </a:r>
            <a:r>
              <a:rPr lang="fa-I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سازی توزیع­های احتمال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@Computer_IT_Engeenering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E95D-526B-46B9-BF82-C930912AA7F2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117187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50000">
              <a:schemeClr val="bg2">
                <a:lumMod val="90000"/>
              </a:schemeClr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029200"/>
            <a:ext cx="799319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696200" cy="3449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" y="0"/>
            <a:ext cx="32848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فصل دوم   شبیه </a:t>
            </a:r>
            <a:r>
              <a:rPr lang="fa-I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سازی توزیع­های احتمال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@Computer_IT_Engeenering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E95D-526B-46B9-BF82-C930912AA7F2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227593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50000">
              <a:schemeClr val="bg2">
                <a:lumMod val="90000"/>
              </a:schemeClr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387366"/>
            <a:ext cx="796290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00400"/>
            <a:ext cx="758190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" y="0"/>
            <a:ext cx="32848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فصل دوم   شبیه </a:t>
            </a:r>
            <a:r>
              <a:rPr lang="fa-I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سازی توزیع­های احتمال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@Computer_IT_Engeenering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E95D-526B-46B9-BF82-C930912AA7F2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135827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50000">
              <a:schemeClr val="bg2">
                <a:lumMod val="90000"/>
              </a:schemeClr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93" y="3737952"/>
            <a:ext cx="7724775" cy="2839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" y="0"/>
            <a:ext cx="32848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فصل دوم   شبیه </a:t>
            </a:r>
            <a:r>
              <a:rPr lang="fa-I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سازی توزیع­های احتمال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53" y="1175727"/>
            <a:ext cx="7381875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@Computer_IT_Engeenering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E95D-526B-46B9-BF82-C930912AA7F2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510614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50000">
              <a:schemeClr val="bg2">
                <a:lumMod val="90000"/>
              </a:schemeClr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45" y="2286000"/>
            <a:ext cx="7591425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" y="0"/>
            <a:ext cx="32848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فصل دوم   شبیه </a:t>
            </a:r>
            <a:r>
              <a:rPr lang="fa-I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سازی توزیع­های احتمال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@Computer_IT_Engeenering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E95D-526B-46B9-BF82-C930912AA7F2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03413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50000">
              <a:schemeClr val="bg2">
                <a:lumMod val="90000"/>
              </a:schemeClr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75" y="1371600"/>
            <a:ext cx="53435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57375"/>
            <a:ext cx="32099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866900"/>
            <a:ext cx="27908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05000"/>
            <a:ext cx="40671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" y="1938337"/>
            <a:ext cx="3200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76200" y="0"/>
            <a:ext cx="32848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فصل دوم   شبیه </a:t>
            </a:r>
            <a:r>
              <a:rPr lang="fa-I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سازی توزیع­های احتمال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@Computer_IT_Engeenering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E95D-526B-46B9-BF82-C930912AA7F2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652252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2.5E-6 0.03773 C 2.5E-6 0.05463 0.11892 0.07569 0.21632 0.07569 L 0.43281 0.07569 " pathEditMode="relative" rAng="0" ptsTypes="FfFF">
                                      <p:cBhvr>
                                        <p:cTn id="16" dur="2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32" y="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3.33333E-6 0.09445 C 3.33333E-6 0.13634 0.10069 0.18889 0.18316 0.18889 L 0.36666 0.18889 " pathEditMode="relative" rAng="0" ptsTypes="FfFF">
                                      <p:cBhvr>
                                        <p:cTn id="25" dur="2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33" y="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111E-6 L 8.33333E-7 0.14491 C 8.33333E-7 0.21018 0.07153 0.29097 0.13003 0.29097 L 0.26094 0.29097 " pathEditMode="relative" rAng="0" ptsTypes="FfFF">
                                      <p:cBhvr>
                                        <p:cTn id="34" dur="2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38" y="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111E-6 L 8.33333E-7 0.19514 C 8.33333E-7 0.28287 0.05555 0.39097 0.10087 0.39097 L 0.2026 0.39097 " pathEditMode="relative" rAng="0" ptsTypes="FfFF">
                                      <p:cBhvr>
                                        <p:cTn id="43" dur="2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22" y="1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50000">
              <a:schemeClr val="bg2">
                <a:lumMod val="90000"/>
              </a:schemeClr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57951"/>
            <a:ext cx="254317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09799"/>
            <a:ext cx="73437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5" y="3810000"/>
            <a:ext cx="2819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4648200"/>
            <a:ext cx="741045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200" y="0"/>
            <a:ext cx="32848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فصل دوم   شبیه </a:t>
            </a:r>
            <a:r>
              <a:rPr lang="fa-I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سازی توزیع­های احتمال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@Computer_IT_Engeenering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E95D-526B-46B9-BF82-C930912AA7F2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456011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50000">
              <a:schemeClr val="bg2">
                <a:lumMod val="90000"/>
              </a:schemeClr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447800"/>
            <a:ext cx="33147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2343150"/>
            <a:ext cx="756285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4419600"/>
            <a:ext cx="7571949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" y="0"/>
            <a:ext cx="32848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فصل دوم   شبیه </a:t>
            </a:r>
            <a:r>
              <a:rPr lang="fa-I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سازی توزیع­های احتمال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@Computer_IT_Engeenering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E95D-526B-46B9-BF82-C930912AA7F2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149878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50000">
              <a:schemeClr val="bg2">
                <a:lumMod val="90000"/>
              </a:schemeClr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76200" y="0"/>
            <a:ext cx="762000" cy="609600"/>
          </a:xfrm>
        </p:spPr>
        <p:txBody>
          <a:bodyPr/>
          <a:lstStyle/>
          <a:p>
            <a:pPr marL="0" indent="0" algn="ctr" rtl="1">
              <a:buNone/>
            </a:pPr>
            <a:r>
              <a:rPr lang="fa-I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مقدمه</a:t>
            </a:r>
            <a:endParaRPr 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838200" y="1600200"/>
                <a:ext cx="7620000" cy="24733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rtl="1">
                  <a:lnSpc>
                    <a:spcPct val="150000"/>
                  </a:lnSpc>
                </a:pPr>
                <a:r>
                  <a:rPr lang="fa-IR" sz="2500" dirty="0">
                    <a:cs typeface="B Badr" pitchFamily="2" charset="-78"/>
                  </a:rPr>
                  <a:t>مناسب،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500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500">
                            <a:latin typeface="Cambria Math"/>
                          </a:rPr>
                          <m:t>θ</m:t>
                        </m:r>
                      </m:e>
                    </m:acc>
                  </m:oMath>
                </a14:m>
                <a:r>
                  <a:rPr lang="en-US" sz="2500" dirty="0">
                    <a:cs typeface="B Badr" pitchFamily="2" charset="-78"/>
                  </a:rPr>
                  <a:t/>
                </a:r>
                <a:r>
                  <a:rPr lang="fa-IR" sz="2500" dirty="0">
                    <a:cs typeface="B Badr" pitchFamily="2" charset="-78"/>
                  </a:rPr>
                  <a:t> را به عنوان برآورد طول عمر محاسبه کنیم. </a:t>
                </a:r>
                <a:r>
                  <a:rPr lang="fa-IR" sz="2500" dirty="0" smtClean="0">
                    <a:cs typeface="B Badr" pitchFamily="2" charset="-78"/>
                  </a:rPr>
                  <a:t>ممکن </a:t>
                </a:r>
                <a:r>
                  <a:rPr lang="fa-IR" sz="2500" dirty="0">
                    <a:cs typeface="B Badr" pitchFamily="2" charset="-78"/>
                  </a:rPr>
                  <a:t>است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500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500">
                            <a:latin typeface="Cambria Math"/>
                          </a:rPr>
                          <m:t>θ</m:t>
                        </m:r>
                      </m:e>
                    </m:acc>
                  </m:oMath>
                </a14:m>
                <a:r>
                  <a:rPr lang="en-US" sz="2500" dirty="0">
                    <a:cs typeface="B Badr" pitchFamily="2" charset="-78"/>
                  </a:rPr>
                  <a:t/>
                </a:r>
                <a:r>
                  <a:rPr lang="fa-IR" sz="2500" dirty="0">
                    <a:cs typeface="B Badr" pitchFamily="2" charset="-78"/>
                  </a:rPr>
                  <a:t> برآورد خوبی برای طول عمر لامپ­های کارخانه نباشد، بنابراین بهتر است قبل از نمونه گیری، با استفاده از داده­های تصادفی طول عمر لامپ­ها را از طریق شبیه سازی برآورد کرده و مقادیر مختلف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500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500">
                            <a:latin typeface="Cambria Math"/>
                          </a:rPr>
                          <m:t>θ</m:t>
                        </m:r>
                      </m:e>
                    </m:acc>
                  </m:oMath>
                </a14:m>
                <a:r>
                  <a:rPr lang="fa-IR" sz="2500" dirty="0">
                    <a:cs typeface="B Badr" pitchFamily="2" charset="-78"/>
                  </a:rPr>
                  <a:t> را محاسبه کنیم.</a:t>
                </a:r>
                <a:endParaRPr lang="en-US" sz="2500" dirty="0">
                  <a:cs typeface="B Badr" pitchFamily="2" charset="-78"/>
                </a:endParaRP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00200"/>
                <a:ext cx="7620000" cy="2473369"/>
              </a:xfrm>
              <a:prstGeom prst="rect">
                <a:avLst/>
              </a:prstGeom>
              <a:blipFill rotWithShape="1">
                <a:blip r:embed="rId2"/>
                <a:stretch>
                  <a:fillRect l="-2400" r="-1280" b="-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838200" y="4124433"/>
            <a:ext cx="7620000" cy="2352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500" dirty="0">
                <a:cs typeface="B Badr" pitchFamily="2" charset="-78"/>
              </a:rPr>
              <a:t>شبیه سازی در آمار از قرن بیستم مطابق با شروع انتشار رادیو و تلویزیون آغاز شده است. همانطور که استفاده از این وسایل در زندگی هر کسی معمول و متداول شده، استفاده از شبیه سازی نیز در بسیاری از شاخه­های علم آمار گسترش یافته است. </a:t>
            </a:r>
            <a:endParaRPr lang="en-US" sz="2500" dirty="0">
              <a:cs typeface="B Badr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E95D-526B-46B9-BF82-C930912AA7F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@Computer_IT_Engeenering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918332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50000">
              <a:schemeClr val="bg2">
                <a:lumMod val="90000"/>
              </a:schemeClr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1447800"/>
            <a:ext cx="759142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3815331"/>
            <a:ext cx="7591425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" y="0"/>
            <a:ext cx="32848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فصل دوم   شبیه </a:t>
            </a:r>
            <a:r>
              <a:rPr lang="fa-I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سازی توزیع­های احتمال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@Computer_IT_Engeenering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E95D-526B-46B9-BF82-C930912AA7F2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60781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50000">
              <a:schemeClr val="bg2">
                <a:lumMod val="90000"/>
              </a:schemeClr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49" y="1709382"/>
            <a:ext cx="7667625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" y="0"/>
            <a:ext cx="32848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فصل دوم   شبیه </a:t>
            </a:r>
            <a:r>
              <a:rPr lang="fa-I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سازی توزیع­های احتمال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@Computer_IT_Engeenering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E95D-526B-46B9-BF82-C930912AA7F2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709759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50000">
              <a:schemeClr val="bg2">
                <a:lumMod val="90000"/>
              </a:schemeClr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7553325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418" y="5105400"/>
            <a:ext cx="487680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" y="0"/>
            <a:ext cx="32848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فصل دوم   شبیه </a:t>
            </a:r>
            <a:r>
              <a:rPr lang="fa-I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سازی توزیع­های احتمال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@Computer_IT_Engeenering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E95D-526B-46B9-BF82-C930912AA7F2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462074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50000">
              <a:schemeClr val="bg2">
                <a:lumMod val="90000"/>
              </a:schemeClr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66800"/>
            <a:ext cx="7315200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025" y="4026943"/>
            <a:ext cx="53625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851" y="4800600"/>
            <a:ext cx="714375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" y="0"/>
            <a:ext cx="32848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فصل دوم   شبیه </a:t>
            </a:r>
            <a:r>
              <a:rPr lang="fa-I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سازی توزیع­های احتمال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@Computer_IT_Engeenering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E95D-526B-46B9-BF82-C930912AA7F2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752929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50000">
              <a:schemeClr val="bg2">
                <a:lumMod val="90000"/>
              </a:schemeClr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51" y="1419367"/>
            <a:ext cx="7620000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76" y="4731224"/>
            <a:ext cx="7572375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" y="0"/>
            <a:ext cx="32848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فصل دوم   شبیه </a:t>
            </a:r>
            <a:r>
              <a:rPr lang="fa-I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سازی توزیع­های احتمال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@Computer_IT_Engeenering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E95D-526B-46B9-BF82-C930912AA7F2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734336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50000">
              <a:schemeClr val="bg2">
                <a:lumMod val="90000"/>
              </a:schemeClr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91" y="1219200"/>
            <a:ext cx="775335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809875"/>
            <a:ext cx="569595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46" y="3657600"/>
            <a:ext cx="531495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724400"/>
            <a:ext cx="43243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569424"/>
            <a:ext cx="6705600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76200" y="0"/>
            <a:ext cx="32848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فصل دوم   شبیه </a:t>
            </a:r>
            <a:r>
              <a:rPr lang="fa-I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سازی توزیع­های احتمال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@Computer_IT_Engeenering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E95D-526B-46B9-BF82-C930912AA7F2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403875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50000">
              <a:schemeClr val="bg2">
                <a:lumMod val="90000"/>
              </a:schemeClr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81" y="990600"/>
            <a:ext cx="802005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714" y="3200400"/>
            <a:ext cx="271462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552" y="3657600"/>
            <a:ext cx="72771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" y="0"/>
            <a:ext cx="32848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فصل دوم   شبیه </a:t>
            </a:r>
            <a:r>
              <a:rPr lang="fa-I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سازی توزیع­های احتمال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@Computer_IT_Engeenering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E95D-526B-46B9-BF82-C930912AA7F2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270197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50000">
              <a:schemeClr val="bg2">
                <a:lumMod val="90000"/>
              </a:schemeClr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743902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916" y="3429000"/>
            <a:ext cx="74295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" y="0"/>
            <a:ext cx="32848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فصل دوم   شبیه </a:t>
            </a:r>
            <a:r>
              <a:rPr lang="fa-I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سازی توزیع­های احتمال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@Computer_IT_Engeenering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E95D-526B-46B9-BF82-C930912AA7F2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068941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50000">
              <a:schemeClr val="bg2">
                <a:lumMod val="90000"/>
              </a:schemeClr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7486650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565634"/>
            <a:ext cx="741045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" y="0"/>
            <a:ext cx="32848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فصل دوم   شبیه </a:t>
            </a:r>
            <a:r>
              <a:rPr lang="fa-I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سازی توزیع­های احتمال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@Computer_IT_Engeenering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E95D-526B-46B9-BF82-C930912AA7F2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944429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50000">
              <a:schemeClr val="bg2">
                <a:lumMod val="90000"/>
              </a:schemeClr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164" y="1295400"/>
            <a:ext cx="22764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524000"/>
            <a:ext cx="4867275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4648200"/>
            <a:ext cx="652462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" y="0"/>
            <a:ext cx="32848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فصل دوم   شبیه </a:t>
            </a:r>
            <a:r>
              <a:rPr lang="fa-I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سازی توزیع­های احتمال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@Computer_IT_Engeenering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E95D-526B-46B9-BF82-C930912AA7F2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406286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50000">
              <a:schemeClr val="bg2">
                <a:lumMod val="90000"/>
              </a:schemeClr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0"/>
            <a:ext cx="762000" cy="609600"/>
          </a:xfrm>
        </p:spPr>
        <p:txBody>
          <a:bodyPr/>
          <a:lstStyle/>
          <a:p>
            <a:pPr marL="0" indent="0" algn="ctr" rtl="1">
              <a:buNone/>
            </a:pPr>
            <a:r>
              <a:rPr lang="fa-I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مقدمه</a:t>
            </a:r>
            <a:endParaRPr 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752600"/>
            <a:ext cx="76962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500" dirty="0">
                <a:cs typeface="B Badr" pitchFamily="2" charset="-78"/>
              </a:rPr>
              <a:t>از کاربردهای شبیه سازی در آمار می­توان به تولید داده­های تصادفی از توزیع­های گسسته یا پیوسته، تولید اعداد شبه تصادفی (تصادفی)، محاسبه (تقریب) انتگرالها، محاسبه (تقریب) احتمالات پیچیده و محاسبه (تقریب) امید ریاضی توابعی از متغیرهای تصادفی اشاره کرد. </a:t>
            </a:r>
            <a:endParaRPr lang="en-US" sz="2500" dirty="0">
              <a:cs typeface="B Badr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4267200"/>
            <a:ext cx="75438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500" dirty="0">
                <a:cs typeface="B Badr" pitchFamily="2" charset="-78"/>
              </a:rPr>
              <a:t>برای پاسخ به سوالاتی که نظریه آمار برای آن جوابی ندارد نیز می­توان از شبیه سازی استفاده کرد و جواب تجربی بدست آورد.</a:t>
            </a:r>
            <a:endParaRPr lang="en-US" sz="2500" dirty="0">
              <a:cs typeface="B Badr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E95D-526B-46B9-BF82-C930912AA7F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@Computer_IT_Engeenering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682806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50000">
              <a:schemeClr val="bg2">
                <a:lumMod val="90000"/>
              </a:schemeClr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8" y="1066800"/>
            <a:ext cx="7267575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392" y="2305050"/>
            <a:ext cx="696277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83" y="3276600"/>
            <a:ext cx="6429375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" y="0"/>
            <a:ext cx="32848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فصل دوم   شبیه </a:t>
            </a:r>
            <a:r>
              <a:rPr lang="fa-I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سازی توزیع­های احتمال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@Computer_IT_Engeenering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E95D-526B-46B9-BF82-C930912AA7F2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071229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50000">
              <a:schemeClr val="bg2">
                <a:lumMod val="90000"/>
              </a:schemeClr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481131"/>
            <a:ext cx="34956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67000"/>
            <a:ext cx="7381875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" y="0"/>
            <a:ext cx="32848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فصل دوم   شبیه </a:t>
            </a:r>
            <a:r>
              <a:rPr lang="fa-I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سازی توزیع­های احتمال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@Computer_IT_Engeenering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E95D-526B-46B9-BF82-C930912AA7F2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280013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50000">
              <a:schemeClr val="bg2">
                <a:lumMod val="90000"/>
              </a:schemeClr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901" y="1363639"/>
            <a:ext cx="7362825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901" y="4876800"/>
            <a:ext cx="7362825" cy="158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" y="0"/>
            <a:ext cx="32848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فصل دوم   شبیه </a:t>
            </a:r>
            <a:r>
              <a:rPr lang="fa-I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سازی توزیع­های احتمال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@Computer_IT_Engeenering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E95D-526B-46B9-BF82-C930912AA7F2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772978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ripple dir="l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50000">
              <a:schemeClr val="bg2">
                <a:lumMod val="90000"/>
              </a:schemeClr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66345"/>
            <a:ext cx="747712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191000"/>
            <a:ext cx="7553325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" y="0"/>
            <a:ext cx="32848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فصل دوم   شبیه </a:t>
            </a:r>
            <a:r>
              <a:rPr lang="fa-I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سازی توزیع­های احتمال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@Computer_IT_Engeenering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E95D-526B-46B9-BF82-C930912AA7F2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525855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dir="d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50000">
              <a:schemeClr val="bg2">
                <a:lumMod val="90000"/>
              </a:schemeClr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821" y="981075"/>
            <a:ext cx="7524750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821" y="5181600"/>
            <a:ext cx="7474826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" y="0"/>
            <a:ext cx="32848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فصل دوم   شبیه </a:t>
            </a:r>
            <a:r>
              <a:rPr lang="fa-I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سازی توزیع­های احتمال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@Computer_IT_Engeenering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E95D-526B-46B9-BF82-C930912AA7F2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597959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50000">
              <a:schemeClr val="bg2">
                <a:lumMod val="90000"/>
              </a:schemeClr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1385888"/>
            <a:ext cx="7781925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" y="0"/>
            <a:ext cx="32848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فصل دوم   شبیه </a:t>
            </a:r>
            <a:r>
              <a:rPr lang="fa-I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سازی توزیع­های احتمال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@Computer_IT_Engeenering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E95D-526B-46B9-BF82-C930912AA7F2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711421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50000">
              <a:schemeClr val="bg2">
                <a:lumMod val="90000"/>
              </a:schemeClr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86" y="1271588"/>
            <a:ext cx="7791450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" y="0"/>
            <a:ext cx="32848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فصل دوم   شبیه </a:t>
            </a:r>
            <a:r>
              <a:rPr lang="fa-I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سازی توزیع­های احتمال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@Computer_IT_Engeenering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E95D-526B-46B9-BF82-C930912AA7F2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869432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50000">
              <a:schemeClr val="bg2">
                <a:lumMod val="90000"/>
              </a:schemeClr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785812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638800"/>
            <a:ext cx="732472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" y="0"/>
            <a:ext cx="32848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فصل دوم   شبیه </a:t>
            </a:r>
            <a:r>
              <a:rPr lang="fa-I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سازی توزیع­های احتمال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@Computer_IT_Engeenering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E95D-526B-46B9-BF82-C930912AA7F2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01280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50000">
              <a:schemeClr val="bg2">
                <a:lumMod val="90000"/>
              </a:schemeClr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91" y="990600"/>
            <a:ext cx="6610350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" y="0"/>
            <a:ext cx="32848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فصل دوم   شبیه </a:t>
            </a:r>
            <a:r>
              <a:rPr lang="fa-I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سازی توزیع­های احتمال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95700"/>
            <a:ext cx="734377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@Computer_IT_Engeenering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E95D-526B-46B9-BF82-C930912AA7F2}" type="slidenum">
              <a:rPr lang="en-US" smtClean="0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839664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50000">
              <a:schemeClr val="bg2">
                <a:lumMod val="90000"/>
              </a:schemeClr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447800"/>
            <a:ext cx="296227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666" y="2210128"/>
            <a:ext cx="74866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39" y="5221014"/>
            <a:ext cx="707707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" y="0"/>
            <a:ext cx="32848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فصل دوم   شبیه </a:t>
            </a:r>
            <a:r>
              <a:rPr lang="fa-I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سازی توزیع­های احتمال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@Computer_IT_Engeenering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E95D-526B-46B9-BF82-C930912AA7F2}" type="slidenum">
              <a:rPr lang="en-US" smtClean="0"/>
              <a:pPr/>
              <a:t>69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283955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chemeClr val="accent1">
                <a:lumMod val="75000"/>
              </a:schemeClr>
            </a:gs>
            <a:gs pos="57000">
              <a:srgbClr val="21D6E0"/>
            </a:gs>
            <a:gs pos="79000">
              <a:schemeClr val="accent3">
                <a:lumMod val="60000"/>
                <a:lumOff val="40000"/>
              </a:schemeClr>
            </a:gs>
            <a:gs pos="100000">
              <a:srgbClr val="005CB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905000"/>
            <a:ext cx="6019799" cy="24622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4925">
            <a:noFill/>
          </a:ln>
          <a:effectLst>
            <a:glow rad="228600">
              <a:schemeClr val="bg1">
                <a:alpha val="40000"/>
              </a:schemeClr>
            </a:glow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fa-IR" sz="88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cs typeface="B Badr" pitchFamily="2" charset="-78"/>
              </a:rPr>
              <a:t>فصل اول</a:t>
            </a:r>
          </a:p>
          <a:p>
            <a:pPr algn="ctr"/>
            <a:r>
              <a:rPr lang="fa-IR" sz="6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تولید اعداد تصادفی</a:t>
            </a:r>
            <a:endParaRPr lang="en-US" sz="66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@Computer_IT_Engeenering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E95D-526B-46B9-BF82-C930912AA7F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327326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50000">
              <a:schemeClr val="bg2">
                <a:lumMod val="90000"/>
              </a:schemeClr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55" y="5711879"/>
            <a:ext cx="65532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" y="0"/>
            <a:ext cx="32848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فصل دوم   شبیه </a:t>
            </a:r>
            <a:r>
              <a:rPr lang="fa-I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سازی توزیع­های احتمال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44604"/>
            <a:ext cx="7772400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@Computer_IT_Engeenering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E95D-526B-46B9-BF82-C930912AA7F2}" type="slidenum">
              <a:rPr lang="en-US" smtClean="0"/>
              <a:pPr/>
              <a:t>70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186549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50000">
              <a:schemeClr val="bg2">
                <a:lumMod val="90000"/>
              </a:schemeClr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737235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124200"/>
            <a:ext cx="73628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029200"/>
            <a:ext cx="5191125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" y="0"/>
            <a:ext cx="32848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فصل دوم   شبیه </a:t>
            </a:r>
            <a:r>
              <a:rPr lang="fa-I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سازی توزیع­های احتمال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@Computer_IT_Engeenering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E95D-526B-46B9-BF82-C930912AA7F2}" type="slidenum">
              <a:rPr lang="en-US" smtClean="0"/>
              <a:pPr/>
              <a:t>71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703240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50000">
              <a:schemeClr val="bg2">
                <a:lumMod val="90000"/>
              </a:schemeClr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62" y="1295400"/>
            <a:ext cx="3057525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869" y="1295400"/>
            <a:ext cx="285750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62" y="2667000"/>
            <a:ext cx="718185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39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311" y="3962400"/>
            <a:ext cx="41814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40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810" y="4876800"/>
            <a:ext cx="62769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41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867400"/>
            <a:ext cx="15240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76200" y="0"/>
            <a:ext cx="32848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فصل دوم   شبیه </a:t>
            </a:r>
            <a:r>
              <a:rPr lang="fa-I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سازی توزیع­های احتمال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@Computer_IT_Engeenering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E95D-526B-46B9-BF82-C930912AA7F2}" type="slidenum">
              <a:rPr lang="en-US" smtClean="0"/>
              <a:pPr/>
              <a:t>72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651636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ripple dir="r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50000">
              <a:schemeClr val="bg2">
                <a:lumMod val="90000"/>
              </a:schemeClr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00200"/>
            <a:ext cx="58293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10835"/>
            <a:ext cx="672465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38" y="3886200"/>
            <a:ext cx="558165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" y="0"/>
            <a:ext cx="32848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فصل دوم   شبیه </a:t>
            </a:r>
            <a:r>
              <a:rPr lang="fa-I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سازی توزیع­های احتمال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@Computer_IT_Engeenering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E95D-526B-46B9-BF82-C930912AA7F2}" type="slidenum">
              <a:rPr lang="en-US" smtClean="0"/>
              <a:pPr/>
              <a:t>73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709814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50000">
              <a:schemeClr val="bg2">
                <a:lumMod val="90000"/>
              </a:schemeClr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33" y="2887717"/>
            <a:ext cx="7724775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133" y="5791200"/>
            <a:ext cx="45624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" y="0"/>
            <a:ext cx="32848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فصل دوم   شبیه </a:t>
            </a:r>
            <a:r>
              <a:rPr lang="fa-I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سازی توزیع­های احتمال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70" y="1676400"/>
            <a:ext cx="75057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@Computer_IT_Engeenering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E95D-526B-46B9-BF82-C930912AA7F2}" type="slidenum">
              <a:rPr lang="en-US" smtClean="0"/>
              <a:pPr/>
              <a:t>74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770382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50000">
              <a:schemeClr val="bg2">
                <a:lumMod val="90000"/>
              </a:schemeClr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4505325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" y="0"/>
            <a:ext cx="32848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فصل دوم   شبیه </a:t>
            </a:r>
            <a:r>
              <a:rPr lang="fa-I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سازی توزیع­های احتمال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@Computer_IT_Engeenering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E95D-526B-46B9-BF82-C930912AA7F2}" type="slidenum">
              <a:rPr lang="en-US" smtClean="0"/>
              <a:pPr/>
              <a:t>75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321015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chemeClr val="accent1">
                <a:lumMod val="75000"/>
              </a:schemeClr>
            </a:gs>
            <a:gs pos="57000">
              <a:srgbClr val="21D6E0"/>
            </a:gs>
            <a:gs pos="79000">
              <a:schemeClr val="accent3">
                <a:lumMod val="60000"/>
                <a:lumOff val="40000"/>
              </a:schemeClr>
            </a:gs>
            <a:gs pos="100000">
              <a:srgbClr val="005CB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862960"/>
            <a:ext cx="7010400" cy="313932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4925">
            <a:noFill/>
          </a:ln>
          <a:effectLst>
            <a:glow rad="228600">
              <a:schemeClr val="bg1">
                <a:alpha val="40000"/>
              </a:schemeClr>
            </a:glow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fa-IR" sz="6600" dirty="0" smtClean="0">
                <a:solidFill>
                  <a:schemeClr val="bg1"/>
                </a:solidFill>
                <a:cs typeface="B Badr" pitchFamily="2" charset="-78"/>
              </a:rPr>
              <a:t>فصل سه</a:t>
            </a:r>
          </a:p>
          <a:p>
            <a:pPr algn="ctr"/>
            <a:r>
              <a:rPr lang="fa-IR" sz="6600" dirty="0" smtClean="0">
                <a:cs typeface="B Badr" pitchFamily="2" charset="-78"/>
              </a:rPr>
              <a:t>محاسبات </a:t>
            </a:r>
            <a:r>
              <a:rPr lang="fa-IR" sz="6600" dirty="0">
                <a:cs typeface="B Badr" pitchFamily="2" charset="-78"/>
              </a:rPr>
              <a:t>تقریبی با </a:t>
            </a:r>
            <a:endParaRPr lang="fa-IR" sz="6600" dirty="0" smtClean="0">
              <a:cs typeface="B Badr" pitchFamily="2" charset="-78"/>
            </a:endParaRPr>
          </a:p>
          <a:p>
            <a:pPr algn="ctr"/>
            <a:r>
              <a:rPr lang="fa-IR" sz="6600" dirty="0" smtClean="0">
                <a:cs typeface="B Badr" pitchFamily="2" charset="-78"/>
              </a:rPr>
              <a:t>شبیه </a:t>
            </a:r>
            <a:r>
              <a:rPr lang="fa-IR" sz="6600" dirty="0">
                <a:cs typeface="B Badr" pitchFamily="2" charset="-78"/>
              </a:rPr>
              <a:t>سازی</a:t>
            </a:r>
            <a:endParaRPr lang="en-US" sz="66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@Computer_IT_Engeenering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E95D-526B-46B9-BF82-C930912AA7F2}" type="slidenum">
              <a:rPr lang="en-US" smtClean="0"/>
              <a:pPr/>
              <a:t>76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140944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50000">
              <a:schemeClr val="bg2">
                <a:lumMod val="90000"/>
              </a:schemeClr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28800"/>
            <a:ext cx="720090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57090"/>
            <a:ext cx="3505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فصل </a:t>
            </a:r>
            <a:r>
              <a:rPr lang="fa-I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سه   محاسبات </a:t>
            </a:r>
            <a:r>
              <a:rPr lang="fa-I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تقریبی با </a:t>
            </a:r>
            <a:r>
              <a:rPr lang="fa-I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شبیه سازی</a:t>
            </a:r>
            <a:endParaRPr lang="fa-IR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@Computer_IT_Engeenering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E95D-526B-46B9-BF82-C930912AA7F2}" type="slidenum">
              <a:rPr lang="en-US" smtClean="0"/>
              <a:pPr/>
              <a:t>77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737784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50000">
              <a:schemeClr val="bg2">
                <a:lumMod val="90000"/>
              </a:schemeClr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110" y="1702019"/>
            <a:ext cx="726757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188326"/>
            <a:ext cx="31908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260" y="4645244"/>
            <a:ext cx="721042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57090"/>
            <a:ext cx="3505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فصل </a:t>
            </a:r>
            <a:r>
              <a:rPr lang="fa-I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سه   محاسبات </a:t>
            </a:r>
            <a:r>
              <a:rPr lang="fa-I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تقریبی با </a:t>
            </a:r>
            <a:r>
              <a:rPr lang="fa-I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شبیه سازی</a:t>
            </a:r>
            <a:endParaRPr lang="fa-IR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@Computer_IT_Engeenering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E95D-526B-46B9-BF82-C930912AA7F2}" type="slidenum">
              <a:rPr lang="en-US" smtClean="0"/>
              <a:pPr/>
              <a:t>78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039094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50000">
              <a:schemeClr val="bg2">
                <a:lumMod val="90000"/>
              </a:schemeClr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447800"/>
            <a:ext cx="31718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2438400"/>
            <a:ext cx="7315200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7090"/>
            <a:ext cx="3505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فصل </a:t>
            </a:r>
            <a:r>
              <a:rPr lang="fa-I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سه   محاسبات </a:t>
            </a:r>
            <a:r>
              <a:rPr lang="fa-I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تقریبی با </a:t>
            </a:r>
            <a:r>
              <a:rPr lang="fa-I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شبیه سازی</a:t>
            </a:r>
            <a:endParaRPr lang="fa-IR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@Computer_IT_Engeenering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E95D-526B-46B9-BF82-C930912AA7F2}" type="slidenum">
              <a:rPr lang="en-US" smtClean="0"/>
              <a:pPr/>
              <a:t>79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4560169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50000">
              <a:schemeClr val="bg2">
                <a:lumMod val="90000"/>
              </a:schemeClr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-76200" y="0"/>
            <a:ext cx="2743200" cy="609600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فصل </a:t>
            </a:r>
            <a:r>
              <a:rPr lang="fa-I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اول	تولید اعداد تصادفی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  <a:p>
            <a:pPr marL="0" indent="0" algn="ctr" rtl="1">
              <a:buNone/>
            </a:pPr>
            <a:endParaRPr 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20936" y="1534180"/>
            <a:ext cx="40420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800" dirty="0">
                <a:cs typeface="B Badr" pitchFamily="2" charset="-78"/>
              </a:rPr>
              <a:t>1-1 اعداد تصادفی و شبه تصادفی</a:t>
            </a:r>
            <a:endParaRPr lang="en-US" sz="2800" dirty="0">
              <a:cs typeface="B Badr" pitchFamily="2" charset="-78"/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24919"/>
            <a:ext cx="7665778" cy="3090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@Computer_IT_Engeenering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E95D-526B-46B9-BF82-C930912AA7F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465425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50000">
              <a:schemeClr val="bg2">
                <a:lumMod val="90000"/>
              </a:schemeClr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890" y="1421524"/>
            <a:ext cx="7219950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915" y="5257800"/>
            <a:ext cx="47339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7090"/>
            <a:ext cx="3505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فصل </a:t>
            </a:r>
            <a:r>
              <a:rPr lang="fa-I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سه   محاسبات </a:t>
            </a:r>
            <a:r>
              <a:rPr lang="fa-I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تقریبی با </a:t>
            </a:r>
            <a:r>
              <a:rPr lang="fa-I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شبیه سازی</a:t>
            </a:r>
            <a:endParaRPr lang="fa-IR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@Computer_IT_Engeenering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E95D-526B-46B9-BF82-C930912AA7F2}" type="slidenum">
              <a:rPr lang="en-US" smtClean="0"/>
              <a:pPr/>
              <a:t>80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320527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50000">
              <a:schemeClr val="bg2">
                <a:lumMod val="90000"/>
              </a:schemeClr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6000750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57090"/>
            <a:ext cx="3505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فصل </a:t>
            </a:r>
            <a:r>
              <a:rPr lang="fa-I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سه   محاسبات </a:t>
            </a:r>
            <a:r>
              <a:rPr lang="fa-I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تقریبی با </a:t>
            </a:r>
            <a:r>
              <a:rPr lang="fa-I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شبیه سازی</a:t>
            </a:r>
            <a:endParaRPr lang="fa-IR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@Computer_IT_Engeenering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E95D-526B-46B9-BF82-C930912AA7F2}" type="slidenum">
              <a:rPr lang="en-US" smtClean="0"/>
              <a:pPr/>
              <a:t>81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461750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50000">
              <a:schemeClr val="bg2">
                <a:lumMod val="90000"/>
              </a:schemeClr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085" y="1238414"/>
            <a:ext cx="30480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81200"/>
            <a:ext cx="7343775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7090"/>
            <a:ext cx="3505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فصل </a:t>
            </a:r>
            <a:r>
              <a:rPr lang="fa-I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سه   محاسبات </a:t>
            </a:r>
            <a:r>
              <a:rPr lang="fa-I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تقریبی با </a:t>
            </a:r>
            <a:r>
              <a:rPr lang="fa-I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شبیه سازی</a:t>
            </a:r>
            <a:endParaRPr lang="fa-IR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@Computer_IT_Engeenering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E95D-526B-46B9-BF82-C930912AA7F2}" type="slidenum">
              <a:rPr lang="en-US" smtClean="0"/>
              <a:pPr/>
              <a:t>82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420508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50000">
              <a:schemeClr val="bg2">
                <a:lumMod val="90000"/>
              </a:schemeClr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45" y="1219200"/>
            <a:ext cx="750570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020" y="3755478"/>
            <a:ext cx="751522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7090"/>
            <a:ext cx="3505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فصل </a:t>
            </a:r>
            <a:r>
              <a:rPr lang="fa-I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سه   محاسبات </a:t>
            </a:r>
            <a:r>
              <a:rPr lang="fa-I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تقریبی با </a:t>
            </a:r>
            <a:r>
              <a:rPr lang="fa-I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شبیه سازی</a:t>
            </a:r>
            <a:endParaRPr lang="fa-IR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@Computer_IT_Engeenering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E95D-526B-46B9-BF82-C930912AA7F2}" type="slidenum">
              <a:rPr lang="en-US" smtClean="0"/>
              <a:pPr/>
              <a:t>83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359363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50000">
              <a:schemeClr val="bg2">
                <a:lumMod val="90000"/>
              </a:schemeClr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0"/>
            <a:ext cx="7305675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227" y="3148013"/>
            <a:ext cx="17526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97" y="3962400"/>
            <a:ext cx="7458075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7090"/>
            <a:ext cx="3505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فصل </a:t>
            </a:r>
            <a:r>
              <a:rPr lang="fa-I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سه   محاسبات </a:t>
            </a:r>
            <a:r>
              <a:rPr lang="fa-I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تقریبی با </a:t>
            </a:r>
            <a:r>
              <a:rPr lang="fa-I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شبیه سازی</a:t>
            </a:r>
            <a:endParaRPr lang="fa-IR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@Computer_IT_Engeenering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E95D-526B-46B9-BF82-C930912AA7F2}" type="slidenum">
              <a:rPr lang="en-US" smtClean="0"/>
              <a:pPr/>
              <a:t>84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767201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50000">
              <a:schemeClr val="bg2">
                <a:lumMod val="90000"/>
              </a:schemeClr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979921"/>
            <a:ext cx="30480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69" y="3901142"/>
            <a:ext cx="4733925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7090"/>
            <a:ext cx="3505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فصل </a:t>
            </a:r>
            <a:r>
              <a:rPr lang="fa-I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سه   محاسبات </a:t>
            </a:r>
            <a:r>
              <a:rPr lang="fa-I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تقریبی با </a:t>
            </a:r>
            <a:r>
              <a:rPr lang="fa-I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شبیه سازی</a:t>
            </a:r>
            <a:endParaRPr lang="fa-IR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093" y="1752600"/>
            <a:ext cx="5781675" cy="2641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@Computer_IT_Engeenering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E95D-526B-46B9-BF82-C930912AA7F2}" type="slidenum">
              <a:rPr lang="en-US" smtClean="0"/>
              <a:pPr/>
              <a:t>85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111899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50000">
              <a:schemeClr val="bg2">
                <a:lumMod val="90000"/>
              </a:schemeClr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736282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414" y="2895600"/>
            <a:ext cx="6905625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214" y="4191000"/>
            <a:ext cx="698182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253" y="5715000"/>
            <a:ext cx="44862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57090"/>
            <a:ext cx="3505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فصل </a:t>
            </a:r>
            <a:r>
              <a:rPr lang="fa-I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سه   محاسبات </a:t>
            </a:r>
            <a:r>
              <a:rPr lang="fa-I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تقریبی با </a:t>
            </a:r>
            <a:r>
              <a:rPr lang="fa-I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شبیه سازی</a:t>
            </a:r>
            <a:endParaRPr lang="fa-IR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@Computer_IT_Engeenering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E95D-526B-46B9-BF82-C930912AA7F2}" type="slidenum">
              <a:rPr lang="en-US" smtClean="0"/>
              <a:pPr/>
              <a:t>86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373093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50000">
              <a:schemeClr val="bg2">
                <a:lumMod val="90000"/>
              </a:schemeClr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38" y="1066800"/>
            <a:ext cx="7534275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690" y="2514600"/>
            <a:ext cx="7448550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7090"/>
            <a:ext cx="3505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فصل </a:t>
            </a:r>
            <a:r>
              <a:rPr lang="fa-I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سه   محاسبات </a:t>
            </a:r>
            <a:r>
              <a:rPr lang="fa-I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تقریبی با </a:t>
            </a:r>
            <a:r>
              <a:rPr lang="fa-I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شبیه سازی</a:t>
            </a:r>
            <a:endParaRPr lang="fa-IR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@Computer_IT_Engeenering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E95D-526B-46B9-BF82-C930912AA7F2}" type="slidenum">
              <a:rPr lang="en-US" smtClean="0"/>
              <a:pPr/>
              <a:t>87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01415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50000">
              <a:schemeClr val="bg2">
                <a:lumMod val="90000"/>
              </a:schemeClr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748665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28" y="3203028"/>
            <a:ext cx="5686425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7090"/>
            <a:ext cx="3505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فصل </a:t>
            </a:r>
            <a:r>
              <a:rPr lang="fa-I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سه   محاسبات </a:t>
            </a:r>
            <a:r>
              <a:rPr lang="fa-I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تقریبی با </a:t>
            </a:r>
            <a:r>
              <a:rPr lang="fa-I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شبیه سازی</a:t>
            </a:r>
            <a:endParaRPr lang="fa-IR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@Computer_IT_Engeenering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E95D-526B-46B9-BF82-C930912AA7F2}" type="slidenum">
              <a:rPr lang="en-US" smtClean="0"/>
              <a:pPr/>
              <a:t>88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575398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50000">
              <a:schemeClr val="bg2">
                <a:lumMod val="90000"/>
              </a:schemeClr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735330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331904"/>
            <a:ext cx="74295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7090"/>
            <a:ext cx="3505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فصل </a:t>
            </a:r>
            <a:r>
              <a:rPr lang="fa-I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سه   محاسبات </a:t>
            </a:r>
            <a:r>
              <a:rPr lang="fa-I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تقریبی با </a:t>
            </a:r>
            <a:r>
              <a:rPr lang="fa-I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شبیه سازی</a:t>
            </a:r>
            <a:endParaRPr lang="fa-IR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@Computer_IT_Engeenering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E95D-526B-46B9-BF82-C930912AA7F2}" type="slidenum">
              <a:rPr lang="en-US" smtClean="0"/>
              <a:pPr/>
              <a:t>89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299337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50000">
              <a:schemeClr val="bg2">
                <a:lumMod val="90000"/>
              </a:schemeClr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-76200" y="0"/>
            <a:ext cx="2743200" cy="609600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فصل </a:t>
            </a:r>
            <a:r>
              <a:rPr lang="fa-I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اول	تولید اعداد تصادفی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  <a:p>
            <a:pPr marL="0" indent="0" algn="ctr" rtl="1">
              <a:buNone/>
            </a:pPr>
            <a:endParaRPr 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7400925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@Computer_IT_Engeenering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E95D-526B-46B9-BF82-C930912AA7F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72648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50000">
              <a:schemeClr val="bg2">
                <a:lumMod val="90000"/>
              </a:schemeClr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123" y="2258410"/>
            <a:ext cx="5181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04" y="3810000"/>
            <a:ext cx="7715250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7090"/>
            <a:ext cx="3505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فصل </a:t>
            </a:r>
            <a:r>
              <a:rPr lang="fa-I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سه   محاسبات </a:t>
            </a:r>
            <a:r>
              <a:rPr lang="fa-I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تقریبی با </a:t>
            </a:r>
            <a:r>
              <a:rPr lang="fa-I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شبیه سازی</a:t>
            </a:r>
            <a:endParaRPr lang="fa-IR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110" y="1159258"/>
            <a:ext cx="461962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@Computer_IT_Engeenering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E95D-526B-46B9-BF82-C930912AA7F2}" type="slidenum">
              <a:rPr lang="en-US" smtClean="0"/>
              <a:pPr/>
              <a:t>90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992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50000">
              <a:schemeClr val="bg2">
                <a:lumMod val="90000"/>
              </a:schemeClr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7334250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895600"/>
            <a:ext cx="740092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7090"/>
            <a:ext cx="3505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فصل </a:t>
            </a:r>
            <a:r>
              <a:rPr lang="fa-I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سه   محاسبات </a:t>
            </a:r>
            <a:r>
              <a:rPr lang="fa-I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تقریبی با </a:t>
            </a:r>
            <a:r>
              <a:rPr lang="fa-I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شبیه سازی</a:t>
            </a:r>
            <a:endParaRPr lang="fa-IR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@Computer_IT_Engeenering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E95D-526B-46B9-BF82-C930912AA7F2}" type="slidenum">
              <a:rPr lang="en-US" smtClean="0"/>
              <a:pPr/>
              <a:t>91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48501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50000">
              <a:schemeClr val="bg2">
                <a:lumMod val="90000"/>
              </a:schemeClr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6305550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4953000"/>
            <a:ext cx="7618194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7090"/>
            <a:ext cx="3505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فصل </a:t>
            </a:r>
            <a:r>
              <a:rPr lang="fa-I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سه   محاسبات </a:t>
            </a:r>
            <a:r>
              <a:rPr lang="fa-I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تقریبی با </a:t>
            </a:r>
            <a:r>
              <a:rPr lang="fa-I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شبیه سازی</a:t>
            </a:r>
            <a:endParaRPr lang="fa-IR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@Computer_IT_Engeenering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E95D-526B-46B9-BF82-C930912AA7F2}" type="slidenum">
              <a:rPr lang="en-US" smtClean="0"/>
              <a:pPr/>
              <a:t>92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060323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50000">
              <a:schemeClr val="bg2">
                <a:lumMod val="90000"/>
              </a:schemeClr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38" y="1905000"/>
            <a:ext cx="9134475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57090"/>
            <a:ext cx="3505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فصل </a:t>
            </a:r>
            <a:r>
              <a:rPr lang="fa-I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سه   محاسبات </a:t>
            </a:r>
            <a:r>
              <a:rPr lang="fa-I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تقریبی با </a:t>
            </a:r>
            <a:r>
              <a:rPr lang="fa-I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شبیه سازی</a:t>
            </a:r>
            <a:endParaRPr lang="fa-IR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@Computer_IT_Engeenering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E95D-526B-46B9-BF82-C930912AA7F2}" type="slidenum">
              <a:rPr lang="en-US" smtClean="0"/>
              <a:pPr/>
              <a:t>93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529738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50000">
              <a:schemeClr val="bg2">
                <a:lumMod val="90000"/>
              </a:schemeClr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77828"/>
            <a:ext cx="32004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2209800"/>
            <a:ext cx="7515225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5304439"/>
            <a:ext cx="7515225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7090"/>
            <a:ext cx="3505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فصل </a:t>
            </a:r>
            <a:r>
              <a:rPr lang="fa-I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سه   محاسبات </a:t>
            </a:r>
            <a:r>
              <a:rPr lang="fa-I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تقریبی با </a:t>
            </a:r>
            <a:r>
              <a:rPr lang="fa-I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شبیه سازی</a:t>
            </a:r>
            <a:endParaRPr lang="fa-IR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@Computer_IT_Engeenering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E95D-526B-46B9-BF82-C930912AA7F2}" type="slidenum">
              <a:rPr lang="en-US" smtClean="0"/>
              <a:pPr/>
              <a:t>94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431895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50000">
              <a:schemeClr val="bg2">
                <a:lumMod val="90000"/>
              </a:schemeClr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33450"/>
            <a:ext cx="746760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895600"/>
            <a:ext cx="74676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7090"/>
            <a:ext cx="3505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فصل </a:t>
            </a:r>
            <a:r>
              <a:rPr lang="fa-I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سه   محاسبات </a:t>
            </a:r>
            <a:r>
              <a:rPr lang="fa-I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تقریبی با </a:t>
            </a:r>
            <a:r>
              <a:rPr lang="fa-I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شبیه سازی</a:t>
            </a:r>
            <a:endParaRPr lang="fa-IR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@Computer_IT_Engeenering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E95D-526B-46B9-BF82-C930912AA7F2}" type="slidenum">
              <a:rPr lang="en-US" smtClean="0"/>
              <a:pPr/>
              <a:t>95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734879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50000">
              <a:schemeClr val="bg2">
                <a:lumMod val="90000"/>
              </a:schemeClr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4400550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0"/>
            <a:ext cx="736282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7090"/>
            <a:ext cx="3505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فصل </a:t>
            </a:r>
            <a:r>
              <a:rPr lang="fa-I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سه   محاسبات </a:t>
            </a:r>
            <a:r>
              <a:rPr lang="fa-I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تقریبی با </a:t>
            </a:r>
            <a:r>
              <a:rPr lang="fa-I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شبیه سازی</a:t>
            </a:r>
            <a:endParaRPr lang="fa-IR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@Computer_IT_Engeenering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E95D-526B-46B9-BF82-C930912AA7F2}" type="slidenum">
              <a:rPr lang="en-US" smtClean="0"/>
              <a:pPr/>
              <a:t>96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250562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50000">
              <a:schemeClr val="bg2">
                <a:lumMod val="90000"/>
              </a:schemeClr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73628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3505200"/>
            <a:ext cx="7410450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7090"/>
            <a:ext cx="3505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فصل </a:t>
            </a:r>
            <a:r>
              <a:rPr lang="fa-I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سه   محاسبات </a:t>
            </a:r>
            <a:r>
              <a:rPr lang="fa-I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تقریبی با </a:t>
            </a:r>
            <a:r>
              <a:rPr lang="fa-I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شبیه سازی</a:t>
            </a:r>
            <a:endParaRPr lang="fa-IR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@Computer_IT_Engeenering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E95D-526B-46B9-BF82-C930912AA7F2}" type="slidenum">
              <a:rPr lang="en-US" smtClean="0"/>
              <a:pPr/>
              <a:t>97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122843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50000">
              <a:schemeClr val="bg2">
                <a:lumMod val="90000"/>
              </a:schemeClr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903" y="1447800"/>
            <a:ext cx="746760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762" y="3352800"/>
            <a:ext cx="75819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7090"/>
            <a:ext cx="3505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فصل </a:t>
            </a:r>
            <a:r>
              <a:rPr lang="fa-I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سه   محاسبات </a:t>
            </a:r>
            <a:r>
              <a:rPr lang="fa-I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تقریبی با </a:t>
            </a:r>
            <a:r>
              <a:rPr lang="fa-I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Badr" pitchFamily="2" charset="-78"/>
              </a:rPr>
              <a:t>شبیه سازی</a:t>
            </a:r>
            <a:endParaRPr lang="fa-IR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Badr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@Computer_IT_Engeenering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DE95D-526B-46B9-BF82-C930912AA7F2}" type="slidenum">
              <a:rPr lang="en-US" smtClean="0"/>
              <a:pPr/>
              <a:t>98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663638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648</TotalTime>
  <Words>1708</Words>
  <Application>Microsoft Office PowerPoint</Application>
  <PresentationFormat>On-screen Show (4:3)</PresentationFormat>
  <Paragraphs>500</Paragraphs>
  <Slides>98</Slides>
  <Notes>75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98</vt:i4>
      </vt:variant>
    </vt:vector>
  </HeadingPairs>
  <TitlesOfParts>
    <vt:vector size="99" baseType="lpstr">
      <vt:lpstr>Flow</vt:lpstr>
      <vt:lpstr>Slide 1</vt:lpstr>
      <vt:lpstr>فهرست مطالب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FUJITSU</dc:creator>
  <cp:lastModifiedBy>Armond-H</cp:lastModifiedBy>
  <cp:revision>119</cp:revision>
  <dcterms:created xsi:type="dcterms:W3CDTF">2012-05-12T12:14:31Z</dcterms:created>
  <dcterms:modified xsi:type="dcterms:W3CDTF">2017-01-06T10:41:48Z</dcterms:modified>
</cp:coreProperties>
</file>