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5" r:id="rId1"/>
    <p:sldMasterId id="2147483773" r:id="rId2"/>
    <p:sldMasterId id="2147483785" r:id="rId3"/>
    <p:sldMasterId id="2147483797" r:id="rId4"/>
  </p:sldMasterIdLst>
  <p:sldIdLst>
    <p:sldId id="256" r:id="rId5"/>
    <p:sldId id="257" r:id="rId6"/>
    <p:sldId id="259" r:id="rId7"/>
    <p:sldId id="297" r:id="rId8"/>
    <p:sldId id="285" r:id="rId9"/>
    <p:sldId id="271" r:id="rId10"/>
    <p:sldId id="272" r:id="rId11"/>
    <p:sldId id="273" r:id="rId12"/>
    <p:sldId id="274" r:id="rId13"/>
    <p:sldId id="275" r:id="rId14"/>
    <p:sldId id="283" r:id="rId15"/>
    <p:sldId id="286" r:id="rId16"/>
    <p:sldId id="284" r:id="rId17"/>
    <p:sldId id="287" r:id="rId18"/>
    <p:sldId id="288" r:id="rId19"/>
    <p:sldId id="289" r:id="rId20"/>
    <p:sldId id="290" r:id="rId21"/>
    <p:sldId id="291" r:id="rId22"/>
    <p:sldId id="294" r:id="rId23"/>
    <p:sldId id="292" r:id="rId24"/>
    <p:sldId id="293" r:id="rId25"/>
    <p:sldId id="295" r:id="rId26"/>
    <p:sldId id="304" r:id="rId27"/>
    <p:sldId id="296" r:id="rId28"/>
    <p:sldId id="298" r:id="rId29"/>
    <p:sldId id="299" r:id="rId30"/>
    <p:sldId id="302" r:id="rId31"/>
    <p:sldId id="303" r:id="rId32"/>
    <p:sldId id="300" r:id="rId33"/>
    <p:sldId id="301" r:id="rId3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E64557-41A9-4E6D-91D1-2C758F85CA6F}" type="datetimeFigureOut">
              <a:rPr lang="fa-IR" smtClean="0"/>
              <a:t>03/21/1440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21172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188710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247529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969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228079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E64557-41A9-4E6D-91D1-2C758F85CA6F}" type="datetimeFigureOut">
              <a:rPr lang="fa-IR" smtClean="0"/>
              <a:t>03/21/1440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91973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E64557-41A9-4E6D-91D1-2C758F85CA6F}" type="datetimeFigureOut">
              <a:rPr lang="fa-IR" smtClean="0"/>
              <a:t>03/21/1440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388482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64557-41A9-4E6D-91D1-2C758F85CA6F}" type="datetimeFigureOut">
              <a:rPr lang="fa-IR" smtClean="0"/>
              <a:t>03/21/1440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194934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64557-41A9-4E6D-91D1-2C758F85CA6F}" type="datetimeFigureOut">
              <a:rPr lang="fa-IR" smtClean="0"/>
              <a:t>03/21/1440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3315535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17" name="Footer Placeholder 16"/>
          <p:cNvSpPr>
            <a:spLocks noGrp="1"/>
          </p:cNvSpPr>
          <p:nvPr>
            <p:ph type="ftr" sz="quarter" idx="11"/>
          </p:nvPr>
        </p:nvSpPr>
        <p:spPr/>
        <p:txBody>
          <a:bodyPr/>
          <a:lstStyle/>
          <a:p>
            <a:endParaRPr lang="fa-IR">
              <a:solidFill>
                <a:prstClr val="white">
                  <a:shade val="50000"/>
                </a:prstClr>
              </a:solidFill>
            </a:endParaRPr>
          </a:p>
        </p:txBody>
      </p:sp>
      <p:sp>
        <p:nvSpPr>
          <p:cNvPr id="29" name="Slide Number Placeholder 2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75936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39509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64557-41A9-4E6D-91D1-2C758F85CA6F}" type="datetimeFigureOut">
              <a:rPr lang="fa-IR" smtClean="0"/>
              <a:t>03/21/1440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3351579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4818953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403544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8" name="Footer Placeholder 7"/>
          <p:cNvSpPr>
            <a:spLocks noGrp="1"/>
          </p:cNvSpPr>
          <p:nvPr>
            <p:ph type="ftr" sz="quarter" idx="11"/>
          </p:nvPr>
        </p:nvSpPr>
        <p:spPr/>
        <p:txBody>
          <a:bodyPr/>
          <a:lstStyle/>
          <a:p>
            <a:endParaRPr lang="fa-IR">
              <a:solidFill>
                <a:prstClr val="white">
                  <a:shade val="50000"/>
                </a:prstClr>
              </a:solidFill>
            </a:endParaRPr>
          </a:p>
        </p:txBody>
      </p:sp>
      <p:sp>
        <p:nvSpPr>
          <p:cNvPr id="9" name="Slide Number Placeholder 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92351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4" name="Footer Placeholder 3"/>
          <p:cNvSpPr>
            <a:spLocks noGrp="1"/>
          </p:cNvSpPr>
          <p:nvPr>
            <p:ph type="ftr" sz="quarter" idx="11"/>
          </p:nvPr>
        </p:nvSpPr>
        <p:spPr/>
        <p:txBody>
          <a:bodyPr/>
          <a:lstStyle/>
          <a:p>
            <a:endParaRPr lang="fa-IR">
              <a:solidFill>
                <a:prstClr val="white">
                  <a:shade val="50000"/>
                </a:prstClr>
              </a:solidFill>
            </a:endParaRPr>
          </a:p>
        </p:txBody>
      </p:sp>
      <p:sp>
        <p:nvSpPr>
          <p:cNvPr id="5" name="Slide Number Placeholder 4"/>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4191621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3" name="Footer Placeholder 2"/>
          <p:cNvSpPr>
            <a:spLocks noGrp="1"/>
          </p:cNvSpPr>
          <p:nvPr>
            <p:ph type="ftr" sz="quarter" idx="11"/>
          </p:nvPr>
        </p:nvSpPr>
        <p:spPr/>
        <p:txBody>
          <a:bodyPr/>
          <a:lstStyle/>
          <a:p>
            <a:endParaRPr lang="fa-IR">
              <a:solidFill>
                <a:prstClr val="white">
                  <a:shade val="50000"/>
                </a:prstClr>
              </a:solidFill>
            </a:endParaRPr>
          </a:p>
        </p:txBody>
      </p:sp>
      <p:sp>
        <p:nvSpPr>
          <p:cNvPr id="4" name="Slide Number Placeholder 3"/>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46342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20766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998749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77079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694356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17" name="Footer Placeholder 16"/>
          <p:cNvSpPr>
            <a:spLocks noGrp="1"/>
          </p:cNvSpPr>
          <p:nvPr>
            <p:ph type="ftr" sz="quarter" idx="11"/>
          </p:nvPr>
        </p:nvSpPr>
        <p:spPr/>
        <p:txBody>
          <a:bodyPr/>
          <a:lstStyle/>
          <a:p>
            <a:endParaRPr lang="fa-IR">
              <a:solidFill>
                <a:prstClr val="white">
                  <a:shade val="50000"/>
                </a:prstClr>
              </a:solidFill>
            </a:endParaRPr>
          </a:p>
        </p:txBody>
      </p:sp>
      <p:sp>
        <p:nvSpPr>
          <p:cNvPr id="29" name="Slide Number Placeholder 2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7866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64557-41A9-4E6D-91D1-2C758F85CA6F}" type="datetimeFigureOut">
              <a:rPr lang="fa-IR" smtClean="0"/>
              <a:t>03/21/1440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3392389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44652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08133632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473596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8" name="Footer Placeholder 7"/>
          <p:cNvSpPr>
            <a:spLocks noGrp="1"/>
          </p:cNvSpPr>
          <p:nvPr>
            <p:ph type="ftr" sz="quarter" idx="11"/>
          </p:nvPr>
        </p:nvSpPr>
        <p:spPr/>
        <p:txBody>
          <a:bodyPr/>
          <a:lstStyle/>
          <a:p>
            <a:endParaRPr lang="fa-IR">
              <a:solidFill>
                <a:prstClr val="white">
                  <a:shade val="50000"/>
                </a:prstClr>
              </a:solidFill>
            </a:endParaRPr>
          </a:p>
        </p:txBody>
      </p:sp>
      <p:sp>
        <p:nvSpPr>
          <p:cNvPr id="9" name="Slide Number Placeholder 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134346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4" name="Footer Placeholder 3"/>
          <p:cNvSpPr>
            <a:spLocks noGrp="1"/>
          </p:cNvSpPr>
          <p:nvPr>
            <p:ph type="ftr" sz="quarter" idx="11"/>
          </p:nvPr>
        </p:nvSpPr>
        <p:spPr/>
        <p:txBody>
          <a:bodyPr/>
          <a:lstStyle/>
          <a:p>
            <a:endParaRPr lang="fa-IR">
              <a:solidFill>
                <a:prstClr val="white">
                  <a:shade val="50000"/>
                </a:prstClr>
              </a:solidFill>
            </a:endParaRPr>
          </a:p>
        </p:txBody>
      </p:sp>
      <p:sp>
        <p:nvSpPr>
          <p:cNvPr id="5" name="Slide Number Placeholder 4"/>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534972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3" name="Footer Placeholder 2"/>
          <p:cNvSpPr>
            <a:spLocks noGrp="1"/>
          </p:cNvSpPr>
          <p:nvPr>
            <p:ph type="ftr" sz="quarter" idx="11"/>
          </p:nvPr>
        </p:nvSpPr>
        <p:spPr/>
        <p:txBody>
          <a:bodyPr/>
          <a:lstStyle/>
          <a:p>
            <a:endParaRPr lang="fa-IR">
              <a:solidFill>
                <a:prstClr val="white">
                  <a:shade val="50000"/>
                </a:prstClr>
              </a:solidFill>
            </a:endParaRPr>
          </a:p>
        </p:txBody>
      </p:sp>
      <p:sp>
        <p:nvSpPr>
          <p:cNvPr id="4" name="Slide Number Placeholder 3"/>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641598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669896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684729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765571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73772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325217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a-IR">
              <a:solidFill>
                <a:prstClr val="white">
                  <a:shade val="5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392055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921336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703537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926775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8" name="Footer Placeholder 7"/>
          <p:cNvSpPr>
            <a:spLocks noGrp="1"/>
          </p:cNvSpPr>
          <p:nvPr>
            <p:ph type="ftr" sz="quarter" idx="11"/>
          </p:nvPr>
        </p:nvSpPr>
        <p:spPr/>
        <p:txBody>
          <a:bodyPr/>
          <a:lstStyle/>
          <a:p>
            <a:endParaRPr lang="fa-IR">
              <a:solidFill>
                <a:prstClr val="white">
                  <a:shade val="50000"/>
                </a:prstClr>
              </a:solidFill>
            </a:endParaRPr>
          </a:p>
        </p:txBody>
      </p:sp>
      <p:sp>
        <p:nvSpPr>
          <p:cNvPr id="9" name="Slide Number Placeholder 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652607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4" name="Footer Placeholder 3"/>
          <p:cNvSpPr>
            <a:spLocks noGrp="1"/>
          </p:cNvSpPr>
          <p:nvPr>
            <p:ph type="ftr" sz="quarter" idx="11"/>
          </p:nvPr>
        </p:nvSpPr>
        <p:spPr/>
        <p:txBody>
          <a:bodyPr/>
          <a:lstStyle/>
          <a:p>
            <a:endParaRPr lang="fa-IR">
              <a:solidFill>
                <a:prstClr val="white">
                  <a:shade val="50000"/>
                </a:prstClr>
              </a:solidFill>
            </a:endParaRPr>
          </a:p>
        </p:txBody>
      </p:sp>
      <p:sp>
        <p:nvSpPr>
          <p:cNvPr id="5" name="Slide Number Placeholder 4"/>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191233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3" name="Footer Placeholder 2"/>
          <p:cNvSpPr>
            <a:spLocks noGrp="1"/>
          </p:cNvSpPr>
          <p:nvPr>
            <p:ph type="ftr" sz="quarter" idx="11"/>
          </p:nvPr>
        </p:nvSpPr>
        <p:spPr/>
        <p:txBody>
          <a:bodyPr/>
          <a:lstStyle/>
          <a:p>
            <a:endParaRPr lang="fa-IR">
              <a:solidFill>
                <a:prstClr val="white">
                  <a:shade val="50000"/>
                </a:prstClr>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194306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736807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60369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6" name="Footer Placeholder 5"/>
          <p:cNvSpPr>
            <a:spLocks noGrp="1"/>
          </p:cNvSpPr>
          <p:nvPr>
            <p:ph type="ftr" sz="quarter" idx="11"/>
          </p:nvPr>
        </p:nvSpPr>
        <p:spPr/>
        <p:txBody>
          <a:bodyPr/>
          <a:lstStyle/>
          <a:p>
            <a:endParaRPr lang="fa-IR">
              <a:solidFill>
                <a:prstClr val="white">
                  <a:shade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88403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E64557-41A9-4E6D-91D1-2C758F85CA6F}" type="datetimeFigureOut">
              <a:rPr lang="fa-IR" smtClean="0"/>
              <a:t>03/21/1440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2462841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4064630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843764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40068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8" name="Footer Placeholder 7"/>
          <p:cNvSpPr>
            <a:spLocks noGrp="1"/>
          </p:cNvSpPr>
          <p:nvPr>
            <p:ph type="ftr" sz="quarter" idx="11"/>
          </p:nvPr>
        </p:nvSpPr>
        <p:spPr/>
        <p:txBody>
          <a:bodyPr/>
          <a:lstStyle/>
          <a:p>
            <a:endParaRPr lang="fa-IR">
              <a:solidFill>
                <a:prstClr val="white">
                  <a:shade val="50000"/>
                </a:prstClr>
              </a:solidFill>
            </a:endParaRPr>
          </a:p>
        </p:txBody>
      </p:sp>
      <p:sp>
        <p:nvSpPr>
          <p:cNvPr id="9" name="Slide Number Placeholder 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455788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fa-IR">
              <a:solidFill>
                <a:prstClr val="white">
                  <a:shade val="50000"/>
                </a:prstClr>
              </a:solidFill>
            </a:endParaRPr>
          </a:p>
        </p:txBody>
      </p:sp>
      <p:sp>
        <p:nvSpPr>
          <p:cNvPr id="9" name="Slide Number Placeholder 8"/>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1392571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2434454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5" name="Footer Placeholder 4"/>
          <p:cNvSpPr>
            <a:spLocks noGrp="1"/>
          </p:cNvSpPr>
          <p:nvPr>
            <p:ph type="ftr" sz="quarter" idx="11"/>
          </p:nvPr>
        </p:nvSpPr>
        <p:spPr/>
        <p:txBody>
          <a:bodyPr/>
          <a:lstStyle/>
          <a:p>
            <a:endParaRPr lang="fa-IR">
              <a:solidFill>
                <a:prstClr val="white">
                  <a:shade val="50000"/>
                </a:prstClr>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5564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64557-41A9-4E6D-91D1-2C758F85CA6F}" type="datetimeFigureOut">
              <a:rPr lang="fa-IR" smtClean="0"/>
              <a:t>03/21/1440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149601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E64557-41A9-4E6D-91D1-2C758F85CA6F}" type="datetimeFigureOut">
              <a:rPr lang="fa-IR" smtClean="0"/>
              <a:t>03/21/1440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36782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67371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64557-41A9-4E6D-91D1-2C758F85CA6F}" type="datetimeFigureOut">
              <a:rPr lang="fa-IR" smtClean="0"/>
              <a:t>03/21/1440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5C531D-3339-46B4-8405-2181098BC546}" type="slidenum">
              <a:rPr lang="fa-IR" smtClean="0"/>
              <a:t>‹#›</a:t>
            </a:fld>
            <a:endParaRPr lang="fa-IR"/>
          </a:p>
        </p:txBody>
      </p:sp>
    </p:spTree>
    <p:extLst>
      <p:ext uri="{BB962C8B-B14F-4D97-AF65-F5344CB8AC3E}">
        <p14:creationId xmlns:p14="http://schemas.microsoft.com/office/powerpoint/2010/main" val="193140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5.jpe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E64557-41A9-4E6D-91D1-2C758F85CA6F}" type="datetimeFigureOut">
              <a:rPr lang="fa-IR" smtClean="0"/>
              <a:t>03/21/1440</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25C531D-3339-46B4-8405-2181098BC546}" type="slidenum">
              <a:rPr lang="fa-IR" smtClean="0"/>
              <a:t>‹#›</a:t>
            </a:fld>
            <a:endParaRPr lang="fa-IR"/>
          </a:p>
        </p:txBody>
      </p:sp>
    </p:spTree>
    <p:extLst>
      <p:ext uri="{BB962C8B-B14F-4D97-AF65-F5344CB8AC3E}">
        <p14:creationId xmlns:p14="http://schemas.microsoft.com/office/powerpoint/2010/main" val="49091737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3818211090"/>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8B1ADE-6123-4D5F-A0E1-5C7C0AF015A4}" type="datetimeFigureOut">
              <a:rPr lang="fa-IR" smtClean="0">
                <a:solidFill>
                  <a:prstClr val="white">
                    <a:shade val="50000"/>
                  </a:prstClr>
                </a:solidFill>
              </a:rPr>
              <a:pPr/>
              <a:t>03/21/1440</a:t>
            </a:fld>
            <a:endParaRPr lang="fa-IR">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3C0298-3541-48A9-B0FB-544F4C01A25D}"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863499194"/>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DE64557-41A9-4E6D-91D1-2C758F85CA6F}" type="datetimeFigureOut">
              <a:rPr lang="fa-IR" smtClean="0"/>
              <a:t>03/21/1440</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25C531D-3339-46B4-8405-2181098BC546}" type="slidenum">
              <a:rPr lang="fa-IR" smtClean="0"/>
              <a:t>‹#›</a:t>
            </a:fld>
            <a:endParaRPr lang="fa-IR"/>
          </a:p>
        </p:txBody>
      </p:sp>
    </p:spTree>
    <p:extLst>
      <p:ext uri="{BB962C8B-B14F-4D97-AF65-F5344CB8AC3E}">
        <p14:creationId xmlns:p14="http://schemas.microsoft.com/office/powerpoint/2010/main" val="220851763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a:bodyPr>
          <a:lstStyle/>
          <a:p>
            <a:r>
              <a:rPr lang="fa-IR" sz="8000" dirty="0" smtClean="0">
                <a:cs typeface="2  Bardiya" panose="00000400000000000000" pitchFamily="2" charset="-78"/>
              </a:rPr>
              <a:t>اسکیزوفرنی از همه نظر</a:t>
            </a:r>
            <a:endParaRPr lang="fa-IR" sz="8000" dirty="0">
              <a:cs typeface="2  Bardiya" panose="00000400000000000000" pitchFamily="2" charset="-78"/>
            </a:endParaRPr>
          </a:p>
        </p:txBody>
      </p:sp>
      <p:sp>
        <p:nvSpPr>
          <p:cNvPr id="3" name="Subtitle 2"/>
          <p:cNvSpPr>
            <a:spLocks noGrp="1"/>
          </p:cNvSpPr>
          <p:nvPr>
            <p:ph type="subTitle" idx="1"/>
          </p:nvPr>
        </p:nvSpPr>
        <p:spPr/>
        <p:txBody>
          <a:bodyPr>
            <a:noAutofit/>
          </a:bodyPr>
          <a:lstStyle/>
          <a:p>
            <a:r>
              <a:rPr lang="fa-IR" sz="3200" b="1" dirty="0" smtClean="0">
                <a:solidFill>
                  <a:schemeClr val="tx1">
                    <a:lumMod val="85000"/>
                    <a:lumOff val="15000"/>
                  </a:schemeClr>
                </a:solidFill>
                <a:cs typeface="B Nazanin" panose="00000400000000000000" pitchFamily="2" charset="-78"/>
              </a:rPr>
              <a:t>فردین رفیعی</a:t>
            </a:r>
          </a:p>
          <a:p>
            <a:r>
              <a:rPr lang="fa-IR" sz="3200" b="1" dirty="0" smtClean="0">
                <a:solidFill>
                  <a:schemeClr val="tx1">
                    <a:lumMod val="85000"/>
                    <a:lumOff val="15000"/>
                  </a:schemeClr>
                </a:solidFill>
                <a:cs typeface="B Nazanin" panose="00000400000000000000" pitchFamily="2" charset="-78"/>
              </a:rPr>
              <a:t>دانشجوی ارشد روانشناسی</a:t>
            </a:r>
            <a:endParaRPr lang="fa-IR" sz="3200" b="1" dirty="0">
              <a:solidFill>
                <a:schemeClr val="tx1">
                  <a:lumMod val="85000"/>
                  <a:lumOff val="15000"/>
                </a:schemeClr>
              </a:solidFill>
              <a:cs typeface="B Nazanin" panose="00000400000000000000" pitchFamily="2" charset="-78"/>
            </a:endParaRPr>
          </a:p>
        </p:txBody>
      </p:sp>
    </p:spTree>
    <p:extLst>
      <p:ext uri="{BB962C8B-B14F-4D97-AF65-F5344CB8AC3E}">
        <p14:creationId xmlns:p14="http://schemas.microsoft.com/office/powerpoint/2010/main" val="51187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06203" y="1232053"/>
            <a:ext cx="10363825" cy="1159483"/>
          </a:xfrm>
        </p:spPr>
        <p:txBody>
          <a:bodyPr/>
          <a:lstStyle/>
          <a:p>
            <a:pPr algn="r"/>
            <a:r>
              <a:rPr lang="fa-IR" dirty="0">
                <a:solidFill>
                  <a:schemeClr val="bg1"/>
                </a:solidFill>
                <a:cs typeface="2  Bardiya" panose="00000400000000000000" pitchFamily="2" charset="-78"/>
              </a:rPr>
              <a:t>شکل گیری و سیر بیماری</a:t>
            </a:r>
          </a:p>
        </p:txBody>
      </p:sp>
      <p:sp>
        <p:nvSpPr>
          <p:cNvPr id="3" name="Content Placeholder 2"/>
          <p:cNvSpPr>
            <a:spLocks noGrp="1"/>
          </p:cNvSpPr>
          <p:nvPr>
            <p:ph sz="quarter" idx="13"/>
          </p:nvPr>
        </p:nvSpPr>
        <p:spPr>
          <a:xfrm>
            <a:off x="913773" y="2262747"/>
            <a:ext cx="10363826" cy="3682999"/>
          </a:xfrm>
        </p:spPr>
        <p:txBody>
          <a:bodyPr>
            <a:normAutofit/>
          </a:bodyPr>
          <a:lstStyle/>
          <a:p>
            <a:r>
              <a:rPr lang="fa-IR" sz="2400" b="1" dirty="0" smtClean="0">
                <a:solidFill>
                  <a:schemeClr val="bg1"/>
                </a:solidFill>
                <a:cs typeface="B Nazanin" panose="00000400000000000000" pitchFamily="2" charset="-78"/>
              </a:rPr>
              <a:t>اوج </a:t>
            </a:r>
            <a:r>
              <a:rPr lang="fa-IR" sz="2400" b="1" dirty="0">
                <a:solidFill>
                  <a:schemeClr val="bg1"/>
                </a:solidFill>
                <a:cs typeface="B Nazanin" panose="00000400000000000000" pitchFamily="2" charset="-78"/>
              </a:rPr>
              <a:t>سنی شروع برای اولین بار </a:t>
            </a:r>
            <a:r>
              <a:rPr lang="fa-IR" sz="2400" b="1" dirty="0">
                <a:solidFill>
                  <a:srgbClr val="FFFF00"/>
                </a:solidFill>
                <a:cs typeface="B Nazanin" panose="00000400000000000000" pitchFamily="2" charset="-78"/>
              </a:rPr>
              <a:t>دوره روان­پریشی در </a:t>
            </a:r>
            <a:r>
              <a:rPr lang="fa-IR" sz="2400" b="1" dirty="0">
                <a:solidFill>
                  <a:schemeClr val="bg1"/>
                </a:solidFill>
                <a:cs typeface="B Nazanin" panose="00000400000000000000" pitchFamily="2" charset="-78"/>
              </a:rPr>
              <a:t>اوایل تا اواسط ۲۰ الی ۳۰ سالگی در مردان و اواخر ۲۰ تا ۳۰ سالگی در زنان است. شروع قبل از </a:t>
            </a:r>
            <a:r>
              <a:rPr lang="fa-IR" sz="2400" b="1" dirty="0" smtClean="0">
                <a:solidFill>
                  <a:schemeClr val="bg1"/>
                </a:solidFill>
                <a:cs typeface="B Nazanin" panose="00000400000000000000" pitchFamily="2" charset="-78"/>
              </a:rPr>
              <a:t>نوجوانی و بعد از 60 سالگی </a:t>
            </a:r>
            <a:r>
              <a:rPr lang="fa-IR" sz="2400" b="1" dirty="0">
                <a:solidFill>
                  <a:schemeClr val="bg1"/>
                </a:solidFill>
                <a:cs typeface="B Nazanin" panose="00000400000000000000" pitchFamily="2" charset="-78"/>
              </a:rPr>
              <a:t>نادر است. مواردی که شروع دیرهنگام دارند(یعنی شروع بعد از ۴۰ سالگی) بیشتر در زنان دیده می­شوند. </a:t>
            </a:r>
            <a:endParaRPr lang="fa-IR" sz="2400" dirty="0">
              <a:solidFill>
                <a:schemeClr val="bg1"/>
              </a:solidFill>
              <a:cs typeface="B Nazanin" panose="00000400000000000000" pitchFamily="2" charset="-78"/>
            </a:endParaRPr>
          </a:p>
          <a:p>
            <a:r>
              <a:rPr lang="fa-IR" sz="2800" b="1" dirty="0" smtClean="0">
                <a:solidFill>
                  <a:schemeClr val="bg1"/>
                </a:solidFill>
                <a:cs typeface="B Nazanin" panose="00000400000000000000" pitchFamily="2" charset="-78"/>
              </a:rPr>
              <a:t>سن </a:t>
            </a:r>
            <a:r>
              <a:rPr lang="fa-IR" sz="2800" b="1" dirty="0">
                <a:solidFill>
                  <a:schemeClr val="bg1"/>
                </a:solidFill>
                <a:cs typeface="B Nazanin" panose="00000400000000000000" pitchFamily="2" charset="-78"/>
              </a:rPr>
              <a:t>شروع در زنان دیرتر </a:t>
            </a:r>
            <a:r>
              <a:rPr lang="fa-IR" sz="2800" b="1" dirty="0" smtClean="0">
                <a:solidFill>
                  <a:schemeClr val="bg1"/>
                </a:solidFill>
                <a:cs typeface="B Nazanin" panose="00000400000000000000" pitchFamily="2" charset="-78"/>
              </a:rPr>
              <a:t>است. نشانه­ها </a:t>
            </a:r>
            <a:r>
              <a:rPr lang="fa-IR" sz="2800" b="1" dirty="0">
                <a:solidFill>
                  <a:schemeClr val="bg1"/>
                </a:solidFill>
                <a:cs typeface="B Nazanin" panose="00000400000000000000" pitchFamily="2" charset="-78"/>
              </a:rPr>
              <a:t>در زنان بیشتر آکنده از عاطفه </a:t>
            </a:r>
            <a:r>
              <a:rPr lang="fa-IR" sz="2800" b="1" dirty="0" smtClean="0">
                <a:solidFill>
                  <a:schemeClr val="bg1"/>
                </a:solidFill>
                <a:cs typeface="B Nazanin" panose="00000400000000000000" pitchFamily="2" charset="-78"/>
              </a:rPr>
              <a:t>است </a:t>
            </a:r>
            <a:r>
              <a:rPr lang="fa-IR" sz="2800" b="1" dirty="0">
                <a:solidFill>
                  <a:schemeClr val="bg1"/>
                </a:solidFill>
                <a:cs typeface="B Nazanin" panose="00000400000000000000" pitchFamily="2" charset="-78"/>
              </a:rPr>
              <a:t>و نشانه­های روان­پریشی </a:t>
            </a:r>
            <a:r>
              <a:rPr lang="fa-IR" sz="2800" b="1" dirty="0" smtClean="0">
                <a:solidFill>
                  <a:schemeClr val="bg1"/>
                </a:solidFill>
                <a:cs typeface="B Nazanin" panose="00000400000000000000" pitchFamily="2" charset="-78"/>
              </a:rPr>
              <a:t>بیشتر وجود </a:t>
            </a:r>
            <a:r>
              <a:rPr lang="fa-IR" sz="2800" b="1" dirty="0">
                <a:solidFill>
                  <a:schemeClr val="bg1"/>
                </a:solidFill>
                <a:cs typeface="B Nazanin" panose="00000400000000000000" pitchFamily="2" charset="-78"/>
              </a:rPr>
              <a:t>دارد</a:t>
            </a:r>
            <a:r>
              <a:rPr lang="fa-IR" sz="2800" b="1" dirty="0" smtClean="0">
                <a:solidFill>
                  <a:schemeClr val="bg1"/>
                </a:solidFill>
                <a:cs typeface="B Nazanin" panose="00000400000000000000" pitchFamily="2" charset="-78"/>
              </a:rPr>
              <a:t>. </a:t>
            </a:r>
            <a:r>
              <a:rPr lang="fa-IR" sz="2800" b="1" dirty="0">
                <a:solidFill>
                  <a:schemeClr val="bg1"/>
                </a:solidFill>
                <a:cs typeface="B Nazanin" panose="00000400000000000000" pitchFamily="2" charset="-78"/>
              </a:rPr>
              <a:t>نشانه­های </a:t>
            </a:r>
            <a:r>
              <a:rPr lang="fa-IR" sz="2800" b="1" dirty="0" smtClean="0">
                <a:solidFill>
                  <a:schemeClr val="bg1"/>
                </a:solidFill>
                <a:cs typeface="B Nazanin" panose="00000400000000000000" pitchFamily="2" charset="-78"/>
              </a:rPr>
              <a:t>منفی در مردان بیش از زنان وجود دارد. </a:t>
            </a:r>
            <a:r>
              <a:rPr lang="fa-IR" sz="2800" b="1" dirty="0">
                <a:solidFill>
                  <a:schemeClr val="bg1"/>
                </a:solidFill>
                <a:cs typeface="B Nazanin" panose="00000400000000000000" pitchFamily="2" charset="-78"/>
              </a:rPr>
              <a:t>سرانجام اینکه، عملکرد اجتماعی در زنان، بهتر حفظ شده می­مانند</a:t>
            </a:r>
            <a:r>
              <a:rPr lang="fa-IR" sz="2800" b="1" dirty="0" smtClean="0">
                <a:solidFill>
                  <a:schemeClr val="bg1"/>
                </a:solidFill>
                <a:cs typeface="B Nazanin" panose="00000400000000000000" pitchFamily="2" charset="-78"/>
              </a:rPr>
              <a:t>.</a:t>
            </a:r>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0939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r"/>
            <a:r>
              <a:rPr lang="fa-IR" dirty="0" smtClean="0">
                <a:cs typeface="B Nazanin" panose="00000400000000000000" pitchFamily="2" charset="-78"/>
              </a:rPr>
              <a:t>عوامل و سیراسکیزوفرنی</a:t>
            </a:r>
            <a:endParaRPr lang="fa-IR" dirty="0">
              <a:cs typeface="B Nazanin" panose="00000400000000000000" pitchFamily="2" charset="-78"/>
            </a:endParaRPr>
          </a:p>
        </p:txBody>
      </p:sp>
      <p:sp>
        <p:nvSpPr>
          <p:cNvPr id="3" name="Content Placeholder 2"/>
          <p:cNvSpPr>
            <a:spLocks noGrp="1"/>
          </p:cNvSpPr>
          <p:nvPr>
            <p:ph sz="quarter" idx="13"/>
          </p:nvPr>
        </p:nvSpPr>
        <p:spPr/>
        <p:txBody>
          <a:bodyPr>
            <a:noAutofit/>
          </a:bodyPr>
          <a:lstStyle/>
          <a:p>
            <a:r>
              <a:rPr lang="fa-IR" b="1" dirty="0" smtClean="0">
                <a:cs typeface="B Nazanin" panose="00000400000000000000" pitchFamily="2" charset="-78"/>
              </a:rPr>
              <a:t>عوامل ژنتیک: </a:t>
            </a:r>
            <a:r>
              <a:rPr lang="fa-IR" b="1" dirty="0">
                <a:cs typeface="B Nazanin" panose="00000400000000000000" pitchFamily="2" charset="-78"/>
              </a:rPr>
              <a:t>نرخ همگامی درخواهر و برادر معمولی 8 درصد و دوقلوهای یکسان 50 درصد می باشد.</a:t>
            </a:r>
            <a:endParaRPr lang="fa-IR" dirty="0">
              <a:cs typeface="B Nazanin" panose="00000400000000000000" pitchFamily="2" charset="-78"/>
            </a:endParaRPr>
          </a:p>
          <a:p>
            <a:r>
              <a:rPr lang="fa-IR" dirty="0" smtClean="0">
                <a:cs typeface="B Nazanin" panose="00000400000000000000" pitchFamily="2" charset="-78"/>
              </a:rPr>
              <a:t>عوامل بیو شیمیایی:    فرضیه دوپامین (شواهد: ال دوپا &amp; آمفتامین)</a:t>
            </a:r>
          </a:p>
          <a:p>
            <a:r>
              <a:rPr lang="fa-IR" dirty="0" smtClean="0">
                <a:cs typeface="B Nazanin" panose="00000400000000000000" pitchFamily="2" charset="-78"/>
              </a:rPr>
              <a:t>نوروپاتولوژی: کاهش حجم مغز و قشر خاکستری. افزایش بطن های </a:t>
            </a:r>
            <a:r>
              <a:rPr lang="fa-IR" dirty="0" smtClean="0">
                <a:solidFill>
                  <a:srgbClr val="FFFF00"/>
                </a:solidFill>
                <a:cs typeface="B Nazanin" panose="00000400000000000000" pitchFamily="2" charset="-78"/>
              </a:rPr>
              <a:t>جانبی. کاهش تقارن. کاهش حجم سیستم لیمبیک. نابهنجاری </a:t>
            </a:r>
            <a:r>
              <a:rPr lang="fa-IR" dirty="0" smtClean="0">
                <a:cs typeface="B Nazanin" panose="00000400000000000000" pitchFamily="2" charset="-78"/>
              </a:rPr>
              <a:t>کرتکس پیش پیشانی. حرکات غیرعادی چشم</a:t>
            </a:r>
          </a:p>
          <a:p>
            <a:r>
              <a:rPr lang="fa-IR" dirty="0" smtClean="0">
                <a:cs typeface="B Nazanin" panose="00000400000000000000" pitchFamily="2" charset="-78"/>
              </a:rPr>
              <a:t>نظریه های روانشناختی:</a:t>
            </a:r>
          </a:p>
          <a:p>
            <a:pPr marL="0" indent="0">
              <a:buNone/>
            </a:pPr>
            <a:r>
              <a:rPr lang="fa-IR" dirty="0" smtClean="0">
                <a:cs typeface="B Nazanin" panose="00000400000000000000" pitchFamily="2" charset="-78"/>
              </a:rPr>
              <a:t>روان تحلیلی</a:t>
            </a:r>
          </a:p>
          <a:p>
            <a:pPr marL="0" indent="0">
              <a:buNone/>
            </a:pPr>
            <a:r>
              <a:rPr lang="fa-IR" dirty="0" smtClean="0">
                <a:cs typeface="B Nazanin" panose="00000400000000000000" pitchFamily="2" charset="-78"/>
              </a:rPr>
              <a:t>نظریه </a:t>
            </a:r>
            <a:r>
              <a:rPr lang="fa-IR" dirty="0">
                <a:cs typeface="B Nazanin" panose="00000400000000000000" pitchFamily="2" charset="-78"/>
              </a:rPr>
              <a:t>وابستگی مضاعف: بیتسون</a:t>
            </a:r>
          </a:p>
          <a:p>
            <a:pPr marL="0" indent="0">
              <a:buNone/>
            </a:pPr>
            <a:r>
              <a:rPr lang="fa-IR" dirty="0">
                <a:cs typeface="B Nazanin" panose="00000400000000000000" pitchFamily="2" charset="-78"/>
              </a:rPr>
              <a:t>شخص پیام های متضادی از یک شخص صاحب قدرت دریافت میکند.</a:t>
            </a:r>
          </a:p>
        </p:txBody>
      </p:sp>
    </p:spTree>
    <p:extLst>
      <p:ext uri="{BB962C8B-B14F-4D97-AF65-F5344CB8AC3E}">
        <p14:creationId xmlns:p14="http://schemas.microsoft.com/office/powerpoint/2010/main" val="3978440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1098885"/>
            <a:ext cx="10972800" cy="1143000"/>
          </a:xfrm>
        </p:spPr>
        <p:txBody>
          <a:bodyPr/>
          <a:lstStyle/>
          <a:p>
            <a:r>
              <a:rPr lang="fa-IR" dirty="0" smtClean="0">
                <a:cs typeface="B Nazanin" panose="00000400000000000000" pitchFamily="2" charset="-78"/>
              </a:rPr>
              <a:t>پیش آگهی:</a:t>
            </a:r>
            <a:endParaRPr lang="fa-IR" dirty="0">
              <a:cs typeface="B Nazanin" panose="00000400000000000000" pitchFamily="2" charset="-78"/>
            </a:endParaRPr>
          </a:p>
        </p:txBody>
      </p:sp>
      <p:sp>
        <p:nvSpPr>
          <p:cNvPr id="3" name="Content Placeholder 2"/>
          <p:cNvSpPr>
            <a:spLocks noGrp="1"/>
          </p:cNvSpPr>
          <p:nvPr>
            <p:ph idx="1"/>
          </p:nvPr>
        </p:nvSpPr>
        <p:spPr>
          <a:xfrm>
            <a:off x="1981200" y="2348880"/>
            <a:ext cx="8229600" cy="1965543"/>
          </a:xfrm>
        </p:spPr>
        <p:txBody>
          <a:bodyPr>
            <a:normAutofit/>
          </a:bodyPr>
          <a:lstStyle/>
          <a:p>
            <a:pPr marL="0" indent="0">
              <a:buNone/>
            </a:pPr>
            <a:r>
              <a:rPr lang="fa-IR" sz="3600" dirty="0">
                <a:cs typeface="B Nazanin" panose="00000400000000000000" pitchFamily="2" charset="-78"/>
              </a:rPr>
              <a:t>منظور نتیجه پیش بینی نهایی برای یک بیماری یا اختلال، پیش بینی مسیر یا میزان امید به بهبودی است.</a:t>
            </a:r>
          </a:p>
        </p:txBody>
      </p:sp>
    </p:spTree>
    <p:extLst>
      <p:ext uri="{BB962C8B-B14F-4D97-AF65-F5344CB8AC3E}">
        <p14:creationId xmlns:p14="http://schemas.microsoft.com/office/powerpoint/2010/main" val="3316675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2  Arabic Style" panose="00000400000000000000" pitchFamily="2" charset="-78"/>
              </a:rPr>
              <a:t>عوامل پیش آگهی خوب در اسکیزوفرنی</a:t>
            </a:r>
            <a:endParaRPr lang="fa-IR" sz="4000" dirty="0">
              <a:cs typeface="2  Arabic Style" panose="00000400000000000000" pitchFamily="2" charset="-78"/>
            </a:endParaRPr>
          </a:p>
        </p:txBody>
      </p:sp>
      <p:sp>
        <p:nvSpPr>
          <p:cNvPr id="3" name="Content Placeholder 2"/>
          <p:cNvSpPr>
            <a:spLocks noGrp="1"/>
          </p:cNvSpPr>
          <p:nvPr>
            <p:ph sz="quarter" idx="13"/>
          </p:nvPr>
        </p:nvSpPr>
        <p:spPr>
          <a:xfrm>
            <a:off x="913774" y="2367092"/>
            <a:ext cx="10605126" cy="3957508"/>
          </a:xfrm>
        </p:spPr>
        <p:txBody>
          <a:bodyPr>
            <a:normAutofit fontScale="92500" lnSpcReduction="20000"/>
          </a:bodyPr>
          <a:lstStyle/>
          <a:p>
            <a:r>
              <a:rPr lang="fa-IR" dirty="0" smtClean="0">
                <a:cs typeface="B Nazanin" panose="00000400000000000000" pitchFamily="2" charset="-78"/>
              </a:rPr>
              <a:t>شروع در سنین بالا</a:t>
            </a:r>
          </a:p>
          <a:p>
            <a:r>
              <a:rPr lang="fa-IR" dirty="0" smtClean="0">
                <a:cs typeface="B Nazanin" panose="00000400000000000000" pitchFamily="2" charset="-78"/>
              </a:rPr>
              <a:t>علامتهای مثبت</a:t>
            </a:r>
          </a:p>
          <a:p>
            <a:r>
              <a:rPr lang="fa-IR" dirty="0" smtClean="0">
                <a:cs typeface="B Nazanin" panose="00000400000000000000" pitchFamily="2" charset="-78"/>
              </a:rPr>
              <a:t>عوامل جرقه زننده آشکار</a:t>
            </a:r>
          </a:p>
          <a:p>
            <a:r>
              <a:rPr lang="fa-IR" dirty="0" smtClean="0">
                <a:cs typeface="B Nazanin" panose="00000400000000000000" pitchFamily="2" charset="-78"/>
              </a:rPr>
              <a:t>شروع ناگهانی</a:t>
            </a:r>
          </a:p>
          <a:p>
            <a:r>
              <a:rPr lang="fa-IR" dirty="0" smtClean="0">
                <a:cs typeface="B Nazanin" panose="00000400000000000000" pitchFamily="2" charset="-78"/>
              </a:rPr>
              <a:t>سوابق اجتماعی، جنسی و شغلی خوب قبل از اپیزود</a:t>
            </a:r>
          </a:p>
          <a:p>
            <a:r>
              <a:rPr lang="fa-IR" dirty="0" smtClean="0">
                <a:cs typeface="B Nazanin" panose="00000400000000000000" pitchFamily="2" charset="-78"/>
              </a:rPr>
              <a:t>سمپتوم های اختلالات خلقی ( مخصوصا افسردگی)</a:t>
            </a:r>
          </a:p>
          <a:p>
            <a:r>
              <a:rPr lang="fa-IR" dirty="0" smtClean="0">
                <a:cs typeface="B Nazanin" panose="00000400000000000000" pitchFamily="2" charset="-78"/>
              </a:rPr>
              <a:t>متاهل بودن</a:t>
            </a:r>
          </a:p>
          <a:p>
            <a:r>
              <a:rPr lang="fa-IR" dirty="0" smtClean="0">
                <a:cs typeface="B Nazanin" panose="00000400000000000000" pitchFamily="2" charset="-78"/>
              </a:rPr>
              <a:t>سابقه اختلالات خلقی در خانواده</a:t>
            </a:r>
          </a:p>
          <a:p>
            <a:r>
              <a:rPr lang="fa-IR" dirty="0" smtClean="0">
                <a:cs typeface="B Nazanin" panose="00000400000000000000" pitchFamily="2" charset="-78"/>
              </a:rPr>
              <a:t>سیستم حمایتی خوب</a:t>
            </a:r>
            <a:endParaRPr lang="fa-IR" dirty="0">
              <a:cs typeface="B Nazanin" panose="00000400000000000000" pitchFamily="2" charset="-78"/>
            </a:endParaRPr>
          </a:p>
        </p:txBody>
      </p:sp>
    </p:spTree>
    <p:extLst>
      <p:ext uri="{BB962C8B-B14F-4D97-AF65-F5344CB8AC3E}">
        <p14:creationId xmlns:p14="http://schemas.microsoft.com/office/powerpoint/2010/main" val="404674557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 آگهی بد</a:t>
            </a:r>
            <a:endParaRPr lang="fa-IR" dirty="0"/>
          </a:p>
        </p:txBody>
      </p:sp>
      <p:sp>
        <p:nvSpPr>
          <p:cNvPr id="3" name="Content Placeholder 2"/>
          <p:cNvSpPr>
            <a:spLocks noGrp="1"/>
          </p:cNvSpPr>
          <p:nvPr>
            <p:ph idx="1"/>
          </p:nvPr>
        </p:nvSpPr>
        <p:spPr/>
        <p:txBody>
          <a:bodyPr>
            <a:normAutofit/>
          </a:bodyPr>
          <a:lstStyle/>
          <a:p>
            <a:r>
              <a:rPr lang="fa-IR" dirty="0" smtClean="0"/>
              <a:t>شروع زودرس</a:t>
            </a:r>
          </a:p>
          <a:p>
            <a:r>
              <a:rPr lang="fa-IR" dirty="0" smtClean="0"/>
              <a:t>شروع مزمن</a:t>
            </a:r>
          </a:p>
          <a:p>
            <a:r>
              <a:rPr lang="fa-IR" dirty="0" smtClean="0"/>
              <a:t>سابقه اجتماعی شغلی بد</a:t>
            </a:r>
          </a:p>
          <a:p>
            <a:r>
              <a:rPr lang="fa-IR" dirty="0" smtClean="0"/>
              <a:t>تجرد</a:t>
            </a:r>
          </a:p>
          <a:p>
            <a:r>
              <a:rPr lang="fa-IR" dirty="0" smtClean="0"/>
              <a:t>سابقه خانوادگی اسکیزوفرنی</a:t>
            </a:r>
          </a:p>
          <a:p>
            <a:r>
              <a:rPr lang="fa-IR" dirty="0" smtClean="0"/>
              <a:t>سیستم حمایتی ضعیف</a:t>
            </a:r>
          </a:p>
          <a:p>
            <a:r>
              <a:rPr lang="fa-IR" dirty="0" smtClean="0"/>
              <a:t>علایم منفی</a:t>
            </a:r>
          </a:p>
          <a:p>
            <a:r>
              <a:rPr lang="fa-IR" dirty="0" smtClean="0"/>
              <a:t>سابقه ضربه هنگام تولد</a:t>
            </a:r>
            <a:endParaRPr lang="fa-IR" dirty="0"/>
          </a:p>
        </p:txBody>
      </p:sp>
    </p:spTree>
    <p:extLst>
      <p:ext uri="{BB962C8B-B14F-4D97-AF65-F5344CB8AC3E}">
        <p14:creationId xmlns:p14="http://schemas.microsoft.com/office/powerpoint/2010/main" val="3341816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92697"/>
            <a:ext cx="8229600" cy="5433467"/>
          </a:xfrm>
        </p:spPr>
        <p:txBody>
          <a:bodyPr>
            <a:normAutofit/>
          </a:bodyPr>
          <a:lstStyle/>
          <a:p>
            <a:r>
              <a:rPr lang="fa-IR" sz="3200" u="sng" dirty="0">
                <a:cs typeface="B Nazanin" panose="00000400000000000000" pitchFamily="2" charset="-78"/>
              </a:rPr>
              <a:t>علایم مثبت:</a:t>
            </a:r>
          </a:p>
          <a:p>
            <a:pPr marL="0" indent="0">
              <a:buNone/>
            </a:pPr>
            <a:r>
              <a:rPr lang="fa-IR" sz="3200" dirty="0">
                <a:cs typeface="B Nazanin" panose="00000400000000000000" pitchFamily="2" charset="-78"/>
              </a:rPr>
              <a:t>علایمی که در حالت بهنجار نباید وجود داشته باشد ولی اینک دیده می شود مثل توهم و هذیان</a:t>
            </a:r>
          </a:p>
          <a:p>
            <a:pPr marL="0" indent="0">
              <a:buNone/>
            </a:pPr>
            <a:endParaRPr lang="fa-IR" sz="3200" dirty="0">
              <a:cs typeface="B Nazanin" panose="00000400000000000000" pitchFamily="2" charset="-78"/>
            </a:endParaRPr>
          </a:p>
          <a:p>
            <a:pPr marL="457200" indent="-457200"/>
            <a:r>
              <a:rPr lang="fa-IR" sz="3200" u="sng" dirty="0">
                <a:cs typeface="B Nazanin" panose="00000400000000000000" pitchFamily="2" charset="-78"/>
              </a:rPr>
              <a:t>علایم منفی:</a:t>
            </a:r>
          </a:p>
          <a:p>
            <a:pPr marL="0" indent="0">
              <a:buNone/>
            </a:pPr>
            <a:r>
              <a:rPr lang="fa-IR" sz="3200" dirty="0">
                <a:cs typeface="B Nazanin" panose="00000400000000000000" pitchFamily="2" charset="-78"/>
              </a:rPr>
              <a:t>رفتارهای که در حالت بهنجار باید وجود داشته باشند ولی اینک دیده نمی شوند مثل صحبت نکردن، نداشتن عاطفه در چهره عدم برقراری ارتباط</a:t>
            </a:r>
          </a:p>
        </p:txBody>
      </p:sp>
    </p:spTree>
    <p:extLst>
      <p:ext uri="{BB962C8B-B14F-4D97-AF65-F5344CB8AC3E}">
        <p14:creationId xmlns:p14="http://schemas.microsoft.com/office/powerpoint/2010/main" val="427440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اسکیزوفرنی</a:t>
            </a:r>
            <a:endParaRPr lang="fa-IR" dirty="0"/>
          </a:p>
        </p:txBody>
      </p:sp>
      <p:sp>
        <p:nvSpPr>
          <p:cNvPr id="3" name="Content Placeholder 2"/>
          <p:cNvSpPr>
            <a:spLocks noGrp="1"/>
          </p:cNvSpPr>
          <p:nvPr>
            <p:ph idx="1"/>
          </p:nvPr>
        </p:nvSpPr>
        <p:spPr/>
        <p:txBody>
          <a:bodyPr>
            <a:normAutofit/>
          </a:bodyPr>
          <a:lstStyle/>
          <a:p>
            <a:pPr marL="651510" indent="-514350">
              <a:buFont typeface="+mj-lt"/>
              <a:buAutoNum type="arabicPeriod"/>
            </a:pPr>
            <a:r>
              <a:rPr lang="fa-IR" sz="4400" dirty="0">
                <a:cs typeface="B Nazanin" panose="00000400000000000000" pitchFamily="2" charset="-78"/>
              </a:rPr>
              <a:t>پارانویید</a:t>
            </a:r>
          </a:p>
          <a:p>
            <a:pPr marL="651510" indent="-514350">
              <a:buFont typeface="+mj-lt"/>
              <a:buAutoNum type="arabicPeriod"/>
            </a:pPr>
            <a:r>
              <a:rPr lang="fa-IR" sz="4400" dirty="0">
                <a:cs typeface="B Nazanin" panose="00000400000000000000" pitchFamily="2" charset="-78"/>
              </a:rPr>
              <a:t>کاتاتونیک</a:t>
            </a:r>
          </a:p>
          <a:p>
            <a:pPr marL="651510" indent="-514350">
              <a:buFont typeface="+mj-lt"/>
              <a:buAutoNum type="arabicPeriod"/>
            </a:pPr>
            <a:r>
              <a:rPr lang="fa-IR" sz="4400" dirty="0">
                <a:cs typeface="B Nazanin" panose="00000400000000000000" pitchFamily="2" charset="-78"/>
              </a:rPr>
              <a:t>آشفته</a:t>
            </a:r>
          </a:p>
          <a:p>
            <a:pPr marL="651510" indent="-514350">
              <a:buFont typeface="+mj-lt"/>
              <a:buAutoNum type="arabicPeriod"/>
            </a:pPr>
            <a:r>
              <a:rPr lang="fa-IR" sz="4400" dirty="0">
                <a:cs typeface="B Nazanin" panose="00000400000000000000" pitchFamily="2" charset="-78"/>
              </a:rPr>
              <a:t>نامتمایز</a:t>
            </a:r>
          </a:p>
          <a:p>
            <a:pPr marL="651510" indent="-514350">
              <a:buFont typeface="+mj-lt"/>
              <a:buAutoNum type="arabicPeriod"/>
            </a:pPr>
            <a:r>
              <a:rPr lang="fa-IR" sz="4400" dirty="0">
                <a:cs typeface="B Nazanin" panose="00000400000000000000" pitchFamily="2" charset="-78"/>
              </a:rPr>
              <a:t>باقیمانده</a:t>
            </a:r>
          </a:p>
        </p:txBody>
      </p:sp>
    </p:spTree>
    <p:extLst>
      <p:ext uri="{BB962C8B-B14F-4D97-AF65-F5344CB8AC3E}">
        <p14:creationId xmlns:p14="http://schemas.microsoft.com/office/powerpoint/2010/main" val="123575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اسکیزوفرنی پارانویید</a:t>
            </a:r>
            <a:endParaRPr lang="fa-IR" dirty="0"/>
          </a:p>
        </p:txBody>
      </p:sp>
      <p:sp>
        <p:nvSpPr>
          <p:cNvPr id="3" name="Content Placeholder 2"/>
          <p:cNvSpPr>
            <a:spLocks noGrp="1"/>
          </p:cNvSpPr>
          <p:nvPr>
            <p:ph idx="1"/>
          </p:nvPr>
        </p:nvSpPr>
        <p:spPr/>
        <p:txBody>
          <a:bodyPr>
            <a:normAutofit/>
          </a:bodyPr>
          <a:lstStyle/>
          <a:p>
            <a:r>
              <a:rPr lang="fa-IR" sz="3600" dirty="0">
                <a:cs typeface="B Nazanin" panose="00000400000000000000" pitchFamily="2" charset="-78"/>
              </a:rPr>
              <a:t>ویژگی ها:</a:t>
            </a:r>
          </a:p>
          <a:p>
            <a:pPr marL="651510" indent="-514350">
              <a:buFont typeface="+mj-lt"/>
              <a:buAutoNum type="arabicPeriod"/>
            </a:pPr>
            <a:r>
              <a:rPr lang="fa-IR" sz="3600" dirty="0">
                <a:cs typeface="B Nazanin" panose="00000400000000000000" pitchFamily="2" charset="-78"/>
              </a:rPr>
              <a:t>هذیان های بزرگ منشی و گزند و آسیب</a:t>
            </a:r>
          </a:p>
          <a:p>
            <a:pPr marL="651510" indent="-514350">
              <a:buFont typeface="+mj-lt"/>
              <a:buAutoNum type="arabicPeriod"/>
            </a:pPr>
            <a:r>
              <a:rPr lang="fa-IR" sz="3600" dirty="0">
                <a:cs typeface="B Nazanin" panose="00000400000000000000" pitchFamily="2" charset="-78"/>
              </a:rPr>
              <a:t>توهمات شنیداری </a:t>
            </a:r>
            <a:r>
              <a:rPr lang="fa-IR" sz="3600" dirty="0" smtClean="0">
                <a:cs typeface="B Nazanin" panose="00000400000000000000" pitchFamily="2" charset="-78"/>
              </a:rPr>
              <a:t>مکرر</a:t>
            </a:r>
          </a:p>
          <a:p>
            <a:pPr marL="651510" indent="-514350">
              <a:buFont typeface="+mj-lt"/>
              <a:buAutoNum type="arabicPeriod"/>
            </a:pPr>
            <a:r>
              <a:rPr lang="fa-IR" sz="3600" dirty="0">
                <a:cs typeface="B Nazanin" panose="00000400000000000000" pitchFamily="2" charset="-78"/>
              </a:rPr>
              <a:t>خود را به عنوان یک شخص معروف و یا یک سیاستمدار معرفی می </a:t>
            </a:r>
            <a:r>
              <a:rPr lang="fa-IR" sz="3600" dirty="0" smtClean="0">
                <a:cs typeface="B Nazanin" panose="00000400000000000000" pitchFamily="2" charset="-78"/>
              </a:rPr>
              <a:t>کند</a:t>
            </a:r>
          </a:p>
          <a:p>
            <a:pPr marL="651510" indent="-514350">
              <a:buFont typeface="+mj-lt"/>
              <a:buAutoNum type="arabicPeriod"/>
            </a:pPr>
            <a:r>
              <a:rPr lang="fa-IR" sz="3600" dirty="0">
                <a:cs typeface="B Nazanin" panose="00000400000000000000" pitchFamily="2" charset="-78"/>
              </a:rPr>
              <a:t>فرد مبتلا به پارانوئید معمولا دارای عملکرد نسبتا طبیعی فکری است و با صحبت کردن به سرعت تحت تاثیر قرار می گیرد</a:t>
            </a:r>
            <a:r>
              <a:rPr lang="en-US" sz="3600" dirty="0" smtClean="0">
                <a:cs typeface="B Nazanin" panose="00000400000000000000" pitchFamily="2" charset="-78"/>
              </a:rPr>
              <a:t>.</a:t>
            </a:r>
            <a:endParaRPr lang="fa-IR" sz="3600" dirty="0">
              <a:cs typeface="B Nazanin" panose="00000400000000000000" pitchFamily="2" charset="-78"/>
            </a:endParaRPr>
          </a:p>
          <a:p>
            <a:pPr marL="137160" indent="0">
              <a:buNone/>
            </a:pPr>
            <a:r>
              <a:rPr lang="fa-IR" sz="3600" dirty="0">
                <a:cs typeface="B Nazanin" panose="00000400000000000000" pitchFamily="2" charset="-78"/>
              </a:rPr>
              <a:t>سن بروز دیرتر از سایر انواع و شخصیت بیمار کمتر دچار پسرفت</a:t>
            </a:r>
          </a:p>
        </p:txBody>
      </p:sp>
    </p:spTree>
    <p:extLst>
      <p:ext uri="{BB962C8B-B14F-4D97-AF65-F5344CB8AC3E}">
        <p14:creationId xmlns:p14="http://schemas.microsoft.com/office/powerpoint/2010/main" val="2363035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اسکیزوفرنی کاتاتونیک</a:t>
            </a:r>
            <a:endParaRPr lang="fa-IR" dirty="0"/>
          </a:p>
        </p:txBody>
      </p:sp>
      <p:sp>
        <p:nvSpPr>
          <p:cNvPr id="3" name="Content Placeholder 2"/>
          <p:cNvSpPr>
            <a:spLocks noGrp="1"/>
          </p:cNvSpPr>
          <p:nvPr>
            <p:ph idx="1"/>
          </p:nvPr>
        </p:nvSpPr>
        <p:spPr/>
        <p:txBody>
          <a:bodyPr>
            <a:normAutofit/>
          </a:bodyPr>
          <a:lstStyle/>
          <a:p>
            <a:r>
              <a:rPr lang="fa-IR" sz="3600" dirty="0"/>
              <a:t>ویژگی ها:</a:t>
            </a:r>
          </a:p>
          <a:p>
            <a:pPr marL="651510" indent="-514350">
              <a:buFont typeface="+mj-lt"/>
              <a:buAutoNum type="arabicPeriod"/>
            </a:pPr>
            <a:r>
              <a:rPr lang="fa-IR" sz="3600" dirty="0"/>
              <a:t>اختلال شدید در عملکرد حرکتی</a:t>
            </a:r>
          </a:p>
          <a:p>
            <a:pPr marL="651510" indent="-514350">
              <a:buFont typeface="+mj-lt"/>
              <a:buAutoNum type="arabicPeriod"/>
            </a:pPr>
            <a:r>
              <a:rPr lang="fa-IR" sz="3600" dirty="0"/>
              <a:t>بهت</a:t>
            </a:r>
          </a:p>
          <a:p>
            <a:pPr marL="651510" indent="-514350">
              <a:buFont typeface="+mj-lt"/>
              <a:buAutoNum type="arabicPeriod"/>
            </a:pPr>
            <a:r>
              <a:rPr lang="fa-IR" sz="3600" dirty="0"/>
              <a:t>منفی کاری</a:t>
            </a:r>
          </a:p>
          <a:p>
            <a:pPr marL="651510" indent="-514350">
              <a:buFont typeface="+mj-lt"/>
              <a:buAutoNum type="arabicPeriod"/>
            </a:pPr>
            <a:r>
              <a:rPr lang="fa-IR" sz="3600" dirty="0"/>
              <a:t>جمود یا عدم انعطاف</a:t>
            </a:r>
          </a:p>
          <a:p>
            <a:pPr marL="651510" indent="-514350">
              <a:buFont typeface="+mj-lt"/>
              <a:buAutoNum type="arabicPeriod"/>
            </a:pPr>
            <a:r>
              <a:rPr lang="fa-IR" sz="3600" dirty="0"/>
              <a:t>انعطاف مومی شکل</a:t>
            </a:r>
          </a:p>
          <a:p>
            <a:pPr marL="137160" indent="0">
              <a:buNone/>
            </a:pPr>
            <a:endParaRPr lang="fa-IR" sz="3600" dirty="0"/>
          </a:p>
          <a:p>
            <a:pPr marL="651510" indent="-514350">
              <a:buFont typeface="+mj-lt"/>
              <a:buAutoNum type="arabicPeriod"/>
            </a:pPr>
            <a:endParaRPr lang="fa-IR" sz="3600" dirty="0"/>
          </a:p>
        </p:txBody>
      </p:sp>
    </p:spTree>
    <p:extLst>
      <p:ext uri="{BB962C8B-B14F-4D97-AF65-F5344CB8AC3E}">
        <p14:creationId xmlns:p14="http://schemas.microsoft.com/office/powerpoint/2010/main" val="308305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مشخصه کاتاتونی(</a:t>
            </a:r>
            <a:r>
              <a:rPr lang="fa-IR" dirty="0">
                <a:cs typeface="B Nazanin" panose="00000400000000000000" pitchFamily="2" charset="-78"/>
              </a:rPr>
              <a:t>جنون</a:t>
            </a:r>
            <a:r>
              <a:rPr lang="fa-IR" b="1" dirty="0">
                <a:cs typeface="B Nazanin" panose="00000400000000000000" pitchFamily="2" charset="-78"/>
              </a:rPr>
              <a:t> </a:t>
            </a:r>
            <a:r>
              <a:rPr lang="fa-IR" dirty="0">
                <a:cs typeface="B Nazanin" panose="00000400000000000000" pitchFamily="2" charset="-78"/>
              </a:rPr>
              <a:t>جوانی</a:t>
            </a:r>
            <a:r>
              <a:rPr lang="fa-IR" b="1" dirty="0">
                <a:cs typeface="B Nazanin" panose="00000400000000000000" pitchFamily="2" charset="-78"/>
              </a:rPr>
              <a:t> </a:t>
            </a:r>
            <a:r>
              <a:rPr lang="fa-IR" dirty="0" smtClean="0">
                <a:cs typeface="B Nazanin" panose="00000400000000000000" pitchFamily="2" charset="-78"/>
              </a:rPr>
              <a:t>)</a:t>
            </a:r>
            <a:endParaRPr lang="fa-IR" dirty="0">
              <a:cs typeface="B Nazanin" panose="00000400000000000000" pitchFamily="2" charset="-78"/>
            </a:endParaRPr>
          </a:p>
        </p:txBody>
      </p:sp>
      <p:sp>
        <p:nvSpPr>
          <p:cNvPr id="3" name="Content Placeholder 2"/>
          <p:cNvSpPr>
            <a:spLocks noGrp="1"/>
          </p:cNvSpPr>
          <p:nvPr>
            <p:ph sz="quarter" idx="13"/>
          </p:nvPr>
        </p:nvSpPr>
        <p:spPr>
          <a:xfrm>
            <a:off x="913775" y="1800421"/>
            <a:ext cx="10363826" cy="3424107"/>
          </a:xfrm>
        </p:spPr>
        <p:txBody>
          <a:bodyPr>
            <a:noAutofit/>
          </a:bodyPr>
          <a:lstStyle/>
          <a:p>
            <a:r>
              <a:rPr lang="fa-IR" sz="1800" b="1" dirty="0">
                <a:cs typeface="B Nazanin" panose="00000400000000000000" pitchFamily="2" charset="-78"/>
              </a:rPr>
              <a:t>سه (یا تعداد بیشتری) از نشانه­های زیر در تصویر بالینی غالب هستند:</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بهت(یعنی، بدون فعالیت روانی-حرکتی؛ برقرارنکردن ارتباط فعال با محیط).</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جمود </a:t>
            </a:r>
            <a:r>
              <a:rPr lang="fa-IR" sz="1800" b="1" dirty="0" smtClean="0">
                <a:cs typeface="B Nazanin" panose="00000400000000000000" pitchFamily="2" charset="-78"/>
              </a:rPr>
              <a:t>عضلانی </a:t>
            </a:r>
            <a:r>
              <a:rPr lang="fa-IR" sz="1800" b="1" dirty="0">
                <a:cs typeface="B Nazanin" panose="00000400000000000000" pitchFamily="2" charset="-78"/>
              </a:rPr>
              <a:t>(یعنی، القای منفعل وضع اندامی </a:t>
            </a:r>
            <a:r>
              <a:rPr lang="fa-IR" sz="1800" b="1" dirty="0" smtClean="0">
                <a:cs typeface="B Nazanin" panose="00000400000000000000" pitchFamily="2" charset="-78"/>
              </a:rPr>
              <a:t>که گاهی حتی </a:t>
            </a:r>
            <a:r>
              <a:rPr lang="fa-IR" sz="1800" b="1" dirty="0">
                <a:cs typeface="B Nazanin" panose="00000400000000000000" pitchFamily="2" charset="-78"/>
              </a:rPr>
              <a:t>در برابر نیروی جاذبه </a:t>
            </a:r>
            <a:r>
              <a:rPr lang="fa-IR" sz="1800" b="1" dirty="0" smtClean="0">
                <a:cs typeface="B Nazanin" panose="00000400000000000000" pitchFamily="2" charset="-78"/>
              </a:rPr>
              <a:t>حفظ </a:t>
            </a:r>
            <a:r>
              <a:rPr lang="fa-IR" sz="1800" b="1" dirty="0">
                <a:cs typeface="B Nazanin" panose="00000400000000000000" pitchFamily="2" charset="-78"/>
              </a:rPr>
              <a:t>می­شود).</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انعطاف­پذیری مومی </a:t>
            </a:r>
            <a:r>
              <a:rPr lang="fa-IR" sz="1800" b="1" dirty="0" smtClean="0">
                <a:cs typeface="B Nazanin" panose="00000400000000000000" pitchFamily="2" charset="-78"/>
              </a:rPr>
              <a:t>شکل(یعنی عدم وجود مقاومت </a:t>
            </a:r>
            <a:r>
              <a:rPr lang="fa-IR" sz="1800" b="1" dirty="0">
                <a:cs typeface="B Nazanin" panose="00000400000000000000" pitchFamily="2" charset="-78"/>
              </a:rPr>
              <a:t>در برابر </a:t>
            </a:r>
            <a:r>
              <a:rPr lang="fa-IR" sz="1800" b="1" dirty="0" smtClean="0">
                <a:cs typeface="B Nazanin" panose="00000400000000000000" pitchFamily="2" charset="-78"/>
              </a:rPr>
              <a:t>وضعیت دهی بدن </a:t>
            </a:r>
            <a:r>
              <a:rPr lang="fa-IR" sz="1800" b="1" dirty="0">
                <a:cs typeface="B Nazanin" panose="00000400000000000000" pitchFamily="2" charset="-78"/>
              </a:rPr>
              <a:t>توسط </a:t>
            </a:r>
            <a:r>
              <a:rPr lang="fa-IR" sz="1800" b="1" dirty="0" smtClean="0">
                <a:cs typeface="B Nazanin" panose="00000400000000000000" pitchFamily="2" charset="-78"/>
              </a:rPr>
              <a:t>بالینگر).</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لالی(یعنی، بدون پاسخ کلامی یا خیلی </a:t>
            </a:r>
            <a:r>
              <a:rPr lang="fa-IR" sz="1800" b="1" dirty="0" smtClean="0">
                <a:cs typeface="B Nazanin" panose="00000400000000000000" pitchFamily="2" charset="-78"/>
              </a:rPr>
              <a:t>کم)</a:t>
            </a:r>
            <a:r>
              <a:rPr lang="fa-IR" sz="1800" dirty="0">
                <a:cs typeface="B Nazanin" panose="00000400000000000000" pitchFamily="2" charset="-78"/>
              </a:rPr>
              <a:t/>
            </a:r>
            <a:br>
              <a:rPr lang="fa-IR" sz="1800" dirty="0">
                <a:cs typeface="B Nazanin" panose="00000400000000000000" pitchFamily="2" charset="-78"/>
              </a:rPr>
            </a:br>
            <a:r>
              <a:rPr lang="fa-IR" sz="1800" b="1" dirty="0" smtClean="0">
                <a:cs typeface="B Nazanin" panose="00000400000000000000" pitchFamily="2" charset="-78"/>
              </a:rPr>
              <a:t>منفی­ کاری(یعنی</a:t>
            </a:r>
            <a:r>
              <a:rPr lang="fa-IR" sz="1800" b="1" dirty="0">
                <a:cs typeface="B Nazanin" panose="00000400000000000000" pitchFamily="2" charset="-78"/>
              </a:rPr>
              <a:t>، مخالفت با دستورات یا محرک­های بیرونی یا بدون پاسخ به آنها).</a:t>
            </a:r>
            <a:r>
              <a:rPr lang="fa-IR" sz="1800" dirty="0">
                <a:cs typeface="B Nazanin" panose="00000400000000000000" pitchFamily="2" charset="-78"/>
              </a:rPr>
              <a:t/>
            </a:r>
            <a:br>
              <a:rPr lang="fa-IR" sz="1800" dirty="0">
                <a:cs typeface="B Nazanin" panose="00000400000000000000" pitchFamily="2" charset="-78"/>
              </a:rPr>
            </a:br>
            <a:r>
              <a:rPr lang="fa-IR" sz="1800" b="1" dirty="0" smtClean="0">
                <a:cs typeface="B Nazanin" panose="00000400000000000000" pitchFamily="2" charset="-78"/>
              </a:rPr>
              <a:t>وضعیت گیری بدن(یعنی</a:t>
            </a:r>
            <a:r>
              <a:rPr lang="fa-IR" sz="1800" b="1" dirty="0">
                <a:cs typeface="B Nazanin" panose="00000400000000000000" pitchFamily="2" charset="-78"/>
              </a:rPr>
              <a:t>، </a:t>
            </a:r>
            <a:r>
              <a:rPr lang="fa-IR" sz="1800" b="1" dirty="0" smtClean="0">
                <a:cs typeface="B Nazanin" panose="00000400000000000000" pitchFamily="2" charset="-78"/>
              </a:rPr>
              <a:t>وضعیت گیری و حفظ فعالانه یک موقعیت ناجور حتی برخلاف </a:t>
            </a:r>
            <a:r>
              <a:rPr lang="fa-IR" sz="1800" b="1" dirty="0">
                <a:cs typeface="B Nazanin" panose="00000400000000000000" pitchFamily="2" charset="-78"/>
              </a:rPr>
              <a:t>نیروی جاذبه).</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ادا و اطوار (یعنی، </a:t>
            </a:r>
            <a:r>
              <a:rPr lang="fa-IR" sz="1800" b="1" dirty="0" smtClean="0">
                <a:cs typeface="B Nazanin" panose="00000400000000000000" pitchFamily="2" charset="-78"/>
              </a:rPr>
              <a:t>تقلید اعمال </a:t>
            </a:r>
            <a:r>
              <a:rPr lang="fa-IR" sz="1800" b="1" dirty="0">
                <a:cs typeface="B Nazanin" panose="00000400000000000000" pitchFamily="2" charset="-78"/>
              </a:rPr>
              <a:t>عادی </a:t>
            </a:r>
            <a:r>
              <a:rPr lang="fa-IR" sz="1800" b="1" dirty="0" smtClean="0">
                <a:cs typeface="B Nazanin" panose="00000400000000000000" pitchFamily="2" charset="-78"/>
              </a:rPr>
              <a:t>عجیب ­وغریب).</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رفتار قالبی(یعنی، حرکات تکراری، به طرز نابهنجار مکرر، بدون هدفمندی).</a:t>
            </a:r>
            <a:r>
              <a:rPr lang="fa-IR" sz="1800" dirty="0">
                <a:cs typeface="B Nazanin" panose="00000400000000000000" pitchFamily="2" charset="-78"/>
              </a:rPr>
              <a:t/>
            </a:r>
            <a:br>
              <a:rPr lang="fa-IR" sz="1800" dirty="0">
                <a:cs typeface="B Nazanin" panose="00000400000000000000" pitchFamily="2" charset="-78"/>
              </a:rPr>
            </a:br>
            <a:r>
              <a:rPr lang="fa-IR" sz="1800" b="1" dirty="0">
                <a:cs typeface="B Nazanin" panose="00000400000000000000" pitchFamily="2" charset="-78"/>
              </a:rPr>
              <a:t>سراسیمگی، که تحت محرک­های بیرونی قرا ندارند.</a:t>
            </a:r>
            <a:r>
              <a:rPr lang="fa-IR" sz="1800" dirty="0">
                <a:cs typeface="B Nazanin" panose="00000400000000000000" pitchFamily="2" charset="-78"/>
              </a:rPr>
              <a:t/>
            </a:r>
            <a:br>
              <a:rPr lang="fa-IR" sz="1800" dirty="0">
                <a:cs typeface="B Nazanin" panose="00000400000000000000" pitchFamily="2" charset="-78"/>
              </a:rPr>
            </a:br>
            <a:r>
              <a:rPr lang="fa-IR" sz="1800" b="1" dirty="0" smtClean="0">
                <a:cs typeface="B Nazanin" panose="00000400000000000000" pitchFamily="2" charset="-78"/>
              </a:rPr>
              <a:t>شکلک درآوردن</a:t>
            </a:r>
            <a:r>
              <a:rPr lang="fa-IR" sz="1800" dirty="0">
                <a:cs typeface="B Nazanin" panose="00000400000000000000" pitchFamily="2" charset="-78"/>
              </a:rPr>
              <a:t/>
            </a:r>
            <a:br>
              <a:rPr lang="fa-IR" sz="1800" dirty="0">
                <a:cs typeface="B Nazanin" panose="00000400000000000000" pitchFamily="2" charset="-78"/>
              </a:rPr>
            </a:br>
            <a:r>
              <a:rPr lang="fa-IR" sz="1800" b="1" dirty="0" smtClean="0">
                <a:cs typeface="B Nazanin" panose="00000400000000000000" pitchFamily="2" charset="-78"/>
              </a:rPr>
              <a:t>پژواک­ کلام(یعنی</a:t>
            </a:r>
            <a:r>
              <a:rPr lang="fa-IR" sz="1800" b="1" dirty="0">
                <a:cs typeface="B Nazanin" panose="00000400000000000000" pitchFamily="2" charset="-78"/>
              </a:rPr>
              <a:t>، تقلید کردن از گفتار دیگران).</a:t>
            </a:r>
            <a:r>
              <a:rPr lang="fa-IR" sz="1800" dirty="0">
                <a:cs typeface="B Nazanin" panose="00000400000000000000" pitchFamily="2" charset="-78"/>
              </a:rPr>
              <a:t/>
            </a:r>
            <a:br>
              <a:rPr lang="fa-IR" sz="1800" dirty="0">
                <a:cs typeface="B Nazanin" panose="00000400000000000000" pitchFamily="2" charset="-78"/>
              </a:rPr>
            </a:br>
            <a:r>
              <a:rPr lang="fa-IR" sz="1800" b="1" dirty="0" smtClean="0">
                <a:cs typeface="B Nazanin" panose="00000400000000000000" pitchFamily="2" charset="-78"/>
              </a:rPr>
              <a:t>پژواک­ رفتار(یعنی</a:t>
            </a:r>
            <a:r>
              <a:rPr lang="fa-IR" sz="1800" b="1" dirty="0">
                <a:cs typeface="B Nazanin" panose="00000400000000000000" pitchFamily="2" charset="-78"/>
              </a:rPr>
              <a:t>، تقلید کردن از حرکات دیگران</a:t>
            </a:r>
            <a:r>
              <a:rPr lang="fa-IR" sz="1800" b="1" dirty="0" smtClean="0">
                <a:cs typeface="B Nazanin" panose="00000400000000000000" pitchFamily="2" charset="-78"/>
              </a:rPr>
              <a:t>).</a:t>
            </a:r>
          </a:p>
          <a:p>
            <a:r>
              <a:rPr lang="fa-IR" sz="2400" dirty="0" smtClean="0">
                <a:cs typeface="B Nazanin" panose="00000400000000000000" pitchFamily="2" charset="-78"/>
              </a:rPr>
              <a:t>این دست از بیماران نیاز به مراقبت بیشتری برای انجام فعالیت روزانه خود دارند</a:t>
            </a:r>
            <a:r>
              <a:rPr lang="en-US" sz="2400" dirty="0" smtClean="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val="240823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عوارض بیماری"/>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65194"/>
          </a:xfrm>
          <a:prstGeom prst="rect">
            <a:avLst/>
          </a:prstGeom>
          <a:noFill/>
          <a:ln>
            <a:noFill/>
          </a:ln>
        </p:spPr>
      </p:pic>
      <p:sp>
        <p:nvSpPr>
          <p:cNvPr id="2" name="Title 1"/>
          <p:cNvSpPr>
            <a:spLocks noGrp="1"/>
          </p:cNvSpPr>
          <p:nvPr>
            <p:ph type="title"/>
          </p:nvPr>
        </p:nvSpPr>
        <p:spPr>
          <a:xfrm>
            <a:off x="913775" y="618517"/>
            <a:ext cx="10452725" cy="791183"/>
          </a:xfrm>
        </p:spPr>
        <p:txBody>
          <a:bodyPr>
            <a:noAutofit/>
          </a:bodyPr>
          <a:lstStyle/>
          <a:p>
            <a:pPr algn="r"/>
            <a:r>
              <a:rPr lang="fa-IR" sz="6000" dirty="0" smtClean="0">
                <a:solidFill>
                  <a:schemeClr val="bg1"/>
                </a:solidFill>
                <a:cs typeface="B Nazanin" panose="00000400000000000000" pitchFamily="2" charset="-78"/>
              </a:rPr>
              <a:t>تعریف اختلال روانی:</a:t>
            </a:r>
            <a:endParaRPr lang="fa-IR" sz="6000" dirty="0">
              <a:solidFill>
                <a:schemeClr val="bg1"/>
              </a:solidFill>
              <a:cs typeface="B Nazanin" panose="00000400000000000000" pitchFamily="2" charset="-78"/>
            </a:endParaRPr>
          </a:p>
        </p:txBody>
      </p:sp>
      <p:sp>
        <p:nvSpPr>
          <p:cNvPr id="3" name="Content Placeholder 2"/>
          <p:cNvSpPr>
            <a:spLocks noGrp="1"/>
          </p:cNvSpPr>
          <p:nvPr>
            <p:ph sz="quarter" idx="13"/>
          </p:nvPr>
        </p:nvSpPr>
        <p:spPr>
          <a:xfrm>
            <a:off x="1002674" y="1732092"/>
            <a:ext cx="10567026" cy="4465508"/>
          </a:xfrm>
        </p:spPr>
        <p:txBody>
          <a:bodyPr>
            <a:normAutofit/>
          </a:bodyPr>
          <a:lstStyle/>
          <a:p>
            <a:pPr algn="just"/>
            <a:r>
              <a:rPr lang="fa-IR" sz="2600" b="1" dirty="0" smtClean="0">
                <a:solidFill>
                  <a:schemeClr val="bg1"/>
                </a:solidFill>
                <a:cs typeface="B Nazanin" panose="00000400000000000000" pitchFamily="2" charset="-78"/>
              </a:rPr>
              <a:t>اختلالات روانی معمولا با ناراحتی قابل توجه یا نقص کارکردی در فعالیت های اجتماعی، شغلی و یا سایر فعالیت های مهم فرد همراه هستند ( ملاک اهمیت بالینی). یک واکنش مورد انتظار یا مبتنی بر فرهنگ به یک استرس یا فقدان عادی مانند مرگ عزیزان اختلال روانی محسوب نمی شود. رفتارهای غیرمتعارف اجتماعی ( مثلارفتار سیاسی، مذهبی یا جنسی) و تعارضات بین فرد و اجتماع نیز اختلال روانی نیستند مگر اینکه این انحراف یا تعارض ناشی از یک کژکاری در فرد باشد.</a:t>
            </a:r>
          </a:p>
          <a:p>
            <a:pPr marL="0" indent="0">
              <a:buNone/>
            </a:pPr>
            <a:endParaRPr lang="fa-IR" dirty="0">
              <a:solidFill>
                <a:schemeClr val="bg1"/>
              </a:solidFill>
            </a:endParaRPr>
          </a:p>
        </p:txBody>
      </p:sp>
    </p:spTree>
    <p:extLst>
      <p:ext uri="{BB962C8B-B14F-4D97-AF65-F5344CB8AC3E}">
        <p14:creationId xmlns:p14="http://schemas.microsoft.com/office/powerpoint/2010/main" val="1636756424"/>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اسکیزوفرنی آشفته(هبفرنیک)</a:t>
            </a:r>
            <a:endParaRPr lang="fa-IR" dirty="0"/>
          </a:p>
        </p:txBody>
      </p:sp>
      <p:sp>
        <p:nvSpPr>
          <p:cNvPr id="3" name="Content Placeholder 2"/>
          <p:cNvSpPr>
            <a:spLocks noGrp="1"/>
          </p:cNvSpPr>
          <p:nvPr>
            <p:ph idx="1"/>
          </p:nvPr>
        </p:nvSpPr>
        <p:spPr/>
        <p:txBody>
          <a:bodyPr>
            <a:normAutofit/>
          </a:bodyPr>
          <a:lstStyle/>
          <a:p>
            <a:r>
              <a:rPr lang="fa-IR" sz="3200" dirty="0">
                <a:cs typeface="B Nazanin" panose="00000400000000000000" pitchFamily="2" charset="-78"/>
              </a:rPr>
              <a:t>ویژگی ها:</a:t>
            </a:r>
          </a:p>
          <a:p>
            <a:pPr marL="651510" indent="-514350">
              <a:buFont typeface="+mj-lt"/>
              <a:buAutoNum type="arabicPeriod"/>
            </a:pPr>
            <a:r>
              <a:rPr lang="fa-IR" sz="3200" dirty="0">
                <a:cs typeface="B Nazanin" panose="00000400000000000000" pitchFamily="2" charset="-78"/>
              </a:rPr>
              <a:t>پسرفت قابل ملاحظه رفتار</a:t>
            </a:r>
          </a:p>
          <a:p>
            <a:pPr marL="651510" indent="-514350">
              <a:buFont typeface="+mj-lt"/>
              <a:buAutoNum type="arabicPeriod"/>
            </a:pPr>
            <a:r>
              <a:rPr lang="fa-IR" sz="3200" dirty="0">
                <a:cs typeface="B Nazanin" panose="00000400000000000000" pitchFamily="2" charset="-78"/>
              </a:rPr>
              <a:t>تکلم بی ربط</a:t>
            </a:r>
          </a:p>
          <a:p>
            <a:pPr marL="651510" indent="-514350">
              <a:buFont typeface="+mj-lt"/>
              <a:buAutoNum type="arabicPeriod"/>
            </a:pPr>
            <a:r>
              <a:rPr lang="fa-IR" sz="3200" dirty="0">
                <a:cs typeface="B Nazanin" panose="00000400000000000000" pitchFamily="2" charset="-78"/>
              </a:rPr>
              <a:t>رفتارهای بدون هدف</a:t>
            </a:r>
          </a:p>
          <a:p>
            <a:pPr marL="651510" indent="-514350">
              <a:buFont typeface="+mj-lt"/>
              <a:buAutoNum type="arabicPeriod"/>
            </a:pPr>
            <a:r>
              <a:rPr lang="fa-IR" sz="3200" dirty="0">
                <a:cs typeface="B Nazanin" panose="00000400000000000000" pitchFamily="2" charset="-78"/>
              </a:rPr>
              <a:t>خنده های بدون دلیل</a:t>
            </a:r>
          </a:p>
          <a:p>
            <a:pPr marL="651510" indent="-514350">
              <a:buFont typeface="+mj-lt"/>
              <a:buAutoNum type="arabicPeriod"/>
            </a:pPr>
            <a:r>
              <a:rPr lang="fa-IR" sz="3200" dirty="0">
                <a:cs typeface="B Nazanin" panose="00000400000000000000" pitchFamily="2" charset="-78"/>
              </a:rPr>
              <a:t>شکلک درآوردن</a:t>
            </a:r>
          </a:p>
          <a:p>
            <a:pPr marL="651510" indent="-514350">
              <a:buFont typeface="+mj-lt"/>
              <a:buAutoNum type="arabicPeriod"/>
            </a:pPr>
            <a:r>
              <a:rPr lang="fa-IR" sz="3200" dirty="0">
                <a:cs typeface="B Nazanin" panose="00000400000000000000" pitchFamily="2" charset="-78"/>
              </a:rPr>
              <a:t>رفتارهای سبکسرانه</a:t>
            </a:r>
          </a:p>
          <a:p>
            <a:pPr marL="137160" indent="0">
              <a:buNone/>
            </a:pPr>
            <a:r>
              <a:rPr lang="fa-IR" sz="3200" dirty="0">
                <a:cs typeface="B Nazanin" panose="00000400000000000000" pitchFamily="2" charset="-78"/>
              </a:rPr>
              <a:t>شروع اغلب زودرس و قبل از 25 سالگی</a:t>
            </a:r>
          </a:p>
        </p:txBody>
      </p:sp>
    </p:spTree>
    <p:extLst>
      <p:ext uri="{BB962C8B-B14F-4D97-AF65-F5344CB8AC3E}">
        <p14:creationId xmlns:p14="http://schemas.microsoft.com/office/powerpoint/2010/main" val="30927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gna.ir/up/pictures/58b770762d87027475e5bbccae7b918f.png"/>
          <p:cNvPicPr>
            <a:picLocks noChangeAspect="1" noChangeArrowheads="1"/>
          </p:cNvPicPr>
          <p:nvPr/>
        </p:nvPicPr>
        <p:blipFill>
          <a:blip r:embed="rId2"/>
          <a:srcRect/>
          <a:stretch>
            <a:fillRect/>
          </a:stretch>
        </p:blipFill>
        <p:spPr bwMode="auto">
          <a:xfrm>
            <a:off x="0" y="0"/>
            <a:ext cx="4307204" cy="6858000"/>
          </a:xfrm>
          <a:prstGeom prst="rect">
            <a:avLst/>
          </a:prstGeom>
          <a:noFill/>
        </p:spPr>
      </p:pic>
      <p:sp>
        <p:nvSpPr>
          <p:cNvPr id="2" name="Title 1"/>
          <p:cNvSpPr>
            <a:spLocks noGrp="1"/>
          </p:cNvSpPr>
          <p:nvPr>
            <p:ph type="title"/>
          </p:nvPr>
        </p:nvSpPr>
        <p:spPr>
          <a:xfrm>
            <a:off x="609600" y="287517"/>
            <a:ext cx="10972800" cy="1143000"/>
          </a:xfrm>
        </p:spPr>
        <p:txBody>
          <a:bodyPr>
            <a:normAutofit/>
          </a:bodyPr>
          <a:lstStyle/>
          <a:p>
            <a:r>
              <a:rPr lang="fa-IR" sz="5400" dirty="0" smtClean="0">
                <a:solidFill>
                  <a:schemeClr val="accent5">
                    <a:lumMod val="20000"/>
                    <a:lumOff val="80000"/>
                  </a:schemeClr>
                </a:solidFill>
                <a:cs typeface="B Nazanin" panose="00000400000000000000" pitchFamily="2" charset="-78"/>
              </a:rPr>
              <a:t>اسکیزوفرنی نامتمایز و باقیمانده</a:t>
            </a:r>
            <a:endParaRPr lang="fa-IR" sz="5400" dirty="0">
              <a:solidFill>
                <a:schemeClr val="accent5">
                  <a:lumMod val="20000"/>
                  <a:lumOff val="80000"/>
                </a:schemeClr>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b="1" u="sng" dirty="0" smtClean="0">
                <a:cs typeface="B Nazanin" panose="00000400000000000000" pitchFamily="2" charset="-78"/>
              </a:rPr>
              <a:t>نامتمایز</a:t>
            </a:r>
            <a:r>
              <a:rPr lang="fa-IR" dirty="0" smtClean="0">
                <a:cs typeface="B Nazanin" panose="00000400000000000000" pitchFamily="2" charset="-78"/>
              </a:rPr>
              <a:t>:</a:t>
            </a:r>
          </a:p>
          <a:p>
            <a:pPr marL="137160" indent="0">
              <a:buNone/>
            </a:pPr>
            <a:r>
              <a:rPr lang="fa-IR" dirty="0" smtClean="0">
                <a:cs typeface="B Nazanin" panose="00000400000000000000" pitchFamily="2" charset="-78"/>
              </a:rPr>
              <a:t>آشکارا اسکیزوفرنیک هستند ولی علایم به گونه ای هستند که در هیچ دسته ای قرار نمیگیرند.</a:t>
            </a:r>
          </a:p>
          <a:p>
            <a:pPr marL="137160" indent="0">
              <a:buNone/>
            </a:pPr>
            <a:r>
              <a:rPr lang="fa-IR" dirty="0" smtClean="0">
                <a:cs typeface="B Nazanin" panose="00000400000000000000" pitchFamily="2" charset="-78"/>
              </a:rPr>
              <a:t>به عبارتی </a:t>
            </a:r>
            <a:r>
              <a:rPr lang="fa-IR" dirty="0">
                <a:cs typeface="B Nazanin" panose="00000400000000000000" pitchFamily="2" charset="-78"/>
              </a:rPr>
              <a:t>افراد مبتلا به این اختلال رفتارهایی ترکیبی از انواع مختلف اسکیزوفرنی از خود نشان می دهند. یعنی علائم مشترکی از هر نوع این اختلال دارند</a:t>
            </a:r>
            <a:r>
              <a:rPr lang="en-US" dirty="0">
                <a:cs typeface="B Nazanin" panose="00000400000000000000" pitchFamily="2" charset="-78"/>
              </a:rPr>
              <a:t>.</a:t>
            </a:r>
          </a:p>
          <a:p>
            <a:pPr marL="137160" indent="0">
              <a:buNone/>
            </a:pPr>
            <a:endParaRPr lang="fa-IR" dirty="0">
              <a:cs typeface="B Nazanin" panose="00000400000000000000" pitchFamily="2" charset="-78"/>
            </a:endParaRPr>
          </a:p>
          <a:p>
            <a:r>
              <a:rPr lang="fa-IR" b="1" u="sng" dirty="0" smtClean="0">
                <a:cs typeface="B Nazanin" panose="00000400000000000000" pitchFamily="2" charset="-78"/>
              </a:rPr>
              <a:t>باقیمانده:</a:t>
            </a:r>
          </a:p>
          <a:p>
            <a:pPr marL="137160" indent="0">
              <a:buNone/>
            </a:pPr>
            <a:r>
              <a:rPr lang="fa-IR" dirty="0">
                <a:cs typeface="B Nazanin" panose="00000400000000000000" pitchFamily="2" charset="-78"/>
              </a:rPr>
              <a:t>هنگامی که یک فرد دارای سابقه یک دوره اسکیزوفرنی بوده، اما در حال حاضر هیچ نشانه (هذیان، توهم، گفتار و یا رفتار آشفته) از خود نشان نمی دهد، به این نوع اختلال مبتلا است. این افراد ممکن است هیچ علائمی نداشته و یا برخی از علائم رفتاری را به صورت خفیف همچنان به همراه خود داشته باشند</a:t>
            </a:r>
            <a:r>
              <a:rPr lang="en-US" dirty="0">
                <a:cs typeface="B Nazanin" panose="00000400000000000000" pitchFamily="2" charset="-78"/>
              </a:rPr>
              <a:t>.</a:t>
            </a:r>
          </a:p>
          <a:p>
            <a:pPr marL="137160" indent="0">
              <a:buNone/>
            </a:pPr>
            <a:endParaRPr lang="fa-IR" b="1" u="sng" dirty="0" smtClean="0">
              <a:cs typeface="B Nazanin" panose="00000400000000000000" pitchFamily="2" charset="-78"/>
            </a:endParaRPr>
          </a:p>
        </p:txBody>
      </p:sp>
    </p:spTree>
    <p:extLst>
      <p:ext uri="{BB962C8B-B14F-4D97-AF65-F5344CB8AC3E}">
        <p14:creationId xmlns:p14="http://schemas.microsoft.com/office/powerpoint/2010/main" val="36554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506" name="Rectangle 2"/>
          <p:cNvSpPr>
            <a:spLocks noGrp="1" noChangeArrowheads="1"/>
          </p:cNvSpPr>
          <p:nvPr>
            <p:ph type="title"/>
          </p:nvPr>
        </p:nvSpPr>
        <p:spPr>
          <a:xfrm>
            <a:off x="7624293" y="985260"/>
            <a:ext cx="4327301" cy="1004552"/>
          </a:xfrm>
          <a:solidFill>
            <a:schemeClr val="tx2">
              <a:lumMod val="75000"/>
            </a:schemeClr>
          </a:solidFill>
        </p:spPr>
        <p:txBody>
          <a:bodyPr>
            <a:noAutofit/>
          </a:bodyPr>
          <a:lstStyle/>
          <a:p>
            <a:pPr algn="ctr" eaLnBrk="1" hangingPunct="1"/>
            <a:r>
              <a:rPr lang="fa-IR" sz="6600" dirty="0" smtClean="0">
                <a:solidFill>
                  <a:srgbClr val="FFFF00"/>
                </a:solidFill>
                <a:cs typeface="_MRT_Khodkar" panose="00000700000000000000" pitchFamily="2" charset="-78"/>
              </a:rPr>
              <a:t>درمان اسکیزوفرنی</a:t>
            </a:r>
            <a:endParaRPr lang="en-US" sz="6600" dirty="0" smtClean="0">
              <a:solidFill>
                <a:srgbClr val="FFFF00"/>
              </a:solidFill>
              <a:cs typeface="_MRT_Khodkar" panose="00000700000000000000" pitchFamily="2" charset="-78"/>
            </a:endParaRPr>
          </a:p>
        </p:txBody>
      </p:sp>
      <p:sp>
        <p:nvSpPr>
          <p:cNvPr id="21507" name="Rectangle 3"/>
          <p:cNvSpPr>
            <a:spLocks noGrp="1" noChangeArrowheads="1"/>
          </p:cNvSpPr>
          <p:nvPr>
            <p:ph type="body" idx="1"/>
          </p:nvPr>
        </p:nvSpPr>
        <p:spPr>
          <a:xfrm>
            <a:off x="1635617" y="1905001"/>
            <a:ext cx="8843471" cy="4227513"/>
          </a:xfrm>
        </p:spPr>
        <p:txBody>
          <a:bodyPr>
            <a:normAutofit/>
          </a:bodyPr>
          <a:lstStyle/>
          <a:p>
            <a:pPr lvl="0" algn="justLow"/>
            <a:r>
              <a:rPr lang="ar-SA" b="1" dirty="0">
                <a:solidFill>
                  <a:schemeClr val="bg1"/>
                </a:solidFill>
                <a:latin typeface="Times New Roman"/>
                <a:cs typeface="B Nazanin" panose="00000400000000000000" pitchFamily="2" charset="-78"/>
              </a:rPr>
              <a:t>درمان بسته به علت جنون متفاوت است. </a:t>
            </a:r>
            <a:r>
              <a:rPr lang="ar-SA" b="1" dirty="0">
                <a:latin typeface="Times New Roman"/>
                <a:cs typeface="B Nazanin" panose="00000400000000000000" pitchFamily="2" charset="-78"/>
              </a:rPr>
              <a:t>بستری شدن در </a:t>
            </a:r>
            <a:r>
              <a:rPr lang="ar-SA" b="1" dirty="0">
                <a:solidFill>
                  <a:schemeClr val="bg1"/>
                </a:solidFill>
                <a:latin typeface="Times New Roman"/>
                <a:cs typeface="B Nazanin" panose="00000400000000000000" pitchFamily="2" charset="-78"/>
              </a:rPr>
              <a:t>بیمارستان اغلب برای اطمینان از ایمنی بیمار لازم است. گروه </a:t>
            </a:r>
            <a:r>
              <a:rPr lang="ar-SA" b="1" dirty="0">
                <a:latin typeface="Times New Roman"/>
                <a:cs typeface="B Nazanin" panose="00000400000000000000" pitchFamily="2" charset="-78"/>
              </a:rPr>
              <a:t>درمانی یا مشاوره روانی نیز </a:t>
            </a:r>
            <a:r>
              <a:rPr lang="ar-SA" b="1" dirty="0">
                <a:solidFill>
                  <a:schemeClr val="bg1"/>
                </a:solidFill>
                <a:latin typeface="Times New Roman"/>
                <a:cs typeface="B Nazanin" panose="00000400000000000000" pitchFamily="2" charset="-78"/>
              </a:rPr>
              <a:t>کمک </a:t>
            </a:r>
            <a:r>
              <a:rPr lang="ar-SA" b="1" dirty="0" smtClean="0">
                <a:solidFill>
                  <a:schemeClr val="bg1"/>
                </a:solidFill>
                <a:latin typeface="Times New Roman"/>
                <a:cs typeface="B Nazanin" panose="00000400000000000000" pitchFamily="2" charset="-78"/>
              </a:rPr>
              <a:t>کننده</a:t>
            </a:r>
            <a:r>
              <a:rPr lang="fa-IR" b="1" dirty="0" smtClean="0">
                <a:solidFill>
                  <a:schemeClr val="bg1"/>
                </a:solidFill>
                <a:latin typeface="Times New Roman"/>
                <a:cs typeface="B Nazanin" panose="00000400000000000000" pitchFamily="2" charset="-78"/>
              </a:rPr>
              <a:t> </a:t>
            </a:r>
            <a:r>
              <a:rPr lang="fa-IR" b="1" dirty="0" smtClean="0">
                <a:latin typeface="Times New Roman"/>
                <a:cs typeface="B Nazanin" panose="00000400000000000000" pitchFamily="2" charset="-78"/>
              </a:rPr>
              <a:t>بسیار خوبی </a:t>
            </a:r>
            <a:r>
              <a:rPr lang="fa-IR" b="1" dirty="0" smtClean="0">
                <a:latin typeface="Times New Roman"/>
                <a:cs typeface="B Nazanin" panose="00000400000000000000" pitchFamily="2" charset="-78"/>
              </a:rPr>
              <a:t>است</a:t>
            </a:r>
            <a:r>
              <a:rPr lang="en-US" b="1" dirty="0" smtClean="0">
                <a:solidFill>
                  <a:schemeClr val="bg1"/>
                </a:solidFill>
                <a:latin typeface="Times New Roman"/>
                <a:cs typeface="B Nazanin" panose="00000400000000000000" pitchFamily="2" charset="-78"/>
              </a:rPr>
              <a:t>.</a:t>
            </a:r>
            <a:endParaRPr lang="en-US" sz="4000" b="1" dirty="0">
              <a:solidFill>
                <a:schemeClr val="bg1"/>
              </a:solidFill>
              <a:latin typeface="Times New Roman"/>
              <a:cs typeface="B Nazanin" panose="00000400000000000000" pitchFamily="2" charset="-78"/>
            </a:endParaRPr>
          </a:p>
          <a:p>
            <a:pPr algn="justLow" rtl="1" eaLnBrk="1" hangingPunct="1"/>
            <a:endParaRPr lang="fa-IR" b="1" dirty="0" smtClean="0">
              <a:cs typeface="B Nazanin" panose="00000400000000000000" pitchFamily="2" charset="-78"/>
            </a:endParaRPr>
          </a:p>
          <a:p>
            <a:pPr algn="justLow" rtl="1" eaLnBrk="1" hangingPunct="1"/>
            <a:r>
              <a:rPr lang="fa-IR" b="1" dirty="0" smtClean="0">
                <a:cs typeface="B Nazanin" panose="00000400000000000000" pitchFamily="2" charset="-78"/>
              </a:rPr>
              <a:t>در </a:t>
            </a:r>
            <a:r>
              <a:rPr lang="fa-IR" b="1" dirty="0">
                <a:cs typeface="B Nazanin" panose="00000400000000000000" pitchFamily="2" charset="-78"/>
              </a:rPr>
              <a:t>اکثر موارد بستری کردن بیمار الزامی است.</a:t>
            </a:r>
          </a:p>
          <a:p>
            <a:pPr algn="justLow" rtl="1" eaLnBrk="1" hangingPunct="1"/>
            <a:r>
              <a:rPr lang="fa-IR" b="1" dirty="0" smtClean="0">
                <a:cs typeface="B Nazanin" panose="00000400000000000000" pitchFamily="2" charset="-78"/>
              </a:rPr>
              <a:t>در صورتی که روان درمانی موثر واقع نشود شوک </a:t>
            </a:r>
            <a:r>
              <a:rPr lang="fa-IR" b="1" dirty="0">
                <a:cs typeface="B Nazanin" panose="00000400000000000000" pitchFamily="2" charset="-78"/>
              </a:rPr>
              <a:t>الکتریکی و شوک حاصل از تزریق انسولین و جراحی مغز می تواند تغییراتی بوجود آورد.</a:t>
            </a:r>
            <a:endParaRPr lang="en-US" b="1" dirty="0">
              <a:cs typeface="B Nazanin" panose="00000400000000000000" pitchFamily="2" charset="-78"/>
            </a:endParaRPr>
          </a:p>
        </p:txBody>
      </p:sp>
    </p:spTree>
    <p:extLst>
      <p:ext uri="{BB962C8B-B14F-4D97-AF65-F5344CB8AC3E}">
        <p14:creationId xmlns:p14="http://schemas.microsoft.com/office/powerpoint/2010/main" val="3008077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درمان خانگی اسکیزوفرنی"/>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Title 1"/>
          <p:cNvSpPr>
            <a:spLocks noGrp="1"/>
          </p:cNvSpPr>
          <p:nvPr>
            <p:ph type="title"/>
          </p:nvPr>
        </p:nvSpPr>
        <p:spPr/>
        <p:txBody>
          <a:bodyPr/>
          <a:lstStyle/>
          <a:p>
            <a:r>
              <a:rPr lang="fa-IR" dirty="0" smtClean="0"/>
              <a:t>انواع درمان: گروه درمانی</a:t>
            </a:r>
            <a:endParaRPr lang="fa-IR" dirty="0"/>
          </a:p>
        </p:txBody>
      </p:sp>
      <p:sp>
        <p:nvSpPr>
          <p:cNvPr id="3" name="Content Placeholder 2"/>
          <p:cNvSpPr>
            <a:spLocks noGrp="1"/>
          </p:cNvSpPr>
          <p:nvPr>
            <p:ph idx="1"/>
          </p:nvPr>
        </p:nvSpPr>
        <p:spPr/>
        <p:txBody>
          <a:bodyPr>
            <a:normAutofit/>
          </a:bodyPr>
          <a:lstStyle/>
          <a:p>
            <a:r>
              <a:rPr lang="fa-IR" sz="3600" dirty="0">
                <a:cs typeface="B Nazanin" panose="00000400000000000000" pitchFamily="2" charset="-78"/>
              </a:rPr>
              <a:t>برقراری ارتباط می‌تواند برای افراد مبتلا به اسکیزوفرنی سخت باشد. افکار و رفتار این افراد باعث دور شدن دوستان، همکاران و افراد خانواده‌شان می‌شود. درمان اسکیزوفرنی به فرد کمک می‌کند که بر تشکیل و پرورش روابط، کنترل و تمرکز بیشتری داشته باشد. اگر در نزدیکان خود بیمار مبتلا به اسکیزوفرنی دارید، در گروه‌ها و جلسات مشاوره و پشتیبانی شرکت کنید تا کاملاً با بیماری و روش‌های رفتار با آن فرد شناخت پیدا کنید</a:t>
            </a:r>
            <a:r>
              <a:rPr lang="en-US" sz="3600" dirty="0">
                <a:cs typeface="B Nazanin" panose="00000400000000000000" pitchFamily="2" charset="-78"/>
              </a:rPr>
              <a:t>.</a:t>
            </a:r>
          </a:p>
          <a:p>
            <a:endParaRPr lang="fa-IR" sz="3600" dirty="0">
              <a:cs typeface="B Nazanin" panose="00000400000000000000" pitchFamily="2" charset="-78"/>
            </a:endParaRPr>
          </a:p>
        </p:txBody>
      </p:sp>
    </p:spTree>
    <p:extLst>
      <p:ext uri="{BB962C8B-B14F-4D97-AF65-F5344CB8AC3E}">
        <p14:creationId xmlns:p14="http://schemas.microsoft.com/office/powerpoint/2010/main" val="2930324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024063" y="642938"/>
            <a:ext cx="8229600" cy="1066800"/>
          </a:xfrm>
        </p:spPr>
        <p:txBody>
          <a:bodyPr/>
          <a:lstStyle/>
          <a:p>
            <a:pPr algn="r"/>
            <a:r>
              <a:rPr lang="fa-IR" dirty="0" smtClean="0">
                <a:cs typeface="B Jadid" panose="00000700000000000000" pitchFamily="2" charset="-78"/>
              </a:rPr>
              <a:t>درمان:</a:t>
            </a:r>
          </a:p>
        </p:txBody>
      </p:sp>
      <p:sp>
        <p:nvSpPr>
          <p:cNvPr id="49155" name="Content Placeholder 2"/>
          <p:cNvSpPr>
            <a:spLocks noGrp="1"/>
          </p:cNvSpPr>
          <p:nvPr>
            <p:ph idx="1"/>
          </p:nvPr>
        </p:nvSpPr>
        <p:spPr>
          <a:xfrm>
            <a:off x="1981200" y="1785938"/>
            <a:ext cx="8229600" cy="4324350"/>
          </a:xfrm>
        </p:spPr>
        <p:txBody>
          <a:bodyPr>
            <a:normAutofit lnSpcReduction="10000"/>
          </a:bodyPr>
          <a:lstStyle/>
          <a:p>
            <a:r>
              <a:rPr lang="fa-IR" b="1" dirty="0" smtClean="0">
                <a:cs typeface="B Nazanin" panose="00000400000000000000" pitchFamily="2" charset="-78"/>
              </a:rPr>
              <a:t>1- سايكوتراپي+ دارو+ </a:t>
            </a:r>
            <a:r>
              <a:rPr lang="en-US" b="1" dirty="0" smtClean="0">
                <a:cs typeface="B Nazanin" panose="00000400000000000000" pitchFamily="2" charset="-78"/>
              </a:rPr>
              <a:t>ECT</a:t>
            </a:r>
          </a:p>
          <a:p>
            <a:r>
              <a:rPr lang="fa-IR" b="1" dirty="0" smtClean="0">
                <a:cs typeface="B Nazanin" panose="00000400000000000000" pitchFamily="2" charset="-78"/>
              </a:rPr>
              <a:t>2- درمانهاي رواني- اجتماعي</a:t>
            </a:r>
          </a:p>
          <a:p>
            <a:r>
              <a:rPr lang="fa-IR" b="1" dirty="0" smtClean="0">
                <a:cs typeface="B Nazanin" panose="00000400000000000000" pitchFamily="2" charset="-78"/>
              </a:rPr>
              <a:t>دارو</a:t>
            </a:r>
          </a:p>
          <a:p>
            <a:pPr lvl="1"/>
            <a:r>
              <a:rPr lang="fa-IR" b="1" dirty="0" smtClean="0">
                <a:cs typeface="B Nazanin" panose="00000400000000000000" pitchFamily="2" charset="-78"/>
              </a:rPr>
              <a:t>كاهش علائم (در 70% علائم فروكش مي كند) </a:t>
            </a:r>
          </a:p>
          <a:p>
            <a:pPr lvl="1"/>
            <a:r>
              <a:rPr lang="fa-IR" b="1" dirty="0" smtClean="0">
                <a:cs typeface="B Nazanin" panose="00000400000000000000" pitchFamily="2" charset="-78"/>
              </a:rPr>
              <a:t>كاهش عود(كمك به بهبود سطح عملكرد)</a:t>
            </a:r>
          </a:p>
          <a:p>
            <a:r>
              <a:rPr lang="fa-IR" b="1" dirty="0" smtClean="0">
                <a:cs typeface="B Nazanin" panose="00000400000000000000" pitchFamily="2" charset="-78"/>
              </a:rPr>
              <a:t>احتمال عود با مصرف دارو ظي يكسال 23-16%</a:t>
            </a:r>
          </a:p>
          <a:p>
            <a:r>
              <a:rPr lang="fa-IR" b="1" dirty="0" smtClean="0">
                <a:cs typeface="B Nazanin" panose="00000400000000000000" pitchFamily="2" charset="-78"/>
              </a:rPr>
              <a:t>احتمال عود بدون مصرف دارو  72-53%</a:t>
            </a:r>
          </a:p>
          <a:p>
            <a:pPr>
              <a:buFont typeface="Georgia" panose="02040502050405020303" pitchFamily="18" charset="0"/>
              <a:buNone/>
            </a:pPr>
            <a:r>
              <a:rPr lang="fa-IR" b="1" dirty="0" smtClean="0">
                <a:cs typeface="B Nazanin" panose="00000400000000000000" pitchFamily="2" charset="-78"/>
              </a:rPr>
              <a:t>نكته: بيماراني كه چند مرحله عود داشته اند حداقل 5 سال و به عبارتي بصورت نامحدود دارو بايد مصرف نمايند.</a:t>
            </a:r>
          </a:p>
        </p:txBody>
      </p:sp>
    </p:spTree>
    <p:extLst>
      <p:ext uri="{BB962C8B-B14F-4D97-AF65-F5344CB8AC3E}">
        <p14:creationId xmlns:p14="http://schemas.microsoft.com/office/powerpoint/2010/main" val="1544729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2595" y="1680632"/>
            <a:ext cx="7508018" cy="4723165"/>
          </a:xfrm>
          <a:prstGeom prst="rect">
            <a:avLst/>
          </a:prstGeom>
        </p:spPr>
      </p:pic>
      <p:sp>
        <p:nvSpPr>
          <p:cNvPr id="2" name="Title 1"/>
          <p:cNvSpPr>
            <a:spLocks noGrp="1"/>
          </p:cNvSpPr>
          <p:nvPr>
            <p:ph type="title"/>
          </p:nvPr>
        </p:nvSpPr>
        <p:spPr/>
        <p:txBody>
          <a:bodyPr>
            <a:normAutofit/>
          </a:bodyPr>
          <a:lstStyle/>
          <a:p>
            <a:r>
              <a:rPr lang="fa-IR" sz="4000" dirty="0">
                <a:solidFill>
                  <a:schemeClr val="bg1"/>
                </a:solidFill>
                <a:cs typeface="B Nazanin" panose="00000400000000000000" pitchFamily="2" charset="-78"/>
              </a:rPr>
              <a:t>دارو </a:t>
            </a:r>
            <a:r>
              <a:rPr lang="fa-IR" sz="4000" dirty="0" smtClean="0">
                <a:solidFill>
                  <a:schemeClr val="bg1"/>
                </a:solidFill>
                <a:cs typeface="B Nazanin" panose="00000400000000000000" pitchFamily="2" charset="-78"/>
              </a:rPr>
              <a:t>درمانی(اسامی داروهای موثر) </a:t>
            </a:r>
            <a:endParaRPr lang="fa-IR" sz="4000"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noAutofit/>
          </a:bodyPr>
          <a:lstStyle/>
          <a:p>
            <a:pPr lvl="0" fontAlgn="base">
              <a:spcAft>
                <a:spcPct val="0"/>
              </a:spcAft>
              <a:buClr>
                <a:srgbClr val="FFCC00"/>
              </a:buClr>
              <a:buSzPct val="70000"/>
              <a:buFont typeface="Wingdings" pitchFamily="2" charset="2"/>
              <a:buChar char="n"/>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اسكيزو </a:t>
            </a:r>
            <a:r>
              <a:rPr lang="fa-IR" sz="2000" b="1" kern="0" dirty="0" smtClean="0">
                <a:solidFill>
                  <a:schemeClr val="tx1"/>
                </a:solidFill>
                <a:effectLst>
                  <a:outerShdw blurRad="38100" dist="38100" dir="2700000" algn="tl">
                    <a:srgbClr val="000000"/>
                  </a:outerShdw>
                </a:effectLst>
                <a:latin typeface="Garamond"/>
                <a:cs typeface="B Nazanin" panose="00000400000000000000" pitchFamily="2" charset="-78"/>
              </a:rPr>
              <a:t>فرنیا و سایر </a:t>
            </a: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سایکوز ها: </a:t>
            </a:r>
          </a:p>
          <a:p>
            <a:pPr lvl="0" fontAlgn="base">
              <a:spcAft>
                <a:spcPct val="0"/>
              </a:spcAft>
              <a:buClr>
                <a:srgbClr val="FFCC00"/>
              </a:buClr>
              <a:buSzPct val="70000"/>
              <a:buNone/>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آنتی سایکوتیک </a:t>
            </a:r>
            <a:r>
              <a:rPr lang="fa-IR" sz="2000" b="1" kern="0" dirty="0" smtClean="0">
                <a:solidFill>
                  <a:schemeClr val="tx1"/>
                </a:solidFill>
                <a:effectLst>
                  <a:outerShdw blurRad="38100" dist="38100" dir="2700000" algn="tl">
                    <a:srgbClr val="000000"/>
                  </a:outerShdw>
                </a:effectLst>
                <a:latin typeface="Garamond"/>
                <a:cs typeface="B Nazanin" panose="00000400000000000000" pitchFamily="2" charset="-78"/>
              </a:rPr>
              <a:t>ها : تیپیک و آتیپیک </a:t>
            </a:r>
            <a:endParaRPr lang="fa-IR" sz="2000" b="1" kern="0" dirty="0">
              <a:solidFill>
                <a:schemeClr val="tx1"/>
              </a:solidFill>
              <a:effectLst>
                <a:outerShdw blurRad="38100" dist="38100" dir="2700000" algn="tl">
                  <a:srgbClr val="000000"/>
                </a:outerShdw>
              </a:effectLst>
              <a:latin typeface="Garamond"/>
              <a:cs typeface="B Nazanin" panose="00000400000000000000" pitchFamily="2" charset="-78"/>
            </a:endParaRPr>
          </a:p>
          <a:p>
            <a:pPr lvl="0" fontAlgn="base">
              <a:spcAft>
                <a:spcPct val="0"/>
              </a:spcAft>
              <a:buClr>
                <a:srgbClr val="FFCC00"/>
              </a:buClr>
              <a:buSzPct val="70000"/>
              <a:buNone/>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کلرپرومازین-تری فلوپرازین-پرفنازین –فلوفنازین(تزریقی در فرم مزمن هر2-6هفته)</a:t>
            </a:r>
          </a:p>
          <a:p>
            <a:pPr lvl="0" fontAlgn="base">
              <a:spcAft>
                <a:spcPct val="0"/>
              </a:spcAft>
              <a:buClr>
                <a:srgbClr val="FFCC00"/>
              </a:buClr>
              <a:buSzPct val="70000"/>
              <a:buNone/>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+آنتی کولینرژیک(تری هگزیفنیدیل) </a:t>
            </a:r>
          </a:p>
          <a:p>
            <a:pPr lvl="0" fontAlgn="base">
              <a:spcAft>
                <a:spcPct val="0"/>
              </a:spcAft>
              <a:buClr>
                <a:srgbClr val="FFCC00"/>
              </a:buClr>
              <a:buSzPct val="70000"/>
              <a:buNone/>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سایکوز حاد نیاز به بستری دارد</a:t>
            </a:r>
          </a:p>
          <a:p>
            <a:pPr lvl="0" fontAlgn="base">
              <a:spcAft>
                <a:spcPct val="0"/>
              </a:spcAft>
              <a:buClr>
                <a:srgbClr val="FFCC00"/>
              </a:buClr>
              <a:buSzPct val="70000"/>
              <a:buFont typeface="Wingdings" pitchFamily="2" charset="2"/>
              <a:buChar char="n"/>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افسردگی شدید:</a:t>
            </a:r>
          </a:p>
          <a:p>
            <a:pPr lvl="0" fontAlgn="base">
              <a:spcAft>
                <a:spcPct val="0"/>
              </a:spcAft>
              <a:buClr>
                <a:srgbClr val="FFCC00"/>
              </a:buClr>
              <a:buSzPct val="70000"/>
              <a:buNone/>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ایمی پرامین-آمی تریپتیلین</a:t>
            </a:r>
          </a:p>
          <a:p>
            <a:pPr lvl="0" fontAlgn="base">
              <a:spcAft>
                <a:spcPct val="0"/>
              </a:spcAft>
              <a:buClr>
                <a:srgbClr val="FFCC00"/>
              </a:buClr>
              <a:buSzPct val="70000"/>
              <a:buFont typeface="Wingdings" pitchFamily="2" charset="2"/>
              <a:buChar char="n"/>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مانیک-دپرسیون:</a:t>
            </a:r>
          </a:p>
          <a:p>
            <a:pPr lvl="0" fontAlgn="base">
              <a:spcAft>
                <a:spcPct val="0"/>
              </a:spcAft>
              <a:buClr>
                <a:srgbClr val="FFCC00"/>
              </a:buClr>
              <a:buSzPct val="70000"/>
              <a:buNone/>
              <a:defRPr/>
            </a:pPr>
            <a:r>
              <a:rPr lang="fa-IR" sz="2000" b="1" kern="0" dirty="0">
                <a:solidFill>
                  <a:schemeClr val="tx1"/>
                </a:solidFill>
                <a:effectLst>
                  <a:outerShdw blurRad="38100" dist="38100" dir="2700000" algn="tl">
                    <a:srgbClr val="000000"/>
                  </a:outerShdw>
                </a:effectLst>
                <a:latin typeface="Garamond"/>
                <a:cs typeface="B Nazanin" panose="00000400000000000000" pitchFamily="2" charset="-78"/>
              </a:rPr>
              <a:t>لیتیوم-کاربامازپین-سدیم والپروئیت</a:t>
            </a:r>
            <a:endParaRPr lang="en-US" sz="2000" b="1" kern="0" dirty="0">
              <a:solidFill>
                <a:schemeClr val="tx1"/>
              </a:solidFill>
              <a:effectLst>
                <a:outerShdw blurRad="38100" dist="38100" dir="2700000" algn="tl">
                  <a:srgbClr val="000000"/>
                </a:outerShdw>
              </a:effectLst>
              <a:latin typeface="Garamond"/>
              <a:cs typeface="B Nazanin" panose="00000400000000000000" pitchFamily="2" charset="-78"/>
            </a:endParaRPr>
          </a:p>
          <a:p>
            <a:endParaRPr lang="fa-IR" sz="11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5854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5040"/>
            <a:ext cx="6348850" cy="4632960"/>
          </a:xfrm>
          <a:prstGeom prst="rect">
            <a:avLst/>
          </a:prstGeom>
        </p:spPr>
      </p:pic>
      <p:sp>
        <p:nvSpPr>
          <p:cNvPr id="2" name="Title 1"/>
          <p:cNvSpPr>
            <a:spLocks noGrp="1"/>
          </p:cNvSpPr>
          <p:nvPr>
            <p:ph type="title"/>
          </p:nvPr>
        </p:nvSpPr>
        <p:spPr/>
        <p:txBody>
          <a:bodyPr>
            <a:normAutofit/>
          </a:bodyPr>
          <a:lstStyle/>
          <a:p>
            <a:r>
              <a:rPr lang="fa-IR" sz="4000" dirty="0">
                <a:solidFill>
                  <a:schemeClr val="bg1"/>
                </a:solidFill>
                <a:cs typeface="B Nazanin" panose="00000400000000000000" pitchFamily="2" charset="-78"/>
              </a:rPr>
              <a:t>شوک </a:t>
            </a:r>
            <a:r>
              <a:rPr lang="fa-IR" sz="4000" dirty="0" smtClean="0">
                <a:solidFill>
                  <a:schemeClr val="bg1"/>
                </a:solidFill>
                <a:cs typeface="B Nazanin" panose="00000400000000000000" pitchFamily="2" charset="-78"/>
              </a:rPr>
              <a:t>درمانی(پ.ف) </a:t>
            </a:r>
            <a:endParaRPr lang="fa-IR" sz="4000"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lvl="0" fontAlgn="base">
              <a:spcAft>
                <a:spcPct val="0"/>
              </a:spcAft>
              <a:buNone/>
            </a:pPr>
            <a:r>
              <a:rPr lang="fa-IR" sz="3200" b="1" kern="0" dirty="0">
                <a:solidFill>
                  <a:schemeClr val="bg1"/>
                </a:solidFill>
                <a:latin typeface="Arial"/>
                <a:cs typeface="B Nazanin" panose="00000400000000000000" pitchFamily="2" charset="-78"/>
              </a:rPr>
              <a:t>روش در مانی </a:t>
            </a:r>
            <a:r>
              <a:rPr lang="fa-IR" sz="3200" b="1" kern="0" dirty="0" smtClean="0">
                <a:solidFill>
                  <a:schemeClr val="bg1"/>
                </a:solidFill>
                <a:latin typeface="Arial"/>
                <a:cs typeface="B Nazanin" panose="00000400000000000000" pitchFamily="2" charset="-78"/>
              </a:rPr>
              <a:t>مفید ولی </a:t>
            </a:r>
            <a:r>
              <a:rPr lang="fa-IR" sz="3200" b="1" kern="0" dirty="0">
                <a:solidFill>
                  <a:schemeClr val="bg1"/>
                </a:solidFill>
                <a:latin typeface="Arial"/>
                <a:cs typeface="B Nazanin" panose="00000400000000000000" pitchFamily="2" charset="-78"/>
              </a:rPr>
              <a:t>در بعضی از بیماریهای روانی نظیر افسردگی </a:t>
            </a:r>
            <a:r>
              <a:rPr lang="fa-IR" sz="3200" b="1" kern="0" dirty="0" smtClean="0">
                <a:solidFill>
                  <a:schemeClr val="bg1"/>
                </a:solidFill>
                <a:latin typeface="Arial"/>
                <a:cs typeface="B Nazanin" panose="00000400000000000000" pitchFamily="2" charset="-78"/>
              </a:rPr>
              <a:t>شدید و بعضی </a:t>
            </a:r>
            <a:r>
              <a:rPr lang="fa-IR" sz="3200" b="1" kern="0" dirty="0">
                <a:solidFill>
                  <a:schemeClr val="bg1"/>
                </a:solidFill>
                <a:latin typeface="Arial"/>
                <a:cs typeface="B Nazanin" panose="00000400000000000000" pitchFamily="2" charset="-78"/>
              </a:rPr>
              <a:t>پسیکوزهای غیرقابل کنترل وخطرناک است</a:t>
            </a:r>
            <a:r>
              <a:rPr lang="fa-IR" sz="3200" b="1" kern="0" dirty="0" smtClean="0">
                <a:solidFill>
                  <a:schemeClr val="bg1"/>
                </a:solidFill>
                <a:latin typeface="Arial"/>
                <a:cs typeface="B Nazanin" panose="00000400000000000000" pitchFamily="2" charset="-78"/>
              </a:rPr>
              <a:t>. اگر </a:t>
            </a:r>
            <a:endParaRPr lang="fa-IR" sz="3200" b="1" kern="0" dirty="0">
              <a:solidFill>
                <a:schemeClr val="bg1"/>
              </a:solidFill>
              <a:latin typeface="Arial"/>
              <a:cs typeface="B Nazanin" panose="00000400000000000000" pitchFamily="2" charset="-78"/>
            </a:endParaRPr>
          </a:p>
          <a:p>
            <a:pPr lvl="0" fontAlgn="base">
              <a:spcAft>
                <a:spcPct val="0"/>
              </a:spcAft>
              <a:buNone/>
            </a:pPr>
            <a:r>
              <a:rPr lang="fa-IR" sz="3200" b="1" kern="0" dirty="0">
                <a:solidFill>
                  <a:schemeClr val="bg1"/>
                </a:solidFill>
                <a:latin typeface="Arial"/>
                <a:cs typeface="B Nazanin" panose="00000400000000000000" pitchFamily="2" charset="-78"/>
              </a:rPr>
              <a:t>الکترو شوک به </a:t>
            </a:r>
            <a:r>
              <a:rPr lang="fa-IR" sz="3200" b="1" kern="0" dirty="0" smtClean="0">
                <a:solidFill>
                  <a:schemeClr val="bg1"/>
                </a:solidFill>
                <a:latin typeface="Arial"/>
                <a:cs typeface="B Nazanin" panose="00000400000000000000" pitchFamily="2" charset="-78"/>
              </a:rPr>
              <a:t>موقع  و بجا استفاده </a:t>
            </a:r>
            <a:r>
              <a:rPr lang="fa-IR" sz="3200" b="1" kern="0" dirty="0">
                <a:solidFill>
                  <a:schemeClr val="bg1"/>
                </a:solidFill>
                <a:latin typeface="Arial"/>
                <a:cs typeface="B Nazanin" panose="00000400000000000000" pitchFamily="2" charset="-78"/>
              </a:rPr>
              <a:t>شودبرای بیمار</a:t>
            </a:r>
          </a:p>
          <a:p>
            <a:pPr lvl="0" fontAlgn="base">
              <a:spcAft>
                <a:spcPct val="0"/>
              </a:spcAft>
              <a:buNone/>
            </a:pPr>
            <a:r>
              <a:rPr lang="fa-IR" sz="3200" b="1" kern="0" dirty="0">
                <a:solidFill>
                  <a:schemeClr val="bg1"/>
                </a:solidFill>
                <a:latin typeface="Arial"/>
                <a:cs typeface="B Nazanin" panose="00000400000000000000" pitchFamily="2" charset="-78"/>
              </a:rPr>
              <a:t> مفیدتر </a:t>
            </a:r>
            <a:r>
              <a:rPr lang="fa-IR" sz="3200" b="1" kern="0" dirty="0" smtClean="0">
                <a:solidFill>
                  <a:schemeClr val="bg1"/>
                </a:solidFill>
                <a:latin typeface="Arial"/>
                <a:cs typeface="B Nazanin" panose="00000400000000000000" pitchFamily="2" charset="-78"/>
              </a:rPr>
              <a:t>وکم </a:t>
            </a:r>
            <a:r>
              <a:rPr lang="fa-IR" sz="3200" b="1" kern="0" dirty="0">
                <a:solidFill>
                  <a:schemeClr val="bg1"/>
                </a:solidFill>
                <a:latin typeface="Arial"/>
                <a:cs typeface="B Nazanin" panose="00000400000000000000" pitchFamily="2" charset="-78"/>
              </a:rPr>
              <a:t>ضرر تر از </a:t>
            </a:r>
            <a:r>
              <a:rPr lang="fa-IR" sz="3200" b="1" kern="0" dirty="0" smtClean="0">
                <a:solidFill>
                  <a:schemeClr val="bg1"/>
                </a:solidFill>
                <a:latin typeface="Arial"/>
                <a:cs typeface="B Nazanin" panose="00000400000000000000" pitchFamily="2" charset="-78"/>
              </a:rPr>
              <a:t>سایر روشهای </a:t>
            </a:r>
            <a:r>
              <a:rPr lang="fa-IR" sz="3200" b="1" kern="0" dirty="0">
                <a:latin typeface="Arial"/>
                <a:cs typeface="B Nazanin" panose="00000400000000000000" pitchFamily="2" charset="-78"/>
              </a:rPr>
              <a:t>در</a:t>
            </a:r>
            <a:r>
              <a:rPr lang="fa-IR" sz="3200" kern="0" dirty="0">
                <a:latin typeface="Arial"/>
                <a:cs typeface="B Nazanin" panose="00000400000000000000" pitchFamily="2" charset="-78"/>
              </a:rPr>
              <a:t> مانی است</a:t>
            </a:r>
            <a:r>
              <a:rPr lang="fa-IR" sz="3200" kern="0" dirty="0">
                <a:solidFill>
                  <a:schemeClr val="bg1"/>
                </a:solidFill>
                <a:latin typeface="Arial"/>
                <a:cs typeface="B Nazanin" panose="00000400000000000000" pitchFamily="2" charset="-78"/>
              </a:rPr>
              <a:t>.</a:t>
            </a:r>
            <a:endParaRPr lang="en-US" sz="3200" kern="0" dirty="0">
              <a:solidFill>
                <a:schemeClr val="bg1"/>
              </a:solidFill>
              <a:latin typeface="Arial"/>
              <a:cs typeface="B Nazanin" panose="00000400000000000000" pitchFamily="2" charset="-78"/>
            </a:endParaRPr>
          </a:p>
          <a:p>
            <a:endParaRPr lang="fa-IR" sz="3200" dirty="0">
              <a:cs typeface="B Nazanin" panose="00000400000000000000" pitchFamily="2" charset="-78"/>
            </a:endParaRPr>
          </a:p>
        </p:txBody>
      </p:sp>
    </p:spTree>
    <p:extLst>
      <p:ext uri="{BB962C8B-B14F-4D97-AF65-F5344CB8AC3E}">
        <p14:creationId xmlns:p14="http://schemas.microsoft.com/office/powerpoint/2010/main" val="97843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درمان اسکیزوفرنی با داروهای گیاهی"/>
          <p:cNvPicPr/>
          <p:nvPr/>
        </p:nvPicPr>
        <p:blipFill>
          <a:blip r:embed="rId2">
            <a:extLst>
              <a:ext uri="{28A0092B-C50C-407E-A947-70E740481C1C}">
                <a14:useLocalDpi xmlns:a14="http://schemas.microsoft.com/office/drawing/2010/main" val="0"/>
              </a:ext>
            </a:extLst>
          </a:blip>
          <a:srcRect/>
          <a:stretch>
            <a:fillRect/>
          </a:stretch>
        </p:blipFill>
        <p:spPr bwMode="auto">
          <a:xfrm>
            <a:off x="1" y="154546"/>
            <a:ext cx="12080382" cy="6703454"/>
          </a:xfrm>
          <a:prstGeom prst="rect">
            <a:avLst/>
          </a:prstGeom>
          <a:noFill/>
          <a:ln>
            <a:noFill/>
          </a:ln>
        </p:spPr>
      </p:pic>
      <p:sp>
        <p:nvSpPr>
          <p:cNvPr id="2" name="Title 1"/>
          <p:cNvSpPr>
            <a:spLocks noGrp="1"/>
          </p:cNvSpPr>
          <p:nvPr>
            <p:ph type="title"/>
          </p:nvPr>
        </p:nvSpPr>
        <p:spPr>
          <a:xfrm>
            <a:off x="3810000" y="377188"/>
            <a:ext cx="4460383" cy="1000370"/>
          </a:xfrm>
          <a:solidFill>
            <a:srgbClr val="92D050"/>
          </a:solidFill>
        </p:spPr>
        <p:txBody>
          <a:bodyPr/>
          <a:lstStyle/>
          <a:p>
            <a:r>
              <a:rPr lang="fa-IR" dirty="0" smtClean="0"/>
              <a:t>درمان با داروهای گیاهی</a:t>
            </a:r>
            <a:endParaRPr lang="fa-IR" dirty="0"/>
          </a:p>
        </p:txBody>
      </p:sp>
      <p:sp>
        <p:nvSpPr>
          <p:cNvPr id="3" name="Content Placeholder 2"/>
          <p:cNvSpPr>
            <a:spLocks noGrp="1"/>
          </p:cNvSpPr>
          <p:nvPr>
            <p:ph idx="1"/>
          </p:nvPr>
        </p:nvSpPr>
        <p:spPr/>
        <p:txBody>
          <a:bodyPr>
            <a:normAutofit fontScale="92500" lnSpcReduction="20000"/>
          </a:bodyPr>
          <a:lstStyle/>
          <a:p>
            <a:r>
              <a:rPr lang="fa-IR" b="1" dirty="0">
                <a:cs typeface="B Nazanin" panose="00000400000000000000" pitchFamily="2" charset="-78"/>
              </a:rPr>
              <a:t>جنسینگ چینی</a:t>
            </a:r>
            <a:r>
              <a:rPr lang="en-US" dirty="0">
                <a:cs typeface="B Nazanin" panose="00000400000000000000" pitchFamily="2" charset="-78"/>
              </a:rPr>
              <a:t>: </a:t>
            </a:r>
            <a:r>
              <a:rPr lang="fa-IR" dirty="0">
                <a:cs typeface="B Nazanin" panose="00000400000000000000" pitchFamily="2" charset="-78"/>
              </a:rPr>
              <a:t>از داروهای گیاهی اسکیزوفرنی جنسینگ چینی است. به منظور درمان اسکیزوفرنی با طب سنتی می توانید پس از مشورت با پزشک روزانه ۲۰۰ میلی گرم از جنسینگ چینی را به مدت چند هفته مصرف کنید. این جنسینگ را با جنسینگهای آمریکایی و سیبریایی به صورت همزمان استفاده نکنید</a:t>
            </a:r>
            <a:r>
              <a:rPr lang="en-US" dirty="0">
                <a:cs typeface="B Nazanin" panose="00000400000000000000" pitchFamily="2" charset="-78"/>
              </a:rPr>
              <a:t>.</a:t>
            </a:r>
          </a:p>
          <a:p>
            <a:r>
              <a:rPr lang="fa-IR" b="1" dirty="0">
                <a:cs typeface="B Nazanin" panose="00000400000000000000" pitchFamily="2" charset="-78"/>
              </a:rPr>
              <a:t>جینکوبیلوبا</a:t>
            </a:r>
            <a:r>
              <a:rPr lang="en-US" dirty="0">
                <a:cs typeface="B Nazanin" panose="00000400000000000000" pitchFamily="2" charset="-78"/>
              </a:rPr>
              <a:t>: </a:t>
            </a:r>
            <a:r>
              <a:rPr lang="fa-IR" dirty="0">
                <a:cs typeface="B Nazanin" panose="00000400000000000000" pitchFamily="2" charset="-78"/>
              </a:rPr>
              <a:t>مورد دیگر از داروهای گیاهی اسکیزوفرنی جینکوبیلوبا یا کهن دار است. به منظور درمان اسکیزوفرنی با طب سنتی مصرف روزانه  ۳۶۰ میلی گرم از عصاره این گیاه به مدت ۱۶ هفته توصیه می شود</a:t>
            </a:r>
            <a:r>
              <a:rPr lang="en-US" dirty="0">
                <a:cs typeface="B Nazanin" panose="00000400000000000000" pitchFamily="2" charset="-78"/>
              </a:rPr>
              <a:t>.</a:t>
            </a:r>
          </a:p>
          <a:p>
            <a:r>
              <a:rPr lang="fa-IR" b="1" dirty="0">
                <a:cs typeface="B Nazanin" panose="00000400000000000000" pitchFamily="2" charset="-78"/>
              </a:rPr>
              <a:t>روغن ماهی</a:t>
            </a:r>
            <a:r>
              <a:rPr lang="en-US" dirty="0">
                <a:cs typeface="B Nazanin" panose="00000400000000000000" pitchFamily="2" charset="-78"/>
              </a:rPr>
              <a:t>: </a:t>
            </a:r>
            <a:r>
              <a:rPr lang="fa-IR" dirty="0">
                <a:cs typeface="B Nazanin" panose="00000400000000000000" pitchFamily="2" charset="-78"/>
              </a:rPr>
              <a:t>جهت درمان اسکیزوفرنی با داروهای گیاهی از روغن ماهی استفاده کنید. روزی ۱ تا ۴ گرم. همچنین می توانید برای کمک به درمان گیاهی اسکیزوفرنی در رژیم غذایی خود ماهی سالمون، ساردین، قزل آلا، تخم کتان، تخم کدو و منابع دیگر اسیدهای چرب امگا ۳ بگنجانید</a:t>
            </a:r>
            <a:r>
              <a:rPr lang="en-US" dirty="0">
                <a:cs typeface="B Nazanin" panose="00000400000000000000" pitchFamily="2" charset="-78"/>
              </a:rPr>
              <a:t>.</a:t>
            </a:r>
          </a:p>
          <a:p>
            <a:r>
              <a:rPr lang="fa-IR" b="1" dirty="0">
                <a:cs typeface="B Nazanin" panose="00000400000000000000" pitchFamily="2" charset="-78"/>
              </a:rPr>
              <a:t>ناز باتلاقی</a:t>
            </a:r>
            <a:r>
              <a:rPr lang="en-US" dirty="0">
                <a:cs typeface="B Nazanin" panose="00000400000000000000" pitchFamily="2" charset="-78"/>
              </a:rPr>
              <a:t>: </a:t>
            </a:r>
            <a:r>
              <a:rPr lang="fa-IR" dirty="0">
                <a:cs typeface="B Nazanin" panose="00000400000000000000" pitchFamily="2" charset="-78"/>
              </a:rPr>
              <a:t>در درمان اسکیزوفرنی با داروهای گیاهی از گیاه ناز باتلاقی نیز استفاده می شود. به منظور درمان گیاهی اسکیزوفرنی روزانه ۵۰۰ میلی گرم از عصاره ی این گیاه را به مدت حداقل یک ماه مصرف کنید</a:t>
            </a:r>
            <a:r>
              <a:rPr lang="en-US"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2754626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چگونگی حمایت از همسر مبتلا به اسکیزوفرنی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Title 1"/>
          <p:cNvSpPr>
            <a:spLocks noGrp="1"/>
          </p:cNvSpPr>
          <p:nvPr>
            <p:ph type="title"/>
          </p:nvPr>
        </p:nvSpPr>
        <p:spPr>
          <a:xfrm>
            <a:off x="3876541" y="0"/>
            <a:ext cx="5336146" cy="1000370"/>
          </a:xfrm>
          <a:solidFill>
            <a:schemeClr val="tx2">
              <a:lumMod val="75000"/>
            </a:schemeClr>
          </a:solidFill>
        </p:spPr>
        <p:txBody>
          <a:bodyPr/>
          <a:lstStyle/>
          <a:p>
            <a:r>
              <a:rPr lang="fa-IR" dirty="0">
                <a:cs typeface="B Nazanin" panose="00000400000000000000" pitchFamily="2" charset="-78"/>
              </a:rPr>
              <a:t>درمان با داروهای گیاهی</a:t>
            </a:r>
          </a:p>
        </p:txBody>
      </p:sp>
      <p:sp>
        <p:nvSpPr>
          <p:cNvPr id="3" name="Content Placeholder 2"/>
          <p:cNvSpPr>
            <a:spLocks noGrp="1"/>
          </p:cNvSpPr>
          <p:nvPr>
            <p:ph idx="1"/>
          </p:nvPr>
        </p:nvSpPr>
        <p:spPr>
          <a:xfrm>
            <a:off x="622479" y="2478222"/>
            <a:ext cx="10972800" cy="4259687"/>
          </a:xfrm>
          <a:solidFill>
            <a:schemeClr val="tx2">
              <a:lumMod val="50000"/>
            </a:schemeClr>
          </a:solidFill>
        </p:spPr>
        <p:txBody>
          <a:bodyPr/>
          <a:lstStyle/>
          <a:p>
            <a:r>
              <a:rPr lang="fa-IR" b="1" dirty="0">
                <a:cs typeface="B Nazanin" panose="00000400000000000000" pitchFamily="2" charset="-78"/>
              </a:rPr>
              <a:t>آشوگاندا یا جنسینگ هندی</a:t>
            </a:r>
            <a:r>
              <a:rPr lang="en-US" b="1"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در درمان اسکیزوفرنی با طب سنتی کاربرد دارد. پس از مشورت و تایید پزشک می توانید روزانه ۵ کپسول ۵۰۰ گرمی از این گیاه را به مدت حداقل یک ماه مصرف کنید</a:t>
            </a:r>
            <a:r>
              <a:rPr lang="en-US" dirty="0">
                <a:cs typeface="B Nazanin" panose="00000400000000000000" pitchFamily="2" charset="-78"/>
              </a:rPr>
              <a:t>.</a:t>
            </a:r>
          </a:p>
          <a:p>
            <a:r>
              <a:rPr lang="fa-IR" b="1" dirty="0">
                <a:cs typeface="B Nazanin" panose="00000400000000000000" pitchFamily="2" charset="-78"/>
              </a:rPr>
              <a:t>بابونه</a:t>
            </a:r>
            <a:r>
              <a:rPr lang="en-US" b="1"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نیز از داروهای گیاهی اسکیزوفرنی است. مصرف دمنوش بابونه روزانه تا سه استکان پیشنهاد می شود</a:t>
            </a:r>
            <a:r>
              <a:rPr lang="en-US" dirty="0">
                <a:cs typeface="B Nazanin" panose="00000400000000000000" pitchFamily="2" charset="-78"/>
              </a:rPr>
              <a:t>.</a:t>
            </a:r>
          </a:p>
          <a:p>
            <a:r>
              <a:rPr lang="fa-IR" b="1" dirty="0">
                <a:cs typeface="B Nazanin" panose="00000400000000000000" pitchFamily="2" charset="-78"/>
              </a:rPr>
              <a:t>گیاه ریحان</a:t>
            </a:r>
            <a:r>
              <a:rPr lang="en-US" b="1"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در درمان اسکیزوفرنی با داروهای گیاهی کاربرد دارد. می توانید از ترکیب دمنوش ریحان و عسل یا به عنوان سبزی از آن در کنار غذا استفاده کنید</a:t>
            </a:r>
            <a:r>
              <a:rPr lang="en-US" dirty="0">
                <a:cs typeface="B Nazanin" panose="00000400000000000000" pitchFamily="2" charset="-78"/>
              </a:rPr>
              <a:t>.</a:t>
            </a:r>
          </a:p>
          <a:p>
            <a:r>
              <a:rPr lang="fa-IR" b="1" dirty="0">
                <a:cs typeface="B Nazanin" panose="00000400000000000000" pitchFamily="2" charset="-78"/>
              </a:rPr>
              <a:t>هل سبز</a:t>
            </a:r>
            <a:r>
              <a:rPr lang="en-US" b="1"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از داروهای گیاهی اسکیزوفرنی است. یک قاشق چایخوری از پودر هل سبز را در یک فنجان آب داغ بریزید و بگذارید ۵ تا ۱۰ دقیقه بماند. روزی دو بار این دمنوش را مصرف کنید</a:t>
            </a:r>
            <a:r>
              <a:rPr lang="en-US" dirty="0">
                <a:cs typeface="B Nazanin" panose="00000400000000000000" pitchFamily="2" charset="-78"/>
              </a:rPr>
              <a:t>.</a:t>
            </a:r>
          </a:p>
          <a:p>
            <a:endParaRPr lang="fa-IR" dirty="0">
              <a:cs typeface="B Nazanin" panose="00000400000000000000" pitchFamily="2" charset="-78"/>
            </a:endParaRPr>
          </a:p>
          <a:p>
            <a:endParaRPr lang="fa-IR" dirty="0">
              <a:cs typeface="B Nazanin" panose="00000400000000000000" pitchFamily="2" charset="-78"/>
            </a:endParaRPr>
          </a:p>
        </p:txBody>
      </p:sp>
    </p:spTree>
    <p:extLst>
      <p:ext uri="{BB962C8B-B14F-4D97-AF65-F5344CB8AC3E}">
        <p14:creationId xmlns:p14="http://schemas.microsoft.com/office/powerpoint/2010/main" val="11759369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درمان قطعی اسکیزوفرنی"/>
          <p:cNvPicPr/>
          <p:nvPr/>
        </p:nvPicPr>
        <p:blipFill>
          <a:blip r:embed="rId2">
            <a:extLst>
              <a:ext uri="{28A0092B-C50C-407E-A947-70E740481C1C}">
                <a14:useLocalDpi xmlns:a14="http://schemas.microsoft.com/office/drawing/2010/main" val="0"/>
              </a:ext>
            </a:extLst>
          </a:blip>
          <a:srcRect/>
          <a:stretch>
            <a:fillRect/>
          </a:stretch>
        </p:blipFill>
        <p:spPr bwMode="auto">
          <a:xfrm>
            <a:off x="0" y="154546"/>
            <a:ext cx="12192000" cy="6703454"/>
          </a:xfrm>
          <a:prstGeom prst="rect">
            <a:avLst/>
          </a:prstGeom>
          <a:noFill/>
          <a:ln>
            <a:noFill/>
          </a:ln>
        </p:spPr>
      </p:pic>
      <p:sp>
        <p:nvSpPr>
          <p:cNvPr id="2" name="Title 1"/>
          <p:cNvSpPr>
            <a:spLocks noGrp="1"/>
          </p:cNvSpPr>
          <p:nvPr>
            <p:ph type="title"/>
          </p:nvPr>
        </p:nvSpPr>
        <p:spPr/>
        <p:txBody>
          <a:bodyPr/>
          <a:lstStyle/>
          <a:p>
            <a:r>
              <a:rPr lang="fa-IR" dirty="0" smtClean="0">
                <a:solidFill>
                  <a:schemeClr val="bg1"/>
                </a:solidFill>
              </a:rPr>
              <a:t>درمان کامل</a:t>
            </a:r>
            <a:endParaRPr lang="fa-IR" dirty="0">
              <a:solidFill>
                <a:schemeClr val="bg1"/>
              </a:solidFill>
            </a:endParaRPr>
          </a:p>
        </p:txBody>
      </p:sp>
      <p:sp>
        <p:nvSpPr>
          <p:cNvPr id="3" name="Content Placeholder 2"/>
          <p:cNvSpPr>
            <a:spLocks noGrp="1"/>
          </p:cNvSpPr>
          <p:nvPr>
            <p:ph idx="1"/>
          </p:nvPr>
        </p:nvSpPr>
        <p:spPr/>
        <p:txBody>
          <a:bodyPr/>
          <a:lstStyle/>
          <a:p>
            <a:r>
              <a:rPr lang="fa-IR" dirty="0">
                <a:solidFill>
                  <a:schemeClr val="bg1"/>
                </a:solidFill>
                <a:cs typeface="B Nazanin" panose="00000400000000000000" pitchFamily="2" charset="-78"/>
              </a:rPr>
              <a:t>متأسفانه، هنوز درمان </a:t>
            </a:r>
            <a:r>
              <a:rPr lang="fa-IR" dirty="0" smtClean="0">
                <a:solidFill>
                  <a:schemeClr val="bg1"/>
                </a:solidFill>
                <a:cs typeface="B Nazanin" panose="00000400000000000000" pitchFamily="2" charset="-78"/>
              </a:rPr>
              <a:t>کامل </a:t>
            </a:r>
            <a:r>
              <a:rPr lang="fa-IR" dirty="0">
                <a:solidFill>
                  <a:schemeClr val="bg1"/>
                </a:solidFill>
                <a:cs typeface="B Nazanin" panose="00000400000000000000" pitchFamily="2" charset="-78"/>
              </a:rPr>
              <a:t>اسکیزوفرنی ارائه نشده است. شاید یکی ازدلایل آن این باشد که هنوز عامل ایجاد اسکیزوفرنی مشخص نیست و شما باید درمان‌ها را مادام‌العمر ادامه دهید تا بتوانید خودتان را خوب نگه دارید</a:t>
            </a:r>
            <a:r>
              <a:rPr lang="en-US" dirty="0">
                <a:solidFill>
                  <a:schemeClr val="bg1"/>
                </a:solidFill>
                <a:cs typeface="B Nazanin" panose="00000400000000000000" pitchFamily="2" charset="-78"/>
              </a:rPr>
              <a:t>.</a:t>
            </a:r>
          </a:p>
          <a:p>
            <a:r>
              <a:rPr lang="fa-IR" dirty="0">
                <a:solidFill>
                  <a:schemeClr val="bg1"/>
                </a:solidFill>
                <a:cs typeface="B Nazanin" panose="00000400000000000000" pitchFamily="2" charset="-78"/>
              </a:rPr>
              <a:t>۳ نفر از ۱۰ نفر که مبتلا به اسکیزوفرنی هستند نیازمند درمان مادام‌العمر هستند، اما ۱ نفر در هر ۵ نفر ممکن است شاهد بهبود چشمگیری در خود باشد. تقریبا نیمی از کسانی که اسکیزوفرنی دارند احتمالا شاهد یک بیماری بلندمدت خواهند بود. تجربه هر کسی از اسکیزوفرنی متفاوت است. ممکن است بهتر شود و بعد بدتر شود یا ممکن است ثابت بماند</a:t>
            </a:r>
            <a:r>
              <a:rPr lang="en-US" dirty="0">
                <a:solidFill>
                  <a:schemeClr val="bg1"/>
                </a:solidFill>
                <a:cs typeface="B Nazanin" panose="00000400000000000000" pitchFamily="2" charset="-78"/>
              </a:rPr>
              <a:t>.</a:t>
            </a:r>
            <a:br>
              <a:rPr lang="en-US" dirty="0">
                <a:solidFill>
                  <a:schemeClr val="bg1"/>
                </a:solidFill>
                <a:cs typeface="B Nazanin" panose="00000400000000000000" pitchFamily="2" charset="-78"/>
              </a:rPr>
            </a:br>
            <a:r>
              <a:rPr lang="fa-IR" dirty="0">
                <a:solidFill>
                  <a:schemeClr val="bg1"/>
                </a:solidFill>
                <a:cs typeface="B Nazanin" panose="00000400000000000000" pitchFamily="2" charset="-78"/>
              </a:rPr>
              <a:t>شما احتمالا نیازمند یافتن درمان مخصوص برای خودتان هستید. تحقیقات نشان می‌دهد برای درمان قطعی اسکیزوفرنی بیمار باید ترکیبی از داروها و درمان‌ها را برای خودش پیدا نماید</a:t>
            </a:r>
            <a:r>
              <a:rPr lang="en-US" dirty="0">
                <a:solidFill>
                  <a:schemeClr val="bg1"/>
                </a:solidFill>
                <a:cs typeface="B Nazanin" panose="00000400000000000000" pitchFamily="2" charset="-78"/>
              </a:rPr>
              <a:t>.</a:t>
            </a:r>
          </a:p>
          <a:p>
            <a:endParaRPr lang="fa-IR" dirty="0">
              <a:solidFill>
                <a:srgbClr val="FFFF00"/>
              </a:solidFill>
              <a:cs typeface="B Nazanin" panose="00000400000000000000" pitchFamily="2" charset="-78"/>
            </a:endParaRPr>
          </a:p>
        </p:txBody>
      </p:sp>
    </p:spTree>
    <p:extLst>
      <p:ext uri="{BB962C8B-B14F-4D97-AF65-F5344CB8AC3E}">
        <p14:creationId xmlns:p14="http://schemas.microsoft.com/office/powerpoint/2010/main" val="343689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درمان روانشناختی"/>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Title 1"/>
          <p:cNvSpPr>
            <a:spLocks noGrp="1"/>
          </p:cNvSpPr>
          <p:nvPr>
            <p:ph type="title"/>
          </p:nvPr>
        </p:nvSpPr>
        <p:spPr/>
        <p:txBody>
          <a:bodyPr>
            <a:normAutofit/>
          </a:bodyPr>
          <a:lstStyle/>
          <a:p>
            <a:pPr algn="r"/>
            <a:r>
              <a:rPr lang="fa-IR" sz="4000" dirty="0" smtClean="0">
                <a:solidFill>
                  <a:srgbClr val="FFFF00"/>
                </a:solidFill>
                <a:cs typeface="B Nazanin" panose="00000400000000000000" pitchFamily="2" charset="-78"/>
              </a:rPr>
              <a:t>اهمیت تشخیص اختلالات روانی:</a:t>
            </a:r>
            <a:endParaRPr lang="fa-IR" sz="4000" dirty="0">
              <a:solidFill>
                <a:srgbClr val="FFFF00"/>
              </a:solidFill>
              <a:cs typeface="B Nazanin" panose="00000400000000000000" pitchFamily="2" charset="-78"/>
            </a:endParaRPr>
          </a:p>
        </p:txBody>
      </p:sp>
      <p:sp>
        <p:nvSpPr>
          <p:cNvPr id="3" name="Content Placeholder 2"/>
          <p:cNvSpPr>
            <a:spLocks noGrp="1"/>
          </p:cNvSpPr>
          <p:nvPr>
            <p:ph sz="quarter" idx="13"/>
          </p:nvPr>
        </p:nvSpPr>
        <p:spPr/>
        <p:txBody>
          <a:bodyPr>
            <a:normAutofit/>
          </a:bodyPr>
          <a:lstStyle/>
          <a:p>
            <a:r>
              <a:rPr lang="fa-IR" sz="3600" dirty="0" smtClean="0">
                <a:cs typeface="B Nazanin" panose="00000400000000000000" pitchFamily="2" charset="-78"/>
              </a:rPr>
              <a:t>یافتن درمان مناسب برای اختلالات روانی</a:t>
            </a:r>
          </a:p>
          <a:p>
            <a:r>
              <a:rPr lang="fa-IR" sz="3600" dirty="0" smtClean="0">
                <a:cs typeface="B Nazanin" panose="00000400000000000000" pitchFamily="2" charset="-78"/>
              </a:rPr>
              <a:t>یافتن علل اختلالات روانی</a:t>
            </a:r>
          </a:p>
          <a:p>
            <a:r>
              <a:rPr lang="fa-IR" sz="3600" dirty="0" smtClean="0">
                <a:cs typeface="B Nazanin" panose="00000400000000000000" pitchFamily="2" charset="-78"/>
              </a:rPr>
              <a:t>امکان انجام تحقیقات در زمینه اختلالات روانی</a:t>
            </a:r>
            <a:endParaRPr lang="fa-IR" sz="3600" dirty="0">
              <a:cs typeface="B Nazanin" panose="00000400000000000000" pitchFamily="2" charset="-78"/>
            </a:endParaRPr>
          </a:p>
        </p:txBody>
      </p:sp>
    </p:spTree>
    <p:extLst>
      <p:ext uri="{BB962C8B-B14F-4D97-AF65-F5344CB8AC3E}">
        <p14:creationId xmlns:p14="http://schemas.microsoft.com/office/powerpoint/2010/main" val="287535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درمان اسکیزوفرنی با سلولهای بنیادی در ایران"/>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Title 1"/>
          <p:cNvSpPr>
            <a:spLocks noGrp="1"/>
          </p:cNvSpPr>
          <p:nvPr>
            <p:ph type="title"/>
          </p:nvPr>
        </p:nvSpPr>
        <p:spPr/>
        <p:txBody>
          <a:bodyPr>
            <a:normAutofit fontScale="90000"/>
          </a:bodyPr>
          <a:lstStyle/>
          <a:p>
            <a:r>
              <a:rPr lang="fa-IR" dirty="0">
                <a:effectLst/>
              </a:rPr>
              <a:t>درمان اسکیزوفرنی با سلولهای بنیادی در ایران</a:t>
            </a:r>
            <a:r>
              <a:rPr lang="en-US" dirty="0">
                <a:effectLst/>
              </a:rPr>
              <a:t/>
            </a:r>
            <a:br>
              <a:rPr lang="en-US" dirty="0">
                <a:effectLst/>
              </a:rPr>
            </a:br>
            <a:endParaRPr lang="fa-IR" dirty="0"/>
          </a:p>
        </p:txBody>
      </p:sp>
      <p:sp>
        <p:nvSpPr>
          <p:cNvPr id="3" name="Content Placeholder 2"/>
          <p:cNvSpPr>
            <a:spLocks noGrp="1"/>
          </p:cNvSpPr>
          <p:nvPr>
            <p:ph idx="1"/>
          </p:nvPr>
        </p:nvSpPr>
        <p:spPr/>
        <p:txBody>
          <a:bodyPr/>
          <a:lstStyle/>
          <a:p>
            <a:r>
              <a:rPr lang="fa-IR" dirty="0">
                <a:cs typeface="B Nazanin" panose="00000400000000000000" pitchFamily="2" charset="-78"/>
              </a:rPr>
              <a:t>تزریق سلول‌های بنیادی درمان نوینی برای اسکیزوفرنی است. سلول‌های بنیادی روشی موثر برای درمان دائمی بسیاری از بیماری‌ها و اختلال‌ها است. در این بین یکی از هیجان‌انگیزترین زمینه‌های تاثیرگذاری سلول‌های بنیادی به درمان بیماری‌های روحی جدی مربوط می‌شود. آزمایش‌های انجام شده بر روی موش‌ها حکایت از آن دارد که سلول‌های بنیادی می‌تواند درمان دائمی اسکیزوفرنی باشد</a:t>
            </a:r>
            <a:endParaRPr lang="en-US" dirty="0">
              <a:cs typeface="B Nazanin" panose="00000400000000000000" pitchFamily="2" charset="-78"/>
            </a:endParaRPr>
          </a:p>
          <a:p>
            <a:endParaRPr lang="fa-IR" dirty="0">
              <a:cs typeface="B Nazanin" panose="00000400000000000000" pitchFamily="2" charset="-78"/>
            </a:endParaRPr>
          </a:p>
        </p:txBody>
      </p:sp>
    </p:spTree>
    <p:extLst>
      <p:ext uri="{BB962C8B-B14F-4D97-AF65-F5344CB8AC3E}">
        <p14:creationId xmlns:p14="http://schemas.microsoft.com/office/powerpoint/2010/main" val="252238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fa-IR" sz="3600" dirty="0">
              <a:solidFill>
                <a:schemeClr val="bg1"/>
              </a:solidFill>
            </a:endParaRPr>
          </a:p>
        </p:txBody>
      </p:sp>
      <p:sp>
        <p:nvSpPr>
          <p:cNvPr id="3" name="Subtitle 2"/>
          <p:cNvSpPr>
            <a:spLocks noGrp="1"/>
          </p:cNvSpPr>
          <p:nvPr>
            <p:ph type="subTitle" idx="1"/>
          </p:nvPr>
        </p:nvSpPr>
        <p:spPr>
          <a:xfrm>
            <a:off x="2895600" y="4725144"/>
            <a:ext cx="6400800" cy="913656"/>
          </a:xfrm>
        </p:spPr>
        <p:txBody>
          <a:bodyPr>
            <a:normAutofit/>
          </a:bodyPr>
          <a:lstStyle/>
          <a:p>
            <a:r>
              <a:rPr lang="fa-IR" sz="3600" dirty="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54"/>
            <a:ext cx="12054624" cy="684204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5335"/>
            <a:ext cx="7078663" cy="12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0800000" flipV="1">
            <a:off x="-347384" y="1350482"/>
            <a:ext cx="9719984" cy="769441"/>
          </a:xfrm>
          <a:prstGeom prst="rect">
            <a:avLst/>
          </a:prstGeom>
        </p:spPr>
        <p:txBody>
          <a:bodyPr wrap="square">
            <a:spAutoFit/>
          </a:bodyPr>
          <a:lstStyle/>
          <a:p>
            <a:r>
              <a:rPr lang="fa-IR" sz="4400" dirty="0">
                <a:solidFill>
                  <a:prstClr val="white"/>
                </a:solidFill>
                <a:cs typeface="2  Bardiya" panose="00000400000000000000" pitchFamily="2" charset="-78"/>
              </a:rPr>
              <a:t>فرن :به معنی ذهن است</a:t>
            </a:r>
            <a:endParaRPr lang="fa-IR" sz="2400" dirty="0">
              <a:cs typeface="2  Bardiya" panose="00000400000000000000" pitchFamily="2" charset="-78"/>
            </a:endParaRPr>
          </a:p>
        </p:txBody>
      </p:sp>
    </p:spTree>
    <p:extLst>
      <p:ext uri="{BB962C8B-B14F-4D97-AF65-F5344CB8AC3E}">
        <p14:creationId xmlns:p14="http://schemas.microsoft.com/office/powerpoint/2010/main" val="419968128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3617108"/>
            <a:ext cx="2473906" cy="3240892"/>
          </a:xfrm>
          <a:prstGeom prst="rect">
            <a:avLst/>
          </a:prstGeom>
        </p:spPr>
      </p:pic>
      <p:sp>
        <p:nvSpPr>
          <p:cNvPr id="2" name="Title 1"/>
          <p:cNvSpPr>
            <a:spLocks noGrp="1"/>
          </p:cNvSpPr>
          <p:nvPr>
            <p:ph type="ctrTitle"/>
          </p:nvPr>
        </p:nvSpPr>
        <p:spPr>
          <a:xfrm>
            <a:off x="2140825" y="772731"/>
            <a:ext cx="8229600" cy="1179745"/>
          </a:xfrm>
        </p:spPr>
        <p:txBody>
          <a:bodyPr/>
          <a:lstStyle/>
          <a:p>
            <a:r>
              <a:rPr lang="fa-IR" b="1" dirty="0" smtClean="0">
                <a:solidFill>
                  <a:schemeClr val="bg1"/>
                </a:solidFill>
                <a:cs typeface="B Nazanin" panose="00000400000000000000" pitchFamily="2" charset="-78"/>
              </a:rPr>
              <a:t>اختلالات اسکیزوفرنی</a:t>
            </a:r>
            <a:endParaRPr lang="fa-IR" b="1" dirty="0">
              <a:solidFill>
                <a:schemeClr val="bg1"/>
              </a:solidFill>
              <a:cs typeface="B Nazanin" panose="00000400000000000000" pitchFamily="2" charset="-78"/>
            </a:endParaRPr>
          </a:p>
        </p:txBody>
      </p:sp>
      <p:sp>
        <p:nvSpPr>
          <p:cNvPr id="3" name="Subtitle 2"/>
          <p:cNvSpPr>
            <a:spLocks noGrp="1"/>
          </p:cNvSpPr>
          <p:nvPr>
            <p:ph type="subTitle" idx="1"/>
          </p:nvPr>
        </p:nvSpPr>
        <p:spPr>
          <a:xfrm>
            <a:off x="1506827" y="1952476"/>
            <a:ext cx="10071279" cy="2952328"/>
          </a:xfrm>
        </p:spPr>
        <p:txBody>
          <a:bodyPr>
            <a:noAutofit/>
          </a:bodyPr>
          <a:lstStyle/>
          <a:p>
            <a:r>
              <a:rPr lang="fa-IR" sz="3200" dirty="0">
                <a:solidFill>
                  <a:srgbClr val="FFFF00"/>
                </a:solidFill>
                <a:cs typeface="B Nazanin" panose="00000400000000000000" pitchFamily="2" charset="-78"/>
              </a:rPr>
              <a:t>گروهی از اختلالات پسیکوتیک هستند که در آن رابطه فرد با واقعیت قطع می شود</a:t>
            </a:r>
            <a:r>
              <a:rPr lang="fa-IR" sz="3200" dirty="0" smtClean="0">
                <a:solidFill>
                  <a:srgbClr val="FFFF00"/>
                </a:solidFill>
                <a:cs typeface="B Nazanin" panose="00000400000000000000" pitchFamily="2" charset="-78"/>
              </a:rPr>
              <a:t>.</a:t>
            </a:r>
          </a:p>
          <a:p>
            <a:r>
              <a:rPr lang="fa-IR" sz="3200" dirty="0" smtClean="0">
                <a:solidFill>
                  <a:srgbClr val="FFC000"/>
                </a:solidFill>
                <a:cs typeface="B Nazanin" panose="00000400000000000000" pitchFamily="2" charset="-78"/>
              </a:rPr>
              <a:t>تاریخچه: </a:t>
            </a:r>
            <a:r>
              <a:rPr lang="fa-IR" sz="3200" dirty="0">
                <a:solidFill>
                  <a:srgbClr val="FFC000"/>
                </a:solidFill>
                <a:cs typeface="B Lotus" panose="00000400000000000000" pitchFamily="2" charset="-78"/>
              </a:rPr>
              <a:t>در قرن نوزدهم به عنوان اختلال طبي كه ارزش درماني و بررسي داشته باشد مورد توجه قرار </a:t>
            </a:r>
            <a:r>
              <a:rPr lang="fa-IR" sz="3200" dirty="0" smtClean="0">
                <a:solidFill>
                  <a:srgbClr val="FFC000"/>
                </a:solidFill>
                <a:cs typeface="B Lotus" panose="00000400000000000000" pitchFamily="2" charset="-78"/>
              </a:rPr>
              <a:t>گرفت</a:t>
            </a:r>
          </a:p>
          <a:p>
            <a:r>
              <a:rPr lang="fa-IR" sz="3200" dirty="0" smtClean="0">
                <a:solidFill>
                  <a:schemeClr val="bg1"/>
                </a:solidFill>
                <a:cs typeface="B Nazanin" panose="00000400000000000000" pitchFamily="2" charset="-78"/>
              </a:rPr>
              <a:t>دو </a:t>
            </a:r>
            <a:r>
              <a:rPr lang="fa-IR" sz="3200" dirty="0">
                <a:solidFill>
                  <a:schemeClr val="bg1"/>
                </a:solidFill>
                <a:cs typeface="B Nazanin" panose="00000400000000000000" pitchFamily="2" charset="-78"/>
              </a:rPr>
              <a:t>شخصیت کلیدی در تاریخ اسکیزوفرنی</a:t>
            </a:r>
            <a:r>
              <a:rPr lang="fa-IR" sz="3200" dirty="0" smtClean="0">
                <a:solidFill>
                  <a:schemeClr val="bg1"/>
                </a:solidFill>
                <a:cs typeface="B Nazanin" panose="00000400000000000000" pitchFamily="2" charset="-78"/>
              </a:rPr>
              <a:t>:  </a:t>
            </a:r>
            <a:r>
              <a:rPr lang="fa-IR" sz="3200" dirty="0">
                <a:solidFill>
                  <a:schemeClr val="bg1"/>
                </a:solidFill>
                <a:cs typeface="B Nazanin" panose="00000400000000000000" pitchFamily="2" charset="-78"/>
              </a:rPr>
              <a:t>امیل کراپلین و یوگین بلولر</a:t>
            </a:r>
          </a:p>
        </p:txBody>
      </p:sp>
    </p:spTree>
    <p:extLst>
      <p:ext uri="{BB962C8B-B14F-4D97-AF65-F5344CB8AC3E}">
        <p14:creationId xmlns:p14="http://schemas.microsoft.com/office/powerpoint/2010/main" val="923639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3">
                                            <p:txEl>
                                              <p:pRg st="0" end="0"/>
                                            </p:txEl>
                                          </p:spTgt>
                                        </p:tgtEl>
                                        <p:attrNameLst>
                                          <p:attrName>ppt_w</p:attrName>
                                        </p:attrNameLst>
                                      </p:cBhvr>
                                      <p:tavLst>
                                        <p:tav tm="0">
                                          <p:val>
                                            <p:strVal val="ppt_w"/>
                                          </p:val>
                                        </p:tav>
                                        <p:tav tm="100000">
                                          <p:val>
                                            <p:fltVal val="0"/>
                                          </p:val>
                                        </p:tav>
                                      </p:tavLst>
                                    </p:anim>
                                    <p:anim calcmode="lin" valueType="num">
                                      <p:cBhvr>
                                        <p:cTn id="13"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3">
                                            <p:txEl>
                                              <p:pRg st="1" end="1"/>
                                            </p:txEl>
                                          </p:spTgt>
                                        </p:tgtEl>
                                        <p:attrNameLst>
                                          <p:attrName>ppt_w</p:attrName>
                                        </p:attrNameLst>
                                      </p:cBhvr>
                                      <p:tavLst>
                                        <p:tav tm="0">
                                          <p:val>
                                            <p:strVal val="ppt_w"/>
                                          </p:val>
                                        </p:tav>
                                        <p:tav tm="100000">
                                          <p:val>
                                            <p:fltVal val="0"/>
                                          </p:val>
                                        </p:tav>
                                      </p:tavLst>
                                    </p:anim>
                                    <p:anim calcmode="lin" valueType="num">
                                      <p:cBhvr>
                                        <p:cTn id="20"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0" nodeType="clickEffect">
                                  <p:stCondLst>
                                    <p:cond delay="0"/>
                                  </p:stCondLst>
                                  <p:childTnLst>
                                    <p:anim calcmode="lin" valueType="num">
                                      <p:cBhvr>
                                        <p:cTn id="26" dur="500"/>
                                        <p:tgtEl>
                                          <p:spTgt spid="3">
                                            <p:txEl>
                                              <p:pRg st="2" end="2"/>
                                            </p:txEl>
                                          </p:spTgt>
                                        </p:tgtEl>
                                        <p:attrNameLst>
                                          <p:attrName>ppt_w</p:attrName>
                                        </p:attrNameLst>
                                      </p:cBhvr>
                                      <p:tavLst>
                                        <p:tav tm="0">
                                          <p:val>
                                            <p:strVal val="ppt_w"/>
                                          </p:val>
                                        </p:tav>
                                        <p:tav tm="100000">
                                          <p:val>
                                            <p:fltVal val="0"/>
                                          </p:val>
                                        </p:tav>
                                      </p:tavLst>
                                    </p:anim>
                                    <p:anim calcmode="lin" valueType="num">
                                      <p:cBhvr>
                                        <p:cTn id="2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28" dur="500"/>
                                        <p:tgtEl>
                                          <p:spTgt spid="3">
                                            <p:txEl>
                                              <p:pRg st="2" end="2"/>
                                            </p:txEl>
                                          </p:spTgt>
                                        </p:tgtEl>
                                      </p:cBhvr>
                                    </p:animEffect>
                                    <p:set>
                                      <p:cBhvr>
                                        <p:cTn id="2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نشانه ها و علائم بیماری اسکیزوفرنی"/>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Title 1"/>
          <p:cNvSpPr>
            <a:spLocks noGrp="1"/>
          </p:cNvSpPr>
          <p:nvPr>
            <p:ph type="title"/>
          </p:nvPr>
        </p:nvSpPr>
        <p:spPr>
          <a:xfrm>
            <a:off x="913775" y="618517"/>
            <a:ext cx="10364451" cy="841983"/>
          </a:xfrm>
        </p:spPr>
        <p:txBody>
          <a:bodyPr/>
          <a:lstStyle/>
          <a:p>
            <a:pPr algn="r"/>
            <a:r>
              <a:rPr lang="fa-IR" dirty="0" smtClean="0">
                <a:solidFill>
                  <a:srgbClr val="FFC000"/>
                </a:solidFill>
                <a:cs typeface="B Nazanin" panose="00000400000000000000" pitchFamily="2" charset="-78"/>
              </a:rPr>
              <a:t>اسکیزوفرنی</a:t>
            </a:r>
            <a:endParaRPr lang="fa-IR" dirty="0">
              <a:solidFill>
                <a:srgbClr val="FFC000"/>
              </a:solidFill>
              <a:cs typeface="B Nazanin" panose="00000400000000000000" pitchFamily="2" charset="-78"/>
            </a:endParaRPr>
          </a:p>
        </p:txBody>
      </p:sp>
      <p:sp>
        <p:nvSpPr>
          <p:cNvPr id="3" name="Content Placeholder 2"/>
          <p:cNvSpPr>
            <a:spLocks noGrp="1"/>
          </p:cNvSpPr>
          <p:nvPr>
            <p:ph sz="quarter" idx="13"/>
          </p:nvPr>
        </p:nvSpPr>
        <p:spPr>
          <a:xfrm>
            <a:off x="913775" y="1537630"/>
            <a:ext cx="10364452" cy="4787900"/>
          </a:xfrm>
        </p:spPr>
        <p:txBody>
          <a:bodyPr>
            <a:noAutofit/>
          </a:bodyPr>
          <a:lstStyle/>
          <a:p>
            <a:r>
              <a:rPr lang="fa-IR" b="1" dirty="0">
                <a:solidFill>
                  <a:schemeClr val="bg1"/>
                </a:solidFill>
                <a:cs typeface="B Nazanin" panose="00000400000000000000" pitchFamily="2" charset="-78"/>
              </a:rPr>
              <a:t>ملاک­های تشخیصی</a:t>
            </a:r>
            <a:endParaRPr lang="fa-IR" dirty="0">
              <a:solidFill>
                <a:schemeClr val="bg1"/>
              </a:solidFill>
              <a:cs typeface="B Nazanin" panose="00000400000000000000" pitchFamily="2" charset="-78"/>
            </a:endParaRPr>
          </a:p>
          <a:p>
            <a:r>
              <a:rPr lang="en-US" b="1" dirty="0" smtClean="0">
                <a:solidFill>
                  <a:schemeClr val="bg1"/>
                </a:solidFill>
                <a:cs typeface="B Nazanin" panose="00000400000000000000" pitchFamily="2" charset="-78"/>
              </a:rPr>
              <a:t>A</a:t>
            </a:r>
            <a:r>
              <a:rPr lang="fa-IR" b="1" dirty="0" smtClean="0">
                <a:solidFill>
                  <a:schemeClr val="bg1"/>
                </a:solidFill>
                <a:cs typeface="B Nazanin" panose="00000400000000000000" pitchFamily="2" charset="-78"/>
              </a:rPr>
              <a:t>  دو </a:t>
            </a:r>
            <a:r>
              <a:rPr lang="fa-IR" b="1" dirty="0">
                <a:solidFill>
                  <a:schemeClr val="bg1"/>
                </a:solidFill>
                <a:cs typeface="B Nazanin" panose="00000400000000000000" pitchFamily="2" charset="-78"/>
              </a:rPr>
              <a:t>ملاک زیر (یا تعداد بیشتر)، هر یک برای مدت زمان قابل ملاحظه­ای در طول دوره ۱ ماهه وجود دارد(یا کمتر اگر با موفقیت درمان شده باشد). حداقل یکی از اینها باید (۱)، (۲)، یا (۳) </a:t>
            </a:r>
            <a:r>
              <a:rPr lang="fa-IR" b="1" dirty="0" smtClean="0">
                <a:solidFill>
                  <a:schemeClr val="bg1"/>
                </a:solidFill>
                <a:cs typeface="B Nazanin" panose="00000400000000000000" pitchFamily="2" charset="-78"/>
              </a:rPr>
              <a:t>باشد.</a:t>
            </a:r>
          </a:p>
          <a:p>
            <a:r>
              <a:rPr lang="fa-IR" b="1" dirty="0" smtClean="0">
                <a:solidFill>
                  <a:schemeClr val="bg1"/>
                </a:solidFill>
                <a:cs typeface="B Nazanin" panose="00000400000000000000" pitchFamily="2" charset="-78"/>
              </a:rPr>
              <a:t>     1. </a:t>
            </a:r>
            <a:r>
              <a:rPr lang="fa-IR" b="1" dirty="0">
                <a:solidFill>
                  <a:schemeClr val="bg1"/>
                </a:solidFill>
                <a:cs typeface="B Nazanin" panose="00000400000000000000" pitchFamily="2" charset="-78"/>
              </a:rPr>
              <a:t>هذیان­ها</a:t>
            </a:r>
            <a:endParaRPr lang="fa-IR" dirty="0">
              <a:solidFill>
                <a:schemeClr val="bg1"/>
              </a:solidFill>
              <a:cs typeface="B Nazanin" panose="00000400000000000000" pitchFamily="2" charset="-78"/>
            </a:endParaRPr>
          </a:p>
          <a:p>
            <a:r>
              <a:rPr lang="fa-IR" b="1" dirty="0">
                <a:solidFill>
                  <a:schemeClr val="bg1"/>
                </a:solidFill>
                <a:cs typeface="B Nazanin" panose="00000400000000000000" pitchFamily="2" charset="-78"/>
              </a:rPr>
              <a:t>     2. توهمات</a:t>
            </a:r>
            <a:endParaRPr lang="fa-IR" dirty="0">
              <a:solidFill>
                <a:schemeClr val="bg1"/>
              </a:solidFill>
              <a:cs typeface="B Nazanin" panose="00000400000000000000" pitchFamily="2" charset="-78"/>
            </a:endParaRPr>
          </a:p>
          <a:p>
            <a:r>
              <a:rPr lang="fa-IR" b="1" dirty="0">
                <a:solidFill>
                  <a:schemeClr val="bg1"/>
                </a:solidFill>
                <a:cs typeface="B Nazanin" panose="00000400000000000000" pitchFamily="2" charset="-78"/>
              </a:rPr>
              <a:t>     3. گفتار آشفته(مثل انحراف گفتار یا گسیختگی مکرر).</a:t>
            </a:r>
            <a:endParaRPr lang="fa-IR" dirty="0">
              <a:solidFill>
                <a:schemeClr val="bg1"/>
              </a:solidFill>
              <a:cs typeface="B Nazanin" panose="00000400000000000000" pitchFamily="2" charset="-78"/>
            </a:endParaRPr>
          </a:p>
          <a:p>
            <a:r>
              <a:rPr lang="fa-IR" b="1" dirty="0">
                <a:solidFill>
                  <a:schemeClr val="bg1"/>
                </a:solidFill>
                <a:cs typeface="B Nazanin" panose="00000400000000000000" pitchFamily="2" charset="-78"/>
              </a:rPr>
              <a:t>     4. رفتار بسیار آشفته یا کاتاتونیک</a:t>
            </a:r>
            <a:r>
              <a:rPr lang="fa-IR" b="1" dirty="0" smtClean="0">
                <a:solidFill>
                  <a:schemeClr val="bg1"/>
                </a:solidFill>
                <a:cs typeface="B Nazanin" panose="00000400000000000000" pitchFamily="2" charset="-78"/>
              </a:rPr>
              <a:t>.(پ.ف)</a:t>
            </a:r>
            <a:endParaRPr lang="fa-IR" dirty="0">
              <a:solidFill>
                <a:schemeClr val="bg1"/>
              </a:solidFill>
              <a:cs typeface="B Nazanin" panose="00000400000000000000" pitchFamily="2" charset="-78"/>
            </a:endParaRPr>
          </a:p>
          <a:p>
            <a:r>
              <a:rPr lang="fa-IR" b="1" dirty="0">
                <a:solidFill>
                  <a:schemeClr val="bg1"/>
                </a:solidFill>
                <a:cs typeface="B Nazanin" panose="00000400000000000000" pitchFamily="2" charset="-78"/>
              </a:rPr>
              <a:t>     5. نشانه­ های منفی (یعنی، کاهش ابراز هیجانی یا بی­ارادگی) باشد</a:t>
            </a:r>
            <a:r>
              <a:rPr lang="fa-IR" b="1" dirty="0" smtClean="0">
                <a:solidFill>
                  <a:schemeClr val="bg1"/>
                </a:solidFill>
                <a:cs typeface="B Nazanin" panose="00000400000000000000" pitchFamily="2" charset="-78"/>
              </a:rPr>
              <a:t>.</a:t>
            </a:r>
          </a:p>
          <a:p>
            <a:r>
              <a:rPr lang="en-US" b="1" dirty="0">
                <a:solidFill>
                  <a:schemeClr val="bg1"/>
                </a:solidFill>
                <a:cs typeface="B Nazanin" panose="00000400000000000000" pitchFamily="2" charset="-78"/>
              </a:rPr>
              <a:t>B</a:t>
            </a:r>
            <a:r>
              <a:rPr lang="fa-IR" b="1" dirty="0">
                <a:solidFill>
                  <a:schemeClr val="bg1"/>
                </a:solidFill>
                <a:cs typeface="B Nazanin" panose="00000400000000000000" pitchFamily="2" charset="-78"/>
              </a:rPr>
              <a:t> برای مدت زمان قابل ملاحظه­ای از شروع اختلال، سطح عملکرد در یک یا چند زمینه عمده، مانند کار، روابط میان­فردی، یا مراقبت شخصی به طور مشخصی زیر سطحی است که قبل از شروع حاصل شده است</a:t>
            </a:r>
            <a:r>
              <a:rPr lang="fa-IR" b="1" dirty="0" smtClean="0">
                <a:solidFill>
                  <a:schemeClr val="bg1"/>
                </a:solidFill>
                <a:cs typeface="B Nazanin" panose="00000400000000000000" pitchFamily="2" charset="-78"/>
              </a:rPr>
              <a:t>.</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685141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تست و تشخیص اسکیزوفرنی"/>
          <p:cNvPicPr/>
          <p:nvPr/>
        </p:nvPicPr>
        <p:blipFill>
          <a:blip r:embed="rId2">
            <a:extLst>
              <a:ext uri="{28A0092B-C50C-407E-A947-70E740481C1C}">
                <a14:useLocalDpi xmlns:a14="http://schemas.microsoft.com/office/drawing/2010/main" val="0"/>
              </a:ext>
            </a:extLst>
          </a:blip>
          <a:srcRect/>
          <a:stretch>
            <a:fillRect/>
          </a:stretch>
        </p:blipFill>
        <p:spPr bwMode="auto">
          <a:xfrm>
            <a:off x="6027313" y="2590801"/>
            <a:ext cx="6164687" cy="4267199"/>
          </a:xfrm>
          <a:prstGeom prst="rect">
            <a:avLst/>
          </a:prstGeom>
          <a:noFill/>
          <a:ln>
            <a:noFill/>
          </a:ln>
        </p:spPr>
      </p:pic>
      <p:pic>
        <p:nvPicPr>
          <p:cNvPr id="4" name="Picture 3" descr="تاثیر اسکیزوفرنی بر افکار"/>
          <p:cNvPicPr/>
          <p:nvPr/>
        </p:nvPicPr>
        <p:blipFill>
          <a:blip r:embed="rId3">
            <a:extLst>
              <a:ext uri="{28A0092B-C50C-407E-A947-70E740481C1C}">
                <a14:useLocalDpi xmlns:a14="http://schemas.microsoft.com/office/drawing/2010/main" val="0"/>
              </a:ext>
            </a:extLst>
          </a:blip>
          <a:srcRect/>
          <a:stretch>
            <a:fillRect/>
          </a:stretch>
        </p:blipFill>
        <p:spPr bwMode="auto">
          <a:xfrm>
            <a:off x="0" y="2590801"/>
            <a:ext cx="6027313" cy="4267199"/>
          </a:xfrm>
          <a:prstGeom prst="rect">
            <a:avLst/>
          </a:prstGeom>
          <a:noFill/>
          <a:ln>
            <a:noFill/>
          </a:ln>
        </p:spPr>
      </p:pic>
      <p:sp>
        <p:nvSpPr>
          <p:cNvPr id="2" name="Title 1"/>
          <p:cNvSpPr>
            <a:spLocks noGrp="1"/>
          </p:cNvSpPr>
          <p:nvPr>
            <p:ph type="title"/>
          </p:nvPr>
        </p:nvSpPr>
        <p:spPr>
          <a:xfrm>
            <a:off x="913774" y="232624"/>
            <a:ext cx="10364451" cy="874960"/>
          </a:xfrm>
        </p:spPr>
        <p:txBody>
          <a:bodyPr/>
          <a:lstStyle/>
          <a:p>
            <a:pPr algn="r"/>
            <a:r>
              <a:rPr lang="fa-IR" dirty="0" smtClean="0">
                <a:cs typeface="B Nazanin" panose="00000400000000000000" pitchFamily="2" charset="-78"/>
              </a:rPr>
              <a:t>ملاک های تشخیصی اسکیزوفرنی</a:t>
            </a:r>
            <a:endParaRPr lang="fa-IR" dirty="0">
              <a:cs typeface="B Nazanin" panose="00000400000000000000" pitchFamily="2" charset="-78"/>
            </a:endParaRPr>
          </a:p>
        </p:txBody>
      </p:sp>
      <p:sp>
        <p:nvSpPr>
          <p:cNvPr id="3" name="Content Placeholder 2"/>
          <p:cNvSpPr>
            <a:spLocks noGrp="1"/>
          </p:cNvSpPr>
          <p:nvPr>
            <p:ph sz="quarter" idx="13"/>
          </p:nvPr>
        </p:nvSpPr>
        <p:spPr>
          <a:xfrm>
            <a:off x="913774" y="1107584"/>
            <a:ext cx="10630526" cy="3962399"/>
          </a:xfrm>
        </p:spPr>
        <p:txBody>
          <a:bodyPr>
            <a:normAutofit/>
          </a:bodyPr>
          <a:lstStyle/>
          <a:p>
            <a:pPr marL="0" indent="0">
              <a:buNone/>
            </a:pPr>
            <a:r>
              <a:rPr lang="en-US" sz="2100" cap="none" dirty="0" smtClean="0">
                <a:cs typeface="B Nazanin" panose="00000400000000000000" pitchFamily="2" charset="-78"/>
              </a:rPr>
              <a:t>C</a:t>
            </a:r>
            <a:r>
              <a:rPr lang="fa-IR" sz="2100" cap="none" dirty="0" smtClean="0">
                <a:cs typeface="B Nazanin" panose="00000400000000000000" pitchFamily="2" charset="-78"/>
              </a:rPr>
              <a:t> </a:t>
            </a:r>
            <a:r>
              <a:rPr lang="fa-IR" sz="2100" b="1" cap="none" dirty="0" smtClean="0">
                <a:cs typeface="B Nazanin" panose="00000400000000000000" pitchFamily="2" charset="-78"/>
              </a:rPr>
              <a:t>علایم مداوم اختلال حداقل به مدت ۶ ماه ادامه می­یابند. این دوره ۶ ماهه باید حداقل ۱ ماه نشانه­ها را در بر داشته باشد(یا کمتر اگر با موفقیت درمان شده باشد) که ملاک </a:t>
            </a:r>
            <a:r>
              <a:rPr lang="en-US" sz="2100" b="1" cap="none" dirty="0" smtClean="0">
                <a:cs typeface="B Nazanin" panose="00000400000000000000" pitchFamily="2" charset="-78"/>
              </a:rPr>
              <a:t>a </a:t>
            </a:r>
            <a:r>
              <a:rPr lang="fa-IR" sz="2100" b="1" cap="none" dirty="0" smtClean="0">
                <a:cs typeface="B Nazanin" panose="00000400000000000000" pitchFamily="2" charset="-78"/>
              </a:rPr>
              <a:t>به شکل ضعیف­شده وجود داشته باشند(مثل عقاید عجیب و غریب، تجربیات ادراکی غیرعادی).</a:t>
            </a:r>
            <a:r>
              <a:rPr lang="fa-IR" sz="2100" cap="none" dirty="0" smtClean="0">
                <a:cs typeface="B Nazanin" panose="00000400000000000000" pitchFamily="2" charset="-78"/>
              </a:rPr>
              <a:t/>
            </a:r>
            <a:br>
              <a:rPr lang="fa-IR" sz="2100" cap="none" dirty="0" smtClean="0">
                <a:cs typeface="B Nazanin" panose="00000400000000000000" pitchFamily="2" charset="-78"/>
              </a:rPr>
            </a:br>
            <a:r>
              <a:rPr lang="en-US" sz="2100" cap="none" dirty="0" smtClean="0">
                <a:cs typeface="B Nazanin" panose="00000400000000000000" pitchFamily="2" charset="-78"/>
              </a:rPr>
              <a:t>D</a:t>
            </a:r>
            <a:r>
              <a:rPr lang="fa-IR" sz="2100" cap="none" dirty="0" smtClean="0">
                <a:cs typeface="B Nazanin" panose="00000400000000000000" pitchFamily="2" charset="-78"/>
              </a:rPr>
              <a:t> </a:t>
            </a:r>
            <a:r>
              <a:rPr lang="fa-IR" sz="2100" b="1" cap="none" dirty="0" smtClean="0">
                <a:cs typeface="B Nazanin" panose="00000400000000000000" pitchFamily="2" charset="-78"/>
              </a:rPr>
              <a:t>این اختلال ناشی از تأثیرات فیزیولوژیکی مواد(مثل سوءمصرف مواد مخدر، دارو) یا بیماری جسمانی دیگر نیست.</a:t>
            </a:r>
            <a:r>
              <a:rPr lang="fa-IR" sz="2100" cap="none" dirty="0" smtClean="0">
                <a:cs typeface="B Nazanin" panose="00000400000000000000" pitchFamily="2" charset="-78"/>
              </a:rPr>
              <a:t/>
            </a:r>
            <a:br>
              <a:rPr lang="fa-IR" sz="2100" cap="none" dirty="0" smtClean="0">
                <a:cs typeface="B Nazanin" panose="00000400000000000000" pitchFamily="2" charset="-78"/>
              </a:rPr>
            </a:br>
            <a:r>
              <a:rPr lang="en-US" sz="2100" cap="none" dirty="0" smtClean="0">
                <a:cs typeface="B Nazanin" panose="00000400000000000000" pitchFamily="2" charset="-78"/>
              </a:rPr>
              <a:t>F</a:t>
            </a:r>
            <a:r>
              <a:rPr lang="fa-IR" sz="2100" b="1" cap="none" dirty="0" smtClean="0">
                <a:cs typeface="B Nazanin" panose="00000400000000000000" pitchFamily="2" charset="-78"/>
              </a:rPr>
              <a:t>اگر سابقه اختلال طیف </a:t>
            </a:r>
            <a:r>
              <a:rPr lang="fa-IR" sz="2100" b="1" cap="none" dirty="0" smtClean="0">
                <a:solidFill>
                  <a:srgbClr val="FFFF00"/>
                </a:solidFill>
                <a:cs typeface="B Nazanin" panose="00000400000000000000" pitchFamily="2" charset="-78"/>
              </a:rPr>
              <a:t>اوتیسم</a:t>
            </a:r>
            <a:r>
              <a:rPr lang="fa-IR" sz="2100" b="1" cap="none" dirty="0" smtClean="0">
                <a:cs typeface="B Nazanin" panose="00000400000000000000" pitchFamily="2" charset="-78"/>
              </a:rPr>
              <a:t> یا اختلال ارتباط با شروع کودکی وجود داشته باشد، تشخیص اضافی اسکیزوفرنی فقط در صورتی داده می­شود که </a:t>
            </a:r>
            <a:r>
              <a:rPr lang="fa-IR" sz="2100" b="1" cap="none" dirty="0" smtClean="0">
                <a:solidFill>
                  <a:srgbClr val="FFC000"/>
                </a:solidFill>
                <a:cs typeface="B Nazanin" panose="00000400000000000000" pitchFamily="2" charset="-78"/>
              </a:rPr>
              <a:t>هذیان­ها</a:t>
            </a:r>
            <a:r>
              <a:rPr lang="fa-IR" sz="2100" b="1" cap="none" dirty="0" smtClean="0">
                <a:cs typeface="B Nazanin" panose="00000400000000000000" pitchFamily="2" charset="-78"/>
              </a:rPr>
              <a:t> و </a:t>
            </a:r>
            <a:r>
              <a:rPr lang="fa-IR" sz="2100" b="1" cap="none" dirty="0" smtClean="0">
                <a:solidFill>
                  <a:srgbClr val="FFC000"/>
                </a:solidFill>
                <a:cs typeface="B Nazanin" panose="00000400000000000000" pitchFamily="2" charset="-78"/>
              </a:rPr>
              <a:t>توهمات</a:t>
            </a:r>
            <a:r>
              <a:rPr lang="fa-IR" sz="2100" b="1" cap="none" dirty="0" smtClean="0">
                <a:cs typeface="B Nazanin" panose="00000400000000000000" pitchFamily="2" charset="-78"/>
              </a:rPr>
              <a:t> برجسته، علاوه بر نشانه­های </a:t>
            </a:r>
            <a:r>
              <a:rPr lang="fa-IR" sz="2100" b="1" cap="none" dirty="0" smtClean="0">
                <a:solidFill>
                  <a:srgbClr val="FFFF00"/>
                </a:solidFill>
                <a:cs typeface="B Nazanin" panose="00000400000000000000" pitchFamily="2" charset="-78"/>
              </a:rPr>
              <a:t>لازم دیگر اسکیزوفرنی نیز حداقل به </a:t>
            </a:r>
            <a:r>
              <a:rPr lang="fa-IR" sz="2100" b="1" cap="none" dirty="0" smtClean="0">
                <a:cs typeface="B Nazanin" panose="00000400000000000000" pitchFamily="2" charset="-78"/>
              </a:rPr>
              <a:t>مدت ۱ ماه(یا کمتر اگر با موفقیت درمان شده باشد) وجود داشته باشند.</a:t>
            </a:r>
            <a:endParaRPr lang="fa-IR" sz="2100" cap="none" dirty="0" smtClean="0">
              <a:cs typeface="B Nazanin" panose="00000400000000000000" pitchFamily="2" charset="-78"/>
            </a:endParaRPr>
          </a:p>
          <a:p>
            <a:endParaRPr lang="fa-IR" sz="2100" cap="none" dirty="0">
              <a:cs typeface="B Nazanin" panose="00000400000000000000" pitchFamily="2" charset="-78"/>
            </a:endParaRPr>
          </a:p>
        </p:txBody>
      </p:sp>
    </p:spTree>
    <p:extLst>
      <p:ext uri="{BB962C8B-B14F-4D97-AF65-F5344CB8AC3E}">
        <p14:creationId xmlns:p14="http://schemas.microsoft.com/office/powerpoint/2010/main" val="259563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97025" y="2423580"/>
            <a:ext cx="3794975" cy="4434420"/>
          </a:xfrm>
          <a:prstGeom prst="rect">
            <a:avLst/>
          </a:prstGeom>
        </p:spPr>
      </p:pic>
      <p:pic>
        <p:nvPicPr>
          <p:cNvPr id="4" name="Picture 3"/>
          <p:cNvPicPr>
            <a:picLocks noChangeAspect="1"/>
          </p:cNvPicPr>
          <p:nvPr/>
        </p:nvPicPr>
        <p:blipFill>
          <a:blip r:embed="rId3"/>
          <a:stretch>
            <a:fillRect/>
          </a:stretch>
        </p:blipFill>
        <p:spPr>
          <a:xfrm>
            <a:off x="759854" y="298566"/>
            <a:ext cx="5335833" cy="3670233"/>
          </a:xfrm>
          <a:prstGeom prst="rect">
            <a:avLst/>
          </a:prstGeom>
        </p:spPr>
      </p:pic>
      <p:sp>
        <p:nvSpPr>
          <p:cNvPr id="2" name="Title 1"/>
          <p:cNvSpPr>
            <a:spLocks noGrp="1"/>
          </p:cNvSpPr>
          <p:nvPr>
            <p:ph type="title"/>
          </p:nvPr>
        </p:nvSpPr>
        <p:spPr>
          <a:xfrm>
            <a:off x="913775" y="618517"/>
            <a:ext cx="10363825" cy="1032483"/>
          </a:xfrm>
        </p:spPr>
        <p:txBody>
          <a:bodyPr/>
          <a:lstStyle/>
          <a:p>
            <a:pPr algn="r"/>
            <a:r>
              <a:rPr lang="fa-IR" dirty="0" smtClean="0">
                <a:cs typeface="B Nazanin" panose="00000400000000000000" pitchFamily="2" charset="-78"/>
              </a:rPr>
              <a:t>ویژگی های تشخیصی</a:t>
            </a:r>
            <a:endParaRPr lang="fa-IR" dirty="0">
              <a:cs typeface="B Nazanin" panose="00000400000000000000" pitchFamily="2" charset="-78"/>
            </a:endParaRPr>
          </a:p>
        </p:txBody>
      </p:sp>
      <p:sp>
        <p:nvSpPr>
          <p:cNvPr id="3" name="Content Placeholder 2"/>
          <p:cNvSpPr>
            <a:spLocks noGrp="1"/>
          </p:cNvSpPr>
          <p:nvPr>
            <p:ph sz="quarter" idx="13"/>
          </p:nvPr>
        </p:nvSpPr>
        <p:spPr>
          <a:xfrm>
            <a:off x="141669" y="1651000"/>
            <a:ext cx="12050332" cy="4648200"/>
          </a:xfrm>
        </p:spPr>
        <p:txBody>
          <a:bodyPr>
            <a:noAutofit/>
          </a:bodyPr>
          <a:lstStyle/>
          <a:p>
            <a:pPr algn="just"/>
            <a:r>
              <a:rPr lang="fa-IR" sz="2400" b="1" dirty="0" smtClean="0">
                <a:cs typeface="B Nazanin" panose="00000400000000000000" pitchFamily="2" charset="-78"/>
              </a:rPr>
              <a:t>افراد </a:t>
            </a:r>
            <a:r>
              <a:rPr lang="fa-IR" sz="2400" b="1" dirty="0">
                <a:cs typeface="B Nazanin" panose="00000400000000000000" pitchFamily="2" charset="-78"/>
              </a:rPr>
              <a:t>مبتلا به اسکیزوفرنی </a:t>
            </a:r>
            <a:r>
              <a:rPr lang="fa-IR" sz="2400" b="1" dirty="0">
                <a:solidFill>
                  <a:srgbClr val="FF0000"/>
                </a:solidFill>
                <a:cs typeface="B Nazanin" panose="00000400000000000000" pitchFamily="2" charset="-78"/>
              </a:rPr>
              <a:t>ممکن است عاطفه نامناسب</a:t>
            </a:r>
            <a:r>
              <a:rPr lang="fa-IR" sz="2400" b="1" dirty="0">
                <a:cs typeface="B Nazanin" panose="00000400000000000000" pitchFamily="2" charset="-78"/>
              </a:rPr>
              <a:t>(مثل </a:t>
            </a:r>
            <a:r>
              <a:rPr lang="fa-IR" sz="2400" b="1" dirty="0">
                <a:solidFill>
                  <a:schemeClr val="bg1"/>
                </a:solidFill>
                <a:cs typeface="B Nazanin" panose="00000400000000000000" pitchFamily="2" charset="-78"/>
              </a:rPr>
              <a:t>خنده در غیاب محرک مناسب</a:t>
            </a:r>
            <a:r>
              <a:rPr lang="fa-IR" sz="2400" b="1" dirty="0">
                <a:cs typeface="B Nazanin" panose="00000400000000000000" pitchFamily="2" charset="-78"/>
              </a:rPr>
              <a:t>)؛ </a:t>
            </a:r>
            <a:endParaRPr lang="fa-IR" sz="2400" b="1" dirty="0" smtClean="0">
              <a:cs typeface="B Nazanin" panose="00000400000000000000" pitchFamily="2" charset="-78"/>
            </a:endParaRPr>
          </a:p>
          <a:p>
            <a:pPr algn="just"/>
            <a:r>
              <a:rPr lang="fa-IR" sz="2400" b="1" dirty="0" smtClean="0">
                <a:cs typeface="B Nazanin" panose="00000400000000000000" pitchFamily="2" charset="-78"/>
              </a:rPr>
              <a:t>خلق </a:t>
            </a:r>
            <a:r>
              <a:rPr lang="fa-IR" sz="2400" b="1" dirty="0">
                <a:cs typeface="B Nazanin" panose="00000400000000000000" pitchFamily="2" charset="-78"/>
              </a:rPr>
              <a:t>ملول که می­تواند شکل افسردگی به خود بگیرد؛ </a:t>
            </a:r>
            <a:r>
              <a:rPr lang="fa-IR" sz="2400" b="1" dirty="0" smtClean="0">
                <a:solidFill>
                  <a:schemeClr val="bg1"/>
                </a:solidFill>
                <a:cs typeface="B Nazanin" panose="00000400000000000000" pitchFamily="2" charset="-78"/>
              </a:rPr>
              <a:t>اضطراب </a:t>
            </a:r>
            <a:r>
              <a:rPr lang="fa-IR" sz="2400" b="1" dirty="0">
                <a:solidFill>
                  <a:schemeClr val="bg1"/>
                </a:solidFill>
                <a:cs typeface="B Nazanin" panose="00000400000000000000" pitchFamily="2" charset="-78"/>
              </a:rPr>
              <a:t>یا خشم؛ الگوی خواب آشفته (مثل خوابید</a:t>
            </a:r>
            <a:r>
              <a:rPr lang="fa-IR" sz="2400" b="1" dirty="0">
                <a:cs typeface="B Nazanin" panose="00000400000000000000" pitchFamily="2" charset="-78"/>
              </a:rPr>
              <a:t>ن در طول روز و فعالیت به هنگام شب)؛ بی­علاقگی به خوردن </a:t>
            </a:r>
            <a:r>
              <a:rPr lang="fa-IR" sz="2400" dirty="0">
                <a:cs typeface="B Nazanin" panose="00000400000000000000" pitchFamily="2" charset="-78"/>
              </a:rPr>
              <a:t>یا امتناع از غذا </a:t>
            </a:r>
            <a:r>
              <a:rPr lang="fa-IR" sz="2400" b="1" dirty="0">
                <a:cs typeface="B Nazanin" panose="00000400000000000000" pitchFamily="2" charset="-78"/>
              </a:rPr>
              <a:t>نشان دهند</a:t>
            </a:r>
            <a:r>
              <a:rPr lang="fa-IR" sz="2400" b="1" dirty="0" smtClean="0">
                <a:cs typeface="B Nazanin" panose="00000400000000000000" pitchFamily="2" charset="-78"/>
              </a:rPr>
              <a:t>.</a:t>
            </a:r>
          </a:p>
          <a:p>
            <a:pPr algn="just"/>
            <a:r>
              <a:rPr lang="fa-IR" sz="2400" b="1" dirty="0" smtClean="0">
                <a:cs typeface="B Nazanin" panose="00000400000000000000" pitchFamily="2" charset="-78"/>
              </a:rPr>
              <a:t> </a:t>
            </a:r>
            <a:r>
              <a:rPr lang="fa-IR" sz="2400" b="1" dirty="0">
                <a:solidFill>
                  <a:srgbClr val="FF0000"/>
                </a:solidFill>
                <a:cs typeface="B Nazanin" panose="00000400000000000000" pitchFamily="2" charset="-78"/>
              </a:rPr>
              <a:t>مسخ شخصیت، مسخ واقعیت</a:t>
            </a:r>
            <a:r>
              <a:rPr lang="fa-IR" sz="2400" b="1" dirty="0">
                <a:cs typeface="B Nazanin" panose="00000400000000000000" pitchFamily="2" charset="-78"/>
              </a:rPr>
              <a:t>، و ناراحتی­های جسمانی ممکن است روی دهند و گاهی به درجات هذیانی برسند. </a:t>
            </a:r>
            <a:endParaRPr lang="fa-IR" sz="2400" b="1" dirty="0" smtClean="0">
              <a:cs typeface="B Nazanin" panose="00000400000000000000" pitchFamily="2" charset="-78"/>
            </a:endParaRPr>
          </a:p>
          <a:p>
            <a:pPr algn="just"/>
            <a:r>
              <a:rPr lang="fa-IR" sz="2400" b="1" dirty="0" smtClean="0">
                <a:cs typeface="B Nazanin" panose="00000400000000000000" pitchFamily="2" charset="-78"/>
              </a:rPr>
              <a:t>اضطراب </a:t>
            </a:r>
            <a:r>
              <a:rPr lang="fa-IR" sz="2400" b="1" dirty="0">
                <a:cs typeface="B Nazanin" panose="00000400000000000000" pitchFamily="2" charset="-78"/>
              </a:rPr>
              <a:t>و </a:t>
            </a:r>
            <a:r>
              <a:rPr lang="fa-IR" sz="2400" b="1" dirty="0" smtClean="0">
                <a:cs typeface="B Nazanin" panose="00000400000000000000" pitchFamily="2" charset="-78"/>
              </a:rPr>
              <a:t>فوبی­ها </a:t>
            </a:r>
            <a:r>
              <a:rPr lang="fa-IR" sz="2400" b="1" dirty="0">
                <a:cs typeface="B Nazanin" panose="00000400000000000000" pitchFamily="2" charset="-78"/>
              </a:rPr>
              <a:t>رایج هستند. </a:t>
            </a:r>
            <a:r>
              <a:rPr lang="fa-IR" sz="2400" b="1" dirty="0">
                <a:solidFill>
                  <a:srgbClr val="FF0000"/>
                </a:solidFill>
                <a:cs typeface="B Nazanin" panose="00000400000000000000" pitchFamily="2" charset="-78"/>
              </a:rPr>
              <a:t>کمبودهای شناختی </a:t>
            </a:r>
            <a:r>
              <a:rPr lang="fa-IR" sz="2400" b="1" dirty="0">
                <a:cs typeface="B Nazanin" panose="00000400000000000000" pitchFamily="2" charset="-78"/>
              </a:rPr>
              <a:t>در اسکیزوفرنی شایع هستند و ارتباط نیرومندی با اختلالات شغلی و کارکردی دارند. این کمبودها می­توانند کاهش­هایی را در حافظه بیانی، حافظه کوتاه مدت، کارکرد زبان، و کارکردهای اجرایی دیگر، به علاوه سرعت پردازش کندتر دربر داشته باشند. نابهنجاری­هایی در پردازش حسی و قابلیت بازداری، به علاوه نقصان­هایی در توجه نیز یافت شده­اند. برخی افراد مبتلا به اسکیزوفرنی کمبودهای شناخت اجتماعی نشان می­دهند، از جمله کمبودهایی در توانایی پی بردن به مقاصد دیگران (نظریه ذهن)، و </a:t>
            </a:r>
            <a:r>
              <a:rPr lang="fa-IR" sz="2400" b="1" dirty="0">
                <a:solidFill>
                  <a:srgbClr val="FF0000"/>
                </a:solidFill>
                <a:cs typeface="B Nazanin" panose="00000400000000000000" pitchFamily="2" charset="-78"/>
              </a:rPr>
              <a:t>ممکن است به رویدادها یا محرک­های نامربوط توجه کرده و بعد آنها را به صورت معنی­دار تعبیر </a:t>
            </a:r>
            <a:r>
              <a:rPr lang="fa-IR" sz="2400" b="1" dirty="0" smtClean="0">
                <a:solidFill>
                  <a:srgbClr val="FF0000"/>
                </a:solidFill>
                <a:cs typeface="B Nazanin" panose="00000400000000000000" pitchFamily="2" charset="-78"/>
              </a:rPr>
              <a:t>کنند</a:t>
            </a:r>
            <a:r>
              <a:rPr lang="fa-IR" sz="2400" b="1"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2811041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8"/>
            <a:ext cx="10363825" cy="901190"/>
          </a:xfrm>
        </p:spPr>
        <p:txBody>
          <a:bodyPr>
            <a:normAutofit/>
          </a:bodyPr>
          <a:lstStyle/>
          <a:p>
            <a:r>
              <a:rPr lang="fa-IR" sz="4000" dirty="0" smtClean="0">
                <a:solidFill>
                  <a:srgbClr val="FFFF00"/>
                </a:solidFill>
                <a:cs typeface="B Nazanin" panose="00000400000000000000" pitchFamily="2" charset="-78"/>
              </a:rPr>
              <a:t>شکل گیری و سیر بیماری</a:t>
            </a:r>
            <a:endParaRPr lang="fa-IR" sz="4000" dirty="0">
              <a:solidFill>
                <a:srgbClr val="FFFF00"/>
              </a:solidFill>
              <a:cs typeface="B Nazanin" panose="00000400000000000000" pitchFamily="2" charset="-78"/>
            </a:endParaRPr>
          </a:p>
        </p:txBody>
      </p:sp>
      <p:sp>
        <p:nvSpPr>
          <p:cNvPr id="3" name="Content Placeholder 2"/>
          <p:cNvSpPr>
            <a:spLocks noGrp="1"/>
          </p:cNvSpPr>
          <p:nvPr>
            <p:ph sz="quarter" idx="13"/>
          </p:nvPr>
        </p:nvSpPr>
        <p:spPr>
          <a:xfrm>
            <a:off x="103031" y="1727200"/>
            <a:ext cx="11951593" cy="4416023"/>
          </a:xfrm>
        </p:spPr>
        <p:txBody>
          <a:bodyPr>
            <a:noAutofit/>
          </a:bodyPr>
          <a:lstStyle/>
          <a:p>
            <a:pPr marL="0" indent="0">
              <a:buNone/>
            </a:pPr>
            <a:r>
              <a:rPr lang="fa-IR" sz="2500" b="1" dirty="0" smtClean="0">
                <a:solidFill>
                  <a:srgbClr val="FFC000"/>
                </a:solidFill>
                <a:cs typeface="B Nazanin" panose="00000400000000000000" pitchFamily="2" charset="-78"/>
              </a:rPr>
              <a:t>شیوع اسکسزوفرنی 1 درصد جامعه است و تقریبا بین زن و مرد برابر است.</a:t>
            </a:r>
          </a:p>
          <a:p>
            <a:pPr marL="0" indent="0">
              <a:buNone/>
            </a:pPr>
            <a:r>
              <a:rPr lang="fa-IR" sz="2500" b="1" dirty="0" smtClean="0">
                <a:solidFill>
                  <a:srgbClr val="FFC000"/>
                </a:solidFill>
                <a:cs typeface="B Nazanin" panose="00000400000000000000" pitchFamily="2" charset="-78"/>
              </a:rPr>
              <a:t>شروع </a:t>
            </a:r>
            <a:r>
              <a:rPr lang="fa-IR" sz="2500" b="1" dirty="0">
                <a:solidFill>
                  <a:srgbClr val="FFC000"/>
                </a:solidFill>
                <a:cs typeface="B Nazanin" panose="00000400000000000000" pitchFamily="2" charset="-78"/>
              </a:rPr>
              <a:t>می­تواند ناگهانی یا پنهان باشد، اما اکثر افراد شکل­گیری کند و تدریجی </a:t>
            </a:r>
            <a:r>
              <a:rPr lang="fa-IR" sz="2500" b="1" dirty="0" smtClean="0">
                <a:solidFill>
                  <a:srgbClr val="FFC000"/>
                </a:solidFill>
                <a:cs typeface="B Nazanin" panose="00000400000000000000" pitchFamily="2" charset="-78"/>
              </a:rPr>
              <a:t>است. </a:t>
            </a:r>
            <a:r>
              <a:rPr lang="fa-IR" sz="2500" b="1" dirty="0">
                <a:solidFill>
                  <a:srgbClr val="FFC000"/>
                </a:solidFill>
                <a:cs typeface="B Nazanin" panose="00000400000000000000" pitchFamily="2" charset="-78"/>
              </a:rPr>
              <a:t>نیمی از این افراد از نشانه­های افسردگی شکایت می­کنند</a:t>
            </a:r>
            <a:r>
              <a:rPr lang="fa-IR" sz="2500" b="1" dirty="0" smtClean="0">
                <a:solidFill>
                  <a:srgbClr val="FFC000"/>
                </a:solidFill>
                <a:cs typeface="B Nazanin" panose="00000400000000000000" pitchFamily="2" charset="-78"/>
              </a:rPr>
              <a:t>.</a:t>
            </a:r>
          </a:p>
          <a:p>
            <a:pPr marL="0" indent="0">
              <a:buNone/>
            </a:pPr>
            <a:r>
              <a:rPr lang="fa-IR" sz="2500" b="1" dirty="0" smtClean="0">
                <a:solidFill>
                  <a:srgbClr val="FFC000"/>
                </a:solidFill>
                <a:cs typeface="B Nazanin" panose="00000400000000000000" pitchFamily="2" charset="-78"/>
              </a:rPr>
              <a:t>به </a:t>
            </a:r>
            <a:r>
              <a:rPr lang="fa-IR" sz="2500" b="1" dirty="0">
                <a:solidFill>
                  <a:srgbClr val="FFC000"/>
                </a:solidFill>
                <a:cs typeface="B Nazanin" panose="00000400000000000000" pitchFamily="2" charset="-78"/>
              </a:rPr>
              <a:t>نظر می­رسد که روند در تقریباً ۲۰ درصد افراد مبتلا به اسکیزوفرنی مطلوب باشد</a:t>
            </a:r>
            <a:r>
              <a:rPr lang="fa-IR" sz="2500" b="1" dirty="0" smtClean="0">
                <a:solidFill>
                  <a:srgbClr val="FFC000"/>
                </a:solidFill>
                <a:cs typeface="B Nazanin" panose="00000400000000000000" pitchFamily="2" charset="-78"/>
              </a:rPr>
              <a:t>، حدود 20 تا 30 درصد بعضی از نشانه های متوسط را تجربه می کنند و 50 تا 60 درصد تا آخر عمر بخاطر بیماریشان نقص کارکردی دارند .</a:t>
            </a:r>
          </a:p>
          <a:p>
            <a:pPr marL="0" indent="0">
              <a:buNone/>
            </a:pPr>
            <a:r>
              <a:rPr lang="fa-IR" sz="2500" b="1" dirty="0" smtClean="0">
                <a:solidFill>
                  <a:schemeClr val="bg1"/>
                </a:solidFill>
                <a:cs typeface="B Nazanin" panose="00000400000000000000" pitchFamily="2" charset="-78"/>
              </a:rPr>
              <a:t>عوامل </a:t>
            </a:r>
            <a:r>
              <a:rPr lang="fa-IR" sz="2500" b="1" dirty="0">
                <a:solidFill>
                  <a:schemeClr val="bg1"/>
                </a:solidFill>
                <a:cs typeface="B Nazanin" panose="00000400000000000000" pitchFamily="2" charset="-78"/>
              </a:rPr>
              <a:t>خطر و پیش­ آگهی</a:t>
            </a:r>
            <a:endParaRPr lang="fa-IR" sz="2500" dirty="0">
              <a:solidFill>
                <a:schemeClr val="bg1"/>
              </a:solidFill>
              <a:cs typeface="B Nazanin" panose="00000400000000000000" pitchFamily="2" charset="-78"/>
            </a:endParaRPr>
          </a:p>
          <a:p>
            <a:r>
              <a:rPr lang="fa-IR" sz="2500" b="1" dirty="0">
                <a:solidFill>
                  <a:schemeClr val="bg1"/>
                </a:solidFill>
                <a:cs typeface="B Nazanin" panose="00000400000000000000" pitchFamily="2" charset="-78"/>
              </a:rPr>
              <a:t>محیطی. فصل تولد به وقوع اسکیزوفرنی ربط داده شده است، از جمله اواخر زمیتان /اوایل بهار</a:t>
            </a:r>
          </a:p>
          <a:p>
            <a:r>
              <a:rPr lang="fa-IR" sz="2500" b="1" dirty="0">
                <a:solidFill>
                  <a:schemeClr val="bg1"/>
                </a:solidFill>
                <a:cs typeface="B Nazanin" panose="00000400000000000000" pitchFamily="2" charset="-78"/>
              </a:rPr>
              <a:t> وقوع اسکیزوفرنی و اختلالات مربوط در کودکانی که در محیط شهری بزرگ شده­اند و در برخی از گروه­های اقلیت قومی، بالاتر است</a:t>
            </a:r>
            <a:r>
              <a:rPr lang="fa-IR" sz="2500" b="1" dirty="0" smtClean="0">
                <a:solidFill>
                  <a:schemeClr val="bg1"/>
                </a:solidFill>
                <a:cs typeface="B Nazanin" panose="00000400000000000000" pitchFamily="2" charset="-78"/>
              </a:rPr>
              <a:t>.</a:t>
            </a:r>
            <a:endParaRPr lang="fa-IR" sz="25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68340109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TM04033925[[fn=Droplet]]</Template>
  <TotalTime>720</TotalTime>
  <Words>1892</Words>
  <Application>Microsoft Office PowerPoint</Application>
  <PresentationFormat>Widescreen</PresentationFormat>
  <Paragraphs>159</Paragraphs>
  <Slides>30</Slides>
  <Notes>0</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30</vt:i4>
      </vt:variant>
    </vt:vector>
  </HeadingPairs>
  <TitlesOfParts>
    <vt:vector size="52" baseType="lpstr">
      <vt:lpstr>_MRT_Khodkar</vt:lpstr>
      <vt:lpstr>2  Arabic Style</vt:lpstr>
      <vt:lpstr>2  Bardiya</vt:lpstr>
      <vt:lpstr>Arial</vt:lpstr>
      <vt:lpstr>B Jadid</vt:lpstr>
      <vt:lpstr>B Lotus</vt:lpstr>
      <vt:lpstr>B Nazanin</vt:lpstr>
      <vt:lpstr>Book Antiqua</vt:lpstr>
      <vt:lpstr>Century Gothic</vt:lpstr>
      <vt:lpstr>Garamond</vt:lpstr>
      <vt:lpstr>Georgia</vt:lpstr>
      <vt:lpstr>Lucida Sans</vt:lpstr>
      <vt:lpstr>Tahoma</vt:lpstr>
      <vt:lpstr>Times New Roman</vt:lpstr>
      <vt:lpstr>Tw Cen MT</vt:lpstr>
      <vt:lpstr>Wingdings</vt:lpstr>
      <vt:lpstr>Wingdings 2</vt:lpstr>
      <vt:lpstr>Wingdings 3</vt:lpstr>
      <vt:lpstr>Droplet</vt:lpstr>
      <vt:lpstr>Apex</vt:lpstr>
      <vt:lpstr>1_Apex</vt:lpstr>
      <vt:lpstr>Ion Boardroom</vt:lpstr>
      <vt:lpstr>اسکیزوفرنی از همه نظر</vt:lpstr>
      <vt:lpstr>تعریف اختلال روانی:</vt:lpstr>
      <vt:lpstr>اهمیت تشخیص اختلالات روانی:</vt:lpstr>
      <vt:lpstr>PowerPoint Presentation</vt:lpstr>
      <vt:lpstr>اختلالات اسکیزوفرنی</vt:lpstr>
      <vt:lpstr>اسکیزوفرنی</vt:lpstr>
      <vt:lpstr>ملاک های تشخیصی اسکیزوفرنی</vt:lpstr>
      <vt:lpstr>ویژگی های تشخیصی</vt:lpstr>
      <vt:lpstr>شکل گیری و سیر بیماری</vt:lpstr>
      <vt:lpstr>شکل گیری و سیر بیماری</vt:lpstr>
      <vt:lpstr>عوامل و سیراسکیزوفرنی</vt:lpstr>
      <vt:lpstr>پیش آگهی:</vt:lpstr>
      <vt:lpstr>عوامل پیش آگهی خوب در اسکیزوفرنی</vt:lpstr>
      <vt:lpstr>پیش آگهی بد</vt:lpstr>
      <vt:lpstr>PowerPoint Presentation</vt:lpstr>
      <vt:lpstr>انواع اسکیزوفرنی</vt:lpstr>
      <vt:lpstr>اسکیزوفرنی پارانویید</vt:lpstr>
      <vt:lpstr>اسکیزوفرنی کاتاتونیک</vt:lpstr>
      <vt:lpstr>مشخصه کاتاتونی(جنون جوانی )</vt:lpstr>
      <vt:lpstr>اسکیزوفرنی آشفته(هبفرنیک)</vt:lpstr>
      <vt:lpstr>اسکیزوفرنی نامتمایز و باقیمانده</vt:lpstr>
      <vt:lpstr>درمان اسکیزوفرنی</vt:lpstr>
      <vt:lpstr>انواع درمان: گروه درمانی</vt:lpstr>
      <vt:lpstr>درمان:</vt:lpstr>
      <vt:lpstr>دارو درمانی(اسامی داروهای موثر) </vt:lpstr>
      <vt:lpstr>شوک درمانی(پ.ف) </vt:lpstr>
      <vt:lpstr>درمان با داروهای گیاهی</vt:lpstr>
      <vt:lpstr>درمان با داروهای گیاهی</vt:lpstr>
      <vt:lpstr>درمان کامل</vt:lpstr>
      <vt:lpstr>درمان اسکیزوفرنی با سلولهای بنیادی در ایران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آسیب شناسی روانی</dc:title>
  <dc:creator>Windows User</dc:creator>
  <cp:lastModifiedBy>Emam</cp:lastModifiedBy>
  <cp:revision>85</cp:revision>
  <dcterms:created xsi:type="dcterms:W3CDTF">2017-07-15T15:23:29Z</dcterms:created>
  <dcterms:modified xsi:type="dcterms:W3CDTF">2018-11-29T07:24:57Z</dcterms:modified>
</cp:coreProperties>
</file>