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229000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336472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2111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3182643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8568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3773878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1563641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2341474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2100"/>
            <a:ext cx="109728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050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050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2844800" cy="476250"/>
          </a:xfrm>
        </p:spPr>
        <p:txBody>
          <a:bodyPr/>
          <a:lstStyle>
            <a:lvl1pPr>
              <a:defRPr/>
            </a:lvl1pPr>
          </a:lstStyle>
          <a:p>
            <a:endParaRPr lang="en-US"/>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fld id="{526AFAF9-224B-4963-9ADF-00700B73C2CB}" type="slidenum">
              <a:rPr lang="en-US"/>
              <a:pPr/>
              <a:t>‹#›</a:t>
            </a:fld>
            <a:endParaRPr lang="en-US"/>
          </a:p>
        </p:txBody>
      </p:sp>
    </p:spTree>
    <p:extLst>
      <p:ext uri="{BB962C8B-B14F-4D97-AF65-F5344CB8AC3E}">
        <p14:creationId xmlns:p14="http://schemas.microsoft.com/office/powerpoint/2010/main" val="1831567126"/>
      </p:ext>
    </p:extLst>
  </p:cSld>
  <p:clrMapOvr>
    <a:masterClrMapping/>
  </p:clrMapOvr>
  <p:transition spd="slow">
    <p:newsfla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92100"/>
            <a:ext cx="109728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0269BECB-9C7F-4E62-B72B-2589C67C70AF}" type="slidenum">
              <a:rPr lang="en-US"/>
              <a:pPr/>
              <a:t>‹#›</a:t>
            </a:fld>
            <a:endParaRPr lang="en-US"/>
          </a:p>
        </p:txBody>
      </p:sp>
    </p:spTree>
    <p:extLst>
      <p:ext uri="{BB962C8B-B14F-4D97-AF65-F5344CB8AC3E}">
        <p14:creationId xmlns:p14="http://schemas.microsoft.com/office/powerpoint/2010/main" val="2998281294"/>
      </p:ext>
    </p:extLst>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190708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F161E1-A90D-448C-89D3-F5097F3C3374}"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1632086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F161E1-A90D-448C-89D3-F5097F3C3374}"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383508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F161E1-A90D-448C-89D3-F5097F3C3374}"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330542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F161E1-A90D-448C-89D3-F5097F3C3374}"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3304898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F161E1-A90D-448C-89D3-F5097F3C3374}"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332311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F161E1-A90D-448C-89D3-F5097F3C3374}"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944001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F161E1-A90D-448C-89D3-F5097F3C3374}"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898815-297F-4867-85EF-7436263DB632}" type="slidenum">
              <a:rPr lang="en-US" smtClean="0"/>
              <a:t>‹#›</a:t>
            </a:fld>
            <a:endParaRPr lang="en-US"/>
          </a:p>
        </p:txBody>
      </p:sp>
    </p:spTree>
    <p:extLst>
      <p:ext uri="{BB962C8B-B14F-4D97-AF65-F5344CB8AC3E}">
        <p14:creationId xmlns:p14="http://schemas.microsoft.com/office/powerpoint/2010/main" val="407612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F161E1-A90D-448C-89D3-F5097F3C3374}"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898815-297F-4867-85EF-7436263DB632}" type="slidenum">
              <a:rPr lang="en-US" smtClean="0"/>
              <a:t>‹#›</a:t>
            </a:fld>
            <a:endParaRPr lang="en-US"/>
          </a:p>
        </p:txBody>
      </p:sp>
    </p:spTree>
    <p:extLst>
      <p:ext uri="{BB962C8B-B14F-4D97-AF65-F5344CB8AC3E}">
        <p14:creationId xmlns:p14="http://schemas.microsoft.com/office/powerpoint/2010/main" val="2098027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7CF0A09-48E7-4A89-8631-933F73D605AC}" type="slidenum">
              <a:rPr lang="en-US"/>
              <a:pPr/>
              <a:t>1</a:t>
            </a:fld>
            <a:endParaRPr lang="en-US" dirty="0"/>
          </a:p>
        </p:txBody>
      </p:sp>
      <p:sp>
        <p:nvSpPr>
          <p:cNvPr id="181251" name="Rectangle 3"/>
          <p:cNvSpPr>
            <a:spLocks noGrp="1" noChangeArrowheads="1"/>
          </p:cNvSpPr>
          <p:nvPr>
            <p:ph type="body" idx="1"/>
          </p:nvPr>
        </p:nvSpPr>
        <p:spPr/>
        <p:txBody>
          <a:bodyPr/>
          <a:lstStyle/>
          <a:p>
            <a:pPr algn="ctr">
              <a:buFontTx/>
              <a:buNone/>
            </a:pPr>
            <a:r>
              <a:rPr lang="fa-IR" sz="4800" b="1" dirty="0"/>
              <a:t>فصل پنجم</a:t>
            </a:r>
          </a:p>
          <a:p>
            <a:pPr algn="ctr">
              <a:buFontTx/>
              <a:buNone/>
            </a:pPr>
            <a:r>
              <a:rPr lang="en-US" dirty="0"/>
              <a:t> </a:t>
            </a:r>
            <a:endParaRPr lang="fa-IR" dirty="0"/>
          </a:p>
          <a:p>
            <a:pPr algn="ctr">
              <a:buFontTx/>
              <a:buNone/>
            </a:pPr>
            <a:r>
              <a:rPr lang="fa-IR" sz="4400" dirty="0"/>
              <a:t>ارتباط درآمد و قیمت تمام شده (سود) از نظر مدیریت</a:t>
            </a:r>
            <a:endParaRPr lang="en-US" sz="4400" dirty="0"/>
          </a:p>
        </p:txBody>
      </p:sp>
    </p:spTree>
    <p:extLst>
      <p:ext uri="{BB962C8B-B14F-4D97-AF65-F5344CB8AC3E}">
        <p14:creationId xmlns:p14="http://schemas.microsoft.com/office/powerpoint/2010/main" val="3209385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64B0FBF-B690-4B33-9931-478B973B855D}" type="slidenum">
              <a:rPr lang="en-US"/>
              <a:pPr/>
              <a:t>10</a:t>
            </a:fld>
            <a:endParaRPr lang="en-US" dirty="0"/>
          </a:p>
        </p:txBody>
      </p:sp>
      <p:sp>
        <p:nvSpPr>
          <p:cNvPr id="190467" name="Rectangle 3"/>
          <p:cNvSpPr>
            <a:spLocks noGrp="1" noChangeArrowheads="1"/>
          </p:cNvSpPr>
          <p:nvPr>
            <p:ph type="body" idx="1"/>
          </p:nvPr>
        </p:nvSpPr>
        <p:spPr>
          <a:xfrm>
            <a:off x="2063750" y="1844676"/>
            <a:ext cx="8229600" cy="4525963"/>
          </a:xfrm>
        </p:spPr>
        <p:txBody>
          <a:bodyPr/>
          <a:lstStyle/>
          <a:p>
            <a:pPr algn="r">
              <a:buFontTx/>
              <a:buNone/>
            </a:pPr>
            <a:r>
              <a:rPr lang="fa-IR"/>
              <a:t>هر مقدار تولید  بیشتر باشد هزینه ثابت از تولید کمترخواهد  بود و برعکس  کاهش سطح تولید باعث افزایش هزینه های</a:t>
            </a:r>
            <a:r>
              <a:rPr lang="en-US" dirty="0"/>
              <a:t> </a:t>
            </a:r>
          </a:p>
          <a:p>
            <a:pPr algn="r">
              <a:buFontTx/>
              <a:buNone/>
            </a:pPr>
            <a:r>
              <a:rPr lang="fa-IR"/>
              <a:t>ثابت می گردد .  در مورد  هزینه های  ثابت  چون  انتظار  نمی رود  کل  مبلغ  آن تغییر کند در نتیجه با افزایش سطح تولید هزینه های  ثابت  کمتر می شود .</a:t>
            </a:r>
            <a:endParaRPr lang="en-US" dirty="0"/>
          </a:p>
        </p:txBody>
      </p:sp>
    </p:spTree>
    <p:extLst>
      <p:ext uri="{BB962C8B-B14F-4D97-AF65-F5344CB8AC3E}">
        <p14:creationId xmlns:p14="http://schemas.microsoft.com/office/powerpoint/2010/main" val="9673158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6CDDADE-857C-435B-8FF0-04F8EA04CB9B}" type="slidenum">
              <a:rPr lang="en-US"/>
              <a:pPr/>
              <a:t>11</a:t>
            </a:fld>
            <a:endParaRPr lang="en-US" dirty="0"/>
          </a:p>
        </p:txBody>
      </p:sp>
      <p:sp>
        <p:nvSpPr>
          <p:cNvPr id="191491" name="Rectangle 3"/>
          <p:cNvSpPr>
            <a:spLocks noGrp="1" noChangeArrowheads="1"/>
          </p:cNvSpPr>
          <p:nvPr>
            <p:ph type="body" idx="1"/>
          </p:nvPr>
        </p:nvSpPr>
        <p:spPr>
          <a:xfrm>
            <a:off x="1992314" y="1916113"/>
            <a:ext cx="8435975" cy="4525962"/>
          </a:xfrm>
        </p:spPr>
        <p:txBody>
          <a:bodyPr/>
          <a:lstStyle/>
          <a:p>
            <a:pPr algn="r">
              <a:buFontTx/>
              <a:buNone/>
            </a:pPr>
            <a:r>
              <a:rPr lang="fa-IR"/>
              <a:t>   در یک  دوره  معین  بر اساس  تعریف فوق ازهزینه های      ثابت انتظار نمی رود که مجموع آن با تغییرات سطح تولید </a:t>
            </a:r>
            <a:endParaRPr lang="en-US" dirty="0"/>
          </a:p>
          <a:p>
            <a:pPr algn="r" rtl="1">
              <a:buFontTx/>
              <a:buNone/>
            </a:pPr>
            <a:r>
              <a:rPr lang="fa-IR"/>
              <a:t>   تغییر کند . البته این امر با آن معنی نیست  که هزینه های  ثابت تا بی نهایت سال</a:t>
            </a:r>
            <a:r>
              <a:rPr lang="en-US" dirty="0"/>
              <a:t>  </a:t>
            </a:r>
            <a:r>
              <a:rPr lang="fa-IR"/>
              <a:t>و بدون توجه به سطح تولید  ثابت باقی خواهد ماند.</a:t>
            </a:r>
            <a:endParaRPr lang="en-US" dirty="0"/>
          </a:p>
          <a:p>
            <a:pPr algn="r">
              <a:buFontTx/>
              <a:buNone/>
            </a:pPr>
            <a:endParaRPr lang="en-US" dirty="0"/>
          </a:p>
        </p:txBody>
      </p:sp>
    </p:spTree>
    <p:extLst>
      <p:ext uri="{BB962C8B-B14F-4D97-AF65-F5344CB8AC3E}">
        <p14:creationId xmlns:p14="http://schemas.microsoft.com/office/powerpoint/2010/main" val="1727854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341A8A9-E823-4634-A221-08C321EA93D0}" type="slidenum">
              <a:rPr lang="en-US"/>
              <a:pPr/>
              <a:t>12</a:t>
            </a:fld>
            <a:endParaRPr lang="en-US" dirty="0"/>
          </a:p>
        </p:txBody>
      </p:sp>
      <p:sp>
        <p:nvSpPr>
          <p:cNvPr id="192515" name="Rectangle 3"/>
          <p:cNvSpPr>
            <a:spLocks noGrp="1" noChangeArrowheads="1"/>
          </p:cNvSpPr>
          <p:nvPr>
            <p:ph type="body" idx="1"/>
          </p:nvPr>
        </p:nvSpPr>
        <p:spPr>
          <a:xfrm>
            <a:off x="1992313" y="1484313"/>
            <a:ext cx="8229600" cy="4824412"/>
          </a:xfrm>
        </p:spPr>
        <p:txBody>
          <a:bodyPr/>
          <a:lstStyle/>
          <a:p>
            <a:pPr algn="r" rtl="1">
              <a:buFontTx/>
              <a:buNone/>
            </a:pPr>
            <a:r>
              <a:rPr lang="fa-IR"/>
              <a:t>   تعریف  دقیق تری که  قبلا  برای  هزینه های  ثابت  ارائه گردید ، عنوان می کرد  که  فقط  وقتی  دو  مشخصه  زیر وجود  داشته باشد</a:t>
            </a:r>
            <a:r>
              <a:rPr lang="en-US" dirty="0"/>
              <a:t> </a:t>
            </a:r>
            <a:r>
              <a:rPr lang="fa-IR"/>
              <a:t> با  تغییرات  سطح  تولیدمبلغ هزینه های ثابت تغییری نمی کند :</a:t>
            </a:r>
            <a:endParaRPr lang="en-US" dirty="0"/>
          </a:p>
          <a:p>
            <a:pPr algn="r">
              <a:buFontTx/>
              <a:buNone/>
            </a:pPr>
            <a:r>
              <a:rPr lang="fa-IR"/>
              <a:t>   1- در یک دوره معین زمانی    </a:t>
            </a:r>
            <a:r>
              <a:rPr lang="en-US" dirty="0"/>
              <a:t> </a:t>
            </a:r>
          </a:p>
          <a:p>
            <a:pPr algn="r">
              <a:buFontTx/>
              <a:buNone/>
            </a:pPr>
            <a:r>
              <a:rPr lang="fa-IR"/>
              <a:t>   2- در یک محدوده معین از سطح تولید</a:t>
            </a:r>
            <a:r>
              <a:rPr lang="en-US" dirty="0"/>
              <a:t> </a:t>
            </a:r>
          </a:p>
        </p:txBody>
      </p:sp>
    </p:spTree>
    <p:extLst>
      <p:ext uri="{BB962C8B-B14F-4D97-AF65-F5344CB8AC3E}">
        <p14:creationId xmlns:p14="http://schemas.microsoft.com/office/powerpoint/2010/main" val="3198175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A5A97EB-8BAA-4137-AD02-13F188FB25CF}" type="slidenum">
              <a:rPr lang="en-US"/>
              <a:pPr/>
              <a:t>13</a:t>
            </a:fld>
            <a:endParaRPr lang="en-US" dirty="0"/>
          </a:p>
        </p:txBody>
      </p:sp>
      <p:sp>
        <p:nvSpPr>
          <p:cNvPr id="193539" name="Rectangle 3"/>
          <p:cNvSpPr>
            <a:spLocks noGrp="1" noChangeArrowheads="1"/>
          </p:cNvSpPr>
          <p:nvPr>
            <p:ph type="body" idx="1"/>
          </p:nvPr>
        </p:nvSpPr>
        <p:spPr/>
        <p:txBody>
          <a:bodyPr/>
          <a:lstStyle/>
          <a:p>
            <a:pPr algn="r" rtl="1">
              <a:buFontTx/>
              <a:buNone/>
            </a:pPr>
            <a:r>
              <a:rPr lang="fa-IR"/>
              <a:t>   در مورد توضیح مشخصه اول یعنی  یک  دوره   معین  زمانی به مثال زیر توجه کنید</a:t>
            </a:r>
            <a:r>
              <a:rPr lang="en-US" dirty="0"/>
              <a:t>:</a:t>
            </a:r>
            <a:endParaRPr lang="fa-IR"/>
          </a:p>
          <a:p>
            <a:pPr algn="r">
              <a:buFontTx/>
              <a:buNone/>
            </a:pPr>
            <a:r>
              <a:rPr lang="fa-IR"/>
              <a:t>  فرض کنید شخصی می خواهد سه قلم ازهزینه های ثابت    </a:t>
            </a:r>
            <a:r>
              <a:rPr lang="en-US" dirty="0"/>
              <a:t>      </a:t>
            </a:r>
            <a:r>
              <a:rPr lang="fa-IR"/>
              <a:t>  شرکت منفردرا که بخشی از 10 میلیون ریال هزینه های   ثابت آن درسال1369بوده است برای سال 1370 پیش - </a:t>
            </a:r>
            <a:r>
              <a:rPr lang="en-US" dirty="0"/>
              <a:t>        </a:t>
            </a:r>
            <a:r>
              <a:rPr lang="fa-IR"/>
              <a:t>  بینی  کند . </a:t>
            </a:r>
            <a:endParaRPr lang="en-US" dirty="0"/>
          </a:p>
        </p:txBody>
      </p:sp>
    </p:spTree>
    <p:extLst>
      <p:ext uri="{BB962C8B-B14F-4D97-AF65-F5344CB8AC3E}">
        <p14:creationId xmlns:p14="http://schemas.microsoft.com/office/powerpoint/2010/main" val="3273197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6"/>
          <p:cNvSpPr>
            <a:spLocks noGrp="1"/>
          </p:cNvSpPr>
          <p:nvPr>
            <p:ph type="sldNum" sz="quarter" idx="12"/>
          </p:nvPr>
        </p:nvSpPr>
        <p:spPr/>
        <p:txBody>
          <a:bodyPr/>
          <a:lstStyle/>
          <a:p>
            <a:fld id="{F0D7B87F-0E18-4AF3-B394-BF69AE6858B0}" type="slidenum">
              <a:rPr lang="en-US"/>
              <a:pPr/>
              <a:t>14</a:t>
            </a:fld>
            <a:endParaRPr lang="en-US" dirty="0"/>
          </a:p>
        </p:txBody>
      </p:sp>
      <p:graphicFrame>
        <p:nvGraphicFramePr>
          <p:cNvPr id="194612" name="Group 52"/>
          <p:cNvGraphicFramePr>
            <a:graphicFrameLocks noGrp="1"/>
          </p:cNvGraphicFramePr>
          <p:nvPr>
            <p:ph sz="half" idx="2"/>
          </p:nvPr>
        </p:nvGraphicFramePr>
        <p:xfrm>
          <a:off x="2495551" y="2192339"/>
          <a:ext cx="7489825" cy="1504951"/>
        </p:xfrm>
        <a:graphic>
          <a:graphicData uri="http://schemas.openxmlformats.org/drawingml/2006/table">
            <a:tbl>
              <a:tblPr/>
              <a:tblGrid>
                <a:gridCol w="3738563"/>
                <a:gridCol w="3751262"/>
              </a:tblGrid>
              <a:tr h="523875">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500000ریال</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بیمه</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587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400000ریال</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اجاره</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5222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1500000ریال</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حقوق</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613" name="Rectangle 53"/>
          <p:cNvSpPr>
            <a:spLocks noChangeArrowheads="1"/>
          </p:cNvSpPr>
          <p:nvPr/>
        </p:nvSpPr>
        <p:spPr bwMode="auto">
          <a:xfrm>
            <a:off x="8040688" y="1"/>
            <a:ext cx="2952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a-IR" sz="2800">
                <a:effectLst>
                  <a:outerShdw blurRad="38100" dist="38100" dir="2700000" algn="tl">
                    <a:srgbClr val="000000"/>
                  </a:outerShdw>
                </a:effectLst>
                <a:latin typeface="Times New Roman" panose="02020603050405020304" pitchFamily="18" charset="0"/>
                <a:cs typeface="Times New Roman" panose="02020603050405020304" pitchFamily="18" charset="0"/>
              </a:rPr>
              <a:t>ادامه ی صفحه  قبل</a:t>
            </a:r>
            <a:endParaRPr lang="en-US" sz="28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194614" name="Rectangle 54"/>
          <p:cNvSpPr>
            <a:spLocks noChangeArrowheads="1"/>
          </p:cNvSpPr>
          <p:nvPr/>
        </p:nvSpPr>
        <p:spPr bwMode="auto">
          <a:xfrm>
            <a:off x="4808538" y="765175"/>
            <a:ext cx="45640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fa-IR" sz="3200">
                <a:effectLst>
                  <a:outerShdw blurRad="38100" dist="38100" dir="2700000" algn="tl">
                    <a:srgbClr val="000000"/>
                  </a:outerShdw>
                </a:effectLst>
                <a:latin typeface="Times New Roman" panose="02020603050405020304" pitchFamily="18" charset="0"/>
                <a:cs typeface="Times New Roman" panose="02020603050405020304" pitchFamily="18" charset="0"/>
              </a:rPr>
              <a:t>مبلغ هزینه ها  در زیر آمده است :</a:t>
            </a:r>
            <a:endParaRPr lang="en-US" sz="32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194615" name="Rectangle 55"/>
          <p:cNvSpPr>
            <a:spLocks noChangeArrowheads="1"/>
          </p:cNvSpPr>
          <p:nvPr/>
        </p:nvSpPr>
        <p:spPr bwMode="auto">
          <a:xfrm>
            <a:off x="1992314" y="4355337"/>
            <a:ext cx="8459787"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fa-IR" sz="3200">
                <a:effectLst>
                  <a:outerShdw blurRad="38100" dist="38100" dir="2700000" algn="tl">
                    <a:srgbClr val="000000"/>
                  </a:outerShdw>
                </a:effectLst>
                <a:latin typeface="Times New Roman" panose="02020603050405020304" pitchFamily="18" charset="0"/>
                <a:cs typeface="Times New Roman" panose="02020603050405020304" pitchFamily="18" charset="0"/>
              </a:rPr>
              <a:t>اگر  پیش  بینی  کند   که   هزینه   بیمه  و حقوق  20% افزایش خواهد  یافت   و طبق  قرار  داد  هزینه   اجاره   به 3500000 ریال  خواهد  رسید  . </a:t>
            </a:r>
            <a:endParaRPr lang="en-US" sz="32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endParaRPr lang="en-US" sz="32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7608182"/>
      </p:ext>
    </p:extLst>
  </p:cSld>
  <p:clrMapOvr>
    <a:masterClrMapping/>
  </p:clrMapOvr>
  <p:transition spd="slow">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p:cNvSpPr>
            <a:spLocks noGrp="1"/>
          </p:cNvSpPr>
          <p:nvPr>
            <p:ph type="sldNum" sz="quarter" idx="12"/>
          </p:nvPr>
        </p:nvSpPr>
        <p:spPr/>
        <p:txBody>
          <a:bodyPr/>
          <a:lstStyle/>
          <a:p>
            <a:fld id="{1765C264-B449-4B68-ADE8-A823A1A9B6CD}" type="slidenum">
              <a:rPr lang="en-US"/>
              <a:pPr/>
              <a:t>15</a:t>
            </a:fld>
            <a:endParaRPr lang="en-US" dirty="0"/>
          </a:p>
        </p:txBody>
      </p:sp>
      <p:sp>
        <p:nvSpPr>
          <p:cNvPr id="198661" name="Rectangle 5"/>
          <p:cNvSpPr>
            <a:spLocks noChangeArrowheads="1"/>
          </p:cNvSpPr>
          <p:nvPr/>
        </p:nvSpPr>
        <p:spPr bwMode="auto">
          <a:xfrm>
            <a:off x="6419850" y="188914"/>
            <a:ext cx="42481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fa-IR" sz="3200">
                <a:effectLst>
                  <a:outerShdw blurRad="38100" dist="38100" dir="2700000" algn="tl">
                    <a:srgbClr val="000000"/>
                  </a:outerShdw>
                </a:effectLst>
                <a:latin typeface="Times New Roman" panose="02020603050405020304" pitchFamily="18" charset="0"/>
                <a:cs typeface="Times New Roman" panose="02020603050405020304" pitchFamily="18" charset="0"/>
              </a:rPr>
              <a:t>مبالغ  زیر  بدست  خواهد  آمد :</a:t>
            </a:r>
            <a:endParaRPr lang="en-US" sz="32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graphicFrame>
        <p:nvGraphicFramePr>
          <p:cNvPr id="198662" name="Group 6"/>
          <p:cNvGraphicFramePr>
            <a:graphicFrameLocks noGrp="1"/>
          </p:cNvGraphicFramePr>
          <p:nvPr>
            <p:ph/>
          </p:nvPr>
        </p:nvGraphicFramePr>
        <p:xfrm>
          <a:off x="2711450" y="1195388"/>
          <a:ext cx="6985000" cy="1325564"/>
        </p:xfrm>
        <a:graphic>
          <a:graphicData uri="http://schemas.openxmlformats.org/drawingml/2006/table">
            <a:tbl>
              <a:tblPr/>
              <a:tblGrid>
                <a:gridCol w="3492500"/>
                <a:gridCol w="3492500"/>
              </a:tblGrid>
              <a:tr h="44291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600000</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بیمه </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73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1800000</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اجاره</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1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3500000</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حقوق</a:t>
                      </a:r>
                      <a:endPar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8677" name="Rectangle 21"/>
          <p:cNvSpPr>
            <a:spLocks noChangeArrowheads="1"/>
          </p:cNvSpPr>
          <p:nvPr/>
        </p:nvSpPr>
        <p:spPr bwMode="auto">
          <a:xfrm>
            <a:off x="2135188" y="3176777"/>
            <a:ext cx="77771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rtl="1"/>
            <a:r>
              <a:rPr lang="en-US" sz="3200" dirty="0">
                <a:latin typeface="Times New Roman" panose="02020603050405020304" pitchFamily="18" charset="0"/>
                <a:cs typeface="Times New Roman" panose="02020603050405020304" pitchFamily="18" charset="0"/>
              </a:rPr>
              <a:t> </a:t>
            </a:r>
            <a:r>
              <a:rPr lang="fa-IR" sz="3200">
                <a:effectLst>
                  <a:outerShdw blurRad="38100" dist="38100" dir="2700000" algn="tl">
                    <a:srgbClr val="000000"/>
                  </a:outerShdw>
                </a:effectLst>
                <a:latin typeface="Times New Roman" panose="02020603050405020304" pitchFamily="18" charset="0"/>
                <a:cs typeface="Times New Roman" panose="02020603050405020304" pitchFamily="18" charset="0"/>
              </a:rPr>
              <a:t>باز هم  این</a:t>
            </a:r>
            <a:r>
              <a:rPr lang="en-US" sz="3200" dirty="0">
                <a:effectLst>
                  <a:outerShdw blurRad="38100" dist="38100" dir="2700000" algn="tl">
                    <a:srgbClr val="000000"/>
                  </a:outerShdw>
                </a:effectLst>
                <a:latin typeface="Times New Roman" panose="02020603050405020304" pitchFamily="18" charset="0"/>
                <a:cs typeface="Times New Roman" panose="02020603050405020304" pitchFamily="18" charset="0"/>
              </a:rPr>
              <a:t>  </a:t>
            </a:r>
            <a:r>
              <a:rPr lang="fa-IR" sz="3200">
                <a:effectLst>
                  <a:outerShdw blurRad="38100" dist="38100" dir="2700000" algn="tl">
                    <a:srgbClr val="000000"/>
                  </a:outerShdw>
                </a:effectLst>
                <a:latin typeface="Times New Roman" panose="02020603050405020304" pitchFamily="18" charset="0"/>
                <a:cs typeface="Times New Roman" panose="02020603050405020304" pitchFamily="18" charset="0"/>
              </a:rPr>
              <a:t>هزینه ها   ثابت   هستند   و  فقط   مبالغ   آنها نسبت به سال 1369 متفاوت است.بسیاری از هزینه ها فقط در یک  دوره  معین  زمانی  ثابت  هستند .</a:t>
            </a:r>
            <a:endParaRPr lang="en-US" sz="3200" dirty="0">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9473483"/>
      </p:ext>
    </p:extLst>
  </p:cSld>
  <p:clrMapOvr>
    <a:masterClrMapping/>
  </p:clrMapOvr>
  <p:transition spd="slow">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9321202-4945-43D6-BA79-2D202E1D578E}" type="slidenum">
              <a:rPr lang="en-US"/>
              <a:pPr/>
              <a:t>16</a:t>
            </a:fld>
            <a:endParaRPr lang="en-US" dirty="0"/>
          </a:p>
        </p:txBody>
      </p:sp>
      <p:sp>
        <p:nvSpPr>
          <p:cNvPr id="200707" name="Rectangle 3"/>
          <p:cNvSpPr>
            <a:spLocks noGrp="1" noChangeArrowheads="1"/>
          </p:cNvSpPr>
          <p:nvPr>
            <p:ph type="body" idx="1"/>
          </p:nvPr>
        </p:nvSpPr>
        <p:spPr>
          <a:xfrm>
            <a:off x="1992313" y="2133600"/>
            <a:ext cx="8229600" cy="3240088"/>
          </a:xfrm>
        </p:spPr>
        <p:txBody>
          <a:bodyPr/>
          <a:lstStyle/>
          <a:p>
            <a:pPr algn="r">
              <a:buFontTx/>
              <a:buNone/>
            </a:pPr>
            <a:r>
              <a:rPr lang="fa-IR"/>
              <a:t>بسیاری از هزینه ها  فقط  در یک دوره  معین زمانی ثابت هستند  و  آگاهی  از این  حقیقت  که  در دوره های مختلف دارای  مبالغ  مختلفی  خواهند  بود  باعث نمی گردد که بر روی  طبقه بندی  آنها  در هزینه های  ثابت   موثر  باشد .</a:t>
            </a:r>
            <a:r>
              <a:rPr lang="en-US" dirty="0"/>
              <a:t>   </a:t>
            </a:r>
          </a:p>
        </p:txBody>
      </p:sp>
    </p:spTree>
    <p:extLst>
      <p:ext uri="{BB962C8B-B14F-4D97-AF65-F5344CB8AC3E}">
        <p14:creationId xmlns:p14="http://schemas.microsoft.com/office/powerpoint/2010/main" val="146979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BFA5174-0548-4538-8F6D-D6EE0F1D92A5}" type="slidenum">
              <a:rPr lang="en-US"/>
              <a:pPr/>
              <a:t>17</a:t>
            </a:fld>
            <a:endParaRPr lang="en-US" dirty="0"/>
          </a:p>
        </p:txBody>
      </p:sp>
      <p:sp>
        <p:nvSpPr>
          <p:cNvPr id="201731" name="Rectangle 3"/>
          <p:cNvSpPr>
            <a:spLocks noGrp="1" noChangeArrowheads="1"/>
          </p:cNvSpPr>
          <p:nvPr>
            <p:ph type="body" idx="1"/>
          </p:nvPr>
        </p:nvSpPr>
        <p:spPr>
          <a:xfrm>
            <a:off x="1992313" y="2133600"/>
            <a:ext cx="8229600" cy="2592388"/>
          </a:xfrm>
        </p:spPr>
        <p:txBody>
          <a:bodyPr/>
          <a:lstStyle/>
          <a:p>
            <a:pPr algn="r">
              <a:buFontTx/>
              <a:buNone/>
            </a:pPr>
            <a:r>
              <a:rPr lang="fa-IR"/>
              <a:t>هزینه های ثابت ممکن است در دوره های متفاوت مبالغ مختلفی را داشته باشندبلکه ممکن است در طی یک دوره معین نیز متفاوت  با  مبلغ پیش بینی شده باشند .</a:t>
            </a:r>
            <a:endParaRPr lang="en-US" dirty="0"/>
          </a:p>
        </p:txBody>
      </p:sp>
    </p:spTree>
    <p:extLst>
      <p:ext uri="{BB962C8B-B14F-4D97-AF65-F5344CB8AC3E}">
        <p14:creationId xmlns:p14="http://schemas.microsoft.com/office/powerpoint/2010/main" val="10666254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4B620A1-9DF8-4DD8-9552-45C9DDDDEF45}" type="slidenum">
              <a:rPr lang="en-US"/>
              <a:pPr/>
              <a:t>18</a:t>
            </a:fld>
            <a:endParaRPr lang="en-US" dirty="0"/>
          </a:p>
        </p:txBody>
      </p:sp>
      <p:sp>
        <p:nvSpPr>
          <p:cNvPr id="202755" name="Rectangle 3"/>
          <p:cNvSpPr>
            <a:spLocks noGrp="1" noChangeArrowheads="1"/>
          </p:cNvSpPr>
          <p:nvPr>
            <p:ph type="body" idx="1"/>
          </p:nvPr>
        </p:nvSpPr>
        <p:spPr>
          <a:xfrm>
            <a:off x="1981201" y="1600201"/>
            <a:ext cx="8435975" cy="4525963"/>
          </a:xfrm>
        </p:spPr>
        <p:txBody>
          <a:bodyPr/>
          <a:lstStyle/>
          <a:p>
            <a:pPr algn="r">
              <a:buFontTx/>
              <a:buNone/>
            </a:pPr>
            <a:r>
              <a:rPr lang="fa-IR"/>
              <a:t>مثال :</a:t>
            </a:r>
          </a:p>
          <a:p>
            <a:pPr algn="r">
              <a:buFontTx/>
              <a:buNone/>
            </a:pPr>
            <a:r>
              <a:rPr lang="fa-IR"/>
              <a:t>اگر قانونی  تصویب  شود  که  در سال 1370 موسسات  باید حد اقل30%  حقوق  کارکنان خود را  نسبت  به  سال1369 افزایش دهند  در این  صورت هزینه  حقوق  باز هم یکی از هزینه های ثابت  است  ولی  مبلغ  آن با مبلغ پیش بینی شده</a:t>
            </a:r>
            <a:r>
              <a:rPr lang="en-US" dirty="0"/>
              <a:t> </a:t>
            </a:r>
          </a:p>
          <a:p>
            <a:pPr algn="r">
              <a:buFontTx/>
              <a:buNone/>
            </a:pPr>
            <a:r>
              <a:rPr lang="fa-IR"/>
              <a:t>متفاوت  خواهد  بود .</a:t>
            </a:r>
            <a:endParaRPr lang="en-US" dirty="0"/>
          </a:p>
        </p:txBody>
      </p:sp>
    </p:spTree>
    <p:extLst>
      <p:ext uri="{BB962C8B-B14F-4D97-AF65-F5344CB8AC3E}">
        <p14:creationId xmlns:p14="http://schemas.microsoft.com/office/powerpoint/2010/main" val="3462843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2529EC5-7711-403E-BF8B-BDA25ECD255E}" type="slidenum">
              <a:rPr lang="en-US"/>
              <a:pPr/>
              <a:t>19</a:t>
            </a:fld>
            <a:endParaRPr lang="en-US" dirty="0"/>
          </a:p>
        </p:txBody>
      </p:sp>
      <p:sp>
        <p:nvSpPr>
          <p:cNvPr id="203779" name="Rectangle 3"/>
          <p:cNvSpPr>
            <a:spLocks noGrp="1" noChangeArrowheads="1"/>
          </p:cNvSpPr>
          <p:nvPr>
            <p:ph type="body" idx="1"/>
          </p:nvPr>
        </p:nvSpPr>
        <p:spPr>
          <a:xfrm>
            <a:off x="1992313" y="1844675"/>
            <a:ext cx="8229600" cy="3557588"/>
          </a:xfrm>
        </p:spPr>
        <p:txBody>
          <a:bodyPr/>
          <a:lstStyle/>
          <a:p>
            <a:pPr algn="r" rtl="1">
              <a:buFontTx/>
              <a:buNone/>
            </a:pPr>
            <a:r>
              <a:rPr lang="fa-IR"/>
              <a:t>  </a:t>
            </a:r>
            <a:r>
              <a:rPr lang="en-US" dirty="0"/>
              <a:t> </a:t>
            </a:r>
            <a:r>
              <a:rPr lang="fa-IR"/>
              <a:t>برای توضیح مشخصه دوم،یعنی</a:t>
            </a:r>
            <a:r>
              <a:rPr lang="en-US" dirty="0"/>
              <a:t> </a:t>
            </a:r>
            <a:r>
              <a:rPr lang="fa-IR"/>
              <a:t>در یک محدوده معینی از سطوح تولید</a:t>
            </a:r>
            <a:r>
              <a:rPr lang="en-US" dirty="0"/>
              <a:t>  </a:t>
            </a:r>
            <a:r>
              <a:rPr lang="fa-IR"/>
              <a:t>نیزازمثال زیر استفاده می کنیم:</a:t>
            </a:r>
          </a:p>
          <a:p>
            <a:pPr algn="r" rtl="1">
              <a:buFontTx/>
              <a:buNone/>
            </a:pPr>
            <a:r>
              <a:rPr lang="fa-IR"/>
              <a:t>   فرض کنید شرکت منفرد از ظرفیت  کامل تولیدی خود که تولید1500 واحد کالا است استفاده می کند  و این  شرکت درنظردارد که مقدار تولید  خود را به 3000 واحد برساند.</a:t>
            </a:r>
          </a:p>
        </p:txBody>
      </p:sp>
    </p:spTree>
    <p:extLst>
      <p:ext uri="{BB962C8B-B14F-4D97-AF65-F5344CB8AC3E}">
        <p14:creationId xmlns:p14="http://schemas.microsoft.com/office/powerpoint/2010/main" val="1126744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060457A-6F38-42CE-AD9C-E6E9EE5373D1}" type="slidenum">
              <a:rPr lang="en-US"/>
              <a:pPr/>
              <a:t>2</a:t>
            </a:fld>
            <a:endParaRPr lang="en-US" dirty="0"/>
          </a:p>
        </p:txBody>
      </p:sp>
      <p:sp>
        <p:nvSpPr>
          <p:cNvPr id="182275" name="Rectangle 3"/>
          <p:cNvSpPr>
            <a:spLocks noGrp="1" noChangeArrowheads="1"/>
          </p:cNvSpPr>
          <p:nvPr>
            <p:ph type="body" idx="1"/>
          </p:nvPr>
        </p:nvSpPr>
        <p:spPr/>
        <p:txBody>
          <a:bodyPr/>
          <a:lstStyle/>
          <a:p>
            <a:pPr algn="r">
              <a:buFontTx/>
              <a:buNone/>
            </a:pPr>
            <a:r>
              <a:rPr lang="fa-IR"/>
              <a:t>هزینه های ثابت ، هزینه های  متغیر  و هزینه های مخلوط :</a:t>
            </a:r>
            <a:r>
              <a:rPr lang="en-US" dirty="0"/>
              <a:t> </a:t>
            </a:r>
            <a:r>
              <a:rPr lang="fa-IR"/>
              <a:t>هزینه ها را می توان  به  صورت ثابت ،  متغیر و مخلوط طبقه بندی نمود. برای شناسایی  این  مطلب  که  هر هزینه مربوط به  کدام  طبقه از این هزینه ها می گردد باید رابطه آن را با  تغییر سطح تولید مشخص نمود .</a:t>
            </a:r>
            <a:endParaRPr lang="en-US" dirty="0"/>
          </a:p>
        </p:txBody>
      </p:sp>
    </p:spTree>
    <p:extLst>
      <p:ext uri="{BB962C8B-B14F-4D97-AF65-F5344CB8AC3E}">
        <p14:creationId xmlns:p14="http://schemas.microsoft.com/office/powerpoint/2010/main" val="6156243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8898B37-C5BB-421F-9D9D-C6431E149CEF}" type="slidenum">
              <a:rPr lang="en-US"/>
              <a:pPr/>
              <a:t>20</a:t>
            </a:fld>
            <a:endParaRPr lang="en-US" dirty="0"/>
          </a:p>
        </p:txBody>
      </p:sp>
      <p:sp>
        <p:nvSpPr>
          <p:cNvPr id="204803" name="Rectangle 3"/>
          <p:cNvSpPr>
            <a:spLocks noGrp="1" noChangeArrowheads="1"/>
          </p:cNvSpPr>
          <p:nvPr>
            <p:ph type="body" idx="1"/>
          </p:nvPr>
        </p:nvSpPr>
        <p:spPr/>
        <p:txBody>
          <a:bodyPr/>
          <a:lstStyle/>
          <a:p>
            <a:pPr algn="r" rtl="1">
              <a:buFontTx/>
              <a:buNone/>
            </a:pPr>
            <a:r>
              <a:rPr lang="fa-IR"/>
              <a:t>   آیا باز هم هزینه های ثابت این شرکت مبلغ  10000000</a:t>
            </a:r>
            <a:r>
              <a:rPr lang="en-US" dirty="0"/>
              <a:t> </a:t>
            </a:r>
            <a:r>
              <a:rPr lang="fa-IR"/>
              <a:t>ریال خواهد بود ؟ البته جواب منفی است. باید ماشین آلات جدیدی   خریداری  گردد  و  در نتیجه  هزینه  استهلاک ، هزینه حقوق ، و هزینه بیمه افزایش خواهد یافت،در نتیجه افزایش این هزینه ها کل  مبلغ  هزینه  ثابت  این  شرکت افزایش می یابد.</a:t>
            </a:r>
            <a:r>
              <a:rPr lang="en-US" dirty="0"/>
              <a:t>   </a:t>
            </a:r>
            <a:r>
              <a:rPr lang="fa-IR"/>
              <a:t> </a:t>
            </a:r>
            <a:endParaRPr lang="en-US" dirty="0"/>
          </a:p>
          <a:p>
            <a:endParaRPr lang="en-US" dirty="0"/>
          </a:p>
        </p:txBody>
      </p:sp>
    </p:spTree>
    <p:extLst>
      <p:ext uri="{BB962C8B-B14F-4D97-AF65-F5344CB8AC3E}">
        <p14:creationId xmlns:p14="http://schemas.microsoft.com/office/powerpoint/2010/main" val="21354565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3F09F64-8757-4A0E-B99C-66908967F7E6}" type="slidenum">
              <a:rPr lang="en-US"/>
              <a:pPr/>
              <a:t>21</a:t>
            </a:fld>
            <a:endParaRPr lang="en-US" dirty="0"/>
          </a:p>
        </p:txBody>
      </p:sp>
      <p:sp>
        <p:nvSpPr>
          <p:cNvPr id="205827" name="Rectangle 3"/>
          <p:cNvSpPr>
            <a:spLocks noGrp="1" noChangeArrowheads="1"/>
          </p:cNvSpPr>
          <p:nvPr>
            <p:ph type="body" idx="1"/>
          </p:nvPr>
        </p:nvSpPr>
        <p:spPr>
          <a:xfrm>
            <a:off x="1992313" y="2060575"/>
            <a:ext cx="8229600" cy="3341688"/>
          </a:xfrm>
        </p:spPr>
        <p:txBody>
          <a:bodyPr/>
          <a:lstStyle/>
          <a:p>
            <a:pPr algn="r">
              <a:buFontTx/>
              <a:buNone/>
            </a:pPr>
            <a:r>
              <a:rPr lang="fa-IR"/>
              <a:t>اگرهزینه های ثابت جدید برای افزایش سطح تولید،5 میلیون ریال  باشد دراینصورت  جمع هزینه های ثابت این  شرکت 15 میلیون ریال خواهد شد . همچنین  فرض  کنید  که  این شرکت  با  ظرفیت  جدید  خود  می تواند   حداکثر 3000</a:t>
            </a:r>
          </a:p>
          <a:p>
            <a:pPr algn="r">
              <a:buFontTx/>
              <a:buNone/>
            </a:pPr>
            <a:r>
              <a:rPr lang="fa-IR"/>
              <a:t>واحد کالا را تولید کند .</a:t>
            </a:r>
            <a:endParaRPr lang="en-US" dirty="0"/>
          </a:p>
        </p:txBody>
      </p:sp>
    </p:spTree>
    <p:extLst>
      <p:ext uri="{BB962C8B-B14F-4D97-AF65-F5344CB8AC3E}">
        <p14:creationId xmlns:p14="http://schemas.microsoft.com/office/powerpoint/2010/main" val="28554373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FCED971-F181-4B99-9522-E739DC7D2B1E}" type="slidenum">
              <a:rPr lang="en-US"/>
              <a:pPr/>
              <a:t>22</a:t>
            </a:fld>
            <a:endParaRPr lang="en-US" dirty="0"/>
          </a:p>
        </p:txBody>
      </p:sp>
      <p:sp>
        <p:nvSpPr>
          <p:cNvPr id="206851" name="Rectangle 3"/>
          <p:cNvSpPr>
            <a:spLocks noGrp="1" noChangeArrowheads="1"/>
          </p:cNvSpPr>
          <p:nvPr>
            <p:ph type="body" idx="1"/>
          </p:nvPr>
        </p:nvSpPr>
        <p:spPr>
          <a:xfrm>
            <a:off x="1919288" y="2060576"/>
            <a:ext cx="8229600" cy="4525963"/>
          </a:xfrm>
        </p:spPr>
        <p:txBody>
          <a:bodyPr/>
          <a:lstStyle/>
          <a:p>
            <a:pPr algn="r">
              <a:buFontTx/>
              <a:buNone/>
            </a:pPr>
            <a:r>
              <a:rPr lang="fa-IR"/>
              <a:t>اگراین شرکت بین صفرتا 1500واحد کالا تولید کند دراین محدوده تولید هزینه های ثابت 10میلیون ریال واگر میزان از1501واحد  تا 3000  واحد  باشد هزینه های  ثابت این شرکت  مبلغ 15میلیون  ریال خواهد بود .</a:t>
            </a:r>
            <a:endParaRPr lang="en-US" dirty="0"/>
          </a:p>
          <a:p>
            <a:pPr algn="r">
              <a:buFontTx/>
              <a:buNone/>
            </a:pPr>
            <a:endParaRPr lang="en-US" dirty="0"/>
          </a:p>
        </p:txBody>
      </p:sp>
    </p:spTree>
    <p:extLst>
      <p:ext uri="{BB962C8B-B14F-4D97-AF65-F5344CB8AC3E}">
        <p14:creationId xmlns:p14="http://schemas.microsoft.com/office/powerpoint/2010/main" val="236105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927BF91-7197-4119-989A-D8570B262F1F}" type="slidenum">
              <a:rPr lang="en-US"/>
              <a:pPr/>
              <a:t>23</a:t>
            </a:fld>
            <a:endParaRPr lang="en-US" dirty="0"/>
          </a:p>
        </p:txBody>
      </p:sp>
      <p:sp>
        <p:nvSpPr>
          <p:cNvPr id="207875" name="Rectangle 3"/>
          <p:cNvSpPr>
            <a:spLocks noGrp="1" noChangeArrowheads="1"/>
          </p:cNvSpPr>
          <p:nvPr>
            <p:ph type="body" idx="1"/>
          </p:nvPr>
        </p:nvSpPr>
        <p:spPr>
          <a:xfrm>
            <a:off x="1992313" y="1844675"/>
            <a:ext cx="8229600" cy="3989388"/>
          </a:xfrm>
        </p:spPr>
        <p:txBody>
          <a:bodyPr/>
          <a:lstStyle/>
          <a:p>
            <a:pPr algn="r">
              <a:buFontTx/>
              <a:buNone/>
            </a:pPr>
            <a:r>
              <a:rPr lang="fa-IR"/>
              <a:t>محدوده تولید و هزینه های متغیر: </a:t>
            </a:r>
            <a:r>
              <a:rPr lang="en-US" dirty="0"/>
              <a:t>  </a:t>
            </a:r>
            <a:r>
              <a:rPr lang="fa-IR"/>
              <a:t> </a:t>
            </a:r>
            <a:endParaRPr lang="en-US" b="1" dirty="0"/>
          </a:p>
          <a:p>
            <a:pPr algn="r" rtl="1">
              <a:buFontTx/>
              <a:buNone/>
            </a:pPr>
            <a:r>
              <a:rPr lang="fa-IR"/>
              <a:t>   در یک محدوده  معینی از  تولید  هزینه های  ثابت   تغییر</a:t>
            </a:r>
            <a:r>
              <a:rPr lang="en-US" dirty="0"/>
              <a:t> </a:t>
            </a:r>
            <a:r>
              <a:rPr lang="fa-IR"/>
              <a:t>نمی کنند  این  امر در مورد هزینه های  متغیر نیز صادق است  به  همین  دلیل  در تعریف  قبلی عنوان  شد که کلیه هزینه ها  در یک  محدوده  معینی  از  سطح  تولید دارای  رفتار معینی  هستند .</a:t>
            </a:r>
            <a:r>
              <a:rPr lang="en-US" dirty="0"/>
              <a:t> </a:t>
            </a:r>
          </a:p>
        </p:txBody>
      </p:sp>
    </p:spTree>
    <p:extLst>
      <p:ext uri="{BB962C8B-B14F-4D97-AF65-F5344CB8AC3E}">
        <p14:creationId xmlns:p14="http://schemas.microsoft.com/office/powerpoint/2010/main" val="383887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3B357D6-E331-477D-9BAF-3C15F33B5AE9}" type="slidenum">
              <a:rPr lang="en-US"/>
              <a:pPr/>
              <a:t>24</a:t>
            </a:fld>
            <a:endParaRPr lang="en-US" dirty="0"/>
          </a:p>
        </p:txBody>
      </p:sp>
      <p:sp>
        <p:nvSpPr>
          <p:cNvPr id="208899" name="Rectangle 3"/>
          <p:cNvSpPr>
            <a:spLocks noGrp="1" noChangeArrowheads="1"/>
          </p:cNvSpPr>
          <p:nvPr>
            <p:ph type="body" idx="1"/>
          </p:nvPr>
        </p:nvSpPr>
        <p:spPr/>
        <p:txBody>
          <a:bodyPr/>
          <a:lstStyle/>
          <a:p>
            <a:pPr algn="r" rtl="1">
              <a:buFontTx/>
              <a:buNone/>
            </a:pPr>
            <a:r>
              <a:rPr lang="fa-IR"/>
              <a:t>   هزینه های متغیر  هم  جهت  با  تغییرات  سطح تولید تغییر می کنند، یعنی هزینه  متغیر هر واحد از تولید  ثابت است. در عمل  کاملا این امکان وجود دارد  که  میانگین  هزینه (هزینه متغیر هر  واحد  از</a:t>
            </a:r>
            <a:r>
              <a:rPr lang="en-US" dirty="0"/>
              <a:t> </a:t>
            </a:r>
            <a:r>
              <a:rPr lang="fa-IR"/>
              <a:t>تولید) در محدوده های مختلف تولیدی  متفاوت  باشد</a:t>
            </a:r>
            <a:r>
              <a:rPr lang="en-US" dirty="0"/>
              <a:t> . </a:t>
            </a:r>
          </a:p>
        </p:txBody>
      </p:sp>
    </p:spTree>
    <p:extLst>
      <p:ext uri="{BB962C8B-B14F-4D97-AF65-F5344CB8AC3E}">
        <p14:creationId xmlns:p14="http://schemas.microsoft.com/office/powerpoint/2010/main" val="7029432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A9C3908-26E5-401E-AFDD-99DBAD8232C3}" type="slidenum">
              <a:rPr lang="en-US"/>
              <a:pPr/>
              <a:t>25</a:t>
            </a:fld>
            <a:endParaRPr lang="en-US" dirty="0"/>
          </a:p>
        </p:txBody>
      </p:sp>
      <p:sp>
        <p:nvSpPr>
          <p:cNvPr id="209923" name="Rectangle 3"/>
          <p:cNvSpPr>
            <a:spLocks noGrp="1" noChangeArrowheads="1"/>
          </p:cNvSpPr>
          <p:nvPr>
            <p:ph type="body" idx="1"/>
          </p:nvPr>
        </p:nvSpPr>
        <p:spPr>
          <a:xfrm>
            <a:off x="1992313" y="1844675"/>
            <a:ext cx="8229600" cy="3773488"/>
          </a:xfrm>
        </p:spPr>
        <p:txBody>
          <a:bodyPr/>
          <a:lstStyle/>
          <a:p>
            <a:pPr algn="r">
              <a:buFontTx/>
              <a:buNone/>
            </a:pPr>
            <a:r>
              <a:rPr lang="fa-IR"/>
              <a:t>البته این امر جای نگرانی ندارد چون فرض بر این است که شرکت مورد تجزیه  و تحلیل در یک محدوده تولیدی معینی در حال فعالیت می باشد .</a:t>
            </a:r>
            <a:endParaRPr lang="en-US" dirty="0"/>
          </a:p>
          <a:p>
            <a:pPr algn="r">
              <a:buFontTx/>
              <a:buNone/>
            </a:pPr>
            <a:r>
              <a:rPr lang="fa-IR"/>
              <a:t>لذا باید به خاطرداشته باشید که فقط در یک محدوده خاصی  از تولید  رفتار هزینه های  متغیر  به  صورت  فوق الذکر</a:t>
            </a:r>
            <a:r>
              <a:rPr lang="en-US" dirty="0"/>
              <a:t> </a:t>
            </a:r>
          </a:p>
          <a:p>
            <a:pPr algn="r">
              <a:buFontTx/>
              <a:buNone/>
            </a:pPr>
            <a:r>
              <a:rPr lang="fa-IR"/>
              <a:t>خواهد بود .</a:t>
            </a:r>
            <a:endParaRPr lang="en-US" dirty="0"/>
          </a:p>
        </p:txBody>
      </p:sp>
    </p:spTree>
    <p:extLst>
      <p:ext uri="{BB962C8B-B14F-4D97-AF65-F5344CB8AC3E}">
        <p14:creationId xmlns:p14="http://schemas.microsoft.com/office/powerpoint/2010/main" val="41533348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E76653D-7714-4061-9E18-488A15C80160}" type="slidenum">
              <a:rPr lang="en-US"/>
              <a:pPr/>
              <a:t>26</a:t>
            </a:fld>
            <a:endParaRPr lang="en-US" dirty="0"/>
          </a:p>
        </p:txBody>
      </p:sp>
      <p:sp>
        <p:nvSpPr>
          <p:cNvPr id="210947" name="Rectangle 3"/>
          <p:cNvSpPr>
            <a:spLocks noGrp="1" noChangeArrowheads="1"/>
          </p:cNvSpPr>
          <p:nvPr>
            <p:ph type="body" idx="1"/>
          </p:nvPr>
        </p:nvSpPr>
        <p:spPr>
          <a:xfrm>
            <a:off x="1992313" y="2133601"/>
            <a:ext cx="8229600" cy="3916363"/>
          </a:xfrm>
        </p:spPr>
        <p:txBody>
          <a:bodyPr/>
          <a:lstStyle/>
          <a:p>
            <a:pPr algn="r">
              <a:buFontTx/>
              <a:buNone/>
            </a:pPr>
            <a:r>
              <a:rPr lang="fa-IR"/>
              <a:t>تجزیه و تحلیل  قیمت تمام  شده - سطح  تولید - سود :</a:t>
            </a:r>
          </a:p>
          <a:p>
            <a:pPr algn="r">
              <a:buFontTx/>
              <a:buNone/>
            </a:pPr>
            <a:r>
              <a:rPr lang="en-US" dirty="0"/>
              <a:t> </a:t>
            </a:r>
            <a:r>
              <a:rPr lang="fa-IR"/>
              <a:t>حال که با مفاهیم هزینه های ثابت ومتغیرآشنا شدیم می توانیم وارد  بررسی یکی از  مفید ترین  ابزار حسابداری  به  نام تجزیه  و تحلیل  قیمت  تمام شده سطح  تولید – سود گردیم </a:t>
            </a:r>
            <a:endParaRPr lang="en-US" dirty="0"/>
          </a:p>
        </p:txBody>
      </p:sp>
    </p:spTree>
    <p:extLst>
      <p:ext uri="{BB962C8B-B14F-4D97-AF65-F5344CB8AC3E}">
        <p14:creationId xmlns:p14="http://schemas.microsoft.com/office/powerpoint/2010/main" val="19100035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B6CDA0F-BA5E-497E-A8C9-A4D43C60E27D}" type="slidenum">
              <a:rPr lang="en-US"/>
              <a:pPr/>
              <a:t>27</a:t>
            </a:fld>
            <a:endParaRPr lang="en-US" dirty="0"/>
          </a:p>
        </p:txBody>
      </p:sp>
      <p:sp>
        <p:nvSpPr>
          <p:cNvPr id="211971" name="Rectangle 3"/>
          <p:cNvSpPr>
            <a:spLocks noGrp="1" noChangeArrowheads="1"/>
          </p:cNvSpPr>
          <p:nvPr>
            <p:ph type="body" idx="1"/>
          </p:nvPr>
        </p:nvSpPr>
        <p:spPr>
          <a:xfrm>
            <a:off x="1981201" y="1600201"/>
            <a:ext cx="8435975" cy="4525963"/>
          </a:xfrm>
        </p:spPr>
        <p:txBody>
          <a:bodyPr/>
          <a:lstStyle/>
          <a:p>
            <a:pPr algn="r" rtl="1">
              <a:buFontTx/>
              <a:buNone/>
            </a:pPr>
            <a:r>
              <a:rPr lang="fa-IR"/>
              <a:t>   در تجزیه  و تحلیل  قیمت  تمام  شده - سطح  تولید</a:t>
            </a:r>
            <a:r>
              <a:rPr lang="en-US" dirty="0"/>
              <a:t>  -   </a:t>
            </a:r>
            <a:r>
              <a:rPr lang="fa-IR"/>
              <a:t>سود حسابداران  به  این  نکته  بر  می خورند  که  عوامل  متغیر زیادی نظیرقیمت  فروش ، محصولات تولیدی ،  هزینه های متغیر هر واحد ، هزینه های ثابت ، مقدار تولید  و فروش بر روی  سود  موسسات  تاثیر می گذارند.</a:t>
            </a:r>
            <a:r>
              <a:rPr lang="en-US" dirty="0"/>
              <a:t>  </a:t>
            </a:r>
          </a:p>
        </p:txBody>
      </p:sp>
    </p:spTree>
    <p:extLst>
      <p:ext uri="{BB962C8B-B14F-4D97-AF65-F5344CB8AC3E}">
        <p14:creationId xmlns:p14="http://schemas.microsoft.com/office/powerpoint/2010/main" val="8805107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378DD0A-83CB-4F7E-AE63-267E0DD1F3B2}" type="slidenum">
              <a:rPr lang="en-US"/>
              <a:pPr/>
              <a:t>28</a:t>
            </a:fld>
            <a:endParaRPr lang="en-US" dirty="0"/>
          </a:p>
        </p:txBody>
      </p:sp>
      <p:sp>
        <p:nvSpPr>
          <p:cNvPr id="212995" name="Rectangle 3"/>
          <p:cNvSpPr>
            <a:spLocks noGrp="1" noChangeArrowheads="1"/>
          </p:cNvSpPr>
          <p:nvPr>
            <p:ph type="body" idx="1"/>
          </p:nvPr>
        </p:nvSpPr>
        <p:spPr>
          <a:xfrm>
            <a:off x="2063751" y="1844676"/>
            <a:ext cx="8137525" cy="2765425"/>
          </a:xfrm>
        </p:spPr>
        <p:txBody>
          <a:bodyPr/>
          <a:lstStyle/>
          <a:p>
            <a:pPr algn="r">
              <a:buFontTx/>
              <a:buNone/>
            </a:pPr>
            <a:r>
              <a:rPr lang="fa-IR"/>
              <a:t>درتجزیه و تحلیل قیمت تمام شده- سطح تولید - سود روابط این عوامل متغیر و تاثیر تغییرات این عوامل بر روی سود موسسات مورد ارزیابی  و بررسی  قرار  می گیرد  نقطه  سربسر سطحی از فروش (تعداد یا مبلغ ) است که در این سطح  سود  موسسه  صفر  خواهد  بود . </a:t>
            </a:r>
            <a:r>
              <a:rPr lang="en-US" dirty="0"/>
              <a:t> </a:t>
            </a:r>
          </a:p>
        </p:txBody>
      </p:sp>
    </p:spTree>
    <p:extLst>
      <p:ext uri="{BB962C8B-B14F-4D97-AF65-F5344CB8AC3E}">
        <p14:creationId xmlns:p14="http://schemas.microsoft.com/office/powerpoint/2010/main" val="2172210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DBD4F6F-8765-4E9A-BC18-E411A2300517}" type="slidenum">
              <a:rPr lang="en-US"/>
              <a:pPr/>
              <a:t>29</a:t>
            </a:fld>
            <a:endParaRPr lang="en-US" dirty="0"/>
          </a:p>
        </p:txBody>
      </p:sp>
      <p:sp>
        <p:nvSpPr>
          <p:cNvPr id="214019" name="Rectangle 3"/>
          <p:cNvSpPr>
            <a:spLocks noGrp="1" noChangeArrowheads="1"/>
          </p:cNvSpPr>
          <p:nvPr>
            <p:ph type="body" idx="1"/>
          </p:nvPr>
        </p:nvSpPr>
        <p:spPr>
          <a:xfrm>
            <a:off x="1992313" y="1412876"/>
            <a:ext cx="8064500" cy="3927475"/>
          </a:xfrm>
        </p:spPr>
        <p:txBody>
          <a:bodyPr/>
          <a:lstStyle/>
          <a:p>
            <a:pPr algn="r">
              <a:buFontTx/>
              <a:buNone/>
            </a:pPr>
            <a:r>
              <a:rPr lang="en-US" dirty="0"/>
              <a:t> </a:t>
            </a:r>
            <a:r>
              <a:rPr lang="fa-IR"/>
              <a:t>  در مورد مثال فوق نحوه محاسبه نقطه سربسر  بر  حسب   مقدار به شرح زیر است :</a:t>
            </a:r>
          </a:p>
          <a:p>
            <a:pPr algn="ctr">
              <a:buFontTx/>
              <a:buNone/>
            </a:pPr>
            <a:r>
              <a:rPr lang="fa-IR"/>
              <a:t>                     جمع هزینه ها - فروش = سود خالص</a:t>
            </a:r>
          </a:p>
          <a:p>
            <a:pPr algn="r" rtl="1">
              <a:buFontTx/>
              <a:buNone/>
            </a:pPr>
            <a:r>
              <a:rPr lang="fa-IR"/>
              <a:t>   جمع هزینه ها عبارتند از هزینه های متغیر و هزینه های ثابت ، لذا معادله فوق را </a:t>
            </a:r>
            <a:r>
              <a:rPr lang="en-US" dirty="0"/>
              <a:t> </a:t>
            </a:r>
            <a:r>
              <a:rPr lang="fa-IR" i="1"/>
              <a:t>می توان به شرح زیر نوشت</a:t>
            </a:r>
            <a:r>
              <a:rPr lang="en-US" i="1" dirty="0"/>
              <a:t>:</a:t>
            </a:r>
            <a:endParaRPr lang="fa-IR" i="1"/>
          </a:p>
          <a:p>
            <a:pPr algn="r" rtl="1">
              <a:buFontTx/>
              <a:buNone/>
            </a:pPr>
            <a:r>
              <a:rPr lang="fa-IR" i="1"/>
              <a:t> </a:t>
            </a:r>
            <a:r>
              <a:rPr lang="fa-IR"/>
              <a:t>هزینه های ثابت - هزینه های متغیر- فروش=سود خالص</a:t>
            </a:r>
            <a:endParaRPr lang="en-US" dirty="0"/>
          </a:p>
        </p:txBody>
      </p:sp>
    </p:spTree>
    <p:extLst>
      <p:ext uri="{BB962C8B-B14F-4D97-AF65-F5344CB8AC3E}">
        <p14:creationId xmlns:p14="http://schemas.microsoft.com/office/powerpoint/2010/main" val="11702291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6A9CA68-CE69-48CB-9EDF-509C6B33792C}" type="slidenum">
              <a:rPr lang="en-US"/>
              <a:pPr/>
              <a:t>3</a:t>
            </a:fld>
            <a:endParaRPr lang="en-US" dirty="0"/>
          </a:p>
        </p:txBody>
      </p:sp>
      <p:sp>
        <p:nvSpPr>
          <p:cNvPr id="183299" name="Rectangle 3"/>
          <p:cNvSpPr>
            <a:spLocks noGrp="1" noChangeArrowheads="1"/>
          </p:cNvSpPr>
          <p:nvPr>
            <p:ph type="body" idx="1"/>
          </p:nvPr>
        </p:nvSpPr>
        <p:spPr/>
        <p:txBody>
          <a:bodyPr/>
          <a:lstStyle/>
          <a:p>
            <a:pPr algn="r">
              <a:buFontTx/>
              <a:buNone/>
            </a:pPr>
            <a:r>
              <a:rPr lang="fa-IR"/>
              <a:t>هزینه های متغییر:</a:t>
            </a:r>
            <a:endParaRPr lang="en-US" b="1" dirty="0"/>
          </a:p>
          <a:p>
            <a:pPr algn="r">
              <a:buFontTx/>
              <a:buNone/>
            </a:pPr>
            <a:r>
              <a:rPr lang="en-US" dirty="0"/>
              <a:t> </a:t>
            </a:r>
            <a:r>
              <a:rPr lang="fa-IR"/>
              <a:t>در مجموع مستقیما هم جهت  با تغییرات  سطح تولید تغییر می کنند  و درصد تغییرات آنها مساوی  با  درصد تغییرات </a:t>
            </a:r>
            <a:endParaRPr lang="en-US" dirty="0"/>
          </a:p>
          <a:p>
            <a:pPr algn="r">
              <a:buFontTx/>
              <a:buNone/>
            </a:pPr>
            <a:r>
              <a:rPr lang="fa-IR"/>
              <a:t>سطح تولید است . </a:t>
            </a:r>
          </a:p>
          <a:p>
            <a:pPr algn="r">
              <a:buFontTx/>
              <a:buNone/>
            </a:pPr>
            <a:r>
              <a:rPr lang="fa-IR"/>
              <a:t>هزینه هایی ازقبیل مواد مستقیم ، دستمزد مستقیم،کمیسیون فروش  معمولیترین  هزینه های  متغیر هستند .</a:t>
            </a:r>
            <a:endParaRPr lang="en-US" dirty="0"/>
          </a:p>
          <a:p>
            <a:pPr algn="r">
              <a:buFontTx/>
              <a:buNone/>
            </a:pPr>
            <a:endParaRPr lang="en-US" dirty="0"/>
          </a:p>
        </p:txBody>
      </p:sp>
    </p:spTree>
    <p:extLst>
      <p:ext uri="{BB962C8B-B14F-4D97-AF65-F5344CB8AC3E}">
        <p14:creationId xmlns:p14="http://schemas.microsoft.com/office/powerpoint/2010/main" val="3016008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E172725-4DA7-4AEB-957F-F90513757FA4}" type="slidenum">
              <a:rPr lang="en-US"/>
              <a:pPr/>
              <a:t>30</a:t>
            </a:fld>
            <a:endParaRPr lang="en-US" dirty="0"/>
          </a:p>
        </p:txBody>
      </p:sp>
      <p:sp>
        <p:nvSpPr>
          <p:cNvPr id="215043" name="Rectangle 3"/>
          <p:cNvSpPr>
            <a:spLocks noGrp="1" noChangeArrowheads="1"/>
          </p:cNvSpPr>
          <p:nvPr>
            <p:ph type="body" idx="1"/>
          </p:nvPr>
        </p:nvSpPr>
        <p:spPr/>
        <p:txBody>
          <a:bodyPr/>
          <a:lstStyle/>
          <a:p>
            <a:pPr algn="r">
              <a:buFontTx/>
              <a:buNone/>
            </a:pPr>
            <a:r>
              <a:rPr lang="fa-IR"/>
              <a:t>   صورت سود و زیان به فرم حاشیه سود :</a:t>
            </a:r>
          </a:p>
          <a:p>
            <a:pPr algn="r" rtl="1">
              <a:buFontTx/>
              <a:buNone/>
            </a:pPr>
            <a:r>
              <a:rPr lang="fa-IR"/>
              <a:t>   برای تعیین مقدار  فروش  در نقطه سربسر باید صورت</a:t>
            </a:r>
            <a:r>
              <a:rPr lang="en-US" dirty="0"/>
              <a:t> </a:t>
            </a:r>
            <a:r>
              <a:rPr lang="fa-IR"/>
              <a:t>سود و زیانی تهیه کرد که درآن از تجزیه و تحلیل قیمت تمام شده - سطح تولید - سود استفاده  شده باشد  صورت سود و زیان  به  فرم  حاشیه  سود  می گویند .</a:t>
            </a:r>
            <a:endParaRPr lang="en-US" dirty="0"/>
          </a:p>
          <a:p>
            <a:pPr algn="r">
              <a:buFontTx/>
              <a:buNone/>
            </a:pPr>
            <a:r>
              <a:rPr lang="en-US" dirty="0"/>
              <a:t> </a:t>
            </a:r>
          </a:p>
          <a:p>
            <a:pPr algn="r">
              <a:buFontTx/>
              <a:buNone/>
            </a:pPr>
            <a:endParaRPr lang="en-US" dirty="0"/>
          </a:p>
        </p:txBody>
      </p:sp>
    </p:spTree>
    <p:extLst>
      <p:ext uri="{BB962C8B-B14F-4D97-AF65-F5344CB8AC3E}">
        <p14:creationId xmlns:p14="http://schemas.microsoft.com/office/powerpoint/2010/main" val="3981471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463C94AB-87EA-4A7E-867E-EB9F102A61C1}" type="slidenum">
              <a:rPr lang="en-US"/>
              <a:pPr/>
              <a:t>31</a:t>
            </a:fld>
            <a:endParaRPr lang="en-US" dirty="0"/>
          </a:p>
        </p:txBody>
      </p:sp>
      <p:sp>
        <p:nvSpPr>
          <p:cNvPr id="216067" name="Rectangle 3"/>
          <p:cNvSpPr>
            <a:spLocks noGrp="1" noChangeArrowheads="1"/>
          </p:cNvSpPr>
          <p:nvPr>
            <p:ph type="body" idx="1"/>
          </p:nvPr>
        </p:nvSpPr>
        <p:spPr/>
        <p:txBody>
          <a:bodyPr/>
          <a:lstStyle/>
          <a:p>
            <a:pPr algn="r">
              <a:buFontTx/>
              <a:buNone/>
            </a:pPr>
            <a:r>
              <a:rPr lang="fa-IR"/>
              <a:t>شکل کلی صورت حساب سودوزیان به فرم حاشیه سود به شرح زیر است :</a:t>
            </a:r>
          </a:p>
          <a:p>
            <a:pPr algn="r">
              <a:buFontTx/>
              <a:buNone/>
            </a:pPr>
            <a:r>
              <a:rPr lang="en-US" dirty="0"/>
              <a:t>**</a:t>
            </a:r>
            <a:r>
              <a:rPr lang="fa-IR"/>
              <a:t>فروش                                                 </a:t>
            </a:r>
            <a:endParaRPr lang="en-US" dirty="0"/>
          </a:p>
          <a:p>
            <a:pPr algn="r">
              <a:buFontTx/>
              <a:buNone/>
            </a:pPr>
            <a:r>
              <a:rPr lang="en-US" dirty="0"/>
              <a:t>*</a:t>
            </a:r>
            <a:r>
              <a:rPr lang="fa-IR"/>
              <a:t>کسر می شود :هزینه های متغیر                    </a:t>
            </a:r>
            <a:endParaRPr lang="en-US" dirty="0"/>
          </a:p>
          <a:p>
            <a:pPr algn="r">
              <a:buFontTx/>
              <a:buNone/>
            </a:pPr>
            <a:r>
              <a:rPr lang="en-US" dirty="0"/>
              <a:t>*</a:t>
            </a:r>
            <a:r>
              <a:rPr lang="fa-IR"/>
              <a:t>مساوی است با :حاشیه سود                         </a:t>
            </a:r>
            <a:endParaRPr lang="en-US" dirty="0"/>
          </a:p>
          <a:p>
            <a:pPr algn="r">
              <a:buFontTx/>
              <a:buNone/>
            </a:pPr>
            <a:r>
              <a:rPr lang="en-US" dirty="0"/>
              <a:t>*</a:t>
            </a:r>
            <a:r>
              <a:rPr lang="fa-IR"/>
              <a:t>کسر می شود :هزینه های ثابت                     </a:t>
            </a:r>
            <a:endParaRPr lang="en-US" dirty="0"/>
          </a:p>
          <a:p>
            <a:pPr algn="r">
              <a:buFontTx/>
              <a:buNone/>
            </a:pPr>
            <a:r>
              <a:rPr lang="en-US" dirty="0"/>
              <a:t>*</a:t>
            </a:r>
            <a:r>
              <a:rPr lang="fa-IR"/>
              <a:t>مساوی است با:سود خالص                          </a:t>
            </a:r>
            <a:endParaRPr lang="en-US" dirty="0"/>
          </a:p>
        </p:txBody>
      </p:sp>
      <p:sp>
        <p:nvSpPr>
          <p:cNvPr id="216068" name="Line 4"/>
          <p:cNvSpPr>
            <a:spLocks noChangeShapeType="1"/>
          </p:cNvSpPr>
          <p:nvPr/>
        </p:nvSpPr>
        <p:spPr bwMode="auto">
          <a:xfrm>
            <a:off x="3143251" y="4076700"/>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6069" name="Line 5"/>
          <p:cNvSpPr>
            <a:spLocks noChangeShapeType="1"/>
          </p:cNvSpPr>
          <p:nvPr/>
        </p:nvSpPr>
        <p:spPr bwMode="auto">
          <a:xfrm>
            <a:off x="3143251" y="5300663"/>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6070" name="Line 6"/>
          <p:cNvSpPr>
            <a:spLocks noChangeShapeType="1"/>
          </p:cNvSpPr>
          <p:nvPr/>
        </p:nvSpPr>
        <p:spPr bwMode="auto">
          <a:xfrm>
            <a:off x="3143251" y="5805488"/>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6071" name="Line 7"/>
          <p:cNvSpPr>
            <a:spLocks noChangeShapeType="1"/>
          </p:cNvSpPr>
          <p:nvPr/>
        </p:nvSpPr>
        <p:spPr bwMode="auto">
          <a:xfrm>
            <a:off x="3143251" y="5734050"/>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extLst>
      <p:ext uri="{BB962C8B-B14F-4D97-AF65-F5344CB8AC3E}">
        <p14:creationId xmlns:p14="http://schemas.microsoft.com/office/powerpoint/2010/main" val="17933742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87780CB-926D-48E3-A50E-B4F890E6143D}" type="slidenum">
              <a:rPr lang="en-US"/>
              <a:pPr/>
              <a:t>32</a:t>
            </a:fld>
            <a:endParaRPr lang="en-US" dirty="0"/>
          </a:p>
        </p:txBody>
      </p:sp>
      <p:sp>
        <p:nvSpPr>
          <p:cNvPr id="217091" name="Rectangle 3"/>
          <p:cNvSpPr>
            <a:spLocks noGrp="1" noChangeArrowheads="1"/>
          </p:cNvSpPr>
          <p:nvPr>
            <p:ph type="body" idx="1"/>
          </p:nvPr>
        </p:nvSpPr>
        <p:spPr>
          <a:xfrm>
            <a:off x="1992313" y="1773239"/>
            <a:ext cx="8229600" cy="4060825"/>
          </a:xfrm>
        </p:spPr>
        <p:txBody>
          <a:bodyPr/>
          <a:lstStyle/>
          <a:p>
            <a:pPr algn="r">
              <a:buFontTx/>
              <a:buNone/>
            </a:pPr>
            <a:r>
              <a:rPr lang="fa-IR"/>
              <a:t>    در این فرم ازصورت سود وزیان کلیه هزینه های متغیر </a:t>
            </a:r>
          </a:p>
          <a:p>
            <a:pPr algn="r">
              <a:buFontTx/>
              <a:buNone/>
            </a:pPr>
            <a:r>
              <a:rPr lang="fa-IR"/>
              <a:t>    با  یکدیگر  جمع   شده  و  از  فروش  کسر  می گردد .</a:t>
            </a:r>
          </a:p>
          <a:p>
            <a:pPr algn="r">
              <a:buFontTx/>
              <a:buNone/>
            </a:pPr>
            <a:r>
              <a:rPr lang="fa-IR"/>
              <a:t>    به  ما  به التفاوت  این  دو مبلغ جمع  حاشیه  سود گفته        می شود و به همین دلیل است که به این فرم ازصورت     سود  و زیان صورت سود و زیان  به فرم حاشیه سود      می گویند.</a:t>
            </a:r>
          </a:p>
        </p:txBody>
      </p:sp>
    </p:spTree>
    <p:extLst>
      <p:ext uri="{BB962C8B-B14F-4D97-AF65-F5344CB8AC3E}">
        <p14:creationId xmlns:p14="http://schemas.microsoft.com/office/powerpoint/2010/main" val="5863477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822A956-5508-43B9-AE1D-B050532B28E6}" type="slidenum">
              <a:rPr lang="en-US"/>
              <a:pPr/>
              <a:t>33</a:t>
            </a:fld>
            <a:endParaRPr lang="en-US" dirty="0"/>
          </a:p>
        </p:txBody>
      </p:sp>
      <p:sp>
        <p:nvSpPr>
          <p:cNvPr id="218115" name="Rectangle 3"/>
          <p:cNvSpPr>
            <a:spLocks noGrp="1" noChangeArrowheads="1"/>
          </p:cNvSpPr>
          <p:nvPr>
            <p:ph type="body" idx="1"/>
          </p:nvPr>
        </p:nvSpPr>
        <p:spPr>
          <a:xfrm>
            <a:off x="1703388" y="2133601"/>
            <a:ext cx="8229600" cy="3095625"/>
          </a:xfrm>
        </p:spPr>
        <p:txBody>
          <a:bodyPr/>
          <a:lstStyle/>
          <a:p>
            <a:pPr lvl="1" algn="r">
              <a:buFont typeface="Tahoma" panose="020B0604030504040204" pitchFamily="34" charset="0"/>
              <a:buNone/>
            </a:pPr>
            <a:r>
              <a:rPr lang="fa-IR" sz="3200"/>
              <a:t>سپس تمام  هزینه های  ثابت ( هزینه های  ثابت  تولید ، فروش ، اداری و عمومی )  نیز  با  یکدیگر جمع گشته و ازحاشیه سود کسر می شود تا در نتیجه  سود  خالص به دست آید . </a:t>
            </a:r>
            <a:endParaRPr lang="en-US" sz="3200" dirty="0"/>
          </a:p>
        </p:txBody>
      </p:sp>
    </p:spTree>
    <p:extLst>
      <p:ext uri="{BB962C8B-B14F-4D97-AF65-F5344CB8AC3E}">
        <p14:creationId xmlns:p14="http://schemas.microsoft.com/office/powerpoint/2010/main" val="28427664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7BAAD5E-8996-4FC8-B8EF-B32D2F9D3753}" type="slidenum">
              <a:rPr lang="en-US"/>
              <a:pPr/>
              <a:t>34</a:t>
            </a:fld>
            <a:endParaRPr lang="en-US" dirty="0"/>
          </a:p>
        </p:txBody>
      </p:sp>
      <p:sp>
        <p:nvSpPr>
          <p:cNvPr id="219139" name="Rectangle 3"/>
          <p:cNvSpPr>
            <a:spLocks noGrp="1" noChangeArrowheads="1"/>
          </p:cNvSpPr>
          <p:nvPr>
            <p:ph type="body" idx="1"/>
          </p:nvPr>
        </p:nvSpPr>
        <p:spPr/>
        <p:txBody>
          <a:bodyPr/>
          <a:lstStyle/>
          <a:p>
            <a:pPr algn="r">
              <a:buFontTx/>
              <a:buNone/>
            </a:pPr>
            <a:r>
              <a:rPr lang="fa-IR"/>
              <a:t>چنانچه  :</a:t>
            </a:r>
          </a:p>
          <a:p>
            <a:pPr algn="r">
              <a:buFontTx/>
              <a:buNone/>
            </a:pPr>
            <a:r>
              <a:rPr lang="fa-IR"/>
              <a:t>1- اگرحاشیه  سود  بیشتر از هزینه های  ثابت  باشد  سود حاصل می گردد .</a:t>
            </a:r>
          </a:p>
          <a:p>
            <a:pPr algn="r">
              <a:buFontTx/>
              <a:buNone/>
            </a:pPr>
            <a:r>
              <a:rPr lang="fa-IR"/>
              <a:t>2- اگرحاشیه سود کمتر باشد موسسه متحمل زیان می شود </a:t>
            </a:r>
          </a:p>
          <a:p>
            <a:pPr algn="r">
              <a:buFontTx/>
              <a:buNone/>
            </a:pPr>
            <a:r>
              <a:rPr lang="fa-IR"/>
              <a:t>3- اگر حاشیه سود  دقیقا مساوی با هزینه های ثابت  باشد </a:t>
            </a:r>
            <a:endParaRPr lang="en-US" dirty="0"/>
          </a:p>
          <a:p>
            <a:pPr algn="r">
              <a:buFontTx/>
              <a:buNone/>
            </a:pPr>
            <a:r>
              <a:rPr lang="fa-IR"/>
              <a:t>در نقطه سر بسر قرار می گیرد .</a:t>
            </a:r>
            <a:endParaRPr lang="en-US" dirty="0"/>
          </a:p>
        </p:txBody>
      </p:sp>
    </p:spTree>
    <p:extLst>
      <p:ext uri="{BB962C8B-B14F-4D97-AF65-F5344CB8AC3E}">
        <p14:creationId xmlns:p14="http://schemas.microsoft.com/office/powerpoint/2010/main" val="1061338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01846AE-B7E9-4D3A-81CE-F124BFAA740E}" type="slidenum">
              <a:rPr lang="en-US"/>
              <a:pPr/>
              <a:t>35</a:t>
            </a:fld>
            <a:endParaRPr lang="en-US" dirty="0"/>
          </a:p>
        </p:txBody>
      </p:sp>
      <p:sp>
        <p:nvSpPr>
          <p:cNvPr id="220163" name="Rectangle 3"/>
          <p:cNvSpPr>
            <a:spLocks noGrp="1" noChangeArrowheads="1"/>
          </p:cNvSpPr>
          <p:nvPr>
            <p:ph type="body" idx="1"/>
          </p:nvPr>
        </p:nvSpPr>
        <p:spPr>
          <a:xfrm>
            <a:off x="1992313" y="1916114"/>
            <a:ext cx="8229600" cy="3557587"/>
          </a:xfrm>
        </p:spPr>
        <p:txBody>
          <a:bodyPr/>
          <a:lstStyle/>
          <a:p>
            <a:pPr algn="r">
              <a:buFontTx/>
              <a:buNone/>
            </a:pPr>
            <a:r>
              <a:rPr lang="fa-IR"/>
              <a:t> چنانچه گفته شد مابه التفاوت حاشیه سود وهزینه های ثابت سود خالص است . لذا کلید اصلی برای کسب سود ، فروش تعداد کافی ازکالاها به نحوی  است  که  جمع  حاشیه  سود بیشتر از هزینه های ثابت شود .</a:t>
            </a:r>
            <a:endParaRPr lang="en-US" dirty="0"/>
          </a:p>
        </p:txBody>
      </p:sp>
    </p:spTree>
    <p:extLst>
      <p:ext uri="{BB962C8B-B14F-4D97-AF65-F5344CB8AC3E}">
        <p14:creationId xmlns:p14="http://schemas.microsoft.com/office/powerpoint/2010/main" val="38911491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98CE9D1-B149-44C9-BE5F-56BC4913901F}" type="slidenum">
              <a:rPr lang="en-US"/>
              <a:pPr/>
              <a:t>36</a:t>
            </a:fld>
            <a:endParaRPr lang="en-US" dirty="0"/>
          </a:p>
        </p:txBody>
      </p:sp>
      <p:sp>
        <p:nvSpPr>
          <p:cNvPr id="222211" name="Rectangle 3"/>
          <p:cNvSpPr>
            <a:spLocks noGrp="1" noChangeArrowheads="1"/>
          </p:cNvSpPr>
          <p:nvPr>
            <p:ph type="body" idx="1"/>
          </p:nvPr>
        </p:nvSpPr>
        <p:spPr/>
        <p:txBody>
          <a:bodyPr/>
          <a:lstStyle/>
          <a:p>
            <a:pPr algn="r" rtl="1">
              <a:buFontTx/>
              <a:buNone/>
            </a:pPr>
            <a:r>
              <a:rPr lang="fa-IR"/>
              <a:t>معمولا صورت سود  و زیان  به شکل زیر تهیه  می گردد:</a:t>
            </a:r>
            <a:endParaRPr lang="en-US" dirty="0"/>
          </a:p>
          <a:p>
            <a:pPr algn="r" rtl="1">
              <a:buFontTx/>
              <a:buNone/>
            </a:pPr>
            <a:r>
              <a:rPr lang="fa-IR"/>
              <a:t>درآمد حاصل از فروش                                     **</a:t>
            </a:r>
            <a:r>
              <a:rPr lang="en-US" dirty="0"/>
              <a:t>    </a:t>
            </a:r>
            <a:endParaRPr lang="fa-IR"/>
          </a:p>
          <a:p>
            <a:pPr algn="r" rtl="1">
              <a:buFontTx/>
              <a:buNone/>
            </a:pPr>
            <a:r>
              <a:rPr lang="fa-IR"/>
              <a:t>کسر می شود: قیمت تمام شده کالای فروش رفته         **</a:t>
            </a:r>
          </a:p>
          <a:p>
            <a:pPr algn="r" rtl="1">
              <a:buFontTx/>
              <a:buNone/>
            </a:pPr>
            <a:r>
              <a:rPr lang="fa-IR"/>
              <a:t>مساوی است با : سود ناویژه </a:t>
            </a:r>
            <a:r>
              <a:rPr lang="en-US" dirty="0"/>
              <a:t>          </a:t>
            </a:r>
            <a:r>
              <a:rPr lang="fa-IR"/>
              <a:t>                   **</a:t>
            </a:r>
          </a:p>
          <a:p>
            <a:pPr algn="r" rtl="1">
              <a:buFontTx/>
              <a:buNone/>
            </a:pPr>
            <a:r>
              <a:rPr lang="fa-IR"/>
              <a:t>کسر می شود : هزینه های اداری و عمومی              **</a:t>
            </a:r>
          </a:p>
          <a:p>
            <a:pPr algn="r" rtl="1">
              <a:buFontTx/>
              <a:buNone/>
            </a:pPr>
            <a:r>
              <a:rPr lang="fa-IR"/>
              <a:t>مساوی است با : سود خالص</a:t>
            </a:r>
            <a:r>
              <a:rPr lang="en-US" dirty="0"/>
              <a:t>    </a:t>
            </a:r>
            <a:r>
              <a:rPr lang="fa-IR"/>
              <a:t>                           **</a:t>
            </a:r>
            <a:r>
              <a:rPr lang="en-US" dirty="0"/>
              <a:t>  </a:t>
            </a:r>
          </a:p>
          <a:p>
            <a:pPr algn="r" rtl="1">
              <a:buFontTx/>
              <a:buNone/>
            </a:pPr>
            <a:r>
              <a:rPr lang="fa-IR"/>
              <a:t>صورت  سود  و  زیان  سنتی  به  این  صورت  است .</a:t>
            </a:r>
            <a:endParaRPr lang="en-US" dirty="0"/>
          </a:p>
        </p:txBody>
      </p:sp>
      <p:sp>
        <p:nvSpPr>
          <p:cNvPr id="222213" name="Line 5"/>
          <p:cNvSpPr>
            <a:spLocks noChangeShapeType="1"/>
          </p:cNvSpPr>
          <p:nvPr/>
        </p:nvSpPr>
        <p:spPr bwMode="auto">
          <a:xfrm>
            <a:off x="2279650" y="3500438"/>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2214" name="Line 6"/>
          <p:cNvSpPr>
            <a:spLocks noChangeShapeType="1"/>
          </p:cNvSpPr>
          <p:nvPr/>
        </p:nvSpPr>
        <p:spPr bwMode="auto">
          <a:xfrm>
            <a:off x="2279650" y="4724400"/>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2215" name="Line 7"/>
          <p:cNvSpPr>
            <a:spLocks noChangeShapeType="1"/>
          </p:cNvSpPr>
          <p:nvPr/>
        </p:nvSpPr>
        <p:spPr bwMode="auto">
          <a:xfrm>
            <a:off x="2279650" y="5229225"/>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2216" name="Line 8"/>
          <p:cNvSpPr>
            <a:spLocks noChangeShapeType="1"/>
          </p:cNvSpPr>
          <p:nvPr/>
        </p:nvSpPr>
        <p:spPr bwMode="auto">
          <a:xfrm>
            <a:off x="2279650" y="5300663"/>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extLst>
      <p:ext uri="{BB962C8B-B14F-4D97-AF65-F5344CB8AC3E}">
        <p14:creationId xmlns:p14="http://schemas.microsoft.com/office/powerpoint/2010/main" val="6923396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AE2B8F3-70C2-4581-863C-D20099C424B8}" type="slidenum">
              <a:rPr lang="en-US"/>
              <a:pPr/>
              <a:t>37</a:t>
            </a:fld>
            <a:endParaRPr lang="en-US" dirty="0"/>
          </a:p>
        </p:txBody>
      </p:sp>
      <p:sp>
        <p:nvSpPr>
          <p:cNvPr id="223235" name="Rectangle 3"/>
          <p:cNvSpPr>
            <a:spLocks noGrp="1" noChangeArrowheads="1"/>
          </p:cNvSpPr>
          <p:nvPr>
            <p:ph type="body" idx="1"/>
          </p:nvPr>
        </p:nvSpPr>
        <p:spPr>
          <a:xfrm>
            <a:off x="1992313" y="2276475"/>
            <a:ext cx="8229600" cy="2476500"/>
          </a:xfrm>
        </p:spPr>
        <p:txBody>
          <a:bodyPr/>
          <a:lstStyle/>
          <a:p>
            <a:pPr algn="r">
              <a:buFontTx/>
              <a:buNone/>
            </a:pPr>
            <a:r>
              <a:rPr lang="fa-IR"/>
              <a:t>وقتی صورت سود و زیان به فرم بالا تهیه می شود درواقع هزینه ها بر حسب عملکردشان آورده می شوند  لذا  به این فرم ازصورت سود و زیان،صورت سود وزیان عملکردی نیز گفته  می شود .</a:t>
            </a:r>
            <a:endParaRPr lang="en-US" dirty="0"/>
          </a:p>
        </p:txBody>
      </p:sp>
    </p:spTree>
    <p:extLst>
      <p:ext uri="{BB962C8B-B14F-4D97-AF65-F5344CB8AC3E}">
        <p14:creationId xmlns:p14="http://schemas.microsoft.com/office/powerpoint/2010/main" val="28292593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CCEDCAA-4A9F-41CD-A905-33BAF4A07FB5}" type="slidenum">
              <a:rPr lang="en-US"/>
              <a:pPr/>
              <a:t>38</a:t>
            </a:fld>
            <a:endParaRPr lang="en-US" dirty="0"/>
          </a:p>
        </p:txBody>
      </p:sp>
      <p:sp>
        <p:nvSpPr>
          <p:cNvPr id="224259" name="Rectangle 3"/>
          <p:cNvSpPr>
            <a:spLocks noGrp="1" noChangeArrowheads="1"/>
          </p:cNvSpPr>
          <p:nvPr>
            <p:ph type="body" idx="1"/>
          </p:nvPr>
        </p:nvSpPr>
        <p:spPr>
          <a:xfrm>
            <a:off x="1703388" y="1412876"/>
            <a:ext cx="8686800" cy="4060825"/>
          </a:xfrm>
        </p:spPr>
        <p:txBody>
          <a:bodyPr/>
          <a:lstStyle/>
          <a:p>
            <a:pPr algn="r">
              <a:buFontTx/>
              <a:buNone/>
            </a:pPr>
            <a:r>
              <a:rPr lang="fa-IR"/>
              <a:t>   مزیت صورت سود و زیان به فرم حاشیه سود نسبت به شکل     سنتی آن :</a:t>
            </a:r>
          </a:p>
          <a:p>
            <a:pPr algn="r">
              <a:buFontTx/>
              <a:buNone/>
            </a:pPr>
            <a:r>
              <a:rPr lang="en-US" dirty="0"/>
              <a:t> </a:t>
            </a:r>
            <a:r>
              <a:rPr lang="fa-IR"/>
              <a:t>    سود رامی توان هم به صورت سنتی وهم به صورت حاشیه      سود محاسبه نمود .صورت سود و زیان به فرم حاشیه سود     طبیعتا  برای  تجزیه  و  تحلیل  تاثیر هزینه های  متغیر بر     روی سود مناسب تراست .   </a:t>
            </a:r>
            <a:endParaRPr lang="en-US" dirty="0"/>
          </a:p>
        </p:txBody>
      </p:sp>
    </p:spTree>
    <p:extLst>
      <p:ext uri="{BB962C8B-B14F-4D97-AF65-F5344CB8AC3E}">
        <p14:creationId xmlns:p14="http://schemas.microsoft.com/office/powerpoint/2010/main" val="29056628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5AFACB7-21D8-4960-98A4-21036DF087C8}" type="slidenum">
              <a:rPr lang="en-US"/>
              <a:pPr/>
              <a:t>39</a:t>
            </a:fld>
            <a:endParaRPr lang="en-US" dirty="0"/>
          </a:p>
        </p:txBody>
      </p:sp>
      <p:sp>
        <p:nvSpPr>
          <p:cNvPr id="225283" name="Rectangle 3"/>
          <p:cNvSpPr>
            <a:spLocks noGrp="1" noChangeArrowheads="1"/>
          </p:cNvSpPr>
          <p:nvPr>
            <p:ph type="body" idx="1"/>
          </p:nvPr>
        </p:nvSpPr>
        <p:spPr>
          <a:xfrm>
            <a:off x="1919288" y="1773238"/>
            <a:ext cx="8229600" cy="3700462"/>
          </a:xfrm>
        </p:spPr>
        <p:txBody>
          <a:bodyPr/>
          <a:lstStyle/>
          <a:p>
            <a:pPr algn="r">
              <a:buFontTx/>
              <a:buNone/>
            </a:pPr>
            <a:r>
              <a:rPr lang="fa-IR"/>
              <a:t>از هر روشی برای تهیه این صورت مالی استفاده کنیم لازم است  که  هزینه های  ثابت  و هزینه های  متغیر  مشخص باشد . چون در صورت سود و زیان  به  فرم  حاشیه  سود</a:t>
            </a:r>
          </a:p>
          <a:p>
            <a:pPr algn="r">
              <a:buFontTx/>
              <a:buNone/>
            </a:pPr>
            <a:r>
              <a:rPr lang="fa-IR"/>
              <a:t>طبقه بندی هزینه ها بر اساس رفتارشان (تغییراتشان بر اثر تغییرات سطح تولید) انجام می گیرد.</a:t>
            </a:r>
            <a:r>
              <a:rPr lang="en-US" dirty="0"/>
              <a:t> </a:t>
            </a:r>
          </a:p>
        </p:txBody>
      </p:sp>
    </p:spTree>
    <p:extLst>
      <p:ext uri="{BB962C8B-B14F-4D97-AF65-F5344CB8AC3E}">
        <p14:creationId xmlns:p14="http://schemas.microsoft.com/office/powerpoint/2010/main" val="25611800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B47B9D3-2688-4377-8730-42C08C08857F}" type="slidenum">
              <a:rPr lang="en-US"/>
              <a:pPr/>
              <a:t>4</a:t>
            </a:fld>
            <a:endParaRPr lang="en-US" dirty="0"/>
          </a:p>
        </p:txBody>
      </p:sp>
      <p:sp>
        <p:nvSpPr>
          <p:cNvPr id="184323" name="Rectangle 3"/>
          <p:cNvSpPr>
            <a:spLocks noGrp="1" noChangeArrowheads="1"/>
          </p:cNvSpPr>
          <p:nvPr>
            <p:ph type="body" idx="1"/>
          </p:nvPr>
        </p:nvSpPr>
        <p:spPr>
          <a:xfrm>
            <a:off x="2063750" y="1196976"/>
            <a:ext cx="8229600" cy="4525963"/>
          </a:xfrm>
        </p:spPr>
        <p:txBody>
          <a:bodyPr/>
          <a:lstStyle/>
          <a:p>
            <a:pPr algn="r">
              <a:buFontTx/>
              <a:buNone/>
            </a:pPr>
            <a:r>
              <a:rPr lang="fa-IR"/>
              <a:t>هزینه های  ثابت :</a:t>
            </a:r>
            <a:r>
              <a:rPr lang="en-US" u="sng" dirty="0"/>
              <a:t> </a:t>
            </a:r>
            <a:endParaRPr lang="en-US" b="1" u="sng" dirty="0"/>
          </a:p>
          <a:p>
            <a:pPr algn="r">
              <a:buFontTx/>
              <a:buNone/>
            </a:pPr>
            <a:r>
              <a:rPr lang="en-US" dirty="0"/>
              <a:t> </a:t>
            </a:r>
            <a:r>
              <a:rPr lang="fa-IR"/>
              <a:t>درمجموع با تغییرات سطح تولید تغییر نمی کنند . البته این ساده ترین  تعریف   برای  هزینه های   ثابت   است . اگر بخواهیم با دقت بیشتری این هزینه را تعریف کنیم باید گفت که هزینه های ثابت  در یک دوره معین  و در یک محدوده تولیدی خاص تغییری نکرده و ثابت است .</a:t>
            </a:r>
            <a:endParaRPr lang="en-US" dirty="0"/>
          </a:p>
        </p:txBody>
      </p:sp>
    </p:spTree>
    <p:extLst>
      <p:ext uri="{BB962C8B-B14F-4D97-AF65-F5344CB8AC3E}">
        <p14:creationId xmlns:p14="http://schemas.microsoft.com/office/powerpoint/2010/main" val="440527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B6890D9-34C2-4FC1-B7B7-34A87052EFFA}" type="slidenum">
              <a:rPr lang="en-US"/>
              <a:pPr/>
              <a:t>40</a:t>
            </a:fld>
            <a:endParaRPr lang="en-US" dirty="0"/>
          </a:p>
        </p:txBody>
      </p:sp>
      <p:sp>
        <p:nvSpPr>
          <p:cNvPr id="226307" name="Rectangle 3"/>
          <p:cNvSpPr>
            <a:spLocks noGrp="1" noChangeArrowheads="1"/>
          </p:cNvSpPr>
          <p:nvPr>
            <p:ph type="body" idx="1"/>
          </p:nvPr>
        </p:nvSpPr>
        <p:spPr>
          <a:xfrm>
            <a:off x="1774826" y="1484314"/>
            <a:ext cx="8507413" cy="4751387"/>
          </a:xfrm>
        </p:spPr>
        <p:txBody>
          <a:bodyPr/>
          <a:lstStyle/>
          <a:p>
            <a:pPr algn="r">
              <a:buFontTx/>
              <a:buNone/>
            </a:pPr>
            <a:r>
              <a:rPr lang="fa-IR"/>
              <a:t>   بسیارآسان خواهد بودکه چگونگی تحت  تاثیر قرار گرفتن    هر گروه  از هزینه ها  را  بر اساس  تغییرات  سطح تولید </a:t>
            </a:r>
            <a:r>
              <a:rPr lang="en-US" dirty="0"/>
              <a:t>  </a:t>
            </a:r>
            <a:r>
              <a:rPr lang="fa-IR"/>
              <a:t>    مورد بررسی قرار داد .   </a:t>
            </a:r>
          </a:p>
          <a:p>
            <a:pPr algn="r" rtl="1">
              <a:buFontTx/>
              <a:buNone/>
            </a:pPr>
            <a:r>
              <a:rPr lang="fa-IR"/>
              <a:t>   چون در صورت   سود و  زیان  سنتی هزینه ها براساس عملکردشان طبقه بندی می</a:t>
            </a:r>
            <a:r>
              <a:rPr lang="en-US" dirty="0"/>
              <a:t> </a:t>
            </a:r>
            <a:r>
              <a:rPr lang="fa-IR"/>
              <a:t>شوند ،  لذا  هر گروه  از این    هزینه ها  ترکیبی  از هزینه های  ثابت  و متغیر  هستند. </a:t>
            </a:r>
            <a:endParaRPr lang="en-US" dirty="0"/>
          </a:p>
        </p:txBody>
      </p:sp>
    </p:spTree>
    <p:extLst>
      <p:ext uri="{BB962C8B-B14F-4D97-AF65-F5344CB8AC3E}">
        <p14:creationId xmlns:p14="http://schemas.microsoft.com/office/powerpoint/2010/main" val="24196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C375E1A-0578-4488-BFE1-78874558660F}" type="slidenum">
              <a:rPr lang="en-US"/>
              <a:pPr/>
              <a:t>41</a:t>
            </a:fld>
            <a:endParaRPr lang="en-US" dirty="0"/>
          </a:p>
        </p:txBody>
      </p:sp>
      <p:sp>
        <p:nvSpPr>
          <p:cNvPr id="227331" name="Rectangle 3"/>
          <p:cNvSpPr>
            <a:spLocks noGrp="1" noChangeArrowheads="1"/>
          </p:cNvSpPr>
          <p:nvPr>
            <p:ph type="body" idx="1"/>
          </p:nvPr>
        </p:nvSpPr>
        <p:spPr/>
        <p:txBody>
          <a:bodyPr/>
          <a:lstStyle/>
          <a:p>
            <a:pPr algn="r" rtl="1">
              <a:buFontTx/>
              <a:buNone/>
            </a:pPr>
            <a:r>
              <a:rPr lang="fa-IR"/>
              <a:t>   به  دلایل  بالا  پیش بینی  هر یک  از این هزینه ها  در     اثر  تغییرات   سطح   تولید  گاهی  غیر ممکن   است .</a:t>
            </a:r>
          </a:p>
          <a:p>
            <a:pPr algn="r">
              <a:buFontTx/>
              <a:buNone/>
            </a:pPr>
            <a:r>
              <a:rPr lang="fa-IR"/>
              <a:t>   این  فرم تهیه صورت سودوزیان برای تصمیم گیریهای     </a:t>
            </a:r>
            <a:r>
              <a:rPr lang="en-US" dirty="0"/>
              <a:t>    </a:t>
            </a:r>
            <a:r>
              <a:rPr lang="fa-IR"/>
              <a:t>   مدیران کاربرد  دارد و نباید فراموش کرد  که  براساس    اصول  حسابداری   صورتهای مالی  که   برای  عموم     ( افراد خارج از موسسه)  تهیه  می گردد باید  به  فرم   </a:t>
            </a:r>
            <a:r>
              <a:rPr lang="en-US" dirty="0"/>
              <a:t> </a:t>
            </a:r>
            <a:r>
              <a:rPr lang="fa-IR"/>
              <a:t> </a:t>
            </a:r>
            <a:r>
              <a:rPr lang="en-US" dirty="0"/>
              <a:t> </a:t>
            </a:r>
            <a:r>
              <a:rPr lang="fa-IR"/>
              <a:t>سنتی باشد.  </a:t>
            </a:r>
            <a:r>
              <a:rPr lang="en-US" dirty="0"/>
              <a:t>   </a:t>
            </a:r>
            <a:r>
              <a:rPr lang="fa-IR"/>
              <a:t> </a:t>
            </a:r>
            <a:endParaRPr lang="en-US" dirty="0"/>
          </a:p>
          <a:p>
            <a:pPr algn="r">
              <a:buFontTx/>
              <a:buNone/>
            </a:pPr>
            <a:endParaRPr lang="en-US" dirty="0"/>
          </a:p>
        </p:txBody>
      </p:sp>
    </p:spTree>
    <p:extLst>
      <p:ext uri="{BB962C8B-B14F-4D97-AF65-F5344CB8AC3E}">
        <p14:creationId xmlns:p14="http://schemas.microsoft.com/office/powerpoint/2010/main" val="18584391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D8675CE-69BB-4968-B0A1-FD9AF9E214DA}" type="slidenum">
              <a:rPr lang="en-US"/>
              <a:pPr/>
              <a:t>42</a:t>
            </a:fld>
            <a:endParaRPr lang="en-US" dirty="0"/>
          </a:p>
        </p:txBody>
      </p:sp>
      <p:sp>
        <p:nvSpPr>
          <p:cNvPr id="228355" name="Rectangle 3"/>
          <p:cNvSpPr>
            <a:spLocks noGrp="1" noChangeArrowheads="1"/>
          </p:cNvSpPr>
          <p:nvPr>
            <p:ph type="body" idx="1"/>
          </p:nvPr>
        </p:nvSpPr>
        <p:spPr>
          <a:xfrm>
            <a:off x="1847850" y="1412875"/>
            <a:ext cx="8229600" cy="3887788"/>
          </a:xfrm>
        </p:spPr>
        <p:txBody>
          <a:bodyPr/>
          <a:lstStyle/>
          <a:p>
            <a:pPr algn="r">
              <a:buFontTx/>
              <a:buNone/>
            </a:pPr>
            <a:r>
              <a:rPr lang="fa-IR"/>
              <a:t>:</a:t>
            </a:r>
            <a:r>
              <a:rPr lang="en-US" dirty="0"/>
              <a:t> </a:t>
            </a:r>
            <a:r>
              <a:rPr lang="fa-IR"/>
              <a:t>هزینه متغیر هر واحد از کالای تولیدی</a:t>
            </a:r>
          </a:p>
          <a:p>
            <a:pPr algn="r">
              <a:buFontTx/>
              <a:buNone/>
            </a:pPr>
            <a:r>
              <a:rPr lang="fa-IR" u="sng"/>
              <a:t>           جمع هزینه های متغیر        =</a:t>
            </a:r>
            <a:r>
              <a:rPr lang="fa-IR"/>
              <a:t>هزینه متغیرهرواحد</a:t>
            </a:r>
            <a:r>
              <a:rPr lang="en-US" dirty="0"/>
              <a:t> </a:t>
            </a:r>
          </a:p>
          <a:p>
            <a:pPr algn="r">
              <a:buFontTx/>
              <a:buNone/>
            </a:pPr>
            <a:r>
              <a:rPr lang="fa-IR"/>
              <a:t>تعداد کالای تولید شده و فروش رفته   </a:t>
            </a:r>
            <a:r>
              <a:rPr lang="en-US" dirty="0"/>
              <a:t>  </a:t>
            </a:r>
            <a:r>
              <a:rPr lang="fa-IR"/>
              <a:t> </a:t>
            </a:r>
          </a:p>
          <a:p>
            <a:pPr algn="r">
              <a:buFontTx/>
              <a:buNone/>
            </a:pPr>
            <a:r>
              <a:rPr lang="en-US" dirty="0"/>
              <a:t>  </a:t>
            </a:r>
            <a:r>
              <a:rPr lang="fa-IR"/>
              <a:t> باری  هر  واحد  اضافی  که  تولید شده و به  فروش  برسد متحمل مقداری هزینه متغیر می گردد .</a:t>
            </a:r>
            <a:r>
              <a:rPr lang="en-US" dirty="0"/>
              <a:t> </a:t>
            </a:r>
          </a:p>
        </p:txBody>
      </p:sp>
    </p:spTree>
    <p:extLst>
      <p:ext uri="{BB962C8B-B14F-4D97-AF65-F5344CB8AC3E}">
        <p14:creationId xmlns:p14="http://schemas.microsoft.com/office/powerpoint/2010/main" val="37466969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8440989-3D9A-402E-85B1-CFD702F58628}" type="slidenum">
              <a:rPr lang="en-US"/>
              <a:pPr/>
              <a:t>43</a:t>
            </a:fld>
            <a:endParaRPr lang="en-US" dirty="0"/>
          </a:p>
        </p:txBody>
      </p:sp>
      <p:sp>
        <p:nvSpPr>
          <p:cNvPr id="230403" name="Rectangle 3"/>
          <p:cNvSpPr>
            <a:spLocks noGrp="1" noChangeArrowheads="1"/>
          </p:cNvSpPr>
          <p:nvPr>
            <p:ph type="body" idx="1"/>
          </p:nvPr>
        </p:nvSpPr>
        <p:spPr>
          <a:xfrm>
            <a:off x="1992313" y="2133600"/>
            <a:ext cx="8229600" cy="2476500"/>
          </a:xfrm>
        </p:spPr>
        <p:txBody>
          <a:bodyPr/>
          <a:lstStyle/>
          <a:p>
            <a:pPr algn="r">
              <a:lnSpc>
                <a:spcPct val="90000"/>
              </a:lnSpc>
              <a:buFontTx/>
              <a:buNone/>
            </a:pPr>
            <a:r>
              <a:rPr lang="fa-IR"/>
              <a:t>درصد هزینه های متغیر- که گاهی به آن نسبت  هزینه های متغیر نیز گفته می شود درصدی از فروش است  که  برای پوشش هزینه های متغیر لازم است ؛ یعنی مشخص می کند که با فروش یک درصد ریال کالا موسسه متحمل چند ریال هزینه متغیر می</a:t>
            </a:r>
            <a:r>
              <a:rPr lang="fa-IR" b="1"/>
              <a:t> </a:t>
            </a:r>
            <a:r>
              <a:rPr lang="fa-IR"/>
              <a:t>شود .</a:t>
            </a:r>
            <a:endParaRPr lang="en-US" dirty="0"/>
          </a:p>
        </p:txBody>
      </p:sp>
    </p:spTree>
    <p:extLst>
      <p:ext uri="{BB962C8B-B14F-4D97-AF65-F5344CB8AC3E}">
        <p14:creationId xmlns:p14="http://schemas.microsoft.com/office/powerpoint/2010/main" val="6818924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86623C4C-7F5A-4F3D-B456-AF1CD1298CB5}" type="slidenum">
              <a:rPr lang="en-US"/>
              <a:pPr/>
              <a:t>44</a:t>
            </a:fld>
            <a:endParaRPr lang="en-US" dirty="0"/>
          </a:p>
        </p:txBody>
      </p:sp>
      <p:sp>
        <p:nvSpPr>
          <p:cNvPr id="231427" name="Rectangle 3"/>
          <p:cNvSpPr>
            <a:spLocks noGrp="1" noChangeArrowheads="1"/>
          </p:cNvSpPr>
          <p:nvPr>
            <p:ph type="body" idx="4294967295"/>
          </p:nvPr>
        </p:nvSpPr>
        <p:spPr>
          <a:xfrm>
            <a:off x="1919288" y="1557339"/>
            <a:ext cx="8229600" cy="3989387"/>
          </a:xfrm>
        </p:spPr>
        <p:txBody>
          <a:bodyPr/>
          <a:lstStyle/>
          <a:p>
            <a:pPr algn="r">
              <a:buFontTx/>
              <a:buNone/>
            </a:pPr>
            <a:r>
              <a:rPr lang="fa-IR" dirty="0"/>
              <a:t>) </a:t>
            </a:r>
            <a:r>
              <a:rPr lang="en-US" dirty="0"/>
              <a:t>%</a:t>
            </a:r>
            <a:r>
              <a:rPr lang="en-US" dirty="0" err="1"/>
              <a:t>vc</a:t>
            </a:r>
            <a:r>
              <a:rPr lang="fa-IR" dirty="0"/>
              <a:t> جمع هزینه های متغیر= درصدهزینه متغیر(</a:t>
            </a:r>
            <a:r>
              <a:rPr lang="en-US" dirty="0"/>
              <a:t>× </a:t>
            </a:r>
            <a:r>
              <a:rPr lang="fa-IR" dirty="0"/>
              <a:t>100</a:t>
            </a:r>
            <a:endParaRPr lang="en-US" dirty="0"/>
          </a:p>
          <a:p>
            <a:pPr algn="r">
              <a:buFontTx/>
              <a:buNone/>
            </a:pPr>
            <a:r>
              <a:rPr lang="fa-IR" dirty="0"/>
              <a:t>            جمع مبلغ فروش</a:t>
            </a:r>
          </a:p>
          <a:p>
            <a:pPr algn="r">
              <a:buFontTx/>
              <a:buNone/>
            </a:pPr>
            <a:r>
              <a:rPr lang="fa-IR" dirty="0"/>
              <a:t> استفاده از   </a:t>
            </a:r>
            <a:r>
              <a:rPr lang="en-US" dirty="0"/>
              <a:t>(%</a:t>
            </a:r>
            <a:r>
              <a:rPr lang="en-US" dirty="0" err="1"/>
              <a:t>vc</a:t>
            </a:r>
            <a:r>
              <a:rPr lang="en-US" dirty="0"/>
              <a:t> </a:t>
            </a:r>
            <a:r>
              <a:rPr lang="fa-IR" dirty="0"/>
              <a:t>روش دیگر محاسبه درصد هزینه متغیر(</a:t>
            </a:r>
            <a:endParaRPr lang="en-US" dirty="0"/>
          </a:p>
          <a:p>
            <a:pPr algn="r">
              <a:buFontTx/>
              <a:buNone/>
            </a:pPr>
            <a:r>
              <a:rPr lang="fa-IR" dirty="0"/>
              <a:t>هزینه متغیر و قیمت  فروش هر  واحد  است . توجه کنید :</a:t>
            </a:r>
          </a:p>
          <a:p>
            <a:pPr algn="ctr">
              <a:buFontTx/>
              <a:buNone/>
            </a:pPr>
            <a:r>
              <a:rPr lang="en-US" dirty="0"/>
              <a:t>%</a:t>
            </a:r>
            <a:r>
              <a:rPr lang="en-US" dirty="0" err="1"/>
              <a:t>vc</a:t>
            </a:r>
            <a:r>
              <a:rPr lang="en-US" dirty="0"/>
              <a:t> </a:t>
            </a:r>
            <a:r>
              <a:rPr lang="fa-IR" dirty="0"/>
              <a:t>هزینه متغیر هر واحد = </a:t>
            </a:r>
          </a:p>
          <a:p>
            <a:pPr algn="r">
              <a:buFontTx/>
              <a:buNone/>
            </a:pPr>
            <a:r>
              <a:rPr lang="fa-IR" dirty="0"/>
              <a:t>                قیمت  فروش  هر  واحد</a:t>
            </a:r>
            <a:endParaRPr lang="en-US" dirty="0"/>
          </a:p>
        </p:txBody>
      </p:sp>
      <p:sp>
        <p:nvSpPr>
          <p:cNvPr id="231428" name="Line 4"/>
          <p:cNvSpPr>
            <a:spLocks noChangeShapeType="1"/>
          </p:cNvSpPr>
          <p:nvPr/>
        </p:nvSpPr>
        <p:spPr bwMode="auto">
          <a:xfrm>
            <a:off x="6096001" y="2205038"/>
            <a:ext cx="2879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1431" name="Line 7"/>
          <p:cNvSpPr>
            <a:spLocks noChangeShapeType="1"/>
          </p:cNvSpPr>
          <p:nvPr/>
        </p:nvSpPr>
        <p:spPr bwMode="auto">
          <a:xfrm>
            <a:off x="5159375" y="4508500"/>
            <a:ext cx="3024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8881396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30B5A66-DB61-463E-A550-9BF336A03EE9}" type="slidenum">
              <a:rPr lang="en-US"/>
              <a:pPr/>
              <a:t>45</a:t>
            </a:fld>
            <a:endParaRPr lang="en-US"/>
          </a:p>
        </p:txBody>
      </p:sp>
      <p:sp>
        <p:nvSpPr>
          <p:cNvPr id="233475" name="Rectangle 3"/>
          <p:cNvSpPr>
            <a:spLocks noGrp="1" noChangeArrowheads="1"/>
          </p:cNvSpPr>
          <p:nvPr>
            <p:ph type="body" idx="1"/>
          </p:nvPr>
        </p:nvSpPr>
        <p:spPr/>
        <p:txBody>
          <a:bodyPr/>
          <a:lstStyle/>
          <a:p>
            <a:pPr algn="r" rtl="1">
              <a:buFontTx/>
              <a:buNone/>
            </a:pPr>
            <a:r>
              <a:rPr lang="fa-IR"/>
              <a:t>   روش سومی نیزبرای محاسبه </a:t>
            </a:r>
            <a:r>
              <a:rPr lang="en-US"/>
              <a:t>%VC </a:t>
            </a:r>
            <a:r>
              <a:rPr lang="fa-IR"/>
              <a:t>وجودداردکه مربوط</a:t>
            </a:r>
          </a:p>
          <a:p>
            <a:pPr algn="r" rtl="1">
              <a:buFontTx/>
              <a:buNone/>
            </a:pPr>
            <a:r>
              <a:rPr lang="fa-IR"/>
              <a:t>   به درک درصد حاشیه سود</a:t>
            </a:r>
            <a:r>
              <a:rPr lang="en-US"/>
              <a:t>(%CM)</a:t>
            </a:r>
            <a:r>
              <a:rPr lang="fa-IR"/>
              <a:t>  می گردد . استفاده ازاین روش به شرح زیر است :</a:t>
            </a:r>
          </a:p>
          <a:p>
            <a:pPr algn="r" rtl="1">
              <a:buFontTx/>
              <a:buNone/>
            </a:pPr>
            <a:r>
              <a:rPr lang="fa-IR"/>
              <a:t>   حاشیه ی سود هر واحد:</a:t>
            </a:r>
          </a:p>
          <a:p>
            <a:pPr algn="r" rtl="1">
              <a:buFontTx/>
              <a:buNone/>
            </a:pPr>
            <a:r>
              <a:rPr lang="fa-IR"/>
              <a:t>   1-هزینه متغیرهرواحد -قیمت فروش هرواحد=</a:t>
            </a:r>
            <a:r>
              <a:rPr lang="en-US"/>
              <a:t>CMU</a:t>
            </a:r>
            <a:endParaRPr lang="fa-IR"/>
          </a:p>
          <a:p>
            <a:pPr algn="r" rtl="1">
              <a:buFontTx/>
              <a:buNone/>
            </a:pPr>
            <a:r>
              <a:rPr lang="fa-IR"/>
              <a:t>             </a:t>
            </a:r>
            <a:endParaRPr lang="en-US"/>
          </a:p>
        </p:txBody>
      </p:sp>
    </p:spTree>
    <p:extLst>
      <p:ext uri="{BB962C8B-B14F-4D97-AF65-F5344CB8AC3E}">
        <p14:creationId xmlns:p14="http://schemas.microsoft.com/office/powerpoint/2010/main" val="3492833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CF48BB6-0BBA-418A-BAAF-F3B45F48817A}" type="slidenum">
              <a:rPr lang="en-US"/>
              <a:pPr/>
              <a:t>46</a:t>
            </a:fld>
            <a:endParaRPr lang="en-US"/>
          </a:p>
        </p:txBody>
      </p:sp>
      <p:sp>
        <p:nvSpPr>
          <p:cNvPr id="235523" name="Rectangle 3"/>
          <p:cNvSpPr>
            <a:spLocks noGrp="1" noChangeArrowheads="1"/>
          </p:cNvSpPr>
          <p:nvPr>
            <p:ph type="body" idx="1"/>
          </p:nvPr>
        </p:nvSpPr>
        <p:spPr/>
        <p:txBody>
          <a:bodyPr/>
          <a:lstStyle/>
          <a:p>
            <a:pPr algn="r" rtl="1">
              <a:buFontTx/>
              <a:buNone/>
            </a:pPr>
            <a:r>
              <a:rPr lang="fa-IR"/>
              <a:t>   2-         جمع حاشیه ی سود               =</a:t>
            </a:r>
            <a:r>
              <a:rPr lang="en-US"/>
              <a:t>CMU </a:t>
            </a:r>
            <a:endParaRPr lang="fa-IR"/>
          </a:p>
          <a:p>
            <a:pPr algn="r" rtl="1">
              <a:buFontTx/>
              <a:buNone/>
            </a:pPr>
            <a:r>
              <a:rPr lang="fa-IR"/>
              <a:t>        تعداد کالاهای تولید شده و فروش رفته </a:t>
            </a:r>
          </a:p>
          <a:p>
            <a:pPr algn="r" rtl="1">
              <a:buFontTx/>
              <a:buNone/>
            </a:pPr>
            <a:r>
              <a:rPr lang="fa-IR"/>
              <a:t>   درصد حاشیه سود </a:t>
            </a:r>
            <a:r>
              <a:rPr lang="en-US"/>
              <a:t>(%CM)</a:t>
            </a:r>
            <a:r>
              <a:rPr lang="fa-IR"/>
              <a:t>: </a:t>
            </a:r>
          </a:p>
          <a:p>
            <a:pPr algn="r" rtl="1">
              <a:buFontTx/>
              <a:buNone/>
            </a:pPr>
            <a:r>
              <a:rPr lang="fa-IR"/>
              <a:t>   درصد حاشیه سود ( یا نسبت حاشیه سود ) ما به التفاوت     فروش و هزینه های متغیر است .</a:t>
            </a:r>
            <a:r>
              <a:rPr lang="en-US"/>
              <a:t> </a:t>
            </a:r>
          </a:p>
          <a:p>
            <a:pPr algn="r">
              <a:buFontTx/>
              <a:buNone/>
            </a:pPr>
            <a:r>
              <a:rPr lang="fa-IR"/>
              <a:t>   می توان به سه طریق زیر این رقم را محاسبه نمود :</a:t>
            </a:r>
            <a:endParaRPr lang="en-US"/>
          </a:p>
        </p:txBody>
      </p:sp>
      <p:sp>
        <p:nvSpPr>
          <p:cNvPr id="235524" name="Line 4"/>
          <p:cNvSpPr>
            <a:spLocks noChangeShapeType="1"/>
          </p:cNvSpPr>
          <p:nvPr/>
        </p:nvSpPr>
        <p:spPr bwMode="auto">
          <a:xfrm>
            <a:off x="4367213" y="2492375"/>
            <a:ext cx="4895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6864080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172012E-8A1B-4107-BA6B-AC897104888C}" type="slidenum">
              <a:rPr lang="en-US"/>
              <a:pPr/>
              <a:t>47</a:t>
            </a:fld>
            <a:endParaRPr lang="en-US"/>
          </a:p>
        </p:txBody>
      </p:sp>
      <p:sp>
        <p:nvSpPr>
          <p:cNvPr id="236547" name="Rectangle 3"/>
          <p:cNvSpPr>
            <a:spLocks noGrp="1" noChangeArrowheads="1"/>
          </p:cNvSpPr>
          <p:nvPr>
            <p:ph type="body" idx="1"/>
          </p:nvPr>
        </p:nvSpPr>
        <p:spPr/>
        <p:txBody>
          <a:bodyPr/>
          <a:lstStyle/>
          <a:p>
            <a:pPr algn="r">
              <a:buFontTx/>
              <a:buNone/>
            </a:pPr>
            <a:r>
              <a:rPr lang="fa-IR"/>
              <a:t>در صد روش اول جمع حاشیه سود تقسیم بر جمع مبلغ فروش می گردد. این درصد عبارتست از :</a:t>
            </a:r>
          </a:p>
          <a:p>
            <a:pPr algn="r">
              <a:buFontTx/>
              <a:buNone/>
            </a:pPr>
            <a:r>
              <a:rPr lang="en-US"/>
              <a:t> (%CM) </a:t>
            </a:r>
            <a:r>
              <a:rPr lang="fa-IR"/>
              <a:t>   حاشیه   سود     = </a:t>
            </a:r>
            <a:r>
              <a:rPr lang="en-US"/>
              <a:t>×</a:t>
            </a:r>
            <a:r>
              <a:rPr lang="fa-IR"/>
              <a:t> 1-         100</a:t>
            </a:r>
          </a:p>
          <a:p>
            <a:pPr algn="r">
              <a:buFontTx/>
              <a:buNone/>
            </a:pPr>
            <a:r>
              <a:rPr lang="en-US"/>
              <a:t> </a:t>
            </a:r>
            <a:r>
              <a:rPr lang="fa-IR"/>
              <a:t>                     جمع مبلغ فروش </a:t>
            </a:r>
          </a:p>
          <a:p>
            <a:pPr algn="r">
              <a:buFontTx/>
              <a:buNone/>
            </a:pPr>
            <a:r>
              <a:rPr lang="en-US"/>
              <a:t> %CM </a:t>
            </a:r>
            <a:r>
              <a:rPr lang="fa-IR"/>
              <a:t> </a:t>
            </a:r>
            <a:r>
              <a:rPr lang="en-US"/>
              <a:t> </a:t>
            </a:r>
            <a:r>
              <a:rPr lang="fa-IR"/>
              <a:t> </a:t>
            </a:r>
            <a:r>
              <a:rPr lang="en-US"/>
              <a:t>=</a:t>
            </a:r>
            <a:r>
              <a:rPr lang="fa-IR"/>
              <a:t>       </a:t>
            </a:r>
            <a:r>
              <a:rPr lang="en-US"/>
              <a:t>   CMU    </a:t>
            </a:r>
            <a:r>
              <a:rPr lang="fa-IR"/>
              <a:t>  </a:t>
            </a:r>
            <a:r>
              <a:rPr lang="en-US"/>
              <a:t>  ×</a:t>
            </a:r>
            <a:r>
              <a:rPr lang="fa-IR"/>
              <a:t>100</a:t>
            </a:r>
            <a:r>
              <a:rPr lang="en-US"/>
              <a:t>    </a:t>
            </a:r>
            <a:r>
              <a:rPr lang="fa-IR"/>
              <a:t>2- </a:t>
            </a:r>
          </a:p>
          <a:p>
            <a:pPr algn="r">
              <a:buFontTx/>
              <a:buNone/>
            </a:pPr>
            <a:r>
              <a:rPr lang="fa-IR"/>
              <a:t>               قیمت فروش هر واحد </a:t>
            </a:r>
            <a:endParaRPr lang="en-US"/>
          </a:p>
        </p:txBody>
      </p:sp>
      <p:sp>
        <p:nvSpPr>
          <p:cNvPr id="236548" name="Line 4"/>
          <p:cNvSpPr>
            <a:spLocks noChangeShapeType="1"/>
          </p:cNvSpPr>
          <p:nvPr/>
        </p:nvSpPr>
        <p:spPr bwMode="auto">
          <a:xfrm>
            <a:off x="5519738" y="3573463"/>
            <a:ext cx="2089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549" name="Line 5"/>
          <p:cNvSpPr>
            <a:spLocks noChangeShapeType="1"/>
          </p:cNvSpPr>
          <p:nvPr/>
        </p:nvSpPr>
        <p:spPr bwMode="auto">
          <a:xfrm>
            <a:off x="5448300" y="4724400"/>
            <a:ext cx="29527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823145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51AF052-094E-483B-9D04-BE479A3D41A1}" type="slidenum">
              <a:rPr lang="en-US"/>
              <a:pPr/>
              <a:t>48</a:t>
            </a:fld>
            <a:endParaRPr lang="en-US"/>
          </a:p>
        </p:txBody>
      </p:sp>
      <p:sp>
        <p:nvSpPr>
          <p:cNvPr id="237571" name="Rectangle 3"/>
          <p:cNvSpPr>
            <a:spLocks noGrp="1" noChangeArrowheads="1"/>
          </p:cNvSpPr>
          <p:nvPr>
            <p:ph type="body" idx="1"/>
          </p:nvPr>
        </p:nvSpPr>
        <p:spPr/>
        <p:txBody>
          <a:bodyPr/>
          <a:lstStyle/>
          <a:p>
            <a:pPr algn="r" rtl="1">
              <a:buFontTx/>
              <a:buNone/>
            </a:pPr>
            <a:r>
              <a:rPr lang="fa-IR"/>
              <a:t>3- سومین راه محاسبه </a:t>
            </a:r>
            <a:r>
              <a:rPr lang="en-US"/>
              <a:t>%CM</a:t>
            </a:r>
            <a:r>
              <a:rPr lang="fa-IR"/>
              <a:t> تفاضل درصد  هزینه های</a:t>
            </a:r>
          </a:p>
          <a:p>
            <a:pPr algn="r">
              <a:buFontTx/>
              <a:buNone/>
            </a:pPr>
            <a:r>
              <a:rPr lang="fa-IR"/>
              <a:t>متغیر از 100% یا از تفاضل نسبت هزینه متغیر از یک </a:t>
            </a:r>
          </a:p>
          <a:p>
            <a:pPr algn="r">
              <a:buFontTx/>
              <a:buNone/>
            </a:pPr>
            <a:r>
              <a:rPr lang="fa-IR"/>
              <a:t>استفاده کرد:</a:t>
            </a:r>
          </a:p>
          <a:p>
            <a:pPr algn="ctr">
              <a:buFontTx/>
              <a:buNone/>
            </a:pPr>
            <a:r>
              <a:rPr lang="en-US"/>
              <a:t>%CM</a:t>
            </a:r>
            <a:r>
              <a:rPr lang="fa-IR"/>
              <a:t> </a:t>
            </a:r>
            <a:r>
              <a:rPr lang="en-US"/>
              <a:t>=</a:t>
            </a:r>
            <a:r>
              <a:rPr lang="fa-IR"/>
              <a:t> </a:t>
            </a:r>
            <a:r>
              <a:rPr lang="en-US"/>
              <a:t>%</a:t>
            </a:r>
            <a:r>
              <a:rPr lang="fa-IR"/>
              <a:t>100</a:t>
            </a:r>
            <a:r>
              <a:rPr lang="en-US"/>
              <a:t>-%VC     </a:t>
            </a:r>
            <a:r>
              <a:rPr lang="fa-IR"/>
              <a:t>یا</a:t>
            </a:r>
            <a:r>
              <a:rPr lang="en-US"/>
              <a:t>  %CM</a:t>
            </a:r>
            <a:r>
              <a:rPr lang="fa-IR"/>
              <a:t> </a:t>
            </a:r>
            <a:r>
              <a:rPr lang="en-US"/>
              <a:t>=</a:t>
            </a:r>
            <a:r>
              <a:rPr lang="fa-IR"/>
              <a:t> 1</a:t>
            </a:r>
            <a:r>
              <a:rPr lang="en-US"/>
              <a:t>-%VC</a:t>
            </a:r>
            <a:endParaRPr lang="fa-IR"/>
          </a:p>
          <a:p>
            <a:pPr algn="r">
              <a:buFontTx/>
              <a:buNone/>
            </a:pPr>
            <a:r>
              <a:rPr lang="fa-IR"/>
              <a:t>راحت ترین روش (در برخی از مواقع تنها روش ) محاسبه </a:t>
            </a:r>
          </a:p>
          <a:p>
            <a:pPr algn="r">
              <a:buFontTx/>
              <a:buNone/>
            </a:pPr>
            <a:r>
              <a:rPr lang="fa-IR"/>
              <a:t>درصد هزینه های  متغیر، حاشیه  سود  هر  واحد  از تولید</a:t>
            </a:r>
          </a:p>
          <a:p>
            <a:pPr algn="r">
              <a:buFontTx/>
              <a:buNone/>
            </a:pPr>
            <a:r>
              <a:rPr lang="fa-IR"/>
              <a:t>یا درصد حاشیه سود بستگی به اطلاعات دقیق موجود دارد.  </a:t>
            </a:r>
          </a:p>
        </p:txBody>
      </p:sp>
    </p:spTree>
    <p:extLst>
      <p:ext uri="{BB962C8B-B14F-4D97-AF65-F5344CB8AC3E}">
        <p14:creationId xmlns:p14="http://schemas.microsoft.com/office/powerpoint/2010/main" val="3724346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B39EE94-4071-4F7B-A8EB-36AC7DCC315F}" type="slidenum">
              <a:rPr lang="en-US"/>
              <a:pPr/>
              <a:t>49</a:t>
            </a:fld>
            <a:endParaRPr lang="en-US"/>
          </a:p>
        </p:txBody>
      </p:sp>
      <p:sp>
        <p:nvSpPr>
          <p:cNvPr id="238595" name="Rectangle 3"/>
          <p:cNvSpPr>
            <a:spLocks noGrp="1" noChangeArrowheads="1"/>
          </p:cNvSpPr>
          <p:nvPr>
            <p:ph type="body" idx="1"/>
          </p:nvPr>
        </p:nvSpPr>
        <p:spPr/>
        <p:txBody>
          <a:bodyPr/>
          <a:lstStyle/>
          <a:p>
            <a:pPr algn="r">
              <a:buFontTx/>
              <a:buNone/>
            </a:pPr>
            <a:r>
              <a:rPr lang="fa-IR"/>
              <a:t>   تکنیک های تجزیه وتحلیل قیمت تمام شده سود: </a:t>
            </a:r>
          </a:p>
          <a:p>
            <a:pPr algn="r">
              <a:buFontTx/>
              <a:buNone/>
            </a:pPr>
            <a:r>
              <a:rPr lang="fa-IR"/>
              <a:t>  1- برای تجزیه وتحلیل قیمت تمام شده - سطح تولید- سود      می توان از دو تکنیک مختلف استفاده کرد.</a:t>
            </a:r>
          </a:p>
          <a:p>
            <a:pPr algn="r">
              <a:buFontTx/>
              <a:buNone/>
            </a:pPr>
            <a:r>
              <a:rPr lang="fa-IR"/>
              <a:t>  2- از تکنیکهای  مربوط  فقط  برای  نقطه سربسراستفاده     نمی شود بلکه با به کارگیری این تکنیک می توان فروش   را برای بدست آوردن سطح معینی ازسود محاسبه  نمود .</a:t>
            </a:r>
            <a:endParaRPr lang="en-US"/>
          </a:p>
          <a:p>
            <a:pPr algn="r">
              <a:buFontTx/>
              <a:buNone/>
            </a:pPr>
            <a:r>
              <a:rPr lang="en-US"/>
              <a:t> </a:t>
            </a:r>
          </a:p>
        </p:txBody>
      </p:sp>
    </p:spTree>
    <p:extLst>
      <p:ext uri="{BB962C8B-B14F-4D97-AF65-F5344CB8AC3E}">
        <p14:creationId xmlns:p14="http://schemas.microsoft.com/office/powerpoint/2010/main" val="31657819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CF7ABF7-8E34-4064-9DFC-340743945479}" type="slidenum">
              <a:rPr lang="en-US"/>
              <a:pPr/>
              <a:t>5</a:t>
            </a:fld>
            <a:endParaRPr lang="en-US" dirty="0"/>
          </a:p>
        </p:txBody>
      </p:sp>
      <p:sp>
        <p:nvSpPr>
          <p:cNvPr id="185347" name="Rectangle 3"/>
          <p:cNvSpPr>
            <a:spLocks noGrp="1" noChangeArrowheads="1"/>
          </p:cNvSpPr>
          <p:nvPr>
            <p:ph type="body" idx="1"/>
          </p:nvPr>
        </p:nvSpPr>
        <p:spPr>
          <a:xfrm>
            <a:off x="1992313" y="1125539"/>
            <a:ext cx="8229600" cy="4924425"/>
          </a:xfrm>
        </p:spPr>
        <p:txBody>
          <a:bodyPr/>
          <a:lstStyle/>
          <a:p>
            <a:pPr algn="r">
              <a:buFontTx/>
              <a:buNone/>
            </a:pPr>
            <a:r>
              <a:rPr lang="fa-IR"/>
              <a:t>هزینه های اجاره ، استهلاک،حقوق و نظایر آن مثالهایی از هزینه های ثابت هستند .</a:t>
            </a:r>
            <a:endParaRPr lang="en-US" dirty="0"/>
          </a:p>
          <a:p>
            <a:pPr algn="r">
              <a:buFontTx/>
              <a:buNone/>
            </a:pPr>
            <a:r>
              <a:rPr lang="fa-IR"/>
              <a:t>هزینه های مخلوط :</a:t>
            </a:r>
          </a:p>
          <a:p>
            <a:pPr algn="r">
              <a:buFontTx/>
              <a:buNone/>
            </a:pPr>
            <a:r>
              <a:rPr lang="en-US" dirty="0"/>
              <a:t> </a:t>
            </a:r>
            <a:r>
              <a:rPr lang="fa-IR"/>
              <a:t>ترکیبی از هزینه های ثابت ومتغییر هستند هرگاه بخشی از یک هزینه با تغییرات سطح تولید تغییر کند ( متغیرباشد) و درعین  حال بخش دیگران  تغییر نکند( ثابت باشد ) به  آن هزینه مخلوط اطلاق می گردد .</a:t>
            </a:r>
            <a:endParaRPr lang="en-US" dirty="0"/>
          </a:p>
          <a:p>
            <a:pPr algn="r">
              <a:buFontTx/>
              <a:buNone/>
            </a:pPr>
            <a:endParaRPr lang="en-US" dirty="0"/>
          </a:p>
        </p:txBody>
      </p:sp>
    </p:spTree>
    <p:extLst>
      <p:ext uri="{BB962C8B-B14F-4D97-AF65-F5344CB8AC3E}">
        <p14:creationId xmlns:p14="http://schemas.microsoft.com/office/powerpoint/2010/main" val="1391580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4AC7FB9-9E0B-4665-962D-42DEC1C4382C}" type="slidenum">
              <a:rPr lang="en-US"/>
              <a:pPr/>
              <a:t>50</a:t>
            </a:fld>
            <a:endParaRPr lang="en-US"/>
          </a:p>
        </p:txBody>
      </p:sp>
      <p:sp>
        <p:nvSpPr>
          <p:cNvPr id="239619" name="Rectangle 3"/>
          <p:cNvSpPr>
            <a:spLocks noGrp="1" noChangeArrowheads="1"/>
          </p:cNvSpPr>
          <p:nvPr>
            <p:ph type="body" idx="1"/>
          </p:nvPr>
        </p:nvSpPr>
        <p:spPr>
          <a:xfrm>
            <a:off x="1992313" y="1628776"/>
            <a:ext cx="8229600" cy="4525963"/>
          </a:xfrm>
        </p:spPr>
        <p:txBody>
          <a:bodyPr/>
          <a:lstStyle/>
          <a:p>
            <a:pPr algn="r">
              <a:buFontTx/>
              <a:buNone/>
            </a:pPr>
            <a:r>
              <a:rPr lang="fa-IR"/>
              <a:t>3-از تکنیکهای  مربوط می توان برای محاسبه مبلغ  و تعداد استفاده کرد.</a:t>
            </a:r>
          </a:p>
          <a:p>
            <a:pPr algn="r">
              <a:buFontTx/>
              <a:buNone/>
            </a:pPr>
            <a:r>
              <a:rPr lang="fa-IR"/>
              <a:t>:</a:t>
            </a:r>
            <a:r>
              <a:rPr lang="en-US"/>
              <a:t> </a:t>
            </a:r>
            <a:r>
              <a:rPr lang="fa-IR"/>
              <a:t>تکنیک معادله سود</a:t>
            </a:r>
          </a:p>
          <a:p>
            <a:pPr algn="r">
              <a:buFontTx/>
              <a:buNone/>
            </a:pPr>
            <a:r>
              <a:rPr lang="en-US"/>
              <a:t> </a:t>
            </a:r>
            <a:r>
              <a:rPr lang="fa-IR"/>
              <a:t>همان  روشی  است  که قبلا به آن اشاره  شده  است . نام این روش،ازصورت سود وزیان فرم حاشیه سود حاصل گردیده است . </a:t>
            </a:r>
            <a:endParaRPr lang="en-US"/>
          </a:p>
        </p:txBody>
      </p:sp>
      <p:sp>
        <p:nvSpPr>
          <p:cNvPr id="239620" name="Text Box 4"/>
          <p:cNvSpPr txBox="1">
            <a:spLocks noChangeArrowheads="1"/>
          </p:cNvSpPr>
          <p:nvPr/>
        </p:nvSpPr>
        <p:spPr bwMode="auto">
          <a:xfrm>
            <a:off x="1524000" y="6278564"/>
            <a:ext cx="23050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a-IR" sz="3200">
                <a:latin typeface="Times New Roman" panose="02020603050405020304" pitchFamily="18" charset="0"/>
                <a:cs typeface="Times New Roman" panose="02020603050405020304" pitchFamily="18" charset="0"/>
              </a:rPr>
              <a:t>ادامه صفحه بعد</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4841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F7EB902-06B7-4AF6-90BD-B45EB5F9DD78}" type="slidenum">
              <a:rPr lang="en-US"/>
              <a:pPr/>
              <a:t>51</a:t>
            </a:fld>
            <a:endParaRPr lang="en-US"/>
          </a:p>
        </p:txBody>
      </p:sp>
      <p:sp>
        <p:nvSpPr>
          <p:cNvPr id="240643" name="Rectangle 3"/>
          <p:cNvSpPr>
            <a:spLocks noGrp="1" noChangeArrowheads="1"/>
          </p:cNvSpPr>
          <p:nvPr>
            <p:ph type="body" idx="1"/>
          </p:nvPr>
        </p:nvSpPr>
        <p:spPr>
          <a:xfrm>
            <a:off x="1703388" y="1844676"/>
            <a:ext cx="8964612" cy="3457575"/>
          </a:xfrm>
        </p:spPr>
        <p:txBody>
          <a:bodyPr/>
          <a:lstStyle/>
          <a:p>
            <a:pPr algn="r">
              <a:buFontTx/>
              <a:buNone/>
            </a:pPr>
            <a:r>
              <a:rPr lang="fa-IR" sz="2500"/>
              <a:t>جمع هزینه های   هزینه های متغیر هرواحد     قیمت فروش هر واحد</a:t>
            </a:r>
          </a:p>
          <a:p>
            <a:pPr algn="r">
              <a:buFontTx/>
              <a:buNone/>
            </a:pPr>
            <a:r>
              <a:rPr lang="fa-IR" sz="2500"/>
              <a:t>    ثابت     -       ضربدر تعداد واحدهای   -  ضربدر تعداد واحدهای  = سود خالص</a:t>
            </a:r>
          </a:p>
          <a:p>
            <a:pPr algn="r">
              <a:buFontTx/>
              <a:buNone/>
            </a:pPr>
            <a:r>
              <a:rPr lang="fa-IR" sz="2500"/>
              <a:t>                           فروخته شده                    فروخته شده  </a:t>
            </a:r>
          </a:p>
          <a:p>
            <a:pPr algn="r">
              <a:buFontTx/>
              <a:buNone/>
            </a:pPr>
            <a:r>
              <a:rPr lang="en-US"/>
              <a:t> </a:t>
            </a:r>
            <a:r>
              <a:rPr lang="fa-IR"/>
              <a:t>تکنیک حاشیه سود  :</a:t>
            </a:r>
          </a:p>
          <a:p>
            <a:pPr algn="r">
              <a:buFontTx/>
              <a:buNone/>
            </a:pPr>
            <a:r>
              <a:rPr lang="fa-IR"/>
              <a:t>به روش دوم محاسبه نقطه سربسر،تکنیک حاشیه سود گفته می شود</a:t>
            </a:r>
          </a:p>
          <a:p>
            <a:pPr algn="r">
              <a:buFontTx/>
              <a:buNone/>
            </a:pPr>
            <a:endParaRPr lang="fa-IR"/>
          </a:p>
          <a:p>
            <a:pPr algn="r">
              <a:buFontTx/>
              <a:buNone/>
            </a:pPr>
            <a:endParaRPr lang="en-US"/>
          </a:p>
        </p:txBody>
      </p:sp>
    </p:spTree>
    <p:extLst>
      <p:ext uri="{BB962C8B-B14F-4D97-AF65-F5344CB8AC3E}">
        <p14:creationId xmlns:p14="http://schemas.microsoft.com/office/powerpoint/2010/main" val="426011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6EA28D5-7D34-4900-84B0-F48D529BA623}" type="slidenum">
              <a:rPr lang="en-US"/>
              <a:pPr/>
              <a:t>52</a:t>
            </a:fld>
            <a:endParaRPr lang="en-US"/>
          </a:p>
        </p:txBody>
      </p:sp>
      <p:sp>
        <p:nvSpPr>
          <p:cNvPr id="241667" name="Rectangle 3"/>
          <p:cNvSpPr>
            <a:spLocks noGrp="1" noChangeArrowheads="1"/>
          </p:cNvSpPr>
          <p:nvPr>
            <p:ph type="body" idx="1"/>
          </p:nvPr>
        </p:nvSpPr>
        <p:spPr>
          <a:xfrm>
            <a:off x="1774826" y="1341438"/>
            <a:ext cx="8435975" cy="4525962"/>
          </a:xfrm>
        </p:spPr>
        <p:txBody>
          <a:bodyPr/>
          <a:lstStyle/>
          <a:p>
            <a:pPr algn="r">
              <a:buFontTx/>
              <a:buNone/>
            </a:pPr>
            <a:r>
              <a:rPr lang="fa-IR"/>
              <a:t>را به عنوان تعداد واحد درنظر بگیریم دراین صورت </a:t>
            </a:r>
            <a:r>
              <a:rPr lang="en-US"/>
              <a:t>(X) </a:t>
            </a:r>
            <a:r>
              <a:rPr lang="fa-IR"/>
              <a:t>اگر</a:t>
            </a:r>
          </a:p>
          <a:p>
            <a:pPr algn="r">
              <a:buFontTx/>
              <a:buNone/>
            </a:pPr>
            <a:r>
              <a:rPr lang="fa-IR"/>
              <a:t>با استفاده از فرمول زیر می توان تعداد واحد را محاسبه نمود :</a:t>
            </a:r>
          </a:p>
          <a:p>
            <a:pPr algn="ctr">
              <a:buFontTx/>
              <a:buNone/>
            </a:pPr>
            <a:r>
              <a:rPr lang="en-US"/>
              <a:t>X </a:t>
            </a:r>
            <a:r>
              <a:rPr lang="fa-IR"/>
              <a:t>سود خالص +هزینه های ثابت  =</a:t>
            </a:r>
          </a:p>
          <a:p>
            <a:pPr algn="ctr">
              <a:buFontTx/>
              <a:buNone/>
            </a:pPr>
            <a:r>
              <a:rPr lang="fa-IR"/>
              <a:t>                                   </a:t>
            </a:r>
            <a:r>
              <a:rPr lang="en-US"/>
              <a:t>CMU </a:t>
            </a:r>
            <a:r>
              <a:rPr lang="fa-IR"/>
              <a:t>                           </a:t>
            </a:r>
          </a:p>
          <a:p>
            <a:pPr algn="r">
              <a:buFontTx/>
              <a:buNone/>
            </a:pPr>
            <a:r>
              <a:rPr lang="fa-IR"/>
              <a:t>آخرین مرحله  در تکنیک معادله سود  با تنها  مرحله تکنیک حاشیه سود مطابقت  دارد  زیرا  تکنیک  حاشیه  سود  ناشی از تکنیک معادله سود . </a:t>
            </a:r>
          </a:p>
          <a:p>
            <a:pPr algn="r">
              <a:buFontTx/>
              <a:buNone/>
            </a:pPr>
            <a:endParaRPr lang="fa-IR"/>
          </a:p>
          <a:p>
            <a:endParaRPr lang="en-US"/>
          </a:p>
        </p:txBody>
      </p:sp>
      <p:sp>
        <p:nvSpPr>
          <p:cNvPr id="241668" name="Line 4"/>
          <p:cNvSpPr>
            <a:spLocks noChangeShapeType="1"/>
          </p:cNvSpPr>
          <p:nvPr/>
        </p:nvSpPr>
        <p:spPr bwMode="auto">
          <a:xfrm>
            <a:off x="4367214" y="3141663"/>
            <a:ext cx="4103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5456356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F3C7ABC-B84F-42B5-9BAE-1B5A6FD26231}" type="slidenum">
              <a:rPr lang="en-US"/>
              <a:pPr/>
              <a:t>53</a:t>
            </a:fld>
            <a:endParaRPr lang="en-US"/>
          </a:p>
        </p:txBody>
      </p:sp>
      <p:sp>
        <p:nvSpPr>
          <p:cNvPr id="242691" name="Rectangle 3"/>
          <p:cNvSpPr>
            <a:spLocks noGrp="1" noChangeArrowheads="1"/>
          </p:cNvSpPr>
          <p:nvPr>
            <p:ph type="body" idx="1"/>
          </p:nvPr>
        </p:nvSpPr>
        <p:spPr>
          <a:xfrm>
            <a:off x="1992313" y="2133601"/>
            <a:ext cx="8229600" cy="4525963"/>
          </a:xfrm>
        </p:spPr>
        <p:txBody>
          <a:bodyPr/>
          <a:lstStyle/>
          <a:p>
            <a:pPr algn="r" rtl="1">
              <a:buFontTx/>
              <a:buNone/>
            </a:pPr>
            <a:r>
              <a:rPr lang="fa-IR"/>
              <a:t>    استفاده از</a:t>
            </a:r>
            <a:r>
              <a:rPr lang="en-US"/>
              <a:t> </a:t>
            </a:r>
            <a:r>
              <a:rPr lang="fa-IR"/>
              <a:t>تکنیک حاشیه سود دو مزیت را در بر دارد که       </a:t>
            </a:r>
            <a:r>
              <a:rPr lang="en-US"/>
              <a:t> </a:t>
            </a:r>
            <a:r>
              <a:rPr lang="fa-IR"/>
              <a:t>عبارتند از :</a:t>
            </a:r>
          </a:p>
          <a:p>
            <a:pPr algn="r" rtl="1">
              <a:buFontTx/>
              <a:buNone/>
            </a:pPr>
            <a:r>
              <a:rPr lang="fa-IR"/>
              <a:t>    (1) استفاده از مراحل کمتر و(2) از این تکنیک می توان </a:t>
            </a:r>
            <a:r>
              <a:rPr lang="en-US"/>
              <a:t> </a:t>
            </a:r>
            <a:r>
              <a:rPr lang="fa-IR"/>
              <a:t> در زمانی که </a:t>
            </a:r>
            <a:r>
              <a:rPr lang="en-US"/>
              <a:t>CMU</a:t>
            </a:r>
            <a:r>
              <a:rPr lang="fa-IR"/>
              <a:t> در دست  است ولی قیمت  فروش و</a:t>
            </a:r>
            <a:endParaRPr lang="en-US"/>
          </a:p>
          <a:p>
            <a:pPr algn="r">
              <a:buFontTx/>
              <a:buNone/>
            </a:pPr>
            <a:r>
              <a:rPr lang="fa-IR"/>
              <a:t> به طور مجزا مشخص نیست استفاده نمود .</a:t>
            </a:r>
            <a:r>
              <a:rPr lang="en-US"/>
              <a:t>VCU</a:t>
            </a:r>
            <a:r>
              <a:rPr lang="fa-IR"/>
              <a:t>    </a:t>
            </a:r>
            <a:endParaRPr lang="en-US"/>
          </a:p>
        </p:txBody>
      </p:sp>
    </p:spTree>
    <p:extLst>
      <p:ext uri="{BB962C8B-B14F-4D97-AF65-F5344CB8AC3E}">
        <p14:creationId xmlns:p14="http://schemas.microsoft.com/office/powerpoint/2010/main" val="3572064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C8195FB-F2D3-4439-998E-1B5BC6E58330}" type="slidenum">
              <a:rPr lang="en-US"/>
              <a:pPr/>
              <a:t>54</a:t>
            </a:fld>
            <a:endParaRPr lang="en-US"/>
          </a:p>
        </p:txBody>
      </p:sp>
      <p:sp>
        <p:nvSpPr>
          <p:cNvPr id="243715" name="Rectangle 3"/>
          <p:cNvSpPr>
            <a:spLocks noGrp="1" noChangeArrowheads="1"/>
          </p:cNvSpPr>
          <p:nvPr>
            <p:ph type="body" idx="1"/>
          </p:nvPr>
        </p:nvSpPr>
        <p:spPr>
          <a:xfrm>
            <a:off x="2063750" y="1905000"/>
            <a:ext cx="8147050" cy="4114800"/>
          </a:xfrm>
        </p:spPr>
        <p:txBody>
          <a:bodyPr/>
          <a:lstStyle/>
          <a:p>
            <a:pPr algn="r" rtl="1">
              <a:buFontTx/>
              <a:buNone/>
            </a:pPr>
            <a:r>
              <a:rPr lang="fa-IR"/>
              <a:t>   چنانچه بخواهیم به جای تعداد واحد ، مبلغ را محاسبه نمائیم در این صورت  می توان</a:t>
            </a:r>
            <a:r>
              <a:rPr lang="en-US"/>
              <a:t> </a:t>
            </a:r>
            <a:r>
              <a:rPr lang="fa-IR"/>
              <a:t> از فرمول زیر استفاده نمود</a:t>
            </a:r>
            <a:r>
              <a:rPr lang="en-US"/>
              <a:t>: </a:t>
            </a:r>
            <a:r>
              <a:rPr lang="fa-IR"/>
              <a:t>    </a:t>
            </a:r>
            <a:r>
              <a:rPr lang="en-US"/>
              <a:t>        </a:t>
            </a:r>
            <a:r>
              <a:rPr lang="fa-IR"/>
              <a:t>سود خالص +جمع هزینه های ثابت  </a:t>
            </a:r>
            <a:r>
              <a:rPr lang="en-US"/>
              <a:t>X = </a:t>
            </a:r>
          </a:p>
          <a:p>
            <a:pPr algn="ctr" rtl="1">
              <a:buFontTx/>
              <a:buNone/>
            </a:pPr>
            <a:r>
              <a:rPr lang="en-US"/>
              <a:t>  </a:t>
            </a:r>
            <a:r>
              <a:rPr lang="fa-IR"/>
              <a:t> </a:t>
            </a:r>
            <a:r>
              <a:rPr lang="en-US"/>
              <a:t>     %CM</a:t>
            </a:r>
          </a:p>
          <a:p>
            <a:pPr algn="r" rtl="1">
              <a:buFontTx/>
              <a:buNone/>
            </a:pPr>
            <a:r>
              <a:rPr lang="fa-IR"/>
              <a:t>   حاشیه ایمنی : موسسه ای  دارای  حاشیه  ایمنی  است  که فروشش بیش از نقطه سربسر باشد .</a:t>
            </a:r>
            <a:endParaRPr lang="en-US"/>
          </a:p>
        </p:txBody>
      </p:sp>
      <p:sp>
        <p:nvSpPr>
          <p:cNvPr id="243716" name="Line 4"/>
          <p:cNvSpPr>
            <a:spLocks noChangeShapeType="1"/>
          </p:cNvSpPr>
          <p:nvPr/>
        </p:nvSpPr>
        <p:spPr bwMode="auto">
          <a:xfrm>
            <a:off x="4079875" y="3500438"/>
            <a:ext cx="4895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4416674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2157134-2A70-4BDC-9BC2-813D7220CA83}" type="slidenum">
              <a:rPr lang="en-US"/>
              <a:pPr/>
              <a:t>55</a:t>
            </a:fld>
            <a:endParaRPr lang="en-US"/>
          </a:p>
        </p:txBody>
      </p:sp>
      <p:sp>
        <p:nvSpPr>
          <p:cNvPr id="244739" name="Rectangle 3"/>
          <p:cNvSpPr>
            <a:spLocks noGrp="1" noChangeArrowheads="1"/>
          </p:cNvSpPr>
          <p:nvPr>
            <p:ph type="body" idx="1"/>
          </p:nvPr>
        </p:nvSpPr>
        <p:spPr>
          <a:xfrm>
            <a:off x="2208213" y="1557338"/>
            <a:ext cx="8229600" cy="4525962"/>
          </a:xfrm>
        </p:spPr>
        <p:txBody>
          <a:bodyPr/>
          <a:lstStyle/>
          <a:p>
            <a:pPr algn="r" rtl="1">
              <a:buFontTx/>
              <a:buNone/>
            </a:pPr>
            <a:r>
              <a:rPr lang="fa-IR"/>
              <a:t>    حاشیه ایمنی تفاضل فروش نقطه سربسر و  فروش  واقعی </a:t>
            </a:r>
          </a:p>
          <a:p>
            <a:pPr algn="r" rtl="1">
              <a:buFontTx/>
              <a:buNone/>
            </a:pPr>
            <a:r>
              <a:rPr lang="fa-IR"/>
              <a:t>    (یا فروش بودجه شده)دوره است .</a:t>
            </a:r>
          </a:p>
          <a:p>
            <a:pPr algn="r" rtl="1">
              <a:buFontTx/>
              <a:buNone/>
            </a:pPr>
            <a:r>
              <a:rPr lang="fa-IR"/>
              <a:t>     فروش در نقطه          فروش واقعی      </a:t>
            </a:r>
          </a:p>
          <a:p>
            <a:pPr algn="r" rtl="1">
              <a:buFontTx/>
              <a:buNone/>
            </a:pPr>
            <a:r>
              <a:rPr lang="fa-IR"/>
              <a:t>        سربسر       -      یا   بودجه   شده   =   حاشیه ایمنی</a:t>
            </a:r>
          </a:p>
          <a:p>
            <a:pPr algn="r" rtl="1">
              <a:buFontTx/>
              <a:buNone/>
            </a:pPr>
            <a:r>
              <a:rPr lang="fa-IR"/>
              <a:t>    حاشیه ایمنی مبلغی است که اگر شرکت به آن مبلغ  کاهش   </a:t>
            </a:r>
            <a:r>
              <a:rPr lang="en-US"/>
              <a:t> </a:t>
            </a:r>
            <a:r>
              <a:rPr lang="fa-IR"/>
              <a:t>یابد شرکت متحمل زیان خواهد شد . </a:t>
            </a:r>
          </a:p>
          <a:p>
            <a:pPr algn="r" rtl="1">
              <a:buFontTx/>
              <a:buNone/>
            </a:pPr>
            <a:r>
              <a:rPr lang="fa-IR"/>
              <a:t>    </a:t>
            </a:r>
            <a:endParaRPr lang="en-US"/>
          </a:p>
        </p:txBody>
      </p:sp>
    </p:spTree>
    <p:extLst>
      <p:ext uri="{BB962C8B-B14F-4D97-AF65-F5344CB8AC3E}">
        <p14:creationId xmlns:p14="http://schemas.microsoft.com/office/powerpoint/2010/main" val="8757314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FE772EF-6FC3-455F-9661-93D7111556D6}" type="slidenum">
              <a:rPr lang="en-US"/>
              <a:pPr/>
              <a:t>56</a:t>
            </a:fld>
            <a:endParaRPr lang="en-US"/>
          </a:p>
        </p:txBody>
      </p:sp>
      <p:sp>
        <p:nvSpPr>
          <p:cNvPr id="245763" name="Rectangle 3"/>
          <p:cNvSpPr>
            <a:spLocks noGrp="1" noChangeArrowheads="1"/>
          </p:cNvSpPr>
          <p:nvPr>
            <p:ph type="body" idx="1"/>
          </p:nvPr>
        </p:nvSpPr>
        <p:spPr/>
        <p:txBody>
          <a:bodyPr/>
          <a:lstStyle/>
          <a:p>
            <a:pPr algn="r">
              <a:buFontTx/>
              <a:buNone/>
            </a:pPr>
            <a:r>
              <a:rPr lang="fa-IR"/>
              <a:t>   تاثیر  مالیت   بر  روی   تجزیه  و  تحلیل  قیمت  تمام شده - سطح تولید – سود : </a:t>
            </a:r>
            <a:r>
              <a:rPr lang="en-US"/>
              <a:t>   </a:t>
            </a:r>
            <a:r>
              <a:rPr lang="fa-IR"/>
              <a:t> </a:t>
            </a:r>
          </a:p>
          <a:p>
            <a:pPr algn="r" rtl="1">
              <a:buFontTx/>
              <a:buNone/>
            </a:pPr>
            <a:r>
              <a:rPr lang="fa-IR"/>
              <a:t>   هرگاه با موسسه ای مواجه شدیم که مشمول پرداخت مالیات باشد فرمول قیمت تمام</a:t>
            </a:r>
            <a:r>
              <a:rPr lang="en-US"/>
              <a:t> </a:t>
            </a:r>
            <a:r>
              <a:rPr lang="fa-IR"/>
              <a:t>شده - سطح تولید - سود آن عبارت خواهد بود از:</a:t>
            </a:r>
          </a:p>
          <a:p>
            <a:pPr algn="ctr">
              <a:buFontTx/>
              <a:buNone/>
            </a:pPr>
            <a:r>
              <a:rPr lang="en-US"/>
              <a:t>X </a:t>
            </a:r>
            <a:r>
              <a:rPr lang="fa-IR"/>
              <a:t>هزینه های ثابت + سود قبل از کسر مالیات  = </a:t>
            </a:r>
            <a:endParaRPr lang="en-US"/>
          </a:p>
          <a:p>
            <a:pPr algn="ctr">
              <a:buFontTx/>
              <a:buNone/>
            </a:pPr>
            <a:r>
              <a:rPr lang="en-US"/>
              <a:t>CMU</a:t>
            </a:r>
          </a:p>
        </p:txBody>
      </p:sp>
      <p:sp>
        <p:nvSpPr>
          <p:cNvPr id="245764" name="Line 4"/>
          <p:cNvSpPr>
            <a:spLocks noChangeShapeType="1"/>
          </p:cNvSpPr>
          <p:nvPr/>
        </p:nvSpPr>
        <p:spPr bwMode="auto">
          <a:xfrm>
            <a:off x="3719514" y="5084763"/>
            <a:ext cx="56165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0153545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AEF1075-BD70-483C-834C-A9226E6CCD8C}" type="slidenum">
              <a:rPr lang="en-US"/>
              <a:pPr/>
              <a:t>57</a:t>
            </a:fld>
            <a:endParaRPr lang="en-US"/>
          </a:p>
        </p:txBody>
      </p:sp>
      <p:sp>
        <p:nvSpPr>
          <p:cNvPr id="246787" name="Rectangle 3"/>
          <p:cNvSpPr>
            <a:spLocks noGrp="1" noChangeArrowheads="1"/>
          </p:cNvSpPr>
          <p:nvPr>
            <p:ph type="body" idx="1"/>
          </p:nvPr>
        </p:nvSpPr>
        <p:spPr>
          <a:xfrm>
            <a:off x="1992313" y="1989139"/>
            <a:ext cx="8229600" cy="4319587"/>
          </a:xfrm>
        </p:spPr>
        <p:txBody>
          <a:bodyPr/>
          <a:lstStyle/>
          <a:p>
            <a:pPr algn="r" rtl="1">
              <a:buFontTx/>
              <a:buNone/>
            </a:pPr>
            <a:r>
              <a:rPr lang="fa-IR"/>
              <a:t>   هرگاه  فقط سود خالص  مشخص باشد و مبلغ سود قبل از کسر مالیات  در دسترس نباشد، در این صورت باید سود خالص را تبدیل به سود خالص  قبل از کسر مالیات نمود. </a:t>
            </a:r>
          </a:p>
          <a:p>
            <a:pPr algn="ctr" rtl="1">
              <a:buFontTx/>
              <a:buNone/>
            </a:pPr>
            <a:r>
              <a:rPr lang="fa-IR"/>
              <a:t>سود خالص        = سود قبل از کسر مالیات </a:t>
            </a:r>
          </a:p>
          <a:p>
            <a:pPr algn="r" rtl="1">
              <a:buFontTx/>
              <a:buNone/>
            </a:pPr>
            <a:r>
              <a:rPr lang="fa-IR"/>
              <a:t>        نرخ مالیات -1 </a:t>
            </a:r>
            <a:endParaRPr lang="en-US"/>
          </a:p>
        </p:txBody>
      </p:sp>
      <p:sp>
        <p:nvSpPr>
          <p:cNvPr id="246788" name="Line 4"/>
          <p:cNvSpPr>
            <a:spLocks noChangeShapeType="1"/>
          </p:cNvSpPr>
          <p:nvPr/>
        </p:nvSpPr>
        <p:spPr bwMode="auto">
          <a:xfrm>
            <a:off x="6959601" y="4149725"/>
            <a:ext cx="2449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798652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378E5AC-A096-41A3-905D-70556E0E8D74}" type="slidenum">
              <a:rPr lang="en-US"/>
              <a:pPr/>
              <a:t>58</a:t>
            </a:fld>
            <a:endParaRPr lang="en-US"/>
          </a:p>
        </p:txBody>
      </p:sp>
      <p:sp>
        <p:nvSpPr>
          <p:cNvPr id="247811" name="Rectangle 3"/>
          <p:cNvSpPr>
            <a:spLocks noGrp="1" noChangeArrowheads="1"/>
          </p:cNvSpPr>
          <p:nvPr>
            <p:ph type="body" idx="1"/>
          </p:nvPr>
        </p:nvSpPr>
        <p:spPr/>
        <p:txBody>
          <a:bodyPr/>
          <a:lstStyle/>
          <a:p>
            <a:pPr algn="r">
              <a:buFontTx/>
              <a:buNone/>
            </a:pPr>
            <a:r>
              <a:rPr lang="fa-IR"/>
              <a:t>سوال:</a:t>
            </a:r>
          </a:p>
          <a:p>
            <a:pPr algn="r">
              <a:buFontTx/>
              <a:buNone/>
            </a:pPr>
            <a:r>
              <a:rPr lang="fa-IR"/>
              <a:t> وقتی سود خالص مشاهده شد چگونه باید تشخیص  داد که     منظوراز سود خالص قبل از کسر مالیات و یا بعداز  کسر  مالیات است؟</a:t>
            </a:r>
          </a:p>
          <a:p>
            <a:pPr algn="r">
              <a:buFontTx/>
              <a:buNone/>
            </a:pPr>
            <a:r>
              <a:rPr lang="fa-IR"/>
              <a:t> اگراین واقعیت پذیرفته باشد که آخرین مبلغی که درصورت  </a:t>
            </a:r>
            <a:r>
              <a:rPr lang="en-US"/>
              <a:t> </a:t>
            </a:r>
            <a:r>
              <a:rPr lang="fa-IR"/>
              <a:t> سود وزیان آورده  می شود  باید  به عنوان سود خالص در  نظر گرفته شود .</a:t>
            </a:r>
            <a:endParaRPr lang="en-US"/>
          </a:p>
        </p:txBody>
      </p:sp>
    </p:spTree>
    <p:extLst>
      <p:ext uri="{BB962C8B-B14F-4D97-AF65-F5344CB8AC3E}">
        <p14:creationId xmlns:p14="http://schemas.microsoft.com/office/powerpoint/2010/main" val="41630073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EA725C6-108B-4A68-8ECD-812BE93A74B1}" type="slidenum">
              <a:rPr lang="en-US"/>
              <a:pPr/>
              <a:t>59</a:t>
            </a:fld>
            <a:endParaRPr lang="en-US"/>
          </a:p>
        </p:txBody>
      </p:sp>
      <p:sp>
        <p:nvSpPr>
          <p:cNvPr id="248835" name="Rectangle 3"/>
          <p:cNvSpPr>
            <a:spLocks noGrp="1" noChangeArrowheads="1"/>
          </p:cNvSpPr>
          <p:nvPr>
            <p:ph type="body" idx="1"/>
          </p:nvPr>
        </p:nvSpPr>
        <p:spPr>
          <a:xfrm>
            <a:off x="1992313" y="1916113"/>
            <a:ext cx="8229600" cy="4349750"/>
          </a:xfrm>
        </p:spPr>
        <p:txBody>
          <a:bodyPr/>
          <a:lstStyle/>
          <a:p>
            <a:pPr algn="r">
              <a:lnSpc>
                <a:spcPct val="90000"/>
              </a:lnSpc>
              <a:buFontTx/>
              <a:buNone/>
            </a:pPr>
            <a:r>
              <a:rPr lang="fa-IR"/>
              <a:t>با توجه به  توضیحات بالا می توان جواب زیررا بیان کرد .</a:t>
            </a:r>
            <a:r>
              <a:rPr lang="en-US"/>
              <a:t> </a:t>
            </a:r>
            <a:endParaRPr lang="fa-IR"/>
          </a:p>
          <a:p>
            <a:pPr algn="r">
              <a:lnSpc>
                <a:spcPct val="90000"/>
              </a:lnSpc>
              <a:buFontTx/>
              <a:buNone/>
            </a:pPr>
            <a:r>
              <a:rPr lang="fa-IR"/>
              <a:t>اگردرمسئله ای اشاره ای به مالیات  نشده  باشد سودخالص  یعنی سود  قبل از کسرمالیات .</a:t>
            </a:r>
            <a:endParaRPr lang="en-US"/>
          </a:p>
          <a:p>
            <a:pPr algn="r">
              <a:lnSpc>
                <a:spcPct val="90000"/>
              </a:lnSpc>
              <a:buFontTx/>
              <a:buNone/>
            </a:pPr>
            <a:r>
              <a:rPr lang="fa-IR"/>
              <a:t>و اگرمالیات  در نظر قرار گرفته  شده  باشد  دراینصورت  منظور از سود خالص همان سود خالص پس ازکسر مالیات خواهد بود .</a:t>
            </a:r>
            <a:endParaRPr lang="en-US"/>
          </a:p>
          <a:p>
            <a:pPr algn="r">
              <a:lnSpc>
                <a:spcPct val="90000"/>
              </a:lnSpc>
              <a:buFontTx/>
              <a:buNone/>
            </a:pPr>
            <a:r>
              <a:rPr lang="en-US"/>
              <a:t> </a:t>
            </a:r>
          </a:p>
          <a:p>
            <a:pPr algn="r">
              <a:lnSpc>
                <a:spcPct val="90000"/>
              </a:lnSpc>
              <a:buFontTx/>
              <a:buNone/>
            </a:pPr>
            <a:r>
              <a:rPr lang="en-US"/>
              <a:t> </a:t>
            </a:r>
          </a:p>
        </p:txBody>
      </p:sp>
    </p:spTree>
    <p:extLst>
      <p:ext uri="{BB962C8B-B14F-4D97-AF65-F5344CB8AC3E}">
        <p14:creationId xmlns:p14="http://schemas.microsoft.com/office/powerpoint/2010/main" val="19355041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FC646B7-AE48-4AC6-8B1E-5E9822440010}" type="slidenum">
              <a:rPr lang="en-US"/>
              <a:pPr/>
              <a:t>6</a:t>
            </a:fld>
            <a:endParaRPr lang="en-US" dirty="0"/>
          </a:p>
        </p:txBody>
      </p:sp>
      <p:sp>
        <p:nvSpPr>
          <p:cNvPr id="186371" name="Rectangle 3"/>
          <p:cNvSpPr>
            <a:spLocks noGrp="1" noChangeArrowheads="1"/>
          </p:cNvSpPr>
          <p:nvPr>
            <p:ph type="body" idx="1"/>
          </p:nvPr>
        </p:nvSpPr>
        <p:spPr>
          <a:xfrm>
            <a:off x="1847851" y="1916113"/>
            <a:ext cx="8435975" cy="4679950"/>
          </a:xfrm>
        </p:spPr>
        <p:txBody>
          <a:bodyPr/>
          <a:lstStyle/>
          <a:p>
            <a:pPr algn="r">
              <a:lnSpc>
                <a:spcPct val="90000"/>
              </a:lnSpc>
              <a:buFontTx/>
              <a:buNone/>
            </a:pPr>
            <a:r>
              <a:rPr lang="fa-IR"/>
              <a:t>هزینه برق مثالی ازهزینه مخلوط است یعنی اگر موسسه ای</a:t>
            </a:r>
            <a:r>
              <a:rPr lang="en-US" dirty="0"/>
              <a:t> </a:t>
            </a:r>
          </a:p>
          <a:p>
            <a:pPr algn="r">
              <a:lnSpc>
                <a:spcPct val="90000"/>
              </a:lnSpc>
              <a:buFontTx/>
              <a:buNone/>
            </a:pPr>
            <a:r>
              <a:rPr lang="fa-IR"/>
              <a:t>هیچگونه  برقی مصرف نکند باید حداقل مبلغی را بابت حق آبونمان پرداخت نماید( بخش هزینه های ثابت) و  مسلما  با مصرف  برق  توسط   موسسه  بر اساس  مقدار کیلو  وات مصرف برق باید هزینه آن را پرداخت کند (بخش متغییر) .</a:t>
            </a:r>
            <a:r>
              <a:rPr lang="en-US" dirty="0"/>
              <a:t> </a:t>
            </a:r>
          </a:p>
          <a:p>
            <a:pPr algn="r">
              <a:lnSpc>
                <a:spcPct val="90000"/>
              </a:lnSpc>
              <a:buFontTx/>
              <a:buNone/>
            </a:pPr>
            <a:endParaRPr lang="en-US" dirty="0"/>
          </a:p>
          <a:p>
            <a:pPr algn="r">
              <a:lnSpc>
                <a:spcPct val="90000"/>
              </a:lnSpc>
              <a:buFontTx/>
              <a:buNone/>
            </a:pPr>
            <a:endParaRPr lang="en-US" dirty="0"/>
          </a:p>
          <a:p>
            <a:pPr algn="r">
              <a:lnSpc>
                <a:spcPct val="90000"/>
              </a:lnSpc>
              <a:buFontTx/>
              <a:buNone/>
            </a:pPr>
            <a:r>
              <a:rPr lang="en-US" dirty="0"/>
              <a:t> </a:t>
            </a:r>
          </a:p>
          <a:p>
            <a:pPr algn="r">
              <a:lnSpc>
                <a:spcPct val="90000"/>
              </a:lnSpc>
              <a:buFontTx/>
              <a:buNone/>
            </a:pPr>
            <a:r>
              <a:rPr lang="en-US" dirty="0"/>
              <a:t>  </a:t>
            </a:r>
            <a:endParaRPr lang="en-US" b="1" dirty="0"/>
          </a:p>
          <a:p>
            <a:pPr>
              <a:lnSpc>
                <a:spcPct val="90000"/>
              </a:lnSpc>
            </a:pPr>
            <a:endParaRPr lang="en-US" dirty="0"/>
          </a:p>
        </p:txBody>
      </p:sp>
    </p:spTree>
    <p:extLst>
      <p:ext uri="{BB962C8B-B14F-4D97-AF65-F5344CB8AC3E}">
        <p14:creationId xmlns:p14="http://schemas.microsoft.com/office/powerpoint/2010/main" val="1701917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CBFBB77-138A-42C9-9166-53B514CE8599}" type="slidenum">
              <a:rPr lang="en-US"/>
              <a:pPr/>
              <a:t>60</a:t>
            </a:fld>
            <a:endParaRPr lang="en-US"/>
          </a:p>
        </p:txBody>
      </p:sp>
      <p:sp>
        <p:nvSpPr>
          <p:cNvPr id="250883" name="Rectangle 3"/>
          <p:cNvSpPr>
            <a:spLocks noGrp="1" noChangeArrowheads="1"/>
          </p:cNvSpPr>
          <p:nvPr>
            <p:ph type="body" idx="1"/>
          </p:nvPr>
        </p:nvSpPr>
        <p:spPr>
          <a:xfrm>
            <a:off x="1992313" y="2060576"/>
            <a:ext cx="8229600" cy="4525963"/>
          </a:xfrm>
        </p:spPr>
        <p:txBody>
          <a:bodyPr/>
          <a:lstStyle/>
          <a:p>
            <a:pPr algn="r">
              <a:buFontTx/>
              <a:buNone/>
            </a:pPr>
            <a:r>
              <a:rPr lang="fa-IR"/>
              <a:t>مفروضات تجزیه وتحلیل قیمت تمام شده - سطح تولید- سود:</a:t>
            </a:r>
          </a:p>
          <a:p>
            <a:pPr algn="r">
              <a:buFontTx/>
              <a:buNone/>
            </a:pPr>
            <a:r>
              <a:rPr lang="fa-IR"/>
              <a:t>به پیش بینی های  ناشی از استفاده از مدل  قیمت تمام  شده   -  سطح   تولید  -  سود  وقتی  می توان  اعتماد  نمود  که مفروضات  اصلی  این  مدل  که  شش  فرض است دارای</a:t>
            </a:r>
            <a:r>
              <a:rPr lang="en-US"/>
              <a:t> </a:t>
            </a:r>
          </a:p>
          <a:p>
            <a:pPr algn="r">
              <a:buFontTx/>
              <a:buNone/>
            </a:pPr>
            <a:r>
              <a:rPr lang="fa-IR"/>
              <a:t>اعتبار باشند .</a:t>
            </a:r>
            <a:r>
              <a:rPr lang="en-US"/>
              <a:t>  </a:t>
            </a:r>
          </a:p>
        </p:txBody>
      </p:sp>
    </p:spTree>
    <p:extLst>
      <p:ext uri="{BB962C8B-B14F-4D97-AF65-F5344CB8AC3E}">
        <p14:creationId xmlns:p14="http://schemas.microsoft.com/office/powerpoint/2010/main" val="9508143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47FFB04-316C-4697-B9D6-6712E27B3895}" type="slidenum">
              <a:rPr lang="en-US"/>
              <a:pPr/>
              <a:t>61</a:t>
            </a:fld>
            <a:endParaRPr lang="en-US"/>
          </a:p>
        </p:txBody>
      </p:sp>
      <p:sp>
        <p:nvSpPr>
          <p:cNvPr id="251907" name="Rectangle 3"/>
          <p:cNvSpPr>
            <a:spLocks noGrp="1" noChangeArrowheads="1"/>
          </p:cNvSpPr>
          <p:nvPr>
            <p:ph type="body" idx="1"/>
          </p:nvPr>
        </p:nvSpPr>
        <p:spPr/>
        <p:txBody>
          <a:bodyPr/>
          <a:lstStyle/>
          <a:p>
            <a:pPr algn="r">
              <a:buFontTx/>
              <a:buNone/>
            </a:pPr>
            <a:r>
              <a:rPr lang="en-US"/>
              <a:t> </a:t>
            </a:r>
            <a:r>
              <a:rPr lang="fa-IR"/>
              <a:t>این مفروضات عبارتند از:  </a:t>
            </a:r>
            <a:r>
              <a:rPr lang="en-US"/>
              <a:t>   </a:t>
            </a:r>
            <a:r>
              <a:rPr lang="fa-IR"/>
              <a:t> </a:t>
            </a:r>
          </a:p>
          <a:p>
            <a:pPr algn="r">
              <a:buFontTx/>
              <a:buNone/>
            </a:pPr>
            <a:r>
              <a:rPr lang="fa-IR"/>
              <a:t>   1- سطح تولید تنهاعامل متغیری است که رفتارهزینه ها  </a:t>
            </a:r>
            <a:r>
              <a:rPr lang="en-US"/>
              <a:t>     </a:t>
            </a:r>
            <a:r>
              <a:rPr lang="fa-IR"/>
              <a:t>   را تحت تاثیر قرار می دهد . </a:t>
            </a:r>
          </a:p>
          <a:p>
            <a:pPr algn="r" rtl="1">
              <a:buFontTx/>
              <a:buNone/>
            </a:pPr>
            <a:r>
              <a:rPr lang="fa-IR"/>
              <a:t>   2- هزینه های  ثابت  و متغیر  را  می توان  از  یکدیگر تفکیک  نموده  و  آنها  را  به  دقت طبقه بندی  نمود .</a:t>
            </a:r>
          </a:p>
          <a:p>
            <a:pPr algn="r" rtl="1">
              <a:buFontTx/>
              <a:buNone/>
            </a:pPr>
            <a:r>
              <a:rPr lang="fa-IR"/>
              <a:t>   3 - در محدوده معینی از فروش ، قیمت فروش هر واحد از کالا  ثابت است .</a:t>
            </a:r>
            <a:endParaRPr lang="en-US"/>
          </a:p>
        </p:txBody>
      </p:sp>
    </p:spTree>
    <p:extLst>
      <p:ext uri="{BB962C8B-B14F-4D97-AF65-F5344CB8AC3E}">
        <p14:creationId xmlns:p14="http://schemas.microsoft.com/office/powerpoint/2010/main" val="37066805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DEF5F12-2303-400C-9D68-6BBB6A6EE69F}" type="slidenum">
              <a:rPr lang="en-US"/>
              <a:pPr/>
              <a:t>62</a:t>
            </a:fld>
            <a:endParaRPr lang="en-US"/>
          </a:p>
        </p:txBody>
      </p:sp>
      <p:sp>
        <p:nvSpPr>
          <p:cNvPr id="252931" name="Rectangle 3"/>
          <p:cNvSpPr>
            <a:spLocks noGrp="1" noChangeArrowheads="1"/>
          </p:cNvSpPr>
          <p:nvPr>
            <p:ph type="body" idx="1"/>
          </p:nvPr>
        </p:nvSpPr>
        <p:spPr/>
        <p:txBody>
          <a:bodyPr/>
          <a:lstStyle/>
          <a:p>
            <a:pPr algn="r">
              <a:buFontTx/>
              <a:buNone/>
            </a:pPr>
            <a:r>
              <a:rPr lang="fa-IR"/>
              <a:t>4- درمحدوده معینی ازتولید،جمع هزینه های ثابت و هزینه متغیر هر واحد از تولید ثابت هستند .</a:t>
            </a:r>
          </a:p>
          <a:p>
            <a:pPr algn="r">
              <a:buFontTx/>
              <a:buNone/>
            </a:pPr>
            <a:r>
              <a:rPr lang="fa-IR"/>
              <a:t>5-از این تجزیه و تحلیل فقط می توان در مورد  شرکتهایی  که  یک نوع  کالا تولید می کنند و یا موسساتی   که دارای انواع تولیدات هستند  ولی  ترکیب  فروش  ثابتی را  دارند</a:t>
            </a:r>
            <a:r>
              <a:rPr lang="en-US"/>
              <a:t> </a:t>
            </a:r>
          </a:p>
          <a:p>
            <a:pPr algn="r">
              <a:buFontTx/>
              <a:buNone/>
            </a:pPr>
            <a:r>
              <a:rPr lang="fa-IR"/>
              <a:t>استفاده نمود .</a:t>
            </a:r>
            <a:endParaRPr lang="en-US"/>
          </a:p>
        </p:txBody>
      </p:sp>
    </p:spTree>
    <p:extLst>
      <p:ext uri="{BB962C8B-B14F-4D97-AF65-F5344CB8AC3E}">
        <p14:creationId xmlns:p14="http://schemas.microsoft.com/office/powerpoint/2010/main" val="35156000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1F1C04D-5791-4A15-B664-B1D56229ACB8}" type="slidenum">
              <a:rPr lang="en-US"/>
              <a:pPr/>
              <a:t>63</a:t>
            </a:fld>
            <a:endParaRPr lang="en-US"/>
          </a:p>
        </p:txBody>
      </p:sp>
      <p:sp>
        <p:nvSpPr>
          <p:cNvPr id="253955" name="Rectangle 3"/>
          <p:cNvSpPr>
            <a:spLocks noGrp="1" noChangeArrowheads="1"/>
          </p:cNvSpPr>
          <p:nvPr>
            <p:ph type="body" idx="1"/>
          </p:nvPr>
        </p:nvSpPr>
        <p:spPr>
          <a:xfrm>
            <a:off x="1703388" y="1916113"/>
            <a:ext cx="8229600" cy="4525962"/>
          </a:xfrm>
        </p:spPr>
        <p:txBody>
          <a:bodyPr/>
          <a:lstStyle/>
          <a:p>
            <a:pPr algn="r">
              <a:buFontTx/>
              <a:buNone/>
            </a:pPr>
            <a:r>
              <a:rPr lang="fa-IR"/>
              <a:t>6- اختلاف قابل توجهی بین مانده حساب موجودی کالای ساخته شده اول دوره  و پایان  دوره  وجود ندارد . یعنی واحدهای تولید شده و فروخته شده مساوی هستند .</a:t>
            </a:r>
          </a:p>
          <a:p>
            <a:pPr algn="r">
              <a:buFontTx/>
              <a:buNone/>
            </a:pPr>
            <a:r>
              <a:rPr lang="fa-IR"/>
              <a:t>هر گاه  هر یک  از این  متغیر ها   تغییر  کند  در  این صورت نقطه سربسرپیش بینی شده صحیح نخواهد بود.  </a:t>
            </a:r>
            <a:r>
              <a:rPr lang="en-US"/>
              <a:t> </a:t>
            </a:r>
          </a:p>
        </p:txBody>
      </p:sp>
    </p:spTree>
    <p:extLst>
      <p:ext uri="{BB962C8B-B14F-4D97-AF65-F5344CB8AC3E}">
        <p14:creationId xmlns:p14="http://schemas.microsoft.com/office/powerpoint/2010/main" val="29875423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165B24A-B150-464B-B5AE-668DF252DF1B}" type="slidenum">
              <a:rPr lang="en-US"/>
              <a:pPr/>
              <a:t>64</a:t>
            </a:fld>
            <a:endParaRPr lang="en-US"/>
          </a:p>
        </p:txBody>
      </p:sp>
      <p:sp>
        <p:nvSpPr>
          <p:cNvPr id="254979" name="Rectangle 3"/>
          <p:cNvSpPr>
            <a:spLocks noGrp="1" noChangeArrowheads="1"/>
          </p:cNvSpPr>
          <p:nvPr>
            <p:ph type="body" idx="1"/>
          </p:nvPr>
        </p:nvSpPr>
        <p:spPr>
          <a:xfrm>
            <a:off x="1992313" y="1916114"/>
            <a:ext cx="8229600" cy="3629025"/>
          </a:xfrm>
        </p:spPr>
        <p:txBody>
          <a:bodyPr/>
          <a:lstStyle/>
          <a:p>
            <a:pPr algn="r">
              <a:buFontTx/>
              <a:buNone/>
            </a:pPr>
            <a:r>
              <a:rPr lang="fa-IR"/>
              <a:t>   تجزیه و تحلیل قیمت تمام شده - سطح تولید - سود در مورد    شرکتهای چند محصولی: </a:t>
            </a:r>
          </a:p>
          <a:p>
            <a:pPr algn="r" rtl="1">
              <a:buFontTx/>
              <a:buNone/>
            </a:pPr>
            <a:r>
              <a:rPr lang="fa-IR"/>
              <a:t>   درعمل غالب موسسات</a:t>
            </a:r>
            <a:r>
              <a:rPr lang="en-US"/>
              <a:t>  </a:t>
            </a:r>
            <a:r>
              <a:rPr lang="fa-IR"/>
              <a:t>چندین نوع کالا</a:t>
            </a:r>
            <a:r>
              <a:rPr lang="en-US"/>
              <a:t> </a:t>
            </a:r>
            <a:r>
              <a:rPr lang="fa-IR"/>
              <a:t>به فروش میرسانند به  همین </a:t>
            </a:r>
            <a:r>
              <a:rPr lang="en-US"/>
              <a:t> </a:t>
            </a:r>
            <a:r>
              <a:rPr lang="fa-IR"/>
              <a:t>دلیل  به  آنها  شرکت های  چند محصولی اطلاق</a:t>
            </a:r>
            <a:r>
              <a:rPr lang="en-US"/>
              <a:t> </a:t>
            </a:r>
            <a:r>
              <a:rPr lang="fa-IR"/>
              <a:t>می گردد</a:t>
            </a:r>
            <a:r>
              <a:rPr lang="en-US"/>
              <a:t>.</a:t>
            </a:r>
          </a:p>
          <a:p>
            <a:pPr algn="r">
              <a:buFontTx/>
              <a:buNone/>
            </a:pPr>
            <a:r>
              <a:rPr lang="fa-IR"/>
              <a:t>   </a:t>
            </a:r>
            <a:endParaRPr lang="en-US"/>
          </a:p>
        </p:txBody>
      </p:sp>
    </p:spTree>
    <p:extLst>
      <p:ext uri="{BB962C8B-B14F-4D97-AF65-F5344CB8AC3E}">
        <p14:creationId xmlns:p14="http://schemas.microsoft.com/office/powerpoint/2010/main" val="2661173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65EE8DA-2D5E-4387-9E5D-5A84CAF27550}" type="slidenum">
              <a:rPr lang="en-US"/>
              <a:pPr/>
              <a:t>65</a:t>
            </a:fld>
            <a:endParaRPr lang="en-US"/>
          </a:p>
        </p:txBody>
      </p:sp>
      <p:sp>
        <p:nvSpPr>
          <p:cNvPr id="256003" name="Rectangle 3"/>
          <p:cNvSpPr>
            <a:spLocks noGrp="1" noChangeArrowheads="1"/>
          </p:cNvSpPr>
          <p:nvPr>
            <p:ph type="body" idx="1"/>
          </p:nvPr>
        </p:nvSpPr>
        <p:spPr>
          <a:xfrm>
            <a:off x="1703388" y="1844676"/>
            <a:ext cx="8229600" cy="2735263"/>
          </a:xfrm>
        </p:spPr>
        <p:txBody>
          <a:bodyPr/>
          <a:lstStyle/>
          <a:p>
            <a:pPr algn="r">
              <a:buFontTx/>
              <a:buNone/>
            </a:pPr>
            <a:r>
              <a:rPr lang="fa-IR"/>
              <a:t>تجزیه و تحلیل قیمت  تمام شده- سطح تولید- سود شرکتهای چند  محصولی  تقریبا  مشابه  شرکت های  تک  محصولی می باشد ولی تفاوتهای موجود بین آنها نیز قابل توجه بوده است و باید مورد نظر قرار گیرد.</a:t>
            </a:r>
            <a:endParaRPr lang="en-US"/>
          </a:p>
          <a:p>
            <a:pPr algn="r">
              <a:buFontTx/>
              <a:buNone/>
            </a:pPr>
            <a:r>
              <a:rPr lang="en-US"/>
              <a:t> </a:t>
            </a:r>
          </a:p>
          <a:p>
            <a:pPr>
              <a:buFontTx/>
              <a:buNone/>
            </a:pPr>
            <a:endParaRPr lang="en-US"/>
          </a:p>
          <a:p>
            <a:endParaRPr lang="en-US"/>
          </a:p>
        </p:txBody>
      </p:sp>
    </p:spTree>
    <p:extLst>
      <p:ext uri="{BB962C8B-B14F-4D97-AF65-F5344CB8AC3E}">
        <p14:creationId xmlns:p14="http://schemas.microsoft.com/office/powerpoint/2010/main" val="36970056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90CD77A-35DA-40A9-B097-46A32F149011}" type="slidenum">
              <a:rPr lang="en-US"/>
              <a:pPr/>
              <a:t>66</a:t>
            </a:fld>
            <a:endParaRPr lang="en-US"/>
          </a:p>
        </p:txBody>
      </p:sp>
      <p:sp>
        <p:nvSpPr>
          <p:cNvPr id="257027" name="Rectangle 3"/>
          <p:cNvSpPr>
            <a:spLocks noGrp="1" noChangeArrowheads="1"/>
          </p:cNvSpPr>
          <p:nvPr>
            <p:ph type="body" idx="1"/>
          </p:nvPr>
        </p:nvSpPr>
        <p:spPr/>
        <p:txBody>
          <a:bodyPr/>
          <a:lstStyle/>
          <a:p>
            <a:pPr algn="r" rtl="1">
              <a:buFontTx/>
              <a:buNone/>
            </a:pPr>
            <a:r>
              <a:rPr lang="fa-IR"/>
              <a:t>    ترکیب فروش :</a:t>
            </a:r>
          </a:p>
          <a:p>
            <a:pPr algn="r" rtl="1">
              <a:buFontTx/>
              <a:buNone/>
            </a:pPr>
            <a:r>
              <a:rPr lang="fa-IR"/>
              <a:t>    ترکیب فروش  فقط  مربوط  به  موسسات  چند</a:t>
            </a:r>
            <a:r>
              <a:rPr lang="en-US"/>
              <a:t>  </a:t>
            </a:r>
            <a:r>
              <a:rPr lang="fa-IR"/>
              <a:t>محصولی   </a:t>
            </a:r>
            <a:r>
              <a:rPr lang="en-US"/>
              <a:t> </a:t>
            </a:r>
            <a:r>
              <a:rPr lang="fa-IR"/>
              <a:t>می شود  و</a:t>
            </a:r>
            <a:r>
              <a:rPr lang="en-US"/>
              <a:t> </a:t>
            </a:r>
            <a:r>
              <a:rPr lang="fa-IR"/>
              <a:t>نمایانگر درصد هریک از محصولات  در کل  </a:t>
            </a:r>
            <a:r>
              <a:rPr lang="en-US"/>
              <a:t> </a:t>
            </a:r>
            <a:r>
              <a:rPr lang="fa-IR"/>
              <a:t>فروش می باشد</a:t>
            </a:r>
            <a:r>
              <a:rPr lang="en-US"/>
              <a:t>  </a:t>
            </a:r>
            <a:r>
              <a:rPr lang="fa-IR"/>
              <a:t>.</a:t>
            </a:r>
          </a:p>
          <a:p>
            <a:pPr algn="r" rtl="1">
              <a:buFontTx/>
              <a:buNone/>
            </a:pPr>
            <a:r>
              <a:rPr lang="fa-IR"/>
              <a:t>    فروش هر یک از محصولات  =  درصد  ترکیب  فروش</a:t>
            </a:r>
          </a:p>
          <a:p>
            <a:pPr algn="r" rtl="1">
              <a:buFontTx/>
              <a:buNone/>
            </a:pPr>
            <a:r>
              <a:rPr lang="fa-IR"/>
              <a:t>       کل فروش محصولات    </a:t>
            </a:r>
            <a:r>
              <a:rPr lang="en-US"/>
              <a:t>  </a:t>
            </a:r>
            <a:r>
              <a:rPr lang="fa-IR"/>
              <a:t> </a:t>
            </a:r>
            <a:r>
              <a:rPr lang="en-US"/>
              <a:t> </a:t>
            </a:r>
          </a:p>
        </p:txBody>
      </p:sp>
      <p:sp>
        <p:nvSpPr>
          <p:cNvPr id="257028" name="Line 4"/>
          <p:cNvSpPr>
            <a:spLocks noChangeShapeType="1"/>
          </p:cNvSpPr>
          <p:nvPr/>
        </p:nvSpPr>
        <p:spPr bwMode="auto">
          <a:xfrm>
            <a:off x="5880100" y="4652963"/>
            <a:ext cx="3816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684568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30151A2-045E-4C84-9E96-6CE74327E9EC}" type="slidenum">
              <a:rPr lang="en-US"/>
              <a:pPr/>
              <a:t>67</a:t>
            </a:fld>
            <a:endParaRPr lang="en-US"/>
          </a:p>
        </p:txBody>
      </p:sp>
      <p:sp>
        <p:nvSpPr>
          <p:cNvPr id="258051" name="Rectangle 3"/>
          <p:cNvSpPr>
            <a:spLocks noGrp="1" noChangeArrowheads="1"/>
          </p:cNvSpPr>
          <p:nvPr>
            <p:ph type="body" idx="1"/>
          </p:nvPr>
        </p:nvSpPr>
        <p:spPr/>
        <p:txBody>
          <a:bodyPr/>
          <a:lstStyle/>
          <a:p>
            <a:pPr algn="r" rtl="1">
              <a:buFontTx/>
              <a:buNone/>
            </a:pPr>
            <a:r>
              <a:rPr lang="fa-IR"/>
              <a:t>   ترکیب  فروش  به صورت تعداد واحد های  فروش  و یا</a:t>
            </a:r>
            <a:r>
              <a:rPr lang="en-US"/>
              <a:t>  </a:t>
            </a:r>
            <a:r>
              <a:rPr lang="fa-IR"/>
              <a:t>مبلغ</a:t>
            </a:r>
            <a:r>
              <a:rPr lang="en-US"/>
              <a:t> </a:t>
            </a:r>
            <a:r>
              <a:rPr lang="fa-IR"/>
              <a:t> فروش اندازه گیری می شود .</a:t>
            </a:r>
          </a:p>
          <a:p>
            <a:pPr algn="r" rtl="1">
              <a:buFontTx/>
              <a:buNone/>
            </a:pPr>
            <a:r>
              <a:rPr lang="fa-IR"/>
              <a:t>   ترکیب فروش موسسات برروی حاشیه سودهرواحد تولید</a:t>
            </a:r>
          </a:p>
          <a:p>
            <a:pPr algn="r">
              <a:buFontTx/>
              <a:buNone/>
            </a:pPr>
            <a:r>
              <a:rPr lang="en-US"/>
              <a:t> </a:t>
            </a:r>
            <a:r>
              <a:rPr lang="fa-IR"/>
              <a:t> که درفرمول</a:t>
            </a:r>
            <a:r>
              <a:rPr lang="en-US"/>
              <a:t>(%CM) </a:t>
            </a:r>
            <a:r>
              <a:rPr lang="fa-IR"/>
              <a:t>و یا درصدحاشیه سودی </a:t>
            </a:r>
            <a:r>
              <a:rPr lang="en-US"/>
              <a:t>(CMU)</a:t>
            </a:r>
            <a:r>
              <a:rPr lang="fa-IR"/>
              <a:t>  </a:t>
            </a:r>
          </a:p>
          <a:p>
            <a:pPr algn="r" rtl="1">
              <a:buFontTx/>
              <a:buNone/>
            </a:pPr>
            <a:r>
              <a:rPr lang="fa-IR"/>
              <a:t>  قیمت تمام  شده - سطح تولید - سود  استفاده  می شود  اثر می گذارد . </a:t>
            </a:r>
          </a:p>
        </p:txBody>
      </p:sp>
    </p:spTree>
    <p:extLst>
      <p:ext uri="{BB962C8B-B14F-4D97-AF65-F5344CB8AC3E}">
        <p14:creationId xmlns:p14="http://schemas.microsoft.com/office/powerpoint/2010/main" val="22870855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ADF198C-B333-49E4-A720-CFAA8FD96479}" type="slidenum">
              <a:rPr lang="en-US"/>
              <a:pPr/>
              <a:t>68</a:t>
            </a:fld>
            <a:endParaRPr lang="en-US"/>
          </a:p>
        </p:txBody>
      </p:sp>
      <p:sp>
        <p:nvSpPr>
          <p:cNvPr id="260099" name="Rectangle 3"/>
          <p:cNvSpPr>
            <a:spLocks noGrp="1" noChangeArrowheads="1"/>
          </p:cNvSpPr>
          <p:nvPr>
            <p:ph type="body" idx="1"/>
          </p:nvPr>
        </p:nvSpPr>
        <p:spPr>
          <a:xfrm>
            <a:off x="1847850" y="1773238"/>
            <a:ext cx="8229600" cy="3124200"/>
          </a:xfrm>
        </p:spPr>
        <p:txBody>
          <a:bodyPr/>
          <a:lstStyle/>
          <a:p>
            <a:pPr algn="r">
              <a:buFontTx/>
              <a:buNone/>
            </a:pPr>
            <a:r>
              <a:rPr lang="fa-IR"/>
              <a:t> جدیدی  و یا     </a:t>
            </a:r>
            <a:r>
              <a:rPr lang="en-US"/>
              <a:t>CMU </a:t>
            </a:r>
            <a:r>
              <a:rPr lang="fa-IR"/>
              <a:t>هر گاه  ترکیب  فروش   تغییر  کند </a:t>
            </a:r>
          </a:p>
          <a:p>
            <a:pPr algn="r">
              <a:buFontTx/>
              <a:buNone/>
            </a:pPr>
            <a:r>
              <a:rPr lang="fa-IR"/>
              <a:t>جدیدنیاز</a:t>
            </a:r>
            <a:r>
              <a:rPr lang="en-US"/>
              <a:t>(%CM</a:t>
            </a:r>
            <a:r>
              <a:rPr lang="fa-IR"/>
              <a:t>یا </a:t>
            </a:r>
            <a:r>
              <a:rPr lang="en-US"/>
              <a:t>)CMU</a:t>
            </a:r>
            <a:r>
              <a:rPr lang="fa-IR"/>
              <a:t>جدیدی حاصل گشته و</a:t>
            </a:r>
            <a:r>
              <a:rPr lang="en-US"/>
              <a:t>%CM</a:t>
            </a:r>
            <a:endParaRPr lang="fa-IR"/>
          </a:p>
          <a:p>
            <a:pPr algn="r">
              <a:buFontTx/>
              <a:buNone/>
            </a:pPr>
            <a:r>
              <a:rPr lang="fa-IR"/>
              <a:t>به تجدید نظر در مدل قیمت تمام  شده - سطح تولید- سود </a:t>
            </a:r>
          </a:p>
          <a:p>
            <a:pPr algn="r">
              <a:buFontTx/>
              <a:buNone/>
            </a:pPr>
            <a:r>
              <a:rPr lang="fa-IR"/>
              <a:t>را فراهم می سازد . </a:t>
            </a:r>
          </a:p>
          <a:p>
            <a:pPr algn="r">
              <a:buFontTx/>
              <a:buNone/>
            </a:pPr>
            <a:endParaRPr lang="en-US"/>
          </a:p>
        </p:txBody>
      </p:sp>
    </p:spTree>
    <p:extLst>
      <p:ext uri="{BB962C8B-B14F-4D97-AF65-F5344CB8AC3E}">
        <p14:creationId xmlns:p14="http://schemas.microsoft.com/office/powerpoint/2010/main" val="31369937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004309E-C18F-40C6-B2CC-F5D44E7FD12D}" type="slidenum">
              <a:rPr lang="en-US"/>
              <a:pPr/>
              <a:t>69</a:t>
            </a:fld>
            <a:endParaRPr lang="en-US"/>
          </a:p>
        </p:txBody>
      </p:sp>
      <p:sp>
        <p:nvSpPr>
          <p:cNvPr id="259075" name="Rectangle 3"/>
          <p:cNvSpPr>
            <a:spLocks noGrp="1" noChangeArrowheads="1"/>
          </p:cNvSpPr>
          <p:nvPr>
            <p:ph type="body" idx="1"/>
          </p:nvPr>
        </p:nvSpPr>
        <p:spPr>
          <a:xfrm>
            <a:off x="1992313" y="1341438"/>
            <a:ext cx="8229600" cy="4248150"/>
          </a:xfrm>
        </p:spPr>
        <p:txBody>
          <a:bodyPr/>
          <a:lstStyle/>
          <a:p>
            <a:pPr algn="r">
              <a:lnSpc>
                <a:spcPct val="90000"/>
              </a:lnSpc>
              <a:buFontTx/>
              <a:buNone/>
            </a:pPr>
            <a:r>
              <a:rPr lang="fa-IR"/>
              <a:t>ترکیب  و فروش  تجزیه  و تحلیل  قیمت  تمام  شده  - سطح تولید- سود .</a:t>
            </a:r>
          </a:p>
          <a:p>
            <a:pPr algn="r">
              <a:lnSpc>
                <a:spcPct val="90000"/>
              </a:lnSpc>
              <a:buFontTx/>
              <a:buNone/>
            </a:pPr>
            <a:r>
              <a:rPr lang="en-US"/>
              <a:t> </a:t>
            </a:r>
            <a:r>
              <a:rPr lang="fa-IR"/>
              <a:t>تجزیه و تحلیل قیمت تمام شده - سطح تولید - سود شرکتهای چند محصولی چهارمرحله دارد که عبارتند از:</a:t>
            </a:r>
            <a:r>
              <a:rPr lang="en-US"/>
              <a:t> </a:t>
            </a:r>
            <a:endParaRPr lang="en-US" b="1"/>
          </a:p>
          <a:p>
            <a:pPr algn="r">
              <a:lnSpc>
                <a:spcPct val="90000"/>
              </a:lnSpc>
              <a:buFontTx/>
              <a:buNone/>
            </a:pPr>
            <a:r>
              <a:rPr lang="fa-IR"/>
              <a:t>1- تعیین ترکیب فروش است .</a:t>
            </a:r>
          </a:p>
          <a:p>
            <a:pPr algn="r">
              <a:lnSpc>
                <a:spcPct val="90000"/>
              </a:lnSpc>
              <a:buFontTx/>
              <a:buNone/>
            </a:pPr>
            <a:r>
              <a:rPr lang="fa-IR"/>
              <a:t>2- محاسبه میانگین موزون(وزنی) حاشیه  سود هر واحد از تولید است . </a:t>
            </a:r>
            <a:endParaRPr lang="en-US"/>
          </a:p>
          <a:p>
            <a:pPr algn="r">
              <a:lnSpc>
                <a:spcPct val="90000"/>
              </a:lnSpc>
              <a:buFontTx/>
              <a:buNone/>
            </a:pPr>
            <a:r>
              <a:rPr lang="en-US"/>
              <a:t> </a:t>
            </a:r>
          </a:p>
        </p:txBody>
      </p:sp>
    </p:spTree>
    <p:extLst>
      <p:ext uri="{BB962C8B-B14F-4D97-AF65-F5344CB8AC3E}">
        <p14:creationId xmlns:p14="http://schemas.microsoft.com/office/powerpoint/2010/main" val="7178889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4131EC8-71C6-4D95-9651-39DA4ACCAE6A}" type="slidenum">
              <a:rPr lang="en-US"/>
              <a:pPr/>
              <a:t>7</a:t>
            </a:fld>
            <a:endParaRPr lang="en-US" dirty="0"/>
          </a:p>
        </p:txBody>
      </p:sp>
      <p:sp>
        <p:nvSpPr>
          <p:cNvPr id="414723" name="Rectangle 3"/>
          <p:cNvSpPr>
            <a:spLocks noGrp="1" noChangeArrowheads="1"/>
          </p:cNvSpPr>
          <p:nvPr>
            <p:ph type="body" idx="1"/>
          </p:nvPr>
        </p:nvSpPr>
        <p:spPr/>
        <p:txBody>
          <a:bodyPr/>
          <a:lstStyle/>
          <a:p>
            <a:pPr algn="r">
              <a:buFontTx/>
              <a:buNone/>
            </a:pPr>
            <a:r>
              <a:rPr lang="fa-IR"/>
              <a:t>تغییرات هزینه های ثابت و متغیر به علت تغییرات درسطح تولید :</a:t>
            </a:r>
          </a:p>
          <a:p>
            <a:pPr algn="r">
              <a:buFontTx/>
              <a:buNone/>
            </a:pPr>
            <a:r>
              <a:rPr lang="en-US" dirty="0"/>
              <a:t> </a:t>
            </a:r>
            <a:r>
              <a:rPr lang="fa-IR"/>
              <a:t>برای  درک  بهتر این  مطلب ابتدا رابطه  بین کل هزینه ها  و میانگینشان را با سطح تولید مورد بررسی قرار می دهیم و سپس  به  شناسایی  تفاوتهای ثابت  و  متغیر می پردازیم چون هزینه های  متغیر هم  جهت  با  تغییرات سطح  تولید تغییر می کنند .</a:t>
            </a:r>
            <a:endParaRPr lang="en-US" dirty="0"/>
          </a:p>
        </p:txBody>
      </p:sp>
    </p:spTree>
    <p:extLst>
      <p:ext uri="{BB962C8B-B14F-4D97-AF65-F5344CB8AC3E}">
        <p14:creationId xmlns:p14="http://schemas.microsoft.com/office/powerpoint/2010/main" val="19552111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C8D27DB-F03E-4BC6-9C66-C815625C0A3F}" type="slidenum">
              <a:rPr lang="en-US"/>
              <a:pPr/>
              <a:t>70</a:t>
            </a:fld>
            <a:endParaRPr lang="en-US"/>
          </a:p>
        </p:txBody>
      </p:sp>
      <p:sp>
        <p:nvSpPr>
          <p:cNvPr id="261123" name="Rectangle 3"/>
          <p:cNvSpPr>
            <a:spLocks noGrp="1" noChangeArrowheads="1"/>
          </p:cNvSpPr>
          <p:nvPr>
            <p:ph type="body" idx="1"/>
          </p:nvPr>
        </p:nvSpPr>
        <p:spPr>
          <a:xfrm>
            <a:off x="1774825" y="1125538"/>
            <a:ext cx="8686800" cy="4525962"/>
          </a:xfrm>
        </p:spPr>
        <p:txBody>
          <a:bodyPr/>
          <a:lstStyle/>
          <a:p>
            <a:pPr algn="r">
              <a:buFontTx/>
              <a:buNone/>
            </a:pPr>
            <a:r>
              <a:rPr lang="fa-IR"/>
              <a:t> روشهای محاسبه  میانگین  موزون:</a:t>
            </a:r>
          </a:p>
          <a:p>
            <a:pPr algn="r">
              <a:buFontTx/>
              <a:buNone/>
            </a:pPr>
            <a:r>
              <a:rPr lang="fa-IR"/>
              <a:t>1-جمع حاشیه سود تقسیم  بر مجموع تعداد  کالاهای فروش رفته می شود.</a:t>
            </a:r>
          </a:p>
          <a:p>
            <a:pPr algn="r">
              <a:buFontTx/>
              <a:buNone/>
            </a:pPr>
            <a:r>
              <a:rPr lang="fa-IR"/>
              <a:t>تعدادکل کالاها÷جمع حاشیه سودبرای تمام کالاها=میانگین وزنی</a:t>
            </a:r>
            <a:endParaRPr lang="en-US"/>
          </a:p>
          <a:p>
            <a:pPr algn="ctr">
              <a:buFontTx/>
              <a:buNone/>
            </a:pPr>
            <a:r>
              <a:rPr lang="en-US"/>
              <a:t>(CMU)</a:t>
            </a:r>
            <a:r>
              <a:rPr lang="fa-IR"/>
              <a:t>                                                       </a:t>
            </a:r>
            <a:endParaRPr lang="en-US"/>
          </a:p>
          <a:p>
            <a:pPr algn="r">
              <a:buFontTx/>
              <a:buNone/>
            </a:pPr>
            <a:r>
              <a:rPr lang="fa-IR"/>
              <a:t> هر یک از </a:t>
            </a:r>
            <a:r>
              <a:rPr lang="en-US"/>
              <a:t>CMU</a:t>
            </a:r>
            <a:r>
              <a:rPr lang="fa-IR"/>
              <a:t>به </a:t>
            </a:r>
            <a:r>
              <a:rPr lang="en-US"/>
              <a:t> </a:t>
            </a:r>
            <a:r>
              <a:rPr lang="fa-IR"/>
              <a:t> این</a:t>
            </a:r>
            <a:r>
              <a:rPr lang="en-US"/>
              <a:t> </a:t>
            </a:r>
            <a:r>
              <a:rPr lang="fa-IR"/>
              <a:t>ترتیب</a:t>
            </a:r>
            <a:r>
              <a:rPr lang="en-US"/>
              <a:t> </a:t>
            </a:r>
            <a:r>
              <a:rPr lang="fa-IR"/>
              <a:t>است </a:t>
            </a:r>
            <a:r>
              <a:rPr lang="en-US"/>
              <a:t> </a:t>
            </a:r>
            <a:r>
              <a:rPr lang="fa-IR"/>
              <a:t> که</a:t>
            </a:r>
            <a:r>
              <a:rPr lang="en-US"/>
              <a:t>CMU</a:t>
            </a:r>
            <a:r>
              <a:rPr lang="fa-IR"/>
              <a:t>2-  محاسبه  </a:t>
            </a:r>
          </a:p>
          <a:p>
            <a:pPr algn="r">
              <a:buFontTx/>
              <a:buNone/>
            </a:pPr>
            <a:r>
              <a:rPr lang="fa-IR"/>
              <a:t>کالاها درصد ترکیب  فروش مربوطه  ضرب  و سپس  ضرایب حاصله جمع می گردند .</a:t>
            </a:r>
            <a:endParaRPr lang="en-US"/>
          </a:p>
        </p:txBody>
      </p:sp>
    </p:spTree>
    <p:extLst>
      <p:ext uri="{BB962C8B-B14F-4D97-AF65-F5344CB8AC3E}">
        <p14:creationId xmlns:p14="http://schemas.microsoft.com/office/powerpoint/2010/main" val="2166926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3D6A3E7-873E-4254-9C4A-432DF4CD0DE1}" type="slidenum">
              <a:rPr lang="en-US"/>
              <a:pPr/>
              <a:t>71</a:t>
            </a:fld>
            <a:endParaRPr lang="en-US"/>
          </a:p>
        </p:txBody>
      </p:sp>
      <p:sp>
        <p:nvSpPr>
          <p:cNvPr id="262147" name="Rectangle 3"/>
          <p:cNvSpPr>
            <a:spLocks noGrp="1" noChangeArrowheads="1"/>
          </p:cNvSpPr>
          <p:nvPr>
            <p:ph type="body" idx="1"/>
          </p:nvPr>
        </p:nvSpPr>
        <p:spPr>
          <a:xfrm>
            <a:off x="1919288" y="2060575"/>
            <a:ext cx="8229600" cy="3341688"/>
          </a:xfrm>
        </p:spPr>
        <p:txBody>
          <a:bodyPr/>
          <a:lstStyle/>
          <a:p>
            <a:pPr algn="r">
              <a:buFontTx/>
              <a:buNone/>
            </a:pPr>
            <a:r>
              <a:rPr lang="fa-IR"/>
              <a:t>3- مرحله  سوم  استفاده از فرمول  سنتی  قیمت  تمام  شده   - سطح تولید - سود است.  در  صورت  کسر  این  فرمول هزینه های ثابت  و سود مورد نظر برای  کل  کالاها  قرار</a:t>
            </a:r>
            <a:endParaRPr lang="en-US"/>
          </a:p>
          <a:p>
            <a:pPr algn="r">
              <a:buFontTx/>
              <a:buNone/>
            </a:pPr>
            <a:r>
              <a:rPr lang="fa-IR"/>
              <a:t> درمخرج کسرقرارمی گیرد.</a:t>
            </a:r>
            <a:r>
              <a:rPr lang="en-US"/>
              <a:t>CMU</a:t>
            </a:r>
            <a:r>
              <a:rPr lang="fa-IR"/>
              <a:t>داده می شود ومیانگین </a:t>
            </a:r>
            <a:endParaRPr lang="en-US"/>
          </a:p>
          <a:p>
            <a:pPr algn="r">
              <a:buFontTx/>
              <a:buNone/>
            </a:pPr>
            <a:endParaRPr lang="en-US"/>
          </a:p>
          <a:p>
            <a:pPr algn="r">
              <a:buFontTx/>
              <a:buNone/>
            </a:pPr>
            <a:endParaRPr lang="en-US"/>
          </a:p>
          <a:p>
            <a:pPr algn="r">
              <a:buFontTx/>
              <a:buNone/>
            </a:pPr>
            <a:endParaRPr lang="en-US"/>
          </a:p>
        </p:txBody>
      </p:sp>
    </p:spTree>
    <p:extLst>
      <p:ext uri="{BB962C8B-B14F-4D97-AF65-F5344CB8AC3E}">
        <p14:creationId xmlns:p14="http://schemas.microsoft.com/office/powerpoint/2010/main" val="141631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D36B398-0C16-4AFB-9F5E-E75FF79FD87E}" type="slidenum">
              <a:rPr lang="en-US"/>
              <a:pPr/>
              <a:t>72</a:t>
            </a:fld>
            <a:endParaRPr lang="en-US"/>
          </a:p>
        </p:txBody>
      </p:sp>
      <p:sp>
        <p:nvSpPr>
          <p:cNvPr id="263171" name="Rectangle 3"/>
          <p:cNvSpPr>
            <a:spLocks noGrp="1" noChangeArrowheads="1"/>
          </p:cNvSpPr>
          <p:nvPr>
            <p:ph type="body" idx="1"/>
          </p:nvPr>
        </p:nvSpPr>
        <p:spPr>
          <a:xfrm>
            <a:off x="1919289" y="1989139"/>
            <a:ext cx="8435975" cy="3197225"/>
          </a:xfrm>
        </p:spPr>
        <p:txBody>
          <a:bodyPr/>
          <a:lstStyle/>
          <a:p>
            <a:pPr algn="r">
              <a:buFontTx/>
              <a:buNone/>
            </a:pPr>
            <a:r>
              <a:rPr lang="fa-IR"/>
              <a:t>4- در این  مرحله  جوابی  که از مرحله سوم  به دست آمده </a:t>
            </a:r>
          </a:p>
          <a:p>
            <a:pPr algn="r">
              <a:buFontTx/>
              <a:buNone/>
            </a:pPr>
            <a:r>
              <a:rPr lang="fa-IR"/>
              <a:t>است بین محصولات مختلف تولیدی از طریق ضرب  کردن درصد  ترکیب فروش هر محصول در تعداد آحاد فروش آن</a:t>
            </a:r>
            <a:endParaRPr lang="en-US"/>
          </a:p>
          <a:p>
            <a:pPr algn="r">
              <a:buFontTx/>
              <a:buNone/>
            </a:pPr>
            <a:r>
              <a:rPr lang="en-US"/>
              <a:t> </a:t>
            </a:r>
            <a:r>
              <a:rPr lang="fa-IR"/>
              <a:t>تهسیم می گردد .</a:t>
            </a:r>
            <a:endParaRPr lang="en-US"/>
          </a:p>
        </p:txBody>
      </p:sp>
    </p:spTree>
    <p:extLst>
      <p:ext uri="{BB962C8B-B14F-4D97-AF65-F5344CB8AC3E}">
        <p14:creationId xmlns:p14="http://schemas.microsoft.com/office/powerpoint/2010/main" val="18495145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261A9BA-3121-4F1C-897B-BE57487777EC}" type="slidenum">
              <a:rPr lang="en-US"/>
              <a:pPr/>
              <a:t>73</a:t>
            </a:fld>
            <a:endParaRPr lang="en-US"/>
          </a:p>
        </p:txBody>
      </p:sp>
      <p:sp>
        <p:nvSpPr>
          <p:cNvPr id="264195" name="Rectangle 3"/>
          <p:cNvSpPr>
            <a:spLocks noGrp="1" noChangeArrowheads="1"/>
          </p:cNvSpPr>
          <p:nvPr>
            <p:ph type="body" idx="1"/>
          </p:nvPr>
        </p:nvSpPr>
        <p:spPr>
          <a:xfrm>
            <a:off x="1992313" y="1989139"/>
            <a:ext cx="8229600" cy="3629025"/>
          </a:xfrm>
        </p:spPr>
        <p:txBody>
          <a:bodyPr/>
          <a:lstStyle/>
          <a:p>
            <a:pPr algn="r">
              <a:buFontTx/>
              <a:buNone/>
            </a:pPr>
            <a:r>
              <a:rPr lang="fa-IR"/>
              <a:t>دراستفاده از تجزیه و تحلیل قیمت تمام شده - سطح تولید - سود  فرض  مربوط   به ترکیب فروش از اهمیت ویژه ای برخورداراست. چنانچه  اطلاعات  دیگری  در دست نباشد ترکیب فروش  ثابت  باقی خواهد ماند که  این مطلب همان فرض پنجم درقسمت مفروضات است .</a:t>
            </a:r>
            <a:endParaRPr lang="en-US"/>
          </a:p>
          <a:p>
            <a:pPr algn="r">
              <a:buFontTx/>
              <a:buNone/>
            </a:pPr>
            <a:endParaRPr lang="en-US"/>
          </a:p>
        </p:txBody>
      </p:sp>
    </p:spTree>
    <p:extLst>
      <p:ext uri="{BB962C8B-B14F-4D97-AF65-F5344CB8AC3E}">
        <p14:creationId xmlns:p14="http://schemas.microsoft.com/office/powerpoint/2010/main" val="9092978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A25FEE8-E53D-48E1-A6F0-1AF312B9FD33}" type="slidenum">
              <a:rPr lang="en-US"/>
              <a:pPr/>
              <a:t>74</a:t>
            </a:fld>
            <a:endParaRPr lang="en-US"/>
          </a:p>
        </p:txBody>
      </p:sp>
      <p:sp>
        <p:nvSpPr>
          <p:cNvPr id="265219" name="Rectangle 3"/>
          <p:cNvSpPr>
            <a:spLocks noGrp="1" noChangeArrowheads="1"/>
          </p:cNvSpPr>
          <p:nvPr>
            <p:ph type="body" idx="1"/>
          </p:nvPr>
        </p:nvSpPr>
        <p:spPr>
          <a:xfrm>
            <a:off x="1919288" y="1916114"/>
            <a:ext cx="8229600" cy="2376487"/>
          </a:xfrm>
        </p:spPr>
        <p:txBody>
          <a:bodyPr/>
          <a:lstStyle/>
          <a:p>
            <a:pPr algn="r">
              <a:buFontTx/>
              <a:buNone/>
            </a:pPr>
            <a:r>
              <a:rPr lang="en-US"/>
              <a:t> </a:t>
            </a:r>
            <a:r>
              <a:rPr lang="fa-IR"/>
              <a:t> نیز تغییر می یابد </a:t>
            </a:r>
            <a:r>
              <a:rPr lang="en-US"/>
              <a:t>CMU </a:t>
            </a:r>
            <a:r>
              <a:rPr lang="fa-IR"/>
              <a:t>وقتی تر کیب فروش تغییر می کند </a:t>
            </a:r>
          </a:p>
          <a:p>
            <a:pPr algn="r">
              <a:buFontTx/>
              <a:buNone/>
            </a:pPr>
            <a:r>
              <a:rPr lang="fa-IR"/>
              <a:t> تغییر کند جواب  تجزیه  و تحلیل قیمت  تمام شده </a:t>
            </a:r>
            <a:r>
              <a:rPr lang="en-US"/>
              <a:t>CMU</a:t>
            </a:r>
            <a:r>
              <a:rPr lang="fa-IR"/>
              <a:t>اگر</a:t>
            </a:r>
          </a:p>
          <a:p>
            <a:pPr algn="r">
              <a:buFontTx/>
              <a:buNone/>
            </a:pPr>
            <a:r>
              <a:rPr lang="fa-IR"/>
              <a:t>- سطح تولید - سود نیز تغییر می نماید .</a:t>
            </a:r>
          </a:p>
          <a:p>
            <a:pPr algn="r">
              <a:buFontTx/>
              <a:buNone/>
            </a:pPr>
            <a:endParaRPr lang="fa-IR"/>
          </a:p>
          <a:p>
            <a:pPr algn="r">
              <a:buFontTx/>
              <a:buNone/>
            </a:pPr>
            <a:endParaRPr lang="en-US"/>
          </a:p>
        </p:txBody>
      </p:sp>
    </p:spTree>
    <p:extLst>
      <p:ext uri="{BB962C8B-B14F-4D97-AF65-F5344CB8AC3E}">
        <p14:creationId xmlns:p14="http://schemas.microsoft.com/office/powerpoint/2010/main" val="28014004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6D5D65A-7032-4F47-B2A0-8CF11BA609E7}" type="slidenum">
              <a:rPr lang="en-US"/>
              <a:pPr/>
              <a:t>75</a:t>
            </a:fld>
            <a:endParaRPr lang="en-US"/>
          </a:p>
        </p:txBody>
      </p:sp>
      <p:sp>
        <p:nvSpPr>
          <p:cNvPr id="266243" name="Rectangle 3"/>
          <p:cNvSpPr>
            <a:spLocks noGrp="1" noChangeArrowheads="1"/>
          </p:cNvSpPr>
          <p:nvPr>
            <p:ph type="body" idx="1"/>
          </p:nvPr>
        </p:nvSpPr>
        <p:spPr>
          <a:xfrm>
            <a:off x="2063750" y="1844676"/>
            <a:ext cx="8229600" cy="3413125"/>
          </a:xfrm>
        </p:spPr>
        <p:txBody>
          <a:bodyPr/>
          <a:lstStyle/>
          <a:p>
            <a:pPr algn="r">
              <a:buFontTx/>
              <a:buNone/>
            </a:pPr>
            <a:r>
              <a:rPr lang="fa-IR"/>
              <a:t>هزینه یابی مستقیم و هزینه یابی جذبی:</a:t>
            </a:r>
          </a:p>
          <a:p>
            <a:pPr algn="r">
              <a:buFontTx/>
              <a:buNone/>
            </a:pPr>
            <a:r>
              <a:rPr lang="en-US"/>
              <a:t> </a:t>
            </a:r>
            <a:r>
              <a:rPr lang="fa-IR"/>
              <a:t>ششمین  فرضی  که   در تجزیه  و تحلیل  قیمت  تمام  شده  - سطح تولید  -  سود  در نظر  گرفته  می شود  این  است که اختلاف  قابل توجهی   بین  موجودی کالای ساخته شده اول دوره و پایان دوره وجود ندارد .</a:t>
            </a:r>
            <a:endParaRPr lang="en-US"/>
          </a:p>
          <a:p>
            <a:endParaRPr lang="en-US"/>
          </a:p>
        </p:txBody>
      </p:sp>
    </p:spTree>
    <p:extLst>
      <p:ext uri="{BB962C8B-B14F-4D97-AF65-F5344CB8AC3E}">
        <p14:creationId xmlns:p14="http://schemas.microsoft.com/office/powerpoint/2010/main" val="36706099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F176135-0CF5-45A7-AAD3-8176351D495C}" type="slidenum">
              <a:rPr lang="en-US"/>
              <a:pPr/>
              <a:t>76</a:t>
            </a:fld>
            <a:endParaRPr lang="en-US"/>
          </a:p>
        </p:txBody>
      </p:sp>
      <p:sp>
        <p:nvSpPr>
          <p:cNvPr id="267267" name="Rectangle 3"/>
          <p:cNvSpPr>
            <a:spLocks noGrp="1" noChangeArrowheads="1"/>
          </p:cNvSpPr>
          <p:nvPr>
            <p:ph type="body" idx="1"/>
          </p:nvPr>
        </p:nvSpPr>
        <p:spPr>
          <a:xfrm>
            <a:off x="1981200" y="1905001"/>
            <a:ext cx="8229600" cy="2906713"/>
          </a:xfrm>
        </p:spPr>
        <p:txBody>
          <a:bodyPr/>
          <a:lstStyle/>
          <a:p>
            <a:pPr algn="r">
              <a:buFontTx/>
              <a:buNone/>
            </a:pPr>
            <a:r>
              <a:rPr lang="fa-IR"/>
              <a:t>به عبارت دیگر فرض  بالاعنوان می کند که تعداد آحاد تولید </a:t>
            </a:r>
            <a:r>
              <a:rPr lang="en-US"/>
              <a:t> </a:t>
            </a:r>
          </a:p>
          <a:p>
            <a:pPr algn="r">
              <a:buFontTx/>
              <a:buNone/>
            </a:pPr>
            <a:r>
              <a:rPr lang="fa-IR"/>
              <a:t>در یک دوره مساوی با تعداد آحاد فروش است .</a:t>
            </a:r>
          </a:p>
          <a:p>
            <a:pPr algn="r">
              <a:buFontTx/>
              <a:buNone/>
            </a:pPr>
            <a:r>
              <a:rPr lang="fa-IR"/>
              <a:t>مسلما چون موسسات تولیدی به تولید وفروش کالا می پردازند در نتیجه این فرض مربوط به موسساتی که به تولید اشتغال ندارند نمی گردد.</a:t>
            </a:r>
            <a:endParaRPr lang="en-US"/>
          </a:p>
        </p:txBody>
      </p:sp>
    </p:spTree>
    <p:extLst>
      <p:ext uri="{BB962C8B-B14F-4D97-AF65-F5344CB8AC3E}">
        <p14:creationId xmlns:p14="http://schemas.microsoft.com/office/powerpoint/2010/main" val="42148618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23F90C1-AB29-4163-BD99-D90B414813F2}" type="slidenum">
              <a:rPr lang="en-US"/>
              <a:pPr/>
              <a:t>77</a:t>
            </a:fld>
            <a:endParaRPr lang="en-US"/>
          </a:p>
        </p:txBody>
      </p:sp>
      <p:sp>
        <p:nvSpPr>
          <p:cNvPr id="268291" name="Rectangle 3"/>
          <p:cNvSpPr>
            <a:spLocks noGrp="1" noChangeArrowheads="1"/>
          </p:cNvSpPr>
          <p:nvPr>
            <p:ph type="body" idx="1"/>
          </p:nvPr>
        </p:nvSpPr>
        <p:spPr>
          <a:xfrm>
            <a:off x="1919288" y="2349501"/>
            <a:ext cx="8229600" cy="2549525"/>
          </a:xfrm>
        </p:spPr>
        <p:txBody>
          <a:bodyPr/>
          <a:lstStyle/>
          <a:p>
            <a:pPr algn="r">
              <a:buFontTx/>
              <a:buNone/>
            </a:pPr>
            <a:r>
              <a:rPr lang="fa-IR"/>
              <a:t>برای درک  بهتر این  فرض  ابتدا  به  یادآوری  این مطلب می پردازیم  که  در این فصل دو نوع صورت سود و زیان موردبحث قرارگرفته است که نحوه تنظیم کلی آنها درجدول</a:t>
            </a:r>
            <a:endParaRPr lang="en-US"/>
          </a:p>
          <a:p>
            <a:pPr algn="r">
              <a:buFontTx/>
              <a:buNone/>
            </a:pPr>
            <a:r>
              <a:rPr lang="fa-IR"/>
              <a:t>بعد آمده است .</a:t>
            </a:r>
            <a:r>
              <a:rPr lang="en-US"/>
              <a:t> </a:t>
            </a:r>
          </a:p>
        </p:txBody>
      </p:sp>
    </p:spTree>
    <p:extLst>
      <p:ext uri="{BB962C8B-B14F-4D97-AF65-F5344CB8AC3E}">
        <p14:creationId xmlns:p14="http://schemas.microsoft.com/office/powerpoint/2010/main" val="12509173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6962940-1DAD-44B1-8598-FEB44F85BDBD}" type="slidenum">
              <a:rPr lang="en-US"/>
              <a:pPr/>
              <a:t>78</a:t>
            </a:fld>
            <a:endParaRPr lang="en-US"/>
          </a:p>
        </p:txBody>
      </p:sp>
      <p:sp>
        <p:nvSpPr>
          <p:cNvPr id="273411" name="Rectangle 3"/>
          <p:cNvSpPr>
            <a:spLocks noGrp="1" noChangeArrowheads="1"/>
          </p:cNvSpPr>
          <p:nvPr>
            <p:ph type="body" idx="1"/>
          </p:nvPr>
        </p:nvSpPr>
        <p:spPr>
          <a:xfrm>
            <a:off x="1992313" y="1989138"/>
            <a:ext cx="8229600" cy="2405062"/>
          </a:xfrm>
        </p:spPr>
        <p:txBody>
          <a:bodyPr/>
          <a:lstStyle/>
          <a:p>
            <a:pPr algn="r">
              <a:lnSpc>
                <a:spcPct val="90000"/>
              </a:lnSpc>
              <a:buFontTx/>
              <a:buNone/>
            </a:pPr>
            <a:r>
              <a:rPr lang="fa-IR"/>
              <a:t>صورت  سود و زیان سمت راست این جدول صورت سود   و زیان به  فرم  حاشیه  سود  است . صورت  سود و زیان دیگر عموما  برای  گزارش  به  عموم  تهیه می گردد  که به آن شکل سنتی صورت سود  و زیان گفته می شود .</a:t>
            </a:r>
            <a:r>
              <a:rPr lang="en-US"/>
              <a:t> </a:t>
            </a:r>
          </a:p>
          <a:p>
            <a:pPr algn="r">
              <a:lnSpc>
                <a:spcPct val="90000"/>
              </a:lnSpc>
              <a:buFontTx/>
              <a:buNone/>
            </a:pPr>
            <a:r>
              <a:rPr lang="en-US"/>
              <a:t> </a:t>
            </a:r>
          </a:p>
        </p:txBody>
      </p:sp>
    </p:spTree>
    <p:extLst>
      <p:ext uri="{BB962C8B-B14F-4D97-AF65-F5344CB8AC3E}">
        <p14:creationId xmlns:p14="http://schemas.microsoft.com/office/powerpoint/2010/main" val="24528429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4"/>
          <p:cNvSpPr>
            <a:spLocks noGrp="1"/>
          </p:cNvSpPr>
          <p:nvPr>
            <p:ph type="sldNum" sz="quarter" idx="12"/>
          </p:nvPr>
        </p:nvSpPr>
        <p:spPr/>
        <p:txBody>
          <a:bodyPr/>
          <a:lstStyle/>
          <a:p>
            <a:fld id="{9EAB5FCB-F172-4EB5-B451-496148B0D1DE}" type="slidenum">
              <a:rPr lang="en-US"/>
              <a:pPr/>
              <a:t>79</a:t>
            </a:fld>
            <a:endParaRPr lang="en-US"/>
          </a:p>
        </p:txBody>
      </p:sp>
      <p:graphicFrame>
        <p:nvGraphicFramePr>
          <p:cNvPr id="269420" name="Group 108"/>
          <p:cNvGraphicFramePr>
            <a:graphicFrameLocks noGrp="1"/>
          </p:cNvGraphicFramePr>
          <p:nvPr>
            <p:ph/>
          </p:nvPr>
        </p:nvGraphicFramePr>
        <p:xfrm>
          <a:off x="2424113" y="765176"/>
          <a:ext cx="7848600" cy="5162551"/>
        </p:xfrm>
        <a:graphic>
          <a:graphicData uri="http://schemas.openxmlformats.org/drawingml/2006/table">
            <a:tbl>
              <a:tblPr/>
              <a:tblGrid>
                <a:gridCol w="3924300"/>
                <a:gridCol w="3924300"/>
              </a:tblGrid>
              <a:tr h="8397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صورت سود و زیان به فرم سنتی</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صورت سود و زیان به فرم حاشیه سود</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83661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فروش</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فروش</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063625">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 قیمت تمام شده کالای فروش رفته</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شود:جمع هزینه های متغیر</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733425">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مساوی است با:سود ناخالص</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مساوی است با:جمع حاشیه سود</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231900">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شود:هزینه های فروش و اداری و عمومی</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شود:هزینه های ثابت</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39700">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مساوی است با : سود خالص</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مساوی است با:سود خالص</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86975049"/>
      </p:ext>
    </p:extLst>
  </p:cSld>
  <p:clrMapOvr>
    <a:masterClrMapping/>
  </p:clrMapOvr>
  <p:transition spd="slow">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D4BFDE1-CC5F-49E7-AAF8-19E591CE2C47}" type="slidenum">
              <a:rPr lang="en-US"/>
              <a:pPr/>
              <a:t>8</a:t>
            </a:fld>
            <a:endParaRPr lang="en-US" dirty="0"/>
          </a:p>
        </p:txBody>
      </p:sp>
      <p:sp>
        <p:nvSpPr>
          <p:cNvPr id="188419" name="Rectangle 3"/>
          <p:cNvSpPr>
            <a:spLocks noGrp="1" noChangeArrowheads="1"/>
          </p:cNvSpPr>
          <p:nvPr>
            <p:ph type="body" idx="1"/>
          </p:nvPr>
        </p:nvSpPr>
        <p:spPr>
          <a:xfrm>
            <a:off x="1919288" y="1916113"/>
            <a:ext cx="8229600" cy="4133850"/>
          </a:xfrm>
        </p:spPr>
        <p:txBody>
          <a:bodyPr/>
          <a:lstStyle/>
          <a:p>
            <a:pPr algn="r">
              <a:buFontTx/>
              <a:buNone/>
            </a:pPr>
            <a:r>
              <a:rPr lang="fa-IR"/>
              <a:t>میانگین هزینه متغیر(مانند میانگین هزینه متغیر هر ساعت کار و یا هر واحد از تولید) بدون توجه به سطح تولید ثابت باقی می ماند پس هر گاه میانگین هزینه متغیر هر واحد از</a:t>
            </a:r>
            <a:r>
              <a:rPr lang="en-US" dirty="0"/>
              <a:t> </a:t>
            </a:r>
          </a:p>
          <a:p>
            <a:pPr algn="r">
              <a:buFontTx/>
              <a:buNone/>
            </a:pPr>
            <a:r>
              <a:rPr lang="fa-IR"/>
              <a:t>تولید ثابت باقی بماند  دراین صورت کل هزینه های متغیر  هم  جهت  با  تغییرات سطح  تولید  تغییر  کرده  و درصد تغییرات آن  مساوی   با   درصد   تغییرات   تولید   است</a:t>
            </a:r>
            <a:endParaRPr lang="en-US" dirty="0"/>
          </a:p>
        </p:txBody>
      </p:sp>
    </p:spTree>
    <p:extLst>
      <p:ext uri="{BB962C8B-B14F-4D97-AF65-F5344CB8AC3E}">
        <p14:creationId xmlns:p14="http://schemas.microsoft.com/office/powerpoint/2010/main" val="38093096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6EDBEA8-55E6-4324-A85A-F4DEC02D3D3E}" type="slidenum">
              <a:rPr lang="en-US"/>
              <a:pPr/>
              <a:t>80</a:t>
            </a:fld>
            <a:endParaRPr lang="en-US"/>
          </a:p>
        </p:txBody>
      </p:sp>
      <p:sp>
        <p:nvSpPr>
          <p:cNvPr id="272387" name="Rectangle 3"/>
          <p:cNvSpPr>
            <a:spLocks noGrp="1" noChangeArrowheads="1"/>
          </p:cNvSpPr>
          <p:nvPr>
            <p:ph type="body" idx="1"/>
          </p:nvPr>
        </p:nvSpPr>
        <p:spPr>
          <a:xfrm>
            <a:off x="1992313" y="1916113"/>
            <a:ext cx="8229600" cy="3600450"/>
          </a:xfrm>
        </p:spPr>
        <p:txBody>
          <a:bodyPr/>
          <a:lstStyle/>
          <a:p>
            <a:pPr algn="r">
              <a:buFontTx/>
              <a:buNone/>
            </a:pPr>
            <a:r>
              <a:rPr lang="fa-IR"/>
              <a:t>از  صورت  سود  و زیان به فرم حاشیه  سود وقتی استفاده می شود که  از فروش هزینه یابی  مستقیم  برای قیمت تمام شده محصولات تولیدی استفاده  شده  باشد  ؛ و از  صورت</a:t>
            </a:r>
            <a:endParaRPr lang="en-US"/>
          </a:p>
          <a:p>
            <a:pPr algn="r">
              <a:buFontTx/>
              <a:buNone/>
            </a:pPr>
            <a:r>
              <a:rPr lang="fa-IR"/>
              <a:t>سود  و زیان  سنتی  در زمانی استفاده می گردد  که  روش محاسبه قیمت تمام شده محصولات تولیدی هزینه یابی جذبی باشد .</a:t>
            </a:r>
            <a:r>
              <a:rPr lang="en-US"/>
              <a:t> </a:t>
            </a:r>
          </a:p>
          <a:p>
            <a:pPr algn="r">
              <a:buFontTx/>
              <a:buNone/>
            </a:pPr>
            <a:endParaRPr lang="en-US"/>
          </a:p>
        </p:txBody>
      </p:sp>
    </p:spTree>
    <p:extLst>
      <p:ext uri="{BB962C8B-B14F-4D97-AF65-F5344CB8AC3E}">
        <p14:creationId xmlns:p14="http://schemas.microsoft.com/office/powerpoint/2010/main" val="24578029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C97BDD4-D174-4855-97BD-25DB604B88BC}" type="slidenum">
              <a:rPr lang="en-US"/>
              <a:pPr/>
              <a:t>81</a:t>
            </a:fld>
            <a:endParaRPr lang="en-US"/>
          </a:p>
        </p:txBody>
      </p:sp>
      <p:sp>
        <p:nvSpPr>
          <p:cNvPr id="274435" name="Rectangle 3"/>
          <p:cNvSpPr>
            <a:spLocks noGrp="1" noChangeArrowheads="1"/>
          </p:cNvSpPr>
          <p:nvPr>
            <p:ph type="body" idx="1"/>
          </p:nvPr>
        </p:nvSpPr>
        <p:spPr>
          <a:xfrm>
            <a:off x="1992313" y="2133601"/>
            <a:ext cx="8229600" cy="3413125"/>
          </a:xfrm>
        </p:spPr>
        <p:txBody>
          <a:bodyPr/>
          <a:lstStyle/>
          <a:p>
            <a:pPr algn="r" rtl="1">
              <a:buFontTx/>
              <a:buNone/>
            </a:pPr>
            <a:r>
              <a:rPr lang="fa-IR"/>
              <a:t>   تعریف هزینه یابی مستقیم وجذبی :</a:t>
            </a:r>
          </a:p>
          <a:p>
            <a:pPr algn="r" rtl="1">
              <a:buFontTx/>
              <a:buNone/>
            </a:pPr>
            <a:r>
              <a:rPr lang="fa-IR"/>
              <a:t>   تفاوت هزینه یابی  مستقیم   و  هزینه یابی  جذبی  در این  مطلب است که در هزینه یابی جذبی سربار ثابت کارخانه یکی ازعوامل قیمت</a:t>
            </a:r>
            <a:r>
              <a:rPr lang="en-US"/>
              <a:t> </a:t>
            </a:r>
            <a:r>
              <a:rPr lang="fa-IR"/>
              <a:t> تمام  شده  محصول  محسوب گشته</a:t>
            </a:r>
            <a:r>
              <a:rPr lang="en-US"/>
              <a:t> </a:t>
            </a:r>
          </a:p>
          <a:p>
            <a:pPr algn="r">
              <a:buFontTx/>
              <a:buNone/>
            </a:pPr>
            <a:r>
              <a:rPr lang="en-US"/>
              <a:t>   </a:t>
            </a:r>
            <a:r>
              <a:rPr lang="fa-IR"/>
              <a:t>   و درهزینه یابی مستقیم این سربار به عنوان هزینه دوره در نظر گرفته می شود .  </a:t>
            </a:r>
            <a:r>
              <a:rPr lang="en-US"/>
              <a:t>  </a:t>
            </a:r>
            <a:r>
              <a:rPr lang="fa-IR"/>
              <a:t> </a:t>
            </a:r>
            <a:endParaRPr lang="en-US"/>
          </a:p>
          <a:p>
            <a:pPr algn="r">
              <a:buFontTx/>
              <a:buNone/>
            </a:pPr>
            <a:endParaRPr lang="en-US"/>
          </a:p>
        </p:txBody>
      </p:sp>
    </p:spTree>
    <p:extLst>
      <p:ext uri="{BB962C8B-B14F-4D97-AF65-F5344CB8AC3E}">
        <p14:creationId xmlns:p14="http://schemas.microsoft.com/office/powerpoint/2010/main" val="25502912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EF1E56C-03EE-43B6-AA48-0BD899FFCBBB}" type="slidenum">
              <a:rPr lang="en-US"/>
              <a:pPr/>
              <a:t>82</a:t>
            </a:fld>
            <a:endParaRPr lang="en-US"/>
          </a:p>
        </p:txBody>
      </p:sp>
      <p:sp>
        <p:nvSpPr>
          <p:cNvPr id="275459" name="Rectangle 3"/>
          <p:cNvSpPr>
            <a:spLocks noGrp="1" noChangeArrowheads="1"/>
          </p:cNvSpPr>
          <p:nvPr>
            <p:ph type="body" idx="1"/>
          </p:nvPr>
        </p:nvSpPr>
        <p:spPr>
          <a:xfrm>
            <a:off x="1992313" y="2205038"/>
            <a:ext cx="8229600" cy="3052762"/>
          </a:xfrm>
        </p:spPr>
        <p:txBody>
          <a:bodyPr/>
          <a:lstStyle/>
          <a:p>
            <a:pPr algn="r" rtl="1">
              <a:buFontTx/>
              <a:buNone/>
            </a:pPr>
            <a:r>
              <a:rPr lang="fa-IR"/>
              <a:t>   درروش هزینه یابی  جذبی  قیمت  تمام   شده   محصولات      از هزینه مواد ، هزینه دستمزد ،  هزینه های سربار متغیر کارخانه وهزینه های سربار ثابت کارخانه تشکیل می شود. وقتی کالا تولید شد این مخارج کلا به عنوان قیمت تمام شده تولید  تهسیم  گشته  و در زمان فروش  کالا تبدیل به هزینه می گردد .</a:t>
            </a:r>
            <a:r>
              <a:rPr lang="en-US"/>
              <a:t> </a:t>
            </a:r>
          </a:p>
          <a:p>
            <a:pPr algn="r">
              <a:buFontTx/>
              <a:buNone/>
            </a:pPr>
            <a:endParaRPr lang="en-US"/>
          </a:p>
          <a:p>
            <a:pPr algn="r">
              <a:buFontTx/>
              <a:buNone/>
            </a:pPr>
            <a:endParaRPr lang="en-US"/>
          </a:p>
        </p:txBody>
      </p:sp>
    </p:spTree>
    <p:extLst>
      <p:ext uri="{BB962C8B-B14F-4D97-AF65-F5344CB8AC3E}">
        <p14:creationId xmlns:p14="http://schemas.microsoft.com/office/powerpoint/2010/main" val="13137079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F9E73D9-DC03-42D9-86BD-55D6B3875621}" type="slidenum">
              <a:rPr lang="en-US"/>
              <a:pPr/>
              <a:t>83</a:t>
            </a:fld>
            <a:endParaRPr lang="en-US"/>
          </a:p>
        </p:txBody>
      </p:sp>
      <p:sp>
        <p:nvSpPr>
          <p:cNvPr id="276483" name="Rectangle 3"/>
          <p:cNvSpPr>
            <a:spLocks noGrp="1" noChangeArrowheads="1"/>
          </p:cNvSpPr>
          <p:nvPr>
            <p:ph type="body" idx="1"/>
          </p:nvPr>
        </p:nvSpPr>
        <p:spPr>
          <a:xfrm>
            <a:off x="2063750" y="1989138"/>
            <a:ext cx="8229600" cy="3529012"/>
          </a:xfrm>
        </p:spPr>
        <p:txBody>
          <a:bodyPr/>
          <a:lstStyle/>
          <a:p>
            <a:pPr algn="r">
              <a:buFontTx/>
              <a:buNone/>
            </a:pPr>
            <a:r>
              <a:rPr lang="fa-IR"/>
              <a:t>    کلیه مخارجی که برروی کالاهای  به  فروش  نرسیده </a:t>
            </a:r>
          </a:p>
          <a:p>
            <a:pPr algn="r" rtl="1">
              <a:buFontTx/>
              <a:buNone/>
            </a:pPr>
            <a:r>
              <a:rPr lang="fa-IR"/>
              <a:t>    تهسیم  شده است  به  عنوان  دارائی درترازنامه  باقی      </a:t>
            </a:r>
            <a:r>
              <a:rPr lang="en-US"/>
              <a:t> </a:t>
            </a:r>
            <a:r>
              <a:rPr lang="fa-IR"/>
              <a:t>می ماند. کلیه  مخارج</a:t>
            </a:r>
            <a:r>
              <a:rPr lang="en-US"/>
              <a:t> </a:t>
            </a:r>
            <a:r>
              <a:rPr lang="fa-IR"/>
              <a:t> فروش و اداری و عمومی  در     </a:t>
            </a:r>
            <a:r>
              <a:rPr lang="en-US"/>
              <a:t>  </a:t>
            </a:r>
            <a:r>
              <a:rPr lang="fa-IR"/>
              <a:t>زمان  وقوع   به  عنوان  هزینه های  دوره  محسوب     </a:t>
            </a:r>
            <a:r>
              <a:rPr lang="en-US"/>
              <a:t>  </a:t>
            </a:r>
            <a:r>
              <a:rPr lang="fa-IR"/>
              <a:t>می گردد .</a:t>
            </a:r>
            <a:endParaRPr lang="en-US"/>
          </a:p>
          <a:p>
            <a:pPr algn="r">
              <a:buFontTx/>
              <a:buNone/>
            </a:pPr>
            <a:r>
              <a:rPr lang="en-US"/>
              <a:t> </a:t>
            </a:r>
          </a:p>
        </p:txBody>
      </p:sp>
    </p:spTree>
    <p:extLst>
      <p:ext uri="{BB962C8B-B14F-4D97-AF65-F5344CB8AC3E}">
        <p14:creationId xmlns:p14="http://schemas.microsoft.com/office/powerpoint/2010/main" val="37007026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986977E-67E4-4F17-8A73-196291AEBA3C}" type="slidenum">
              <a:rPr lang="en-US"/>
              <a:pPr/>
              <a:t>84</a:t>
            </a:fld>
            <a:endParaRPr lang="en-US"/>
          </a:p>
        </p:txBody>
      </p:sp>
      <p:sp>
        <p:nvSpPr>
          <p:cNvPr id="277507" name="Rectangle 3"/>
          <p:cNvSpPr>
            <a:spLocks noGrp="1" noChangeArrowheads="1"/>
          </p:cNvSpPr>
          <p:nvPr>
            <p:ph type="body" idx="1"/>
          </p:nvPr>
        </p:nvSpPr>
        <p:spPr>
          <a:xfrm>
            <a:off x="1992313" y="2133601"/>
            <a:ext cx="8229600" cy="3629025"/>
          </a:xfrm>
        </p:spPr>
        <p:txBody>
          <a:bodyPr/>
          <a:lstStyle/>
          <a:p>
            <a:pPr algn="r">
              <a:buFontTx/>
              <a:buNone/>
            </a:pPr>
            <a:r>
              <a:rPr lang="fa-IR"/>
              <a:t>درروش هزینه یابی مستقیم قیمت تمام شده تولید شامل مواد مستقیم ، دستمزد مستقیم و هزینه های سربار متغیرکارخانه می گردد در این روش فقط مخارج متغیرکارخانه به عنوان</a:t>
            </a:r>
            <a:r>
              <a:rPr lang="en-US"/>
              <a:t> </a:t>
            </a:r>
          </a:p>
          <a:p>
            <a:pPr algn="r">
              <a:buFontTx/>
              <a:buNone/>
            </a:pPr>
            <a:r>
              <a:rPr lang="fa-IR"/>
              <a:t>قیمت تمام شده تولیدبرروی کالاهای تولیدی تهسیم می شود .</a:t>
            </a:r>
            <a:endParaRPr lang="en-US"/>
          </a:p>
          <a:p>
            <a:pPr algn="r">
              <a:buFontTx/>
              <a:buNone/>
            </a:pPr>
            <a:endParaRPr lang="en-US"/>
          </a:p>
        </p:txBody>
      </p:sp>
    </p:spTree>
    <p:extLst>
      <p:ext uri="{BB962C8B-B14F-4D97-AF65-F5344CB8AC3E}">
        <p14:creationId xmlns:p14="http://schemas.microsoft.com/office/powerpoint/2010/main" val="11139579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B1D1329-A232-4EDA-9BB2-78B257B44B7C}" type="slidenum">
              <a:rPr lang="en-US"/>
              <a:pPr/>
              <a:t>85</a:t>
            </a:fld>
            <a:endParaRPr lang="en-US"/>
          </a:p>
        </p:txBody>
      </p:sp>
      <p:sp>
        <p:nvSpPr>
          <p:cNvPr id="278531" name="Rectangle 3"/>
          <p:cNvSpPr>
            <a:spLocks noGrp="1" noChangeArrowheads="1"/>
          </p:cNvSpPr>
          <p:nvPr>
            <p:ph type="body" idx="1"/>
          </p:nvPr>
        </p:nvSpPr>
        <p:spPr>
          <a:xfrm>
            <a:off x="1919288" y="1773239"/>
            <a:ext cx="8229600" cy="3527425"/>
          </a:xfrm>
        </p:spPr>
        <p:txBody>
          <a:bodyPr/>
          <a:lstStyle/>
          <a:p>
            <a:pPr algn="r">
              <a:buFontTx/>
              <a:buNone/>
            </a:pPr>
            <a:r>
              <a:rPr lang="fa-IR"/>
              <a:t>وقتی  که کالاها  به  فروش می رسند فقط  مخارج  متغیر کارخانه  به  عنوان  هزینه  در نظر  گرفته می شود .</a:t>
            </a:r>
            <a:endParaRPr lang="en-US"/>
          </a:p>
          <a:p>
            <a:pPr algn="r">
              <a:buFontTx/>
              <a:buNone/>
            </a:pPr>
            <a:r>
              <a:rPr lang="fa-IR"/>
              <a:t>در مورد کالاهایی که به فروش نرسیده است و  به عنوان دارائی در ترازنامه باقی  می ماند  به  جز مخارج  متغیر کارخانه  هیچگونه  هزینه ای  برای  آن  در  نظر گرفته نمی شود</a:t>
            </a:r>
            <a:r>
              <a:rPr lang="fa-IR" sz="2800"/>
              <a:t> .</a:t>
            </a:r>
            <a:endParaRPr lang="en-US" sz="2800"/>
          </a:p>
        </p:txBody>
      </p:sp>
    </p:spTree>
    <p:extLst>
      <p:ext uri="{BB962C8B-B14F-4D97-AF65-F5344CB8AC3E}">
        <p14:creationId xmlns:p14="http://schemas.microsoft.com/office/powerpoint/2010/main" val="29337271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5A57E47-6976-4E8A-8757-67F04966CCA5}" type="slidenum">
              <a:rPr lang="en-US"/>
              <a:pPr/>
              <a:t>86</a:t>
            </a:fld>
            <a:endParaRPr lang="en-US"/>
          </a:p>
        </p:txBody>
      </p:sp>
      <p:sp>
        <p:nvSpPr>
          <p:cNvPr id="279555" name="Rectangle 3"/>
          <p:cNvSpPr>
            <a:spLocks noGrp="1" noChangeArrowheads="1"/>
          </p:cNvSpPr>
          <p:nvPr>
            <p:ph type="body" idx="1"/>
          </p:nvPr>
        </p:nvSpPr>
        <p:spPr>
          <a:xfrm>
            <a:off x="1992313" y="1989139"/>
            <a:ext cx="8229600" cy="3341687"/>
          </a:xfrm>
        </p:spPr>
        <p:txBody>
          <a:bodyPr/>
          <a:lstStyle/>
          <a:p>
            <a:pPr algn="r" rtl="1">
              <a:buFontTx/>
              <a:buNone/>
            </a:pPr>
            <a:r>
              <a:rPr lang="fa-IR"/>
              <a:t>   هزینه سربار  ثابت  کارخانه  به عنوان قیمت تمام شده کالاهای تولیدی محسوب</a:t>
            </a:r>
            <a:r>
              <a:rPr lang="en-US"/>
              <a:t> </a:t>
            </a:r>
            <a:r>
              <a:rPr lang="fa-IR"/>
              <a:t>نمی گردد و جزء هزینه های دوره به حساب آورده می شود و مانند مخارج  فروش</a:t>
            </a:r>
            <a:r>
              <a:rPr lang="en-US"/>
              <a:t> </a:t>
            </a:r>
          </a:p>
          <a:p>
            <a:pPr algn="r">
              <a:buFontTx/>
              <a:buNone/>
            </a:pPr>
            <a:r>
              <a:rPr lang="fa-IR"/>
              <a:t>   و اداری و عمومی در زمان وقوع  به  هزینه  منظور         می شود .</a:t>
            </a:r>
            <a:endParaRPr lang="en-US"/>
          </a:p>
        </p:txBody>
      </p:sp>
    </p:spTree>
    <p:extLst>
      <p:ext uri="{BB962C8B-B14F-4D97-AF65-F5344CB8AC3E}">
        <p14:creationId xmlns:p14="http://schemas.microsoft.com/office/powerpoint/2010/main" val="32993356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8473755-E8A8-4AE4-92D7-9A3592223788}" type="slidenum">
              <a:rPr lang="en-US"/>
              <a:pPr/>
              <a:t>87</a:t>
            </a:fld>
            <a:endParaRPr lang="en-US"/>
          </a:p>
        </p:txBody>
      </p:sp>
      <p:sp>
        <p:nvSpPr>
          <p:cNvPr id="280579" name="Rectangle 3"/>
          <p:cNvSpPr>
            <a:spLocks noGrp="1" noChangeArrowheads="1"/>
          </p:cNvSpPr>
          <p:nvPr>
            <p:ph type="body" idx="1"/>
          </p:nvPr>
        </p:nvSpPr>
        <p:spPr>
          <a:xfrm>
            <a:off x="1981200" y="1905000"/>
            <a:ext cx="8229600" cy="3627438"/>
          </a:xfrm>
        </p:spPr>
        <p:txBody>
          <a:bodyPr/>
          <a:lstStyle/>
          <a:p>
            <a:pPr algn="r">
              <a:buFontTx/>
              <a:buNone/>
            </a:pPr>
            <a:r>
              <a:rPr lang="fa-IR"/>
              <a:t>اهمیت  برابری تعداد  آحاد  تولید  شده  و  فروخته شده  را    می توان  به  شرح  زیر خلاصه  نمود :</a:t>
            </a:r>
          </a:p>
          <a:p>
            <a:pPr algn="r">
              <a:buFontTx/>
              <a:buNone/>
            </a:pPr>
            <a:r>
              <a:rPr lang="fa-IR"/>
              <a:t>1- اگراین فرض درست  باشد در این صورت سود خالص ونقطه سربسر) در روش هزینه های مستقیم دقیقا  مساوی </a:t>
            </a:r>
            <a:r>
              <a:rPr lang="en-US"/>
              <a:t>) </a:t>
            </a:r>
          </a:p>
          <a:p>
            <a:pPr algn="r">
              <a:buFontTx/>
              <a:buNone/>
            </a:pPr>
            <a:r>
              <a:rPr lang="fa-IR"/>
              <a:t>با سود خالص ( ونقطه سربسر) در روش هزینه یابی جذبی</a:t>
            </a:r>
            <a:endParaRPr lang="en-US"/>
          </a:p>
          <a:p>
            <a:pPr algn="r">
              <a:buFontTx/>
              <a:buNone/>
            </a:pPr>
            <a:r>
              <a:rPr lang="fa-IR"/>
              <a:t>(روش سنتی صورت سودوزیان استفاده می شود)می گردد.</a:t>
            </a:r>
            <a:endParaRPr lang="en-US"/>
          </a:p>
        </p:txBody>
      </p:sp>
    </p:spTree>
    <p:extLst>
      <p:ext uri="{BB962C8B-B14F-4D97-AF65-F5344CB8AC3E}">
        <p14:creationId xmlns:p14="http://schemas.microsoft.com/office/powerpoint/2010/main" val="3026615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59FCE6C-7EA3-4B36-A195-7503ECA79834}" type="slidenum">
              <a:rPr lang="en-US"/>
              <a:pPr/>
              <a:t>88</a:t>
            </a:fld>
            <a:endParaRPr lang="en-US"/>
          </a:p>
        </p:txBody>
      </p:sp>
      <p:sp>
        <p:nvSpPr>
          <p:cNvPr id="281603" name="Rectangle 3"/>
          <p:cNvSpPr>
            <a:spLocks noGrp="1" noChangeArrowheads="1"/>
          </p:cNvSpPr>
          <p:nvPr>
            <p:ph type="body" idx="1"/>
          </p:nvPr>
        </p:nvSpPr>
        <p:spPr>
          <a:xfrm>
            <a:off x="1919288" y="1989139"/>
            <a:ext cx="8229600" cy="3095625"/>
          </a:xfrm>
        </p:spPr>
        <p:txBody>
          <a:bodyPr/>
          <a:lstStyle/>
          <a:p>
            <a:pPr algn="r">
              <a:buFontTx/>
              <a:buNone/>
            </a:pPr>
            <a:r>
              <a:rPr lang="fa-IR"/>
              <a:t>علت این امر مساوی بودن مبلغ مخارج سربارثابت کارخانه</a:t>
            </a:r>
            <a:r>
              <a:rPr lang="en-US"/>
              <a:t> </a:t>
            </a:r>
          </a:p>
          <a:p>
            <a:pPr algn="r">
              <a:buFontTx/>
              <a:buNone/>
            </a:pPr>
            <a:r>
              <a:rPr lang="en-US"/>
              <a:t> </a:t>
            </a:r>
            <a:r>
              <a:rPr lang="fa-IR"/>
              <a:t>به عنوان بخشی از قیمت  تمام شده  کالای  فروش رفته  در روش هزینه یابی جذبی  با مبلغ خارج سربار ثابت کارخانه به عنوان  هزینه  دوره  در روش  هزینه یابی  مستقیم است</a:t>
            </a:r>
            <a:endParaRPr lang="en-US"/>
          </a:p>
        </p:txBody>
      </p:sp>
    </p:spTree>
    <p:extLst>
      <p:ext uri="{BB962C8B-B14F-4D97-AF65-F5344CB8AC3E}">
        <p14:creationId xmlns:p14="http://schemas.microsoft.com/office/powerpoint/2010/main" val="15403647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C9F654B-8B6C-4C52-877B-BBF8D1A58A63}" type="slidenum">
              <a:rPr lang="en-US"/>
              <a:pPr/>
              <a:t>89</a:t>
            </a:fld>
            <a:endParaRPr lang="en-US"/>
          </a:p>
        </p:txBody>
      </p:sp>
      <p:sp>
        <p:nvSpPr>
          <p:cNvPr id="282627" name="Rectangle 3"/>
          <p:cNvSpPr>
            <a:spLocks noGrp="1" noChangeArrowheads="1"/>
          </p:cNvSpPr>
          <p:nvPr>
            <p:ph type="body" idx="1"/>
          </p:nvPr>
        </p:nvSpPr>
        <p:spPr>
          <a:xfrm>
            <a:off x="1992313" y="1989138"/>
            <a:ext cx="8229600" cy="3268662"/>
          </a:xfrm>
        </p:spPr>
        <p:txBody>
          <a:bodyPr/>
          <a:lstStyle/>
          <a:p>
            <a:pPr algn="r">
              <a:buFontTx/>
              <a:buNone/>
            </a:pPr>
            <a:r>
              <a:rPr lang="fa-IR"/>
              <a:t>2- اما اگر این  فرض  درست  نباشد ( یعنی تعداد کالاهای فروخته شده مساوی با تعداد کالاهای  تولید  شده نباشند) در این  صورت  سود  خالص  ( و نقطه  سربسر )  در روش هزینه یابی  مستقیم  با  سود خالصی( و نقطه سربسر ) که ازروش هزینه یابی جذبی بدست می آید باهم برابرنخواهند بود .</a:t>
            </a:r>
            <a:endParaRPr lang="en-US"/>
          </a:p>
        </p:txBody>
      </p:sp>
    </p:spTree>
    <p:extLst>
      <p:ext uri="{BB962C8B-B14F-4D97-AF65-F5344CB8AC3E}">
        <p14:creationId xmlns:p14="http://schemas.microsoft.com/office/powerpoint/2010/main" val="39431878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435BF49-5EA7-4FEF-8FCB-F594B3886595}" type="slidenum">
              <a:rPr lang="en-US"/>
              <a:pPr/>
              <a:t>9</a:t>
            </a:fld>
            <a:endParaRPr lang="en-US" dirty="0"/>
          </a:p>
        </p:txBody>
      </p:sp>
      <p:sp>
        <p:nvSpPr>
          <p:cNvPr id="189443" name="Rectangle 3"/>
          <p:cNvSpPr>
            <a:spLocks noGrp="1" noChangeArrowheads="1"/>
          </p:cNvSpPr>
          <p:nvPr>
            <p:ph type="body" idx="1"/>
          </p:nvPr>
        </p:nvSpPr>
        <p:spPr>
          <a:xfrm>
            <a:off x="2063750" y="1773238"/>
            <a:ext cx="8229600" cy="3960812"/>
          </a:xfrm>
        </p:spPr>
        <p:txBody>
          <a:bodyPr/>
          <a:lstStyle/>
          <a:p>
            <a:pPr algn="r">
              <a:buFontTx/>
              <a:buNone/>
            </a:pPr>
            <a:r>
              <a:rPr lang="fa-IR"/>
              <a:t>می توان  منحنی هزینه های متغیر را به  صورت یک خط مستقیم  نشان داد  از طرف دیگر چون کل هزینه های ثابت با تغییر در سطح تولید تغییری نمی کند  در نتیجه  میانگین هزینه  ثابت  در جهت عکس  تغییرات  سطح  تولید  تغییر می یابد .</a:t>
            </a:r>
            <a:r>
              <a:rPr lang="en-US" dirty="0"/>
              <a:t> </a:t>
            </a:r>
          </a:p>
          <a:p>
            <a:pPr algn="r">
              <a:buFontTx/>
              <a:buNone/>
            </a:pPr>
            <a:endParaRPr lang="en-US" dirty="0"/>
          </a:p>
          <a:p>
            <a:pPr algn="r">
              <a:buFontTx/>
              <a:buNone/>
            </a:pPr>
            <a:endParaRPr lang="en-US" dirty="0"/>
          </a:p>
        </p:txBody>
      </p:sp>
    </p:spTree>
    <p:extLst>
      <p:ext uri="{BB962C8B-B14F-4D97-AF65-F5344CB8AC3E}">
        <p14:creationId xmlns:p14="http://schemas.microsoft.com/office/powerpoint/2010/main" val="40955498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A19AC6E-F73B-4A5B-B49B-544EE49AA412}" type="slidenum">
              <a:rPr lang="en-US"/>
              <a:pPr/>
              <a:t>90</a:t>
            </a:fld>
            <a:endParaRPr lang="en-US"/>
          </a:p>
        </p:txBody>
      </p:sp>
      <p:sp>
        <p:nvSpPr>
          <p:cNvPr id="283651" name="Rectangle 3"/>
          <p:cNvSpPr>
            <a:spLocks noGrp="1" noChangeArrowheads="1"/>
          </p:cNvSpPr>
          <p:nvPr>
            <p:ph type="body" idx="1"/>
          </p:nvPr>
        </p:nvSpPr>
        <p:spPr>
          <a:xfrm>
            <a:off x="1992313" y="1989139"/>
            <a:ext cx="8229600" cy="3197225"/>
          </a:xfrm>
        </p:spPr>
        <p:txBody>
          <a:bodyPr/>
          <a:lstStyle/>
          <a:p>
            <a:pPr algn="r">
              <a:buFontTx/>
              <a:buNone/>
            </a:pPr>
            <a:r>
              <a:rPr lang="fa-IR"/>
              <a:t>علت این که سود خالصی که از روش   هزینه یابی  مستقیم   و هزینه یابی جذبی به دست  می آید با هم برابر نیستند عدم تساوی  هزینه های  سربار ثابت  کارخانه  در روش هزینه یابی جذبی با مبلغ هزینه های سربارثابت کارخانه در روش </a:t>
            </a:r>
            <a:endParaRPr lang="en-US"/>
          </a:p>
          <a:p>
            <a:pPr algn="r">
              <a:buFontTx/>
              <a:buNone/>
            </a:pPr>
            <a:r>
              <a:rPr lang="fa-IR"/>
              <a:t>هزینه یابی  مستقیم  است.</a:t>
            </a:r>
            <a:r>
              <a:rPr lang="en-US"/>
              <a:t> </a:t>
            </a:r>
          </a:p>
        </p:txBody>
      </p:sp>
    </p:spTree>
    <p:extLst>
      <p:ext uri="{BB962C8B-B14F-4D97-AF65-F5344CB8AC3E}">
        <p14:creationId xmlns:p14="http://schemas.microsoft.com/office/powerpoint/2010/main" val="17042042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0DD3C42-1797-4FF3-B328-7706028CBB64}" type="slidenum">
              <a:rPr lang="en-US"/>
              <a:pPr/>
              <a:t>91</a:t>
            </a:fld>
            <a:endParaRPr lang="en-US"/>
          </a:p>
        </p:txBody>
      </p:sp>
      <p:sp>
        <p:nvSpPr>
          <p:cNvPr id="284675" name="Rectangle 3"/>
          <p:cNvSpPr>
            <a:spLocks noGrp="1" noChangeArrowheads="1"/>
          </p:cNvSpPr>
          <p:nvPr>
            <p:ph type="body" idx="1"/>
          </p:nvPr>
        </p:nvSpPr>
        <p:spPr>
          <a:xfrm>
            <a:off x="1919288" y="1700214"/>
            <a:ext cx="8229600" cy="3933825"/>
          </a:xfrm>
        </p:spPr>
        <p:txBody>
          <a:bodyPr/>
          <a:lstStyle/>
          <a:p>
            <a:pPr algn="r">
              <a:buFontTx/>
              <a:buNone/>
            </a:pPr>
            <a:r>
              <a:rPr lang="fa-IR"/>
              <a:t>اگرتعداد آحاد تولید بیشترازتعداد کالاهای فروش رفته باشد </a:t>
            </a:r>
            <a:r>
              <a:rPr lang="en-US"/>
              <a:t> </a:t>
            </a:r>
            <a:endParaRPr lang="fa-IR"/>
          </a:p>
          <a:p>
            <a:pPr algn="r">
              <a:buFontTx/>
              <a:buNone/>
            </a:pPr>
            <a:r>
              <a:rPr lang="fa-IR"/>
              <a:t>بخشی ازمبلغ ازمخارج سربارثابت  کارخانه ( هزینه یابی جذبی)  بر روی آحاد تولید  سرشکن  شده است و هنوزبه عنوان  موجودی  کالای  ساخته  شده  پایان  دوره  است .</a:t>
            </a:r>
          </a:p>
          <a:p>
            <a:pPr algn="r">
              <a:buFontTx/>
              <a:buNone/>
            </a:pPr>
            <a:r>
              <a:rPr lang="fa-IR"/>
              <a:t>بنابراین  بخشی از مبلغ نباید به عنوان هزینه دوره درنظر </a:t>
            </a:r>
          </a:p>
          <a:p>
            <a:pPr algn="r">
              <a:buFontTx/>
              <a:buNone/>
            </a:pPr>
            <a:r>
              <a:rPr lang="fa-IR"/>
              <a:t>گرفته شود .</a:t>
            </a:r>
            <a:endParaRPr lang="en-US"/>
          </a:p>
          <a:p>
            <a:pPr algn="r">
              <a:buFontTx/>
              <a:buNone/>
            </a:pPr>
            <a:endParaRPr lang="en-US"/>
          </a:p>
        </p:txBody>
      </p:sp>
    </p:spTree>
    <p:extLst>
      <p:ext uri="{BB962C8B-B14F-4D97-AF65-F5344CB8AC3E}">
        <p14:creationId xmlns:p14="http://schemas.microsoft.com/office/powerpoint/2010/main" val="6602879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C6C30DC-4322-44B7-A083-235DA9138A29}" type="slidenum">
              <a:rPr lang="en-US"/>
              <a:pPr/>
              <a:t>92</a:t>
            </a:fld>
            <a:endParaRPr lang="en-US"/>
          </a:p>
        </p:txBody>
      </p:sp>
      <p:sp>
        <p:nvSpPr>
          <p:cNvPr id="285699" name="Rectangle 3"/>
          <p:cNvSpPr>
            <a:spLocks noGrp="1" noChangeArrowheads="1"/>
          </p:cNvSpPr>
          <p:nvPr>
            <p:ph type="body" idx="1"/>
          </p:nvPr>
        </p:nvSpPr>
        <p:spPr>
          <a:xfrm>
            <a:off x="1847850" y="2276476"/>
            <a:ext cx="8229600" cy="3197225"/>
          </a:xfrm>
        </p:spPr>
        <p:txBody>
          <a:bodyPr/>
          <a:lstStyle/>
          <a:p>
            <a:pPr algn="r">
              <a:buFontTx/>
              <a:buNone/>
            </a:pPr>
            <a:r>
              <a:rPr lang="fa-IR"/>
              <a:t>به هر حال در روش هزینه یابی مستقیم سربارثابت کارخانه</a:t>
            </a:r>
            <a:r>
              <a:rPr lang="en-US"/>
              <a:t> </a:t>
            </a:r>
          </a:p>
          <a:p>
            <a:pPr algn="r">
              <a:buFontTx/>
              <a:buNone/>
            </a:pPr>
            <a:r>
              <a:rPr lang="fa-IR"/>
              <a:t>به عنوان هزینه در نظر گرفته می شود  چون  دراین روش مخارج سربار ثابت  کارخانه  به  محض  وقوع  به  عنوان هزینه  دوره محسوب می گردد .</a:t>
            </a:r>
            <a:endParaRPr lang="en-US"/>
          </a:p>
        </p:txBody>
      </p:sp>
    </p:spTree>
    <p:extLst>
      <p:ext uri="{BB962C8B-B14F-4D97-AF65-F5344CB8AC3E}">
        <p14:creationId xmlns:p14="http://schemas.microsoft.com/office/powerpoint/2010/main" val="1070938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938A3F4-2797-4522-A0FF-218DB1261A2E}" type="slidenum">
              <a:rPr lang="en-US"/>
              <a:pPr/>
              <a:t>93</a:t>
            </a:fld>
            <a:endParaRPr lang="en-US"/>
          </a:p>
        </p:txBody>
      </p:sp>
      <p:sp>
        <p:nvSpPr>
          <p:cNvPr id="287747" name="Rectangle 3"/>
          <p:cNvSpPr>
            <a:spLocks noGrp="1" noChangeArrowheads="1"/>
          </p:cNvSpPr>
          <p:nvPr>
            <p:ph type="body" idx="1"/>
          </p:nvPr>
        </p:nvSpPr>
        <p:spPr>
          <a:xfrm>
            <a:off x="1919288" y="2205039"/>
            <a:ext cx="8229600" cy="3197225"/>
          </a:xfrm>
        </p:spPr>
        <p:txBody>
          <a:bodyPr/>
          <a:lstStyle/>
          <a:p>
            <a:pPr algn="r" rtl="1">
              <a:buFontTx/>
              <a:buNone/>
            </a:pPr>
            <a:r>
              <a:rPr lang="fa-IR"/>
              <a:t>    چون در روش هزینه یابی مستقیم سربار ثابت  کارخانه</a:t>
            </a:r>
            <a:r>
              <a:rPr lang="en-US"/>
              <a:t>  </a:t>
            </a:r>
            <a:r>
              <a:rPr lang="fa-IR"/>
              <a:t>بیشتری نسبت</a:t>
            </a:r>
            <a:r>
              <a:rPr lang="en-US"/>
              <a:t>  </a:t>
            </a:r>
            <a:r>
              <a:rPr lang="fa-IR"/>
              <a:t>به</a:t>
            </a:r>
            <a:r>
              <a:rPr lang="en-US"/>
              <a:t>  </a:t>
            </a:r>
            <a:r>
              <a:rPr lang="fa-IR"/>
              <a:t>روش</a:t>
            </a:r>
            <a:r>
              <a:rPr lang="en-US"/>
              <a:t> </a:t>
            </a:r>
            <a:r>
              <a:rPr lang="fa-IR"/>
              <a:t>هزینه یابی جذبی برای  هزینه  </a:t>
            </a:r>
            <a:r>
              <a:rPr lang="en-US"/>
              <a:t>  </a:t>
            </a:r>
            <a:r>
              <a:rPr lang="fa-IR"/>
              <a:t>دوره منظورمی گردد لذا با استفاده از روش هزینه</a:t>
            </a:r>
            <a:r>
              <a:rPr lang="en-US"/>
              <a:t> </a:t>
            </a:r>
            <a:r>
              <a:rPr lang="fa-IR"/>
              <a:t>یابی</a:t>
            </a:r>
            <a:endParaRPr lang="en-US"/>
          </a:p>
          <a:p>
            <a:pPr algn="r">
              <a:buFontTx/>
              <a:buNone/>
            </a:pPr>
            <a:r>
              <a:rPr lang="fa-IR"/>
              <a:t>   مستقیم سود  کمتری  نسبت به  روش  هزینه یابی جذبی</a:t>
            </a:r>
          </a:p>
          <a:p>
            <a:pPr algn="r">
              <a:buFontTx/>
              <a:buNone/>
            </a:pPr>
            <a:r>
              <a:rPr lang="fa-IR"/>
              <a:t>   نمایش داده خواهد شد .</a:t>
            </a:r>
            <a:endParaRPr lang="en-US"/>
          </a:p>
        </p:txBody>
      </p:sp>
    </p:spTree>
    <p:extLst>
      <p:ext uri="{BB962C8B-B14F-4D97-AF65-F5344CB8AC3E}">
        <p14:creationId xmlns:p14="http://schemas.microsoft.com/office/powerpoint/2010/main" val="8708194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D513764-C0E9-4E39-A425-57C9C05A349A}" type="slidenum">
              <a:rPr lang="en-US"/>
              <a:pPr/>
              <a:t>94</a:t>
            </a:fld>
            <a:endParaRPr lang="en-US"/>
          </a:p>
        </p:txBody>
      </p:sp>
      <p:sp>
        <p:nvSpPr>
          <p:cNvPr id="288771" name="Rectangle 3"/>
          <p:cNvSpPr>
            <a:spLocks noGrp="1" noChangeArrowheads="1"/>
          </p:cNvSpPr>
          <p:nvPr>
            <p:ph type="body" idx="1"/>
          </p:nvPr>
        </p:nvSpPr>
        <p:spPr>
          <a:xfrm>
            <a:off x="1992313" y="2276475"/>
            <a:ext cx="8229600" cy="2476500"/>
          </a:xfrm>
        </p:spPr>
        <p:txBody>
          <a:bodyPr/>
          <a:lstStyle/>
          <a:p>
            <a:pPr algn="r" rtl="1">
              <a:buFontTx/>
              <a:buNone/>
            </a:pPr>
            <a:r>
              <a:rPr lang="fa-IR"/>
              <a:t>   اگر وضعیت طوری باشد که تعداد آحاد فروش رفته</a:t>
            </a:r>
            <a:r>
              <a:rPr lang="en-US"/>
              <a:t>  </a:t>
            </a:r>
            <a:r>
              <a:rPr lang="fa-IR"/>
              <a:t>بیشتر از تعداد کالاهای تولیدی گردد، دراین صورت کاربرعکس خواهد شد یعنی در روش هزینه یابی مستقیم سود بیشتر از روش هزینه یابی جذبی خواهد بود .</a:t>
            </a:r>
            <a:endParaRPr lang="en-US"/>
          </a:p>
        </p:txBody>
      </p:sp>
    </p:spTree>
    <p:extLst>
      <p:ext uri="{BB962C8B-B14F-4D97-AF65-F5344CB8AC3E}">
        <p14:creationId xmlns:p14="http://schemas.microsoft.com/office/powerpoint/2010/main" val="8096992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538469B-48B4-42B7-8CCA-63DD5FA0EEEC}" type="slidenum">
              <a:rPr lang="en-US"/>
              <a:pPr/>
              <a:t>95</a:t>
            </a:fld>
            <a:endParaRPr lang="en-US"/>
          </a:p>
        </p:txBody>
      </p:sp>
      <p:sp>
        <p:nvSpPr>
          <p:cNvPr id="290818" name="Rectangle 2"/>
          <p:cNvSpPr>
            <a:spLocks noGrp="1" noChangeArrowheads="1"/>
          </p:cNvSpPr>
          <p:nvPr>
            <p:ph type="title"/>
          </p:nvPr>
        </p:nvSpPr>
        <p:spPr>
          <a:xfrm>
            <a:off x="1919288" y="1628775"/>
            <a:ext cx="8229600" cy="1143000"/>
          </a:xfrm>
        </p:spPr>
        <p:txBody>
          <a:bodyPr/>
          <a:lstStyle/>
          <a:p>
            <a:pPr algn="ctr"/>
            <a:r>
              <a:rPr lang="fa-IR" sz="4800" b="1"/>
              <a:t>فصل هفتم</a:t>
            </a:r>
            <a:endParaRPr lang="en-US" sz="4800" b="1"/>
          </a:p>
        </p:txBody>
      </p:sp>
      <p:sp>
        <p:nvSpPr>
          <p:cNvPr id="290819" name="Rectangle 3"/>
          <p:cNvSpPr>
            <a:spLocks noGrp="1" noChangeArrowheads="1"/>
          </p:cNvSpPr>
          <p:nvPr>
            <p:ph type="body" idx="1"/>
          </p:nvPr>
        </p:nvSpPr>
        <p:spPr>
          <a:xfrm>
            <a:off x="1992313" y="3429001"/>
            <a:ext cx="8229600" cy="1108075"/>
          </a:xfrm>
        </p:spPr>
        <p:txBody>
          <a:bodyPr/>
          <a:lstStyle/>
          <a:p>
            <a:pPr algn="ctr">
              <a:buFontTx/>
              <a:buNone/>
            </a:pPr>
            <a:r>
              <a:rPr lang="fa-IR" sz="4400"/>
              <a:t>صورت جریانهای نقدی </a:t>
            </a:r>
            <a:endParaRPr lang="en-US" sz="4400"/>
          </a:p>
        </p:txBody>
      </p:sp>
    </p:spTree>
    <p:extLst>
      <p:ext uri="{BB962C8B-B14F-4D97-AF65-F5344CB8AC3E}">
        <p14:creationId xmlns:p14="http://schemas.microsoft.com/office/powerpoint/2010/main" val="39217861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4717</Words>
  <Application>Microsoft Office PowerPoint</Application>
  <PresentationFormat>Widescreen</PresentationFormat>
  <Paragraphs>390</Paragraphs>
  <Slides>95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95</vt:i4>
      </vt:variant>
    </vt:vector>
  </HeadingPairs>
  <TitlesOfParts>
    <vt:vector size="101" baseType="lpstr">
      <vt:lpstr>Arial</vt:lpstr>
      <vt:lpstr>Tahoma</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هفتم</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2022-01-19T18:27:09Z</dcterms:created>
  <dcterms:modified xsi:type="dcterms:W3CDTF">2022-01-19T18:27:28Z</dcterms:modified>
</cp:coreProperties>
</file>