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8" r:id="rId2"/>
    <p:sldId id="261" r:id="rId3"/>
    <p:sldId id="302" r:id="rId4"/>
    <p:sldId id="293" r:id="rId5"/>
    <p:sldId id="264" r:id="rId6"/>
    <p:sldId id="294" r:id="rId7"/>
    <p:sldId id="283" r:id="rId8"/>
    <p:sldId id="295" r:id="rId9"/>
    <p:sldId id="260" r:id="rId10"/>
    <p:sldId id="296" r:id="rId11"/>
    <p:sldId id="287" r:id="rId12"/>
    <p:sldId id="297" r:id="rId13"/>
    <p:sldId id="284" r:id="rId14"/>
    <p:sldId id="300" r:id="rId15"/>
    <p:sldId id="298" r:id="rId16"/>
    <p:sldId id="291" r:id="rId17"/>
    <p:sldId id="285" r:id="rId18"/>
    <p:sldId id="299" r:id="rId19"/>
    <p:sldId id="289" r:id="rId20"/>
    <p:sldId id="292" r:id="rId21"/>
    <p:sldId id="301" r:id="rId22"/>
    <p:sldId id="290" r:id="rId23"/>
    <p:sldId id="27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Mordi" initials="A" lastIdx="1" clrIdx="0">
    <p:extLst>
      <p:ext uri="{19B8F6BF-5375-455C-9EA6-DF929625EA0E}">
        <p15:presenceInfo xmlns:p15="http://schemas.microsoft.com/office/powerpoint/2012/main" userId="Ali-Mord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12" autoAdjust="0"/>
    <p:restoredTop sz="94660"/>
  </p:normalViewPr>
  <p:slideViewPr>
    <p:cSldViewPr snapToGrid="0">
      <p:cViewPr varScale="1">
        <p:scale>
          <a:sx n="80" d="100"/>
          <a:sy n="80" d="100"/>
        </p:scale>
        <p:origin x="72"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A5F4-A02D-4298-8E19-EA17241EA551}" type="datetimeFigureOut">
              <a:rPr lang="en-US" smtClean="0"/>
              <a:t>12/19/2017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46F53A-B77F-4762-A86F-35CC08251D16}" type="slidenum">
              <a:rPr lang="en-US" smtClean="0"/>
              <a:t>‹#›</a:t>
            </a:fld>
            <a:endParaRPr lang="en-US"/>
          </a:p>
        </p:txBody>
      </p:sp>
    </p:spTree>
    <p:extLst>
      <p:ext uri="{BB962C8B-B14F-4D97-AF65-F5344CB8AC3E}">
        <p14:creationId xmlns:p14="http://schemas.microsoft.com/office/powerpoint/2010/main" val="1873163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6F53A-B77F-4762-A86F-35CC08251D16}" type="slidenum">
              <a:rPr lang="en-US" smtClean="0"/>
              <a:t>1</a:t>
            </a:fld>
            <a:endParaRPr lang="en-US"/>
          </a:p>
        </p:txBody>
      </p:sp>
    </p:spTree>
    <p:extLst>
      <p:ext uri="{BB962C8B-B14F-4D97-AF65-F5344CB8AC3E}">
        <p14:creationId xmlns:p14="http://schemas.microsoft.com/office/powerpoint/2010/main" val="1010076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6F53A-B77F-4762-A86F-35CC08251D16}" type="slidenum">
              <a:rPr lang="en-US" smtClean="0"/>
              <a:t>20</a:t>
            </a:fld>
            <a:endParaRPr lang="en-US"/>
          </a:p>
        </p:txBody>
      </p:sp>
    </p:spTree>
    <p:extLst>
      <p:ext uri="{BB962C8B-B14F-4D97-AF65-F5344CB8AC3E}">
        <p14:creationId xmlns:p14="http://schemas.microsoft.com/office/powerpoint/2010/main" val="3098863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6F53A-B77F-4762-A86F-35CC08251D16}" type="slidenum">
              <a:rPr lang="en-US" smtClean="0"/>
              <a:t>21</a:t>
            </a:fld>
            <a:endParaRPr lang="en-US"/>
          </a:p>
        </p:txBody>
      </p:sp>
    </p:spTree>
    <p:extLst>
      <p:ext uri="{BB962C8B-B14F-4D97-AF65-F5344CB8AC3E}">
        <p14:creationId xmlns:p14="http://schemas.microsoft.com/office/powerpoint/2010/main" val="3872865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6F53A-B77F-4762-A86F-35CC08251D16}" type="slidenum">
              <a:rPr lang="en-US" smtClean="0"/>
              <a:t>23</a:t>
            </a:fld>
            <a:endParaRPr lang="en-US"/>
          </a:p>
        </p:txBody>
      </p:sp>
    </p:spTree>
    <p:extLst>
      <p:ext uri="{BB962C8B-B14F-4D97-AF65-F5344CB8AC3E}">
        <p14:creationId xmlns:p14="http://schemas.microsoft.com/office/powerpoint/2010/main" val="3827196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6F53A-B77F-4762-A86F-35CC08251D16}" type="slidenum">
              <a:rPr lang="en-US" smtClean="0"/>
              <a:t>2</a:t>
            </a:fld>
            <a:endParaRPr lang="en-US"/>
          </a:p>
        </p:txBody>
      </p:sp>
    </p:spTree>
    <p:extLst>
      <p:ext uri="{BB962C8B-B14F-4D97-AF65-F5344CB8AC3E}">
        <p14:creationId xmlns:p14="http://schemas.microsoft.com/office/powerpoint/2010/main" val="1125979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6F53A-B77F-4762-A86F-35CC08251D16}" type="slidenum">
              <a:rPr lang="en-US" smtClean="0"/>
              <a:t>5</a:t>
            </a:fld>
            <a:endParaRPr lang="en-US"/>
          </a:p>
        </p:txBody>
      </p:sp>
    </p:spTree>
    <p:extLst>
      <p:ext uri="{BB962C8B-B14F-4D97-AF65-F5344CB8AC3E}">
        <p14:creationId xmlns:p14="http://schemas.microsoft.com/office/powerpoint/2010/main" val="17572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6F53A-B77F-4762-A86F-35CC08251D16}" type="slidenum">
              <a:rPr lang="en-US" smtClean="0"/>
              <a:t>7</a:t>
            </a:fld>
            <a:endParaRPr lang="en-US"/>
          </a:p>
        </p:txBody>
      </p:sp>
    </p:spTree>
    <p:extLst>
      <p:ext uri="{BB962C8B-B14F-4D97-AF65-F5344CB8AC3E}">
        <p14:creationId xmlns:p14="http://schemas.microsoft.com/office/powerpoint/2010/main" val="2498282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6F53A-B77F-4762-A86F-35CC08251D16}" type="slidenum">
              <a:rPr lang="en-US" smtClean="0"/>
              <a:t>9</a:t>
            </a:fld>
            <a:endParaRPr lang="en-US"/>
          </a:p>
        </p:txBody>
      </p:sp>
    </p:spTree>
    <p:extLst>
      <p:ext uri="{BB962C8B-B14F-4D97-AF65-F5344CB8AC3E}">
        <p14:creationId xmlns:p14="http://schemas.microsoft.com/office/powerpoint/2010/main" val="1469143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6F53A-B77F-4762-A86F-35CC08251D16}" type="slidenum">
              <a:rPr lang="en-US" smtClean="0"/>
              <a:t>11</a:t>
            </a:fld>
            <a:endParaRPr lang="en-US"/>
          </a:p>
        </p:txBody>
      </p:sp>
    </p:spTree>
    <p:extLst>
      <p:ext uri="{BB962C8B-B14F-4D97-AF65-F5344CB8AC3E}">
        <p14:creationId xmlns:p14="http://schemas.microsoft.com/office/powerpoint/2010/main" val="2632144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6F53A-B77F-4762-A86F-35CC08251D16}" type="slidenum">
              <a:rPr lang="en-US" smtClean="0"/>
              <a:t>13</a:t>
            </a:fld>
            <a:endParaRPr lang="en-US"/>
          </a:p>
        </p:txBody>
      </p:sp>
    </p:spTree>
    <p:extLst>
      <p:ext uri="{BB962C8B-B14F-4D97-AF65-F5344CB8AC3E}">
        <p14:creationId xmlns:p14="http://schemas.microsoft.com/office/powerpoint/2010/main" val="3415359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6F53A-B77F-4762-A86F-35CC08251D16}" type="slidenum">
              <a:rPr lang="en-US" smtClean="0"/>
              <a:t>17</a:t>
            </a:fld>
            <a:endParaRPr lang="en-US"/>
          </a:p>
        </p:txBody>
      </p:sp>
    </p:spTree>
    <p:extLst>
      <p:ext uri="{BB962C8B-B14F-4D97-AF65-F5344CB8AC3E}">
        <p14:creationId xmlns:p14="http://schemas.microsoft.com/office/powerpoint/2010/main" val="1094000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6F53A-B77F-4762-A86F-35CC08251D16}" type="slidenum">
              <a:rPr lang="en-US" smtClean="0"/>
              <a:t>19</a:t>
            </a:fld>
            <a:endParaRPr lang="en-US"/>
          </a:p>
        </p:txBody>
      </p:sp>
    </p:spTree>
    <p:extLst>
      <p:ext uri="{BB962C8B-B14F-4D97-AF65-F5344CB8AC3E}">
        <p14:creationId xmlns:p14="http://schemas.microsoft.com/office/powerpoint/2010/main" val="4000595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B01B60-0B6A-4FF2-976A-8971D77A6CBA}" type="datetime1">
              <a:rPr lang="en-US" smtClean="0"/>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B71EE-74AD-40FA-80B3-970E5C4ADCBA}" type="slidenum">
              <a:rPr lang="en-US" smtClean="0"/>
              <a:t>‹#›</a:t>
            </a:fld>
            <a:endParaRPr lang="en-US"/>
          </a:p>
        </p:txBody>
      </p:sp>
    </p:spTree>
    <p:extLst>
      <p:ext uri="{BB962C8B-B14F-4D97-AF65-F5344CB8AC3E}">
        <p14:creationId xmlns:p14="http://schemas.microsoft.com/office/powerpoint/2010/main" val="35431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1F613-C997-4DF0-A39E-DFCF21C208C0}" type="datetime1">
              <a:rPr lang="en-US" smtClean="0"/>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B71EE-74AD-40FA-80B3-970E5C4ADCBA}" type="slidenum">
              <a:rPr lang="en-US" smtClean="0"/>
              <a:t>‹#›</a:t>
            </a:fld>
            <a:endParaRPr lang="en-US"/>
          </a:p>
        </p:txBody>
      </p:sp>
    </p:spTree>
    <p:extLst>
      <p:ext uri="{BB962C8B-B14F-4D97-AF65-F5344CB8AC3E}">
        <p14:creationId xmlns:p14="http://schemas.microsoft.com/office/powerpoint/2010/main" val="128036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842005-8E9C-4741-B431-3F65778D18EB}" type="datetime1">
              <a:rPr lang="en-US" smtClean="0"/>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B71EE-74AD-40FA-80B3-970E5C4ADCBA}" type="slidenum">
              <a:rPr lang="en-US" smtClean="0"/>
              <a:t>‹#›</a:t>
            </a:fld>
            <a:endParaRPr lang="en-US"/>
          </a:p>
        </p:txBody>
      </p:sp>
    </p:spTree>
    <p:extLst>
      <p:ext uri="{BB962C8B-B14F-4D97-AF65-F5344CB8AC3E}">
        <p14:creationId xmlns:p14="http://schemas.microsoft.com/office/powerpoint/2010/main" val="137929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05E3B7-345B-44A8-ADEF-9E3E0FE938E2}" type="datetime1">
              <a:rPr lang="en-US" smtClean="0"/>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B71EE-74AD-40FA-80B3-970E5C4ADCBA}" type="slidenum">
              <a:rPr lang="en-US" smtClean="0"/>
              <a:t>‹#›</a:t>
            </a:fld>
            <a:endParaRPr lang="en-US"/>
          </a:p>
        </p:txBody>
      </p:sp>
    </p:spTree>
    <p:extLst>
      <p:ext uri="{BB962C8B-B14F-4D97-AF65-F5344CB8AC3E}">
        <p14:creationId xmlns:p14="http://schemas.microsoft.com/office/powerpoint/2010/main" val="97787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0E74BB-C24E-4867-80DA-B224D5343B66}" type="datetime1">
              <a:rPr lang="en-US" smtClean="0"/>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FB71EE-74AD-40FA-80B3-970E5C4ADCBA}" type="slidenum">
              <a:rPr lang="en-US" smtClean="0"/>
              <a:t>‹#›</a:t>
            </a:fld>
            <a:endParaRPr lang="en-US"/>
          </a:p>
        </p:txBody>
      </p:sp>
    </p:spTree>
    <p:extLst>
      <p:ext uri="{BB962C8B-B14F-4D97-AF65-F5344CB8AC3E}">
        <p14:creationId xmlns:p14="http://schemas.microsoft.com/office/powerpoint/2010/main" val="213756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B882CE-66F6-47D2-BCBE-8AC836158314}" type="datetime1">
              <a:rPr lang="en-US" smtClean="0"/>
              <a:t>12/19/2017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FB71EE-74AD-40FA-80B3-970E5C4ADCBA}" type="slidenum">
              <a:rPr lang="en-US" smtClean="0"/>
              <a:t>‹#›</a:t>
            </a:fld>
            <a:endParaRPr lang="en-US"/>
          </a:p>
        </p:txBody>
      </p:sp>
    </p:spTree>
    <p:extLst>
      <p:ext uri="{BB962C8B-B14F-4D97-AF65-F5344CB8AC3E}">
        <p14:creationId xmlns:p14="http://schemas.microsoft.com/office/powerpoint/2010/main" val="326549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E5651A-2655-479E-9B9D-EAB78A371DC0}" type="datetime1">
              <a:rPr lang="en-US" smtClean="0"/>
              <a:t>12/19/2017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FB71EE-74AD-40FA-80B3-970E5C4ADCBA}" type="slidenum">
              <a:rPr lang="en-US" smtClean="0"/>
              <a:t>‹#›</a:t>
            </a:fld>
            <a:endParaRPr lang="en-US"/>
          </a:p>
        </p:txBody>
      </p:sp>
    </p:spTree>
    <p:extLst>
      <p:ext uri="{BB962C8B-B14F-4D97-AF65-F5344CB8AC3E}">
        <p14:creationId xmlns:p14="http://schemas.microsoft.com/office/powerpoint/2010/main" val="82505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7546AC-803E-4174-9D4A-2504794F23F0}" type="datetime1">
              <a:rPr lang="en-US" smtClean="0"/>
              <a:t>12/19/2017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FB71EE-74AD-40FA-80B3-970E5C4ADCBA}" type="slidenum">
              <a:rPr lang="en-US" smtClean="0"/>
              <a:t>‹#›</a:t>
            </a:fld>
            <a:endParaRPr lang="en-US"/>
          </a:p>
        </p:txBody>
      </p:sp>
    </p:spTree>
    <p:extLst>
      <p:ext uri="{BB962C8B-B14F-4D97-AF65-F5344CB8AC3E}">
        <p14:creationId xmlns:p14="http://schemas.microsoft.com/office/powerpoint/2010/main" val="353188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8AFD3-0062-44F4-B47D-D785F6FAA673}" type="datetime1">
              <a:rPr lang="en-US" smtClean="0"/>
              <a:t>12/19/2017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FB71EE-74AD-40FA-80B3-970E5C4ADCBA}" type="slidenum">
              <a:rPr lang="en-US" smtClean="0"/>
              <a:t>‹#›</a:t>
            </a:fld>
            <a:endParaRPr lang="en-US"/>
          </a:p>
        </p:txBody>
      </p:sp>
    </p:spTree>
    <p:extLst>
      <p:ext uri="{BB962C8B-B14F-4D97-AF65-F5344CB8AC3E}">
        <p14:creationId xmlns:p14="http://schemas.microsoft.com/office/powerpoint/2010/main" val="147170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A0769F-1A4A-4123-9FDC-15B73E810382}" type="datetime1">
              <a:rPr lang="en-US" smtClean="0"/>
              <a:t>12/19/2017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FB71EE-74AD-40FA-80B3-970E5C4ADCBA}" type="slidenum">
              <a:rPr lang="en-US" smtClean="0"/>
              <a:t>‹#›</a:t>
            </a:fld>
            <a:endParaRPr lang="en-US"/>
          </a:p>
        </p:txBody>
      </p:sp>
    </p:spTree>
    <p:extLst>
      <p:ext uri="{BB962C8B-B14F-4D97-AF65-F5344CB8AC3E}">
        <p14:creationId xmlns:p14="http://schemas.microsoft.com/office/powerpoint/2010/main" val="148613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78C4B4-D15F-48E7-8B0F-963016BB6FC5}" type="datetime1">
              <a:rPr lang="en-US" smtClean="0"/>
              <a:t>12/19/2017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FB71EE-74AD-40FA-80B3-970E5C4ADCBA}" type="slidenum">
              <a:rPr lang="en-US" smtClean="0"/>
              <a:t>‹#›</a:t>
            </a:fld>
            <a:endParaRPr lang="en-US"/>
          </a:p>
        </p:txBody>
      </p:sp>
    </p:spTree>
    <p:extLst>
      <p:ext uri="{BB962C8B-B14F-4D97-AF65-F5344CB8AC3E}">
        <p14:creationId xmlns:p14="http://schemas.microsoft.com/office/powerpoint/2010/main" val="411768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057A8-18B7-45BC-B255-89C75DB65BCB}" type="datetime1">
              <a:rPr lang="en-US" smtClean="0"/>
              <a:t>12/19/2017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B71EE-74AD-40FA-80B3-970E5C4ADCBA}" type="slidenum">
              <a:rPr lang="en-US" smtClean="0"/>
              <a:t>‹#›</a:t>
            </a:fld>
            <a:endParaRPr lang="en-US"/>
          </a:p>
        </p:txBody>
      </p:sp>
    </p:spTree>
    <p:extLst>
      <p:ext uri="{BB962C8B-B14F-4D97-AF65-F5344CB8AC3E}">
        <p14:creationId xmlns:p14="http://schemas.microsoft.com/office/powerpoint/2010/main" val="557669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100484" y="-315482"/>
            <a:ext cx="8843873" cy="2494237"/>
          </a:xfrm>
          <a:prstGeom prst="rect">
            <a:avLst/>
          </a:prstGeom>
        </p:spPr>
        <p:txBody>
          <a:bodyPr vert="horz" lIns="91440" tIns="45720" rIns="91440" bIns="45720" rtlCol="0" anchor="b">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12000" dirty="0" smtClean="0">
                <a:solidFill>
                  <a:schemeClr val="accent4"/>
                </a:solidFill>
                <a:latin typeface="Elephant" panose="02020904090505020303" pitchFamily="18" charset="0"/>
                <a:ea typeface="+mj-ea"/>
                <a:cs typeface="B Titr" pitchFamily="2" charset="-78"/>
              </a:rPr>
              <a:t>LI-FI </a:t>
            </a:r>
            <a:r>
              <a:rPr lang="fa-IR" sz="7200" dirty="0" smtClean="0">
                <a:solidFill>
                  <a:schemeClr val="accent4"/>
                </a:solidFill>
                <a:latin typeface="Elephant" panose="02020904090505020303" pitchFamily="18" charset="0"/>
                <a:ea typeface="+mj-ea"/>
                <a:cs typeface="B Titr" pitchFamily="2" charset="-78"/>
              </a:rPr>
              <a:t>تکنولوژی</a:t>
            </a:r>
            <a:endParaRPr kumimoji="0" lang="en-US" sz="7200" b="0" i="0" u="none" strike="noStrike" kern="1200" cap="none" spc="0" normalizeH="0" baseline="0" noProof="0" dirty="0">
              <a:ln>
                <a:noFill/>
              </a:ln>
              <a:solidFill>
                <a:schemeClr val="accent4"/>
              </a:solidFill>
              <a:effectLst/>
              <a:uLnTx/>
              <a:uFillTx/>
              <a:latin typeface="Elephant" panose="02020904090505020303" pitchFamily="18" charset="0"/>
              <a:ea typeface="+mj-ea"/>
              <a:cs typeface="B Titr" pitchFamily="2" charset="-78"/>
            </a:endParaRPr>
          </a:p>
        </p:txBody>
      </p:sp>
      <p:sp>
        <p:nvSpPr>
          <p:cNvPr id="5" name="Title 1"/>
          <p:cNvSpPr txBox="1">
            <a:spLocks/>
          </p:cNvSpPr>
          <p:nvPr/>
        </p:nvSpPr>
        <p:spPr>
          <a:xfrm>
            <a:off x="6449374" y="931637"/>
            <a:ext cx="5441679" cy="1241281"/>
          </a:xfrm>
          <a:prstGeom prst="rect">
            <a:avLst/>
          </a:prstGeom>
        </p:spPr>
        <p:txBody>
          <a:bodyPr vert="horz" lIns="91440" tIns="45720" rIns="91440" bIns="45720" rtlCol="0" anchor="b">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FFFF00"/>
              </a:solidFill>
              <a:effectLst/>
              <a:uLnTx/>
              <a:uFillTx/>
              <a:latin typeface="Elephant" panose="02020904090505020303" pitchFamily="18" charset="0"/>
              <a:ea typeface="+mj-ea"/>
              <a:cs typeface="B Titr" pitchFamily="2" charset="-78"/>
            </a:endParaRPr>
          </a:p>
        </p:txBody>
      </p:sp>
      <p:sp>
        <p:nvSpPr>
          <p:cNvPr id="8" name="TextBox 7"/>
          <p:cNvSpPr txBox="1"/>
          <p:nvPr/>
        </p:nvSpPr>
        <p:spPr>
          <a:xfrm>
            <a:off x="2449475" y="2384792"/>
            <a:ext cx="7367451" cy="2923877"/>
          </a:xfrm>
          <a:prstGeom prst="rect">
            <a:avLst/>
          </a:prstGeom>
          <a:noFill/>
        </p:spPr>
        <p:txBody>
          <a:bodyPr wrap="square" rtlCol="0">
            <a:spAutoFit/>
          </a:bodyPr>
          <a:lstStyle/>
          <a:p>
            <a:pPr algn="ctr" rtl="1"/>
            <a:r>
              <a:rPr lang="fa-IR" sz="3200" dirty="0" smtClean="0">
                <a:solidFill>
                  <a:schemeClr val="bg1"/>
                </a:solidFill>
                <a:latin typeface=" B "/>
                <a:cs typeface="B Titr" panose="00000700000000000000" pitchFamily="2" charset="-78"/>
              </a:rPr>
              <a:t>نام استاد:</a:t>
            </a:r>
          </a:p>
          <a:p>
            <a:pPr algn="ctr" rtl="1"/>
            <a:r>
              <a:rPr lang="fa-IR" sz="3200" dirty="0" smtClean="0">
                <a:solidFill>
                  <a:schemeClr val="bg1"/>
                </a:solidFill>
                <a:latin typeface=" B "/>
                <a:cs typeface="B Titr" panose="00000700000000000000" pitchFamily="2" charset="-78"/>
              </a:rPr>
              <a:t>سرکار خانم دکتر یخچی</a:t>
            </a:r>
          </a:p>
          <a:p>
            <a:pPr algn="ctr" rtl="1"/>
            <a:endParaRPr lang="en-US" sz="3200" dirty="0" smtClean="0">
              <a:solidFill>
                <a:schemeClr val="bg1"/>
              </a:solidFill>
              <a:latin typeface=" B "/>
              <a:cs typeface="B Titr" panose="00000700000000000000" pitchFamily="2" charset="-78"/>
            </a:endParaRPr>
          </a:p>
          <a:p>
            <a:pPr algn="ctr" rtl="1"/>
            <a:r>
              <a:rPr lang="fa-IR" sz="3200" dirty="0" smtClean="0">
                <a:solidFill>
                  <a:schemeClr val="bg1"/>
                </a:solidFill>
                <a:latin typeface=" B "/>
                <a:cs typeface="B Titr" panose="00000700000000000000" pitchFamily="2" charset="-78"/>
              </a:rPr>
              <a:t>ارائه دهنده:</a:t>
            </a:r>
          </a:p>
          <a:p>
            <a:pPr algn="ctr" rtl="1"/>
            <a:r>
              <a:rPr lang="fa-IR" sz="3200" dirty="0" smtClean="0">
                <a:solidFill>
                  <a:schemeClr val="bg1"/>
                </a:solidFill>
                <a:latin typeface=" B "/>
                <a:cs typeface="B Titr" panose="00000700000000000000" pitchFamily="2" charset="-78"/>
              </a:rPr>
              <a:t>علی </a:t>
            </a:r>
            <a:r>
              <a:rPr lang="fa-IR" sz="3200" dirty="0">
                <a:solidFill>
                  <a:schemeClr val="bg1"/>
                </a:solidFill>
                <a:latin typeface=" B "/>
                <a:cs typeface="B Titr" panose="00000700000000000000" pitchFamily="2" charset="-78"/>
              </a:rPr>
              <a:t>مرادی</a:t>
            </a:r>
          </a:p>
          <a:p>
            <a:pPr algn="ctr" rtl="1"/>
            <a:r>
              <a:rPr lang="fa-IR" sz="2400" dirty="0" smtClean="0">
                <a:solidFill>
                  <a:schemeClr val="bg1"/>
                </a:solidFill>
                <a:latin typeface="Elephant" panose="02020904090505020303" pitchFamily="18" charset="0"/>
                <a:cs typeface="B Nazanin" panose="00000400000000000000" pitchFamily="2" charset="-78"/>
              </a:rPr>
              <a:t>پاییز </a:t>
            </a:r>
            <a:r>
              <a:rPr lang="fa-IR" sz="2400" dirty="0" smtClean="0">
                <a:solidFill>
                  <a:schemeClr val="bg1"/>
                </a:solidFill>
                <a:latin typeface="Elephant" panose="02020904090505020303" pitchFamily="18" charset="0"/>
                <a:cs typeface="B Nazanin" panose="00000400000000000000" pitchFamily="2" charset="-78"/>
              </a:rPr>
              <a:t>96</a:t>
            </a:r>
            <a:endParaRPr lang="en-US" sz="2400" dirty="0">
              <a:solidFill>
                <a:schemeClr val="bg1"/>
              </a:solidFill>
              <a:latin typeface="Elephant" panose="02020904090505020303" pitchFamily="18" charset="0"/>
              <a:cs typeface="B Nazanin" panose="00000400000000000000" pitchFamily="2" charset="-78"/>
            </a:endParaRPr>
          </a:p>
        </p:txBody>
      </p:sp>
    </p:spTree>
    <p:extLst>
      <p:ext uri="{BB962C8B-B14F-4D97-AF65-F5344CB8AC3E}">
        <p14:creationId xmlns:p14="http://schemas.microsoft.com/office/powerpoint/2010/main" val="124961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665018" y="561109"/>
            <a:ext cx="10099964" cy="5262979"/>
          </a:xfrm>
          <a:prstGeom prst="rect">
            <a:avLst/>
          </a:prstGeom>
          <a:noFill/>
        </p:spPr>
        <p:txBody>
          <a:bodyPr wrap="square" rtlCol="0">
            <a:spAutoFit/>
          </a:bodyPr>
          <a:lstStyle/>
          <a:p>
            <a:pPr algn="r" rtl="1"/>
            <a:r>
              <a:rPr lang="fa-IR" sz="2400" dirty="0">
                <a:cs typeface="B Nazanin" panose="00000400000000000000" pitchFamily="2" charset="-78"/>
              </a:rPr>
              <a:t>مزایای </a:t>
            </a:r>
            <a:r>
              <a:rPr lang="en-US" sz="2400" dirty="0" smtClean="0">
                <a:cs typeface="B Nazanin" panose="00000400000000000000" pitchFamily="2" charset="-78"/>
              </a:rPr>
              <a:t>LI-FI</a:t>
            </a:r>
            <a:r>
              <a:rPr lang="fa-IR" sz="2400" dirty="0">
                <a:cs typeface="B Nazanin" panose="00000400000000000000" pitchFamily="2" charset="-78"/>
              </a:rPr>
              <a:t/>
            </a:r>
            <a:br>
              <a:rPr lang="fa-IR" sz="2400" dirty="0">
                <a:cs typeface="B Nazanin" panose="00000400000000000000" pitchFamily="2" charset="-78"/>
              </a:rPr>
            </a:br>
            <a:r>
              <a:rPr lang="fa-IR" sz="2400" dirty="0">
                <a:cs typeface="B Nazanin" panose="00000400000000000000" pitchFamily="2" charset="-78"/>
              </a:rPr>
              <a:t>سرعت بیشتر اون نسبت به </a:t>
            </a:r>
            <a:r>
              <a:rPr lang="en-US" sz="2400" dirty="0" smtClean="0">
                <a:cs typeface="B Nazanin" panose="00000400000000000000" pitchFamily="2" charset="-78"/>
              </a:rPr>
              <a:t>Wi-Fi</a:t>
            </a:r>
            <a:r>
              <a:rPr lang="fa-IR" sz="2400" dirty="0" smtClean="0">
                <a:cs typeface="B Nazanin" panose="00000400000000000000" pitchFamily="2" charset="-78"/>
              </a:rPr>
              <a:t>:سرعت </a:t>
            </a:r>
            <a:r>
              <a:rPr lang="en-US" sz="2400" dirty="0" smtClean="0">
                <a:cs typeface="B Nazanin" panose="00000400000000000000" pitchFamily="2" charset="-78"/>
              </a:rPr>
              <a:t>Wi-Fi</a:t>
            </a:r>
            <a:r>
              <a:rPr lang="fa-IR" sz="2400" dirty="0" smtClean="0">
                <a:cs typeface="B Nazanin" panose="00000400000000000000" pitchFamily="2" charset="-78"/>
              </a:rPr>
              <a:t> </a:t>
            </a:r>
            <a:r>
              <a:rPr lang="fa-IR" sz="2400" dirty="0">
                <a:cs typeface="B Nazanin" panose="00000400000000000000" pitchFamily="2" charset="-78"/>
              </a:rPr>
              <a:t>معمولی 1 تا 54 مگابیت هست ولی سرعت </a:t>
            </a:r>
            <a:r>
              <a:rPr lang="en-US" sz="2400" dirty="0" smtClean="0">
                <a:cs typeface="B Nazanin" panose="00000400000000000000" pitchFamily="2" charset="-78"/>
              </a:rPr>
              <a:t>LI-FI</a:t>
            </a:r>
            <a:r>
              <a:rPr lang="fa-IR" sz="2400" dirty="0" smtClean="0">
                <a:cs typeface="B Nazanin" panose="00000400000000000000" pitchFamily="2" charset="-78"/>
              </a:rPr>
              <a:t> </a:t>
            </a:r>
            <a:r>
              <a:rPr lang="fa-IR" sz="2400" dirty="0">
                <a:cs typeface="B Nazanin" panose="00000400000000000000" pitchFamily="2" charset="-78"/>
              </a:rPr>
              <a:t>چون از نور استفاده میکنه،100 گیگابت بر ثانیه هستش.اما گفتیم </a:t>
            </a:r>
            <a:r>
              <a:rPr lang="en-US" sz="2400" dirty="0" smtClean="0">
                <a:cs typeface="B Nazanin" panose="00000400000000000000" pitchFamily="2" charset="-78"/>
              </a:rPr>
              <a:t>Wi-Fi</a:t>
            </a:r>
            <a:r>
              <a:rPr lang="fa-IR" sz="2400" dirty="0" smtClean="0">
                <a:cs typeface="B Nazanin" panose="00000400000000000000" pitchFamily="2" charset="-78"/>
              </a:rPr>
              <a:t> </a:t>
            </a:r>
            <a:r>
              <a:rPr lang="fa-IR" sz="2400" dirty="0">
                <a:cs typeface="B Nazanin" panose="00000400000000000000" pitchFamily="2" charset="-78"/>
              </a:rPr>
              <a:t>معمولی،چون یک نوع </a:t>
            </a:r>
            <a:r>
              <a:rPr lang="en-US" sz="2400" dirty="0" smtClean="0">
                <a:cs typeface="B Nazanin" panose="00000400000000000000" pitchFamily="2" charset="-78"/>
              </a:rPr>
              <a:t>Wi-Fi</a:t>
            </a:r>
            <a:r>
              <a:rPr lang="fa-IR" sz="2400" dirty="0" smtClean="0">
                <a:cs typeface="B Nazanin" panose="00000400000000000000" pitchFamily="2" charset="-78"/>
              </a:rPr>
              <a:t> </a:t>
            </a:r>
            <a:r>
              <a:rPr lang="fa-IR" sz="2400" dirty="0">
                <a:cs typeface="B Nazanin" panose="00000400000000000000" pitchFamily="2" charset="-78"/>
              </a:rPr>
              <a:t>پرسرعت داریم که اسم اون </a:t>
            </a:r>
            <a:r>
              <a:rPr lang="en-US" sz="2400" dirty="0" err="1">
                <a:cs typeface="B Nazanin" panose="00000400000000000000" pitchFamily="2" charset="-78"/>
              </a:rPr>
              <a:t>WiGig</a:t>
            </a:r>
            <a:r>
              <a:rPr lang="fa-IR" sz="2400" dirty="0">
                <a:cs typeface="B Nazanin" panose="00000400000000000000" pitchFamily="2" charset="-78"/>
              </a:rPr>
              <a:t> هستش بر اساس استاندارد بی سیم جدیدیِ۸۰۲٫۱۱</a:t>
            </a:r>
            <a:r>
              <a:rPr lang="en-US" sz="2400" dirty="0">
                <a:cs typeface="B Nazanin" panose="00000400000000000000" pitchFamily="2" charset="-78"/>
              </a:rPr>
              <a:t>ad </a:t>
            </a:r>
            <a:r>
              <a:rPr lang="fa-IR" sz="2400" dirty="0">
                <a:cs typeface="B Nazanin" panose="00000400000000000000" pitchFamily="2" charset="-78"/>
              </a:rPr>
              <a:t> هستش و سرعت اون 7 گیگابیت بر ثانیه هست.</a:t>
            </a:r>
            <a:br>
              <a:rPr lang="fa-IR" sz="2400" dirty="0">
                <a:cs typeface="B Nazanin" panose="00000400000000000000" pitchFamily="2" charset="-78"/>
              </a:rPr>
            </a:br>
            <a:r>
              <a:rPr lang="fa-IR" sz="2400" dirty="0">
                <a:cs typeface="B Nazanin" panose="00000400000000000000" pitchFamily="2" charset="-78"/>
              </a:rPr>
              <a:t>پس بطور خلاصه داریم:</a:t>
            </a:r>
            <a:r>
              <a:rPr lang="en-US" sz="2400" dirty="0">
                <a:cs typeface="B Nazanin" panose="00000400000000000000" pitchFamily="2" charset="-78"/>
              </a:rPr>
              <a:t/>
            </a:r>
            <a:br>
              <a:rPr lang="en-US" sz="2400" dirty="0">
                <a:cs typeface="B Nazanin" panose="00000400000000000000" pitchFamily="2" charset="-78"/>
              </a:rPr>
            </a:br>
            <a:r>
              <a:rPr lang="en-US" sz="2400" dirty="0" smtClean="0">
                <a:cs typeface="B Nazanin" panose="00000400000000000000" pitchFamily="2" charset="-78"/>
              </a:rPr>
              <a:t>Wi-Fi</a:t>
            </a:r>
            <a:r>
              <a:rPr lang="en-US" sz="2400" dirty="0">
                <a:cs typeface="B Nazanin" panose="00000400000000000000" pitchFamily="2" charset="-78"/>
              </a:rPr>
              <a:t/>
            </a:r>
            <a:br>
              <a:rPr lang="en-US" sz="2400" dirty="0">
                <a:cs typeface="B Nazanin" panose="00000400000000000000" pitchFamily="2" charset="-78"/>
              </a:rPr>
            </a:br>
            <a:r>
              <a:rPr lang="en-US" sz="2400" dirty="0">
                <a:cs typeface="B Nazanin" panose="00000400000000000000" pitchFamily="2" charset="-78"/>
              </a:rPr>
              <a:t>Wi-Gig</a:t>
            </a:r>
            <a:br>
              <a:rPr lang="en-US" sz="2400" dirty="0">
                <a:cs typeface="B Nazanin" panose="00000400000000000000" pitchFamily="2" charset="-78"/>
              </a:rPr>
            </a:br>
            <a:r>
              <a:rPr lang="en-US" sz="2400" dirty="0" smtClean="0">
                <a:cs typeface="B Nazanin" panose="00000400000000000000" pitchFamily="2" charset="-78"/>
              </a:rPr>
              <a:t>LI-FI</a:t>
            </a:r>
            <a:r>
              <a:rPr lang="en-US" sz="2400" dirty="0">
                <a:cs typeface="B Nazanin" panose="00000400000000000000" pitchFamily="2" charset="-78"/>
              </a:rPr>
              <a:t/>
            </a:r>
            <a:br>
              <a:rPr lang="en-US" sz="2400" dirty="0">
                <a:cs typeface="B Nazanin" panose="00000400000000000000" pitchFamily="2" charset="-78"/>
              </a:rPr>
            </a:br>
            <a:r>
              <a:rPr lang="fa-IR" sz="2400" dirty="0">
                <a:cs typeface="B Nazanin" panose="00000400000000000000" pitchFamily="2" charset="-78"/>
              </a:rPr>
              <a:t/>
            </a:r>
            <a:br>
              <a:rPr lang="fa-IR" sz="2400" dirty="0">
                <a:cs typeface="B Nazanin" panose="00000400000000000000" pitchFamily="2" charset="-78"/>
              </a:rPr>
            </a:br>
            <a:r>
              <a:rPr lang="en-US" sz="2400" dirty="0">
                <a:cs typeface="B Nazanin" panose="00000400000000000000" pitchFamily="2" charset="-78"/>
              </a:rPr>
              <a:t/>
            </a:r>
            <a:br>
              <a:rPr lang="en-US" sz="2400" dirty="0">
                <a:cs typeface="B Nazanin" panose="00000400000000000000" pitchFamily="2" charset="-78"/>
              </a:rPr>
            </a:br>
            <a:r>
              <a:rPr lang="fa-IR" sz="2400" dirty="0" smtClean="0">
                <a:cs typeface="B Nazanin" panose="00000400000000000000" pitchFamily="2" charset="-78"/>
              </a:rPr>
              <a:t>پس </a:t>
            </a:r>
            <a:r>
              <a:rPr lang="en-US" sz="2400" dirty="0" smtClean="0">
                <a:cs typeface="B Nazanin" panose="00000400000000000000" pitchFamily="2" charset="-78"/>
              </a:rPr>
              <a:t>LI-FI</a:t>
            </a:r>
            <a:r>
              <a:rPr lang="fa-IR" sz="2400" dirty="0" smtClean="0">
                <a:cs typeface="B Nazanin" panose="00000400000000000000" pitchFamily="2" charset="-78"/>
              </a:rPr>
              <a:t> </a:t>
            </a:r>
            <a:r>
              <a:rPr lang="fa-IR" sz="2400" dirty="0" smtClean="0">
                <a:cs typeface="B Nazanin" panose="00000400000000000000" pitchFamily="2" charset="-78"/>
              </a:rPr>
              <a:t>صدبرابر پرسرعت تر از </a:t>
            </a:r>
            <a:r>
              <a:rPr lang="en-US" sz="2400" dirty="0" err="1" smtClean="0">
                <a:cs typeface="B Nazanin" panose="00000400000000000000" pitchFamily="2" charset="-78"/>
              </a:rPr>
              <a:t>wi</a:t>
            </a:r>
            <a:r>
              <a:rPr lang="en-US" sz="2400" dirty="0" smtClean="0">
                <a:cs typeface="B Nazanin" panose="00000400000000000000" pitchFamily="2" charset="-78"/>
              </a:rPr>
              <a:t>-f- </a:t>
            </a:r>
            <a:r>
              <a:rPr lang="fa-IR" sz="2400" dirty="0" smtClean="0">
                <a:cs typeface="B Nazanin" panose="00000400000000000000" pitchFamily="2" charset="-78"/>
              </a:rPr>
              <a:t> معمولی هست و 10 برابر پرسرعت تر از </a:t>
            </a:r>
            <a:r>
              <a:rPr lang="en-US" sz="2400" dirty="0" err="1" smtClean="0">
                <a:cs typeface="B Nazanin" panose="00000400000000000000" pitchFamily="2" charset="-78"/>
              </a:rPr>
              <a:t>wi</a:t>
            </a:r>
            <a:r>
              <a:rPr lang="en-US" sz="2400" dirty="0" smtClean="0">
                <a:cs typeface="B Nazanin" panose="00000400000000000000" pitchFamily="2" charset="-78"/>
              </a:rPr>
              <a:t>-gig</a:t>
            </a:r>
            <a:r>
              <a:rPr lang="fa-IR" sz="2400" dirty="0" smtClean="0">
                <a:cs typeface="B Nazanin" panose="00000400000000000000" pitchFamily="2" charset="-78"/>
              </a:rPr>
              <a:t> یا همون وای فای پرسرعت هست.خیلی از منابع فارسی که در حد چند سطر به این فناوری اشاره کردن،در مورد این نکته از سرعت فناوری و مقایسه با وای فای اشتباه کردن.</a:t>
            </a:r>
            <a:endParaRPr lang="en-US" sz="2400" dirty="0">
              <a:cs typeface="B Nazanin" panose="00000400000000000000" pitchFamily="2" charset="-78"/>
            </a:endParaRPr>
          </a:p>
        </p:txBody>
      </p:sp>
      <p:sp>
        <p:nvSpPr>
          <p:cNvPr id="6" name="TextBox 5"/>
          <p:cNvSpPr txBox="1"/>
          <p:nvPr/>
        </p:nvSpPr>
        <p:spPr>
          <a:xfrm>
            <a:off x="3657599" y="6142105"/>
            <a:ext cx="5974773" cy="369332"/>
          </a:xfrm>
          <a:prstGeom prst="rect">
            <a:avLst/>
          </a:prstGeom>
          <a:noFill/>
        </p:spPr>
        <p:txBody>
          <a:bodyPr wrap="square" rtlCol="0">
            <a:spAutoFit/>
          </a:bodyPr>
          <a:lstStyle/>
          <a:p>
            <a:r>
              <a:rPr lang="en-US" dirty="0" err="1">
                <a:solidFill>
                  <a:srgbClr val="FF0000"/>
                </a:solidFill>
                <a:latin typeface=" B "/>
                <a:cs typeface="B Titr" panose="00000700000000000000" pitchFamily="2" charset="-78"/>
              </a:rPr>
              <a:t>E-mail:alimoradi_on@yahoo.com</a:t>
            </a:r>
            <a:endParaRPr lang="en-US" dirty="0"/>
          </a:p>
        </p:txBody>
      </p:sp>
      <p:sp>
        <p:nvSpPr>
          <p:cNvPr id="2" name="Slide Number Placeholder 1"/>
          <p:cNvSpPr>
            <a:spLocks noGrp="1"/>
          </p:cNvSpPr>
          <p:nvPr>
            <p:ph type="sldNum" sz="quarter" idx="12"/>
          </p:nvPr>
        </p:nvSpPr>
        <p:spPr/>
        <p:txBody>
          <a:bodyPr/>
          <a:lstStyle/>
          <a:p>
            <a:fld id="{51FB71EE-74AD-40FA-80B3-970E5C4ADCBA}" type="slidenum">
              <a:rPr lang="en-US" smtClean="0"/>
              <a:t>10</a:t>
            </a:fld>
            <a:endParaRPr lang="en-US"/>
          </a:p>
        </p:txBody>
      </p:sp>
    </p:spTree>
    <p:extLst>
      <p:ext uri="{BB962C8B-B14F-4D97-AF65-F5344CB8AC3E}">
        <p14:creationId xmlns:p14="http://schemas.microsoft.com/office/powerpoint/2010/main" val="205057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 name="Line 99"/>
          <p:cNvSpPr>
            <a:spLocks noChangeShapeType="1"/>
          </p:cNvSpPr>
          <p:nvPr/>
        </p:nvSpPr>
        <p:spPr bwMode="auto">
          <a:xfrm>
            <a:off x="5957064" y="2679742"/>
            <a:ext cx="4800600"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 name="Text Box 100"/>
          <p:cNvSpPr txBox="1">
            <a:spLocks noChangeArrowheads="1"/>
          </p:cNvSpPr>
          <p:nvPr/>
        </p:nvSpPr>
        <p:spPr bwMode="auto">
          <a:xfrm>
            <a:off x="7282176" y="2133879"/>
            <a:ext cx="28809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fa-IR" dirty="0">
                <a:solidFill>
                  <a:schemeClr val="bg1"/>
                </a:solidFill>
                <a:cs typeface="B Nazanin" panose="00000400000000000000" pitchFamily="2" charset="-78"/>
              </a:rPr>
              <a:t>امنیت بیشتر لای فای</a:t>
            </a:r>
          </a:p>
        </p:txBody>
      </p:sp>
      <p:sp>
        <p:nvSpPr>
          <p:cNvPr id="11" name="Line 110"/>
          <p:cNvSpPr>
            <a:spLocks noChangeShapeType="1"/>
          </p:cNvSpPr>
          <p:nvPr/>
        </p:nvSpPr>
        <p:spPr bwMode="auto">
          <a:xfrm>
            <a:off x="6031948" y="3610829"/>
            <a:ext cx="4800600"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Text Box 111"/>
          <p:cNvSpPr txBox="1">
            <a:spLocks noChangeArrowheads="1"/>
          </p:cNvSpPr>
          <p:nvPr/>
        </p:nvSpPr>
        <p:spPr bwMode="auto">
          <a:xfrm>
            <a:off x="6382432" y="3117234"/>
            <a:ext cx="45063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fa-IR" dirty="0">
                <a:solidFill>
                  <a:schemeClr val="bg1"/>
                </a:solidFill>
                <a:cs typeface="B Nazanin" panose="00000400000000000000" pitchFamily="2" charset="-78"/>
              </a:rPr>
              <a:t>مصرف انرژی کمتر و بازدهی </a:t>
            </a:r>
            <a:r>
              <a:rPr lang="fa-IR" dirty="0" smtClean="0">
                <a:solidFill>
                  <a:schemeClr val="bg1"/>
                </a:solidFill>
                <a:cs typeface="B Nazanin" panose="00000400000000000000" pitchFamily="2" charset="-78"/>
              </a:rPr>
              <a:t>بیشتر</a:t>
            </a:r>
            <a:endParaRPr lang="fa-IR" dirty="0">
              <a:solidFill>
                <a:schemeClr val="bg1"/>
              </a:solidFill>
              <a:cs typeface="B Nazanin" panose="00000400000000000000" pitchFamily="2" charset="-78"/>
            </a:endParaRPr>
          </a:p>
        </p:txBody>
      </p:sp>
      <p:grpSp>
        <p:nvGrpSpPr>
          <p:cNvPr id="19" name="Group 92"/>
          <p:cNvGrpSpPr>
            <a:grpSpLocks/>
          </p:cNvGrpSpPr>
          <p:nvPr/>
        </p:nvGrpSpPr>
        <p:grpSpPr bwMode="auto">
          <a:xfrm>
            <a:off x="10789106" y="2104203"/>
            <a:ext cx="762000" cy="665163"/>
            <a:chOff x="3174" y="2656"/>
            <a:chExt cx="1549" cy="1351"/>
          </a:xfrm>
        </p:grpSpPr>
        <p:sp>
          <p:nvSpPr>
            <p:cNvPr id="20" name="AutoShape 9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21" name="AutoShape 9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22" name="AutoShape 95"/>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lgn="r" rtl="1" eaLnBrk="1" hangingPunct="1">
                <a:defRPr/>
              </a:pPr>
              <a:endParaRPr lang="zh-CN" altLang="en-US">
                <a:latin typeface="Arial" charset="0"/>
                <a:ea typeface="宋体" pitchFamily="2" charset="-122"/>
              </a:endParaRPr>
            </a:p>
          </p:txBody>
        </p:sp>
      </p:grpSp>
      <p:sp>
        <p:nvSpPr>
          <p:cNvPr id="24" name="Text Box 101"/>
          <p:cNvSpPr txBox="1">
            <a:spLocks noChangeArrowheads="1"/>
          </p:cNvSpPr>
          <p:nvPr/>
        </p:nvSpPr>
        <p:spPr bwMode="gray">
          <a:xfrm>
            <a:off x="10972958" y="2189512"/>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a:spcBef>
                <a:spcPct val="0"/>
              </a:spcBef>
              <a:buClrTx/>
              <a:buSzTx/>
              <a:buFontTx/>
              <a:buNone/>
            </a:pPr>
            <a:r>
              <a:rPr lang="en-US" altLang="zh-CN" sz="2400" b="1">
                <a:ea typeface="SimSun" panose="02010600030101010101" pitchFamily="2" charset="-122"/>
              </a:rPr>
              <a:t>2</a:t>
            </a:r>
          </a:p>
        </p:txBody>
      </p:sp>
      <p:grpSp>
        <p:nvGrpSpPr>
          <p:cNvPr id="25" name="Group 102"/>
          <p:cNvGrpSpPr>
            <a:grpSpLocks/>
          </p:cNvGrpSpPr>
          <p:nvPr/>
        </p:nvGrpSpPr>
        <p:grpSpPr bwMode="auto">
          <a:xfrm>
            <a:off x="10789106" y="2996378"/>
            <a:ext cx="762000" cy="665163"/>
            <a:chOff x="1110" y="2656"/>
            <a:chExt cx="1549" cy="1351"/>
          </a:xfrm>
        </p:grpSpPr>
        <p:sp>
          <p:nvSpPr>
            <p:cNvPr id="26" name="AutoShape 103"/>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27" name="AutoShape 104"/>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28" name="AutoShape 105"/>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lgn="r" rtl="1" eaLnBrk="1" hangingPunct="1">
                <a:defRPr/>
              </a:pPr>
              <a:endParaRPr lang="zh-CN" altLang="en-US">
                <a:latin typeface="Arial" charset="0"/>
                <a:ea typeface="宋体" pitchFamily="2" charset="-122"/>
              </a:endParaRPr>
            </a:p>
          </p:txBody>
        </p:sp>
      </p:grpSp>
      <p:sp>
        <p:nvSpPr>
          <p:cNvPr id="33" name="Text Box 112"/>
          <p:cNvSpPr txBox="1">
            <a:spLocks noChangeArrowheads="1"/>
          </p:cNvSpPr>
          <p:nvPr/>
        </p:nvSpPr>
        <p:spPr bwMode="gray">
          <a:xfrm>
            <a:off x="10972958" y="3081687"/>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a:spcBef>
                <a:spcPct val="0"/>
              </a:spcBef>
              <a:buClrTx/>
              <a:buSzTx/>
              <a:buFontTx/>
              <a:buNone/>
            </a:pPr>
            <a:r>
              <a:rPr lang="en-US" altLang="zh-CN" sz="2400" b="1">
                <a:ea typeface="SimSun" panose="02010600030101010101" pitchFamily="2" charset="-122"/>
              </a:rPr>
              <a:t>3</a:t>
            </a:r>
          </a:p>
        </p:txBody>
      </p:sp>
      <p:sp>
        <p:nvSpPr>
          <p:cNvPr id="6" name="TextBox 5"/>
          <p:cNvSpPr txBox="1"/>
          <p:nvPr/>
        </p:nvSpPr>
        <p:spPr>
          <a:xfrm>
            <a:off x="7141063" y="859326"/>
            <a:ext cx="5691017" cy="830997"/>
          </a:xfrm>
          <a:prstGeom prst="rect">
            <a:avLst/>
          </a:prstGeom>
          <a:noFill/>
        </p:spPr>
        <p:txBody>
          <a:bodyPr wrap="square" rtlCol="0">
            <a:spAutoFit/>
          </a:bodyPr>
          <a:lstStyle/>
          <a:p>
            <a:r>
              <a:rPr lang="en-US" sz="4800" dirty="0" smtClean="0">
                <a:solidFill>
                  <a:schemeClr val="accent4"/>
                </a:solidFill>
                <a:latin typeface="Elephant" panose="02020904090505020303" pitchFamily="18" charset="0"/>
              </a:rPr>
              <a:t>LI-FI</a:t>
            </a:r>
            <a:r>
              <a:rPr lang="fa-IR" sz="4800" dirty="0" smtClean="0">
                <a:solidFill>
                  <a:schemeClr val="bg1"/>
                </a:solidFill>
                <a:latin typeface="Elephant" panose="02020904090505020303" pitchFamily="18" charset="0"/>
                <a:cs typeface="B Nazanin" panose="00000400000000000000" pitchFamily="2" charset="-78"/>
              </a:rPr>
              <a:t>مزایای </a:t>
            </a:r>
            <a:endParaRPr lang="en-US" sz="4800" dirty="0">
              <a:solidFill>
                <a:schemeClr val="bg1"/>
              </a:solidFill>
              <a:latin typeface="Elephant" panose="02020904090505020303" pitchFamily="18" charset="0"/>
              <a:cs typeface="B Nazanin" panose="00000400000000000000" pitchFamily="2" charset="-78"/>
            </a:endParaRPr>
          </a:p>
        </p:txBody>
      </p:sp>
      <p:sp>
        <p:nvSpPr>
          <p:cNvPr id="29" name="Line 110"/>
          <p:cNvSpPr>
            <a:spLocks noChangeShapeType="1"/>
          </p:cNvSpPr>
          <p:nvPr/>
        </p:nvSpPr>
        <p:spPr bwMode="auto">
          <a:xfrm>
            <a:off x="5956232" y="4482049"/>
            <a:ext cx="4800600"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 name="Text Box 111"/>
          <p:cNvSpPr txBox="1">
            <a:spLocks noChangeArrowheads="1"/>
          </p:cNvSpPr>
          <p:nvPr/>
        </p:nvSpPr>
        <p:spPr bwMode="auto">
          <a:xfrm>
            <a:off x="7505795" y="3973618"/>
            <a:ext cx="26853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fa-IR" dirty="0">
                <a:solidFill>
                  <a:schemeClr val="bg1"/>
                </a:solidFill>
                <a:cs typeface="B Nazanin" panose="00000400000000000000" pitchFamily="2" charset="-78"/>
              </a:rPr>
              <a:t>لای فای مضر نیست</a:t>
            </a:r>
          </a:p>
        </p:txBody>
      </p:sp>
      <p:grpSp>
        <p:nvGrpSpPr>
          <p:cNvPr id="31" name="Group 102"/>
          <p:cNvGrpSpPr>
            <a:grpSpLocks/>
          </p:cNvGrpSpPr>
          <p:nvPr/>
        </p:nvGrpSpPr>
        <p:grpSpPr bwMode="auto">
          <a:xfrm>
            <a:off x="10788274" y="3906510"/>
            <a:ext cx="762000" cy="665163"/>
            <a:chOff x="1110" y="2656"/>
            <a:chExt cx="1549" cy="1351"/>
          </a:xfrm>
        </p:grpSpPr>
        <p:sp>
          <p:nvSpPr>
            <p:cNvPr id="32" name="AutoShape 103"/>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34" name="AutoShape 104"/>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35" name="AutoShape 105"/>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lgn="r" rtl="1" eaLnBrk="1" hangingPunct="1">
                <a:defRPr/>
              </a:pPr>
              <a:endParaRPr lang="zh-CN" altLang="en-US">
                <a:latin typeface="Arial" charset="0"/>
                <a:ea typeface="宋体" pitchFamily="2" charset="-122"/>
              </a:endParaRPr>
            </a:p>
          </p:txBody>
        </p:sp>
      </p:grpSp>
      <p:sp>
        <p:nvSpPr>
          <p:cNvPr id="36" name="Text Box 112"/>
          <p:cNvSpPr txBox="1">
            <a:spLocks noChangeArrowheads="1"/>
          </p:cNvSpPr>
          <p:nvPr/>
        </p:nvSpPr>
        <p:spPr bwMode="gray">
          <a:xfrm>
            <a:off x="10972126" y="3991819"/>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a:spcBef>
                <a:spcPct val="0"/>
              </a:spcBef>
              <a:buClrTx/>
              <a:buSzTx/>
              <a:buFontTx/>
              <a:buNone/>
            </a:pPr>
            <a:r>
              <a:rPr lang="en-US" altLang="zh-CN" sz="2400" b="1" dirty="0" smtClean="0">
                <a:ea typeface="SimSun" panose="02010600030101010101" pitchFamily="2" charset="-122"/>
              </a:rPr>
              <a:t>4</a:t>
            </a:r>
            <a:endParaRPr lang="en-US" altLang="zh-CN" sz="2400" b="1" dirty="0">
              <a:ea typeface="SimSun" panose="02010600030101010101" pitchFamily="2" charset="-122"/>
            </a:endParaRPr>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8011" y="859326"/>
            <a:ext cx="803909" cy="800718"/>
          </a:xfrm>
          <a:prstGeom prst="rect">
            <a:avLst/>
          </a:prstGeom>
        </p:spPr>
      </p:pic>
      <p:sp>
        <p:nvSpPr>
          <p:cNvPr id="38" name="Line 110"/>
          <p:cNvSpPr>
            <a:spLocks noChangeShapeType="1"/>
          </p:cNvSpPr>
          <p:nvPr/>
        </p:nvSpPr>
        <p:spPr bwMode="auto">
          <a:xfrm>
            <a:off x="5919075" y="5295548"/>
            <a:ext cx="4800600"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9" name="Group 102"/>
          <p:cNvGrpSpPr>
            <a:grpSpLocks/>
          </p:cNvGrpSpPr>
          <p:nvPr/>
        </p:nvGrpSpPr>
        <p:grpSpPr bwMode="auto">
          <a:xfrm>
            <a:off x="10751117" y="4720009"/>
            <a:ext cx="762000" cy="665163"/>
            <a:chOff x="1110" y="2656"/>
            <a:chExt cx="1549" cy="1351"/>
          </a:xfrm>
        </p:grpSpPr>
        <p:sp>
          <p:nvSpPr>
            <p:cNvPr id="40" name="AutoShape 103"/>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41" name="AutoShape 104"/>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42" name="AutoShape 105"/>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lgn="r" rtl="1" eaLnBrk="1" hangingPunct="1">
                <a:defRPr/>
              </a:pPr>
              <a:endParaRPr lang="zh-CN" altLang="en-US">
                <a:latin typeface="Arial" charset="0"/>
                <a:ea typeface="宋体" pitchFamily="2" charset="-122"/>
              </a:endParaRPr>
            </a:p>
          </p:txBody>
        </p:sp>
      </p:grpSp>
      <p:sp>
        <p:nvSpPr>
          <p:cNvPr id="45" name="Text Box 112"/>
          <p:cNvSpPr txBox="1">
            <a:spLocks noChangeArrowheads="1"/>
          </p:cNvSpPr>
          <p:nvPr/>
        </p:nvSpPr>
        <p:spPr bwMode="gray">
          <a:xfrm>
            <a:off x="10934969" y="4805318"/>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a:spcBef>
                <a:spcPct val="0"/>
              </a:spcBef>
              <a:buClrTx/>
              <a:buSzTx/>
              <a:buFontTx/>
              <a:buNone/>
            </a:pPr>
            <a:r>
              <a:rPr lang="en-US" altLang="zh-CN" sz="2400" b="1" dirty="0" smtClean="0">
                <a:ea typeface="SimSun" panose="02010600030101010101" pitchFamily="2" charset="-122"/>
              </a:rPr>
              <a:t>5</a:t>
            </a:r>
            <a:endParaRPr lang="en-US" altLang="zh-CN" sz="2400" b="1" dirty="0">
              <a:ea typeface="SimSun" panose="02010600030101010101" pitchFamily="2" charset="-122"/>
            </a:endParaRPr>
          </a:p>
        </p:txBody>
      </p:sp>
      <p:sp>
        <p:nvSpPr>
          <p:cNvPr id="46" name="Text Box 111"/>
          <p:cNvSpPr txBox="1">
            <a:spLocks noChangeArrowheads="1"/>
          </p:cNvSpPr>
          <p:nvPr/>
        </p:nvSpPr>
        <p:spPr bwMode="auto">
          <a:xfrm>
            <a:off x="7002335" y="4828548"/>
            <a:ext cx="3456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fa-IR" dirty="0" smtClean="0">
                <a:solidFill>
                  <a:schemeClr val="bg1"/>
                </a:solidFill>
                <a:cs typeface="B Nazanin" panose="00000400000000000000" pitchFamily="2" charset="-78"/>
              </a:rPr>
              <a:t>نیازی به کسب مجوز ندارد</a:t>
            </a:r>
            <a:endParaRPr lang="fa-IR" dirty="0">
              <a:solidFill>
                <a:schemeClr val="bg1"/>
              </a:solidFill>
              <a:cs typeface="B Nazanin" panose="00000400000000000000" pitchFamily="2" charset="-78"/>
            </a:endParaRPr>
          </a:p>
        </p:txBody>
      </p:sp>
      <p:sp>
        <p:nvSpPr>
          <p:cNvPr id="4" name="TextBox 3"/>
          <p:cNvSpPr txBox="1"/>
          <p:nvPr/>
        </p:nvSpPr>
        <p:spPr>
          <a:xfrm>
            <a:off x="4538621" y="3010275"/>
            <a:ext cx="1437081" cy="646331"/>
          </a:xfrm>
          <a:prstGeom prst="rect">
            <a:avLst/>
          </a:prstGeom>
          <a:noFill/>
        </p:spPr>
        <p:txBody>
          <a:bodyPr wrap="square" rtlCol="0">
            <a:spAutoFit/>
          </a:bodyPr>
          <a:lstStyle/>
          <a:p>
            <a:r>
              <a:rPr lang="en-US" dirty="0" smtClean="0">
                <a:solidFill>
                  <a:schemeClr val="bg1"/>
                </a:solidFill>
              </a:rPr>
              <a:t>40-100 watts</a:t>
            </a:r>
          </a:p>
          <a:p>
            <a:r>
              <a:rPr lang="en-US" dirty="0" smtClean="0">
                <a:solidFill>
                  <a:schemeClr val="bg1"/>
                </a:solidFill>
              </a:rPr>
              <a:t>5-15 watts</a:t>
            </a:r>
            <a:endParaRPr lang="en-US" dirty="0">
              <a:solidFill>
                <a:schemeClr val="bg1"/>
              </a:solidFill>
            </a:endParaRPr>
          </a:p>
        </p:txBody>
      </p:sp>
      <p:sp>
        <p:nvSpPr>
          <p:cNvPr id="43" name="Line 110"/>
          <p:cNvSpPr>
            <a:spLocks noChangeShapeType="1"/>
          </p:cNvSpPr>
          <p:nvPr/>
        </p:nvSpPr>
        <p:spPr bwMode="auto">
          <a:xfrm>
            <a:off x="5956232" y="6192933"/>
            <a:ext cx="4800600"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4" name="Group 102"/>
          <p:cNvGrpSpPr>
            <a:grpSpLocks/>
          </p:cNvGrpSpPr>
          <p:nvPr/>
        </p:nvGrpSpPr>
        <p:grpSpPr bwMode="auto">
          <a:xfrm>
            <a:off x="10788274" y="5617394"/>
            <a:ext cx="762000" cy="665163"/>
            <a:chOff x="1110" y="2656"/>
            <a:chExt cx="1549" cy="1351"/>
          </a:xfrm>
        </p:grpSpPr>
        <p:sp>
          <p:nvSpPr>
            <p:cNvPr id="47" name="AutoShape 103"/>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48" name="AutoShape 104"/>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49" name="AutoShape 105"/>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lgn="r" rtl="1" eaLnBrk="1" hangingPunct="1">
                <a:defRPr/>
              </a:pPr>
              <a:endParaRPr lang="zh-CN" altLang="en-US">
                <a:latin typeface="Arial" charset="0"/>
                <a:ea typeface="宋体" pitchFamily="2" charset="-122"/>
              </a:endParaRPr>
            </a:p>
          </p:txBody>
        </p:sp>
      </p:grpSp>
      <p:sp>
        <p:nvSpPr>
          <p:cNvPr id="50" name="Text Box 112"/>
          <p:cNvSpPr txBox="1">
            <a:spLocks noChangeArrowheads="1"/>
          </p:cNvSpPr>
          <p:nvPr/>
        </p:nvSpPr>
        <p:spPr bwMode="gray">
          <a:xfrm>
            <a:off x="10972126" y="5702703"/>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a:spcBef>
                <a:spcPct val="0"/>
              </a:spcBef>
              <a:buClrTx/>
              <a:buSzTx/>
              <a:buFontTx/>
              <a:buNone/>
            </a:pPr>
            <a:r>
              <a:rPr lang="en-US" altLang="zh-CN" sz="2400" b="1" dirty="0" smtClean="0">
                <a:ea typeface="SimSun" panose="02010600030101010101" pitchFamily="2" charset="-122"/>
              </a:rPr>
              <a:t>6</a:t>
            </a:r>
            <a:endParaRPr lang="en-US" altLang="zh-CN" sz="2400" b="1" dirty="0">
              <a:ea typeface="SimSun" panose="02010600030101010101" pitchFamily="2" charset="-122"/>
            </a:endParaRPr>
          </a:p>
        </p:txBody>
      </p:sp>
      <p:sp>
        <p:nvSpPr>
          <p:cNvPr id="51" name="Text Box 111"/>
          <p:cNvSpPr txBox="1">
            <a:spLocks noChangeArrowheads="1"/>
          </p:cNvSpPr>
          <p:nvPr/>
        </p:nvSpPr>
        <p:spPr bwMode="auto">
          <a:xfrm>
            <a:off x="6518102" y="5651925"/>
            <a:ext cx="38282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fa-IR" dirty="0" smtClean="0">
                <a:solidFill>
                  <a:schemeClr val="bg1"/>
                </a:solidFill>
                <a:cs typeface="B Nazanin" panose="00000400000000000000" pitchFamily="2" charset="-78"/>
              </a:rPr>
              <a:t>تداخل الکترومغناطیسی ندارد</a:t>
            </a:r>
            <a:endParaRPr lang="fa-IR" dirty="0">
              <a:solidFill>
                <a:schemeClr val="bg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51FB71EE-74AD-40FA-80B3-970E5C4ADCBA}" type="slidenum">
              <a:rPr lang="en-US" smtClean="0"/>
              <a:t>11</a:t>
            </a:fld>
            <a:endParaRPr lang="en-US"/>
          </a:p>
        </p:txBody>
      </p:sp>
    </p:spTree>
    <p:extLst>
      <p:ext uri="{BB962C8B-B14F-4D97-AF65-F5344CB8AC3E}">
        <p14:creationId xmlns:p14="http://schemas.microsoft.com/office/powerpoint/2010/main" val="211851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500"/>
                                        <p:tgtEl>
                                          <p:spTgt spid="4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par>
                                <p:cTn id="56" presetID="10" presetClass="entr" presetSubtype="0"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500"/>
                                        <p:tgtEl>
                                          <p:spTgt spid="5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24" grpId="0"/>
      <p:bldP spid="33" grpId="0"/>
      <p:bldP spid="29" grpId="0" animBg="1"/>
      <p:bldP spid="30" grpId="0"/>
      <p:bldP spid="36" grpId="0"/>
      <p:bldP spid="38" grpId="0" animBg="1"/>
      <p:bldP spid="45" grpId="0"/>
      <p:bldP spid="46" grpId="0"/>
      <p:bldP spid="4" grpId="0"/>
      <p:bldP spid="43" grpId="0" animBg="1"/>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976746" y="457200"/>
            <a:ext cx="10671463" cy="5909310"/>
          </a:xfrm>
          <a:prstGeom prst="rect">
            <a:avLst/>
          </a:prstGeom>
          <a:noFill/>
        </p:spPr>
        <p:txBody>
          <a:bodyPr wrap="square" rtlCol="0">
            <a:spAutoFit/>
          </a:bodyPr>
          <a:lstStyle/>
          <a:p>
            <a:pPr algn="r" rtl="1"/>
            <a:r>
              <a:rPr lang="fa-IR" sz="2400" dirty="0" smtClean="0">
                <a:cs typeface="B Nazanin" panose="00000400000000000000" pitchFamily="2" charset="-78"/>
              </a:rPr>
              <a:t>امنیت:کسانی میتونن از </a:t>
            </a:r>
            <a:r>
              <a:rPr lang="en-US" sz="2400" dirty="0" smtClean="0">
                <a:cs typeface="B Nazanin" panose="00000400000000000000" pitchFamily="2" charset="-78"/>
              </a:rPr>
              <a:t>LI-FI </a:t>
            </a:r>
            <a:r>
              <a:rPr lang="fa-IR" sz="2400" dirty="0" smtClean="0">
                <a:cs typeface="B Nazanin" panose="00000400000000000000" pitchFamily="2" charset="-78"/>
              </a:rPr>
              <a:t> </a:t>
            </a:r>
            <a:r>
              <a:rPr lang="fa-IR" sz="2400" dirty="0" smtClean="0">
                <a:cs typeface="B Nazanin" panose="00000400000000000000" pitchFamily="2" charset="-78"/>
              </a:rPr>
              <a:t>استفاده بکنن که نور رو ببینن.یعنی اگه شما داخل اتاق هستید و دارید از </a:t>
            </a:r>
            <a:r>
              <a:rPr lang="fa-IR" sz="2400" dirty="0" smtClean="0">
                <a:cs typeface="B Nazanin" panose="00000400000000000000" pitchFamily="2" charset="-78"/>
              </a:rPr>
              <a:t>اینترنت</a:t>
            </a:r>
            <a:r>
              <a:rPr lang="en-US" sz="2400" dirty="0" smtClean="0">
                <a:cs typeface="B Nazanin" panose="00000400000000000000" pitchFamily="2" charset="-78"/>
              </a:rPr>
              <a:t>LI-FI</a:t>
            </a:r>
            <a:r>
              <a:rPr lang="fa-IR" sz="2400" dirty="0" smtClean="0">
                <a:cs typeface="B Nazanin" panose="00000400000000000000" pitchFamily="2" charset="-78"/>
              </a:rPr>
              <a:t> </a:t>
            </a:r>
            <a:r>
              <a:rPr lang="fa-IR" sz="2400" dirty="0" smtClean="0">
                <a:cs typeface="B Nazanin" panose="00000400000000000000" pitchFamily="2" charset="-78"/>
              </a:rPr>
              <a:t>استفاده میکنی،کسی بیرون از اتاق شما نمیتونه به اینترنت شما دسترسی داشته باشه چون اینترنت شما از طریق نور پخش میشه و نور هم نمیتونه از دیوار عبور بکنه.ولی امواج </a:t>
            </a:r>
            <a:r>
              <a:rPr lang="en-US" sz="2400" dirty="0" smtClean="0">
                <a:cs typeface="B Nazanin" panose="00000400000000000000" pitchFamily="2" charset="-78"/>
              </a:rPr>
              <a:t>Wi-Fi</a:t>
            </a:r>
            <a:r>
              <a:rPr lang="fa-IR" sz="2400" dirty="0" smtClean="0">
                <a:cs typeface="B Nazanin" panose="00000400000000000000" pitchFamily="2" charset="-78"/>
              </a:rPr>
              <a:t> </a:t>
            </a:r>
            <a:r>
              <a:rPr lang="fa-IR" sz="2400" dirty="0" smtClean="0">
                <a:cs typeface="B Nazanin" panose="00000400000000000000" pitchFamily="2" charset="-78"/>
              </a:rPr>
              <a:t>از دیوار عبور میکنن چون امواج رادیویی هستن .پس با خیالت راحت میتونین از اینترنتتون در داخل اتاق استفاده بکنید و مطمئن باشید کسی دیگه حتی پشت دیوار شم نمیتونه ازش استفاده بکنه و این یعنی امنیت.</a:t>
            </a:r>
          </a:p>
          <a:p>
            <a:pPr algn="r" rtl="1"/>
            <a:r>
              <a:rPr lang="fa-IR" sz="2400" dirty="0">
                <a:cs typeface="B Nazanin" panose="00000400000000000000" pitchFamily="2" charset="-78"/>
              </a:rPr>
              <a:t>مصرف انرژی کمتر و بازدهی </a:t>
            </a:r>
            <a:r>
              <a:rPr lang="fa-IR" sz="2400" dirty="0" smtClean="0">
                <a:cs typeface="B Nazanin" panose="00000400000000000000" pitchFamily="2" charset="-78"/>
              </a:rPr>
              <a:t>بیشتر::لامپهای معمولی در خانه ها </a:t>
            </a:r>
            <a:r>
              <a:rPr lang="en-US" sz="2400" dirty="0">
                <a:cs typeface="B Nazanin" panose="00000400000000000000" pitchFamily="2" charset="-78"/>
              </a:rPr>
              <a:t>40-100 </a:t>
            </a:r>
            <a:r>
              <a:rPr lang="en-US" sz="2400" dirty="0" smtClean="0">
                <a:cs typeface="B Nazanin" panose="00000400000000000000" pitchFamily="2" charset="-78"/>
              </a:rPr>
              <a:t>watts</a:t>
            </a:r>
            <a:r>
              <a:rPr lang="fa-IR" sz="2400" dirty="0" smtClean="0">
                <a:cs typeface="B Nazanin" panose="00000400000000000000" pitchFamily="2" charset="-78"/>
              </a:rPr>
              <a:t> انرؤی مصرف میکنند ولی لامپهای </a:t>
            </a:r>
            <a:r>
              <a:rPr lang="en-US" sz="2400" dirty="0" smtClean="0">
                <a:cs typeface="B Nazanin" panose="00000400000000000000" pitchFamily="2" charset="-78"/>
              </a:rPr>
              <a:t>LED</a:t>
            </a:r>
            <a:r>
              <a:rPr lang="fa-IR" sz="2400" dirty="0" smtClean="0">
                <a:cs typeface="B Nazanin" panose="00000400000000000000" pitchFamily="2" charset="-78"/>
              </a:rPr>
              <a:t> </a:t>
            </a:r>
            <a:r>
              <a:rPr lang="fa-IR" sz="2400" dirty="0" smtClean="0">
                <a:cs typeface="B Nazanin" panose="00000400000000000000" pitchFamily="2" charset="-78"/>
              </a:rPr>
              <a:t>،</a:t>
            </a:r>
            <a:r>
              <a:rPr lang="en-US" sz="2400" dirty="0" smtClean="0">
                <a:cs typeface="B Nazanin" panose="00000400000000000000" pitchFamily="2" charset="-78"/>
              </a:rPr>
              <a:t>5-15 </a:t>
            </a:r>
            <a:r>
              <a:rPr lang="en-US" sz="2400" dirty="0">
                <a:cs typeface="B Nazanin" panose="00000400000000000000" pitchFamily="2" charset="-78"/>
              </a:rPr>
              <a:t>watts</a:t>
            </a:r>
          </a:p>
          <a:p>
            <a:pPr algn="r" rtl="1"/>
            <a:r>
              <a:rPr lang="fa-IR" sz="2400" dirty="0" smtClean="0">
                <a:cs typeface="B Nazanin" panose="00000400000000000000" pitchFamily="2" charset="-78"/>
              </a:rPr>
              <a:t> انرژی مصرف میکنن.</a:t>
            </a:r>
          </a:p>
          <a:p>
            <a:pPr algn="r" rtl="1"/>
            <a:r>
              <a:rPr lang="fa-IR" sz="2400" dirty="0">
                <a:cs typeface="B Nazanin" panose="00000400000000000000" pitchFamily="2" charset="-78"/>
              </a:rPr>
              <a:t>لای فای مضر </a:t>
            </a:r>
            <a:r>
              <a:rPr lang="fa-IR" sz="2400" dirty="0" smtClean="0">
                <a:cs typeface="B Nazanin" panose="00000400000000000000" pitchFamily="2" charset="-78"/>
              </a:rPr>
              <a:t>نیست:حتی پزشکان بعضی از طیفهای نوری را برای سلامتی بدن ضروری میدانند.</a:t>
            </a:r>
          </a:p>
          <a:p>
            <a:pPr algn="r" rtl="1"/>
            <a:endParaRPr lang="en-US" sz="2400" dirty="0">
              <a:cs typeface="B Nazanin" panose="00000400000000000000" pitchFamily="2" charset="-78"/>
            </a:endParaRPr>
          </a:p>
          <a:p>
            <a:pPr algn="r" rtl="1"/>
            <a:r>
              <a:rPr lang="fa-IR" sz="2400" dirty="0">
                <a:cs typeface="B Nazanin" panose="00000400000000000000" pitchFamily="2" charset="-78"/>
              </a:rPr>
              <a:t>نیازی به کسب مجوز </a:t>
            </a:r>
            <a:r>
              <a:rPr lang="fa-IR" sz="2400" dirty="0" smtClean="0">
                <a:cs typeface="B Nazanin" panose="00000400000000000000" pitchFamily="2" charset="-78"/>
              </a:rPr>
              <a:t>ندارد:رسانه های نوری نیازی به کسب هیچگونه مجوزی برای فعالیت و گسترش ندارند.</a:t>
            </a:r>
          </a:p>
          <a:p>
            <a:pPr algn="r" rtl="1"/>
            <a:r>
              <a:rPr lang="fa-IR" sz="2400" dirty="0">
                <a:cs typeface="B Nazanin" panose="00000400000000000000" pitchFamily="2" charset="-78"/>
              </a:rPr>
              <a:t>تداخل الکترومغناطیسی </a:t>
            </a:r>
            <a:r>
              <a:rPr lang="fa-IR" sz="2400" dirty="0" smtClean="0">
                <a:cs typeface="B Nazanin" panose="00000400000000000000" pitchFamily="2" charset="-78"/>
              </a:rPr>
              <a:t>ندارد:دستگاه هایی که از این فناوری استفاده میکنن با همدیگر هیچگونه تداخلی پیدا نمیکنن.</a:t>
            </a:r>
          </a:p>
          <a:p>
            <a:pPr algn="r" rtl="1"/>
            <a:r>
              <a:rPr lang="fa-IR" sz="2400" dirty="0">
                <a:cs typeface="B Nazanin" panose="00000400000000000000" pitchFamily="2" charset="-78"/>
              </a:rPr>
              <a:t>بر خلاف </a:t>
            </a:r>
            <a:r>
              <a:rPr lang="en-US" sz="2400" dirty="0">
                <a:cs typeface="B Nazanin" panose="00000400000000000000" pitchFamily="2" charset="-78"/>
              </a:rPr>
              <a:t> </a:t>
            </a:r>
            <a:r>
              <a:rPr lang="en-US" sz="2400" dirty="0" smtClean="0">
                <a:cs typeface="B Nazanin" panose="00000400000000000000" pitchFamily="2" charset="-78"/>
              </a:rPr>
              <a:t>Wi-Fi</a:t>
            </a:r>
            <a:r>
              <a:rPr lang="fa-IR" sz="2400" dirty="0" smtClean="0">
                <a:cs typeface="B Nazanin" panose="00000400000000000000" pitchFamily="2" charset="-78"/>
              </a:rPr>
              <a:t>زیر </a:t>
            </a:r>
            <a:r>
              <a:rPr lang="fa-IR" sz="2400" dirty="0">
                <a:cs typeface="B Nazanin" panose="00000400000000000000" pitchFamily="2" charset="-78"/>
              </a:rPr>
              <a:t>آب هم کار </a:t>
            </a:r>
            <a:r>
              <a:rPr lang="fa-IR" sz="2400" dirty="0" smtClean="0">
                <a:cs typeface="B Nazanin" panose="00000400000000000000" pitchFamily="2" charset="-78"/>
              </a:rPr>
              <a:t>میکند:چون چگالی آب زیاد است،امواج وای فای از آن عبور نمیکند ولی </a:t>
            </a:r>
            <a:r>
              <a:rPr lang="en-US" sz="2400" dirty="0" smtClean="0">
                <a:cs typeface="B Nazanin" panose="00000400000000000000" pitchFamily="2" charset="-78"/>
              </a:rPr>
              <a:t>LI-FI </a:t>
            </a:r>
            <a:r>
              <a:rPr lang="fa-IR" sz="2400" dirty="0" smtClean="0">
                <a:cs typeface="B Nazanin" panose="00000400000000000000" pitchFamily="2" charset="-78"/>
              </a:rPr>
              <a:t> </a:t>
            </a:r>
            <a:r>
              <a:rPr lang="fa-IR" sz="2400" dirty="0" smtClean="0">
                <a:cs typeface="B Nazanin" panose="00000400000000000000" pitchFamily="2" charset="-78"/>
              </a:rPr>
              <a:t>میتواند زیر آب هم کار بکند.</a:t>
            </a:r>
            <a:endParaRPr lang="fa-IR" sz="2400" dirty="0">
              <a:cs typeface="B Nazanin" panose="00000400000000000000" pitchFamily="2" charset="-78"/>
            </a:endParaRPr>
          </a:p>
          <a:p>
            <a:pPr algn="r" rtl="1"/>
            <a:endParaRPr lang="en-US" dirty="0"/>
          </a:p>
        </p:txBody>
      </p:sp>
      <p:sp>
        <p:nvSpPr>
          <p:cNvPr id="6" name="TextBox 5"/>
          <p:cNvSpPr txBox="1"/>
          <p:nvPr/>
        </p:nvSpPr>
        <p:spPr>
          <a:xfrm>
            <a:off x="3657599" y="6142105"/>
            <a:ext cx="5974773" cy="369332"/>
          </a:xfrm>
          <a:prstGeom prst="rect">
            <a:avLst/>
          </a:prstGeom>
          <a:noFill/>
        </p:spPr>
        <p:txBody>
          <a:bodyPr wrap="square" rtlCol="0">
            <a:spAutoFit/>
          </a:bodyPr>
          <a:lstStyle/>
          <a:p>
            <a:r>
              <a:rPr lang="en-US" dirty="0" err="1">
                <a:solidFill>
                  <a:srgbClr val="FF0000"/>
                </a:solidFill>
                <a:latin typeface=" B "/>
                <a:cs typeface="B Titr" panose="00000700000000000000" pitchFamily="2" charset="-78"/>
              </a:rPr>
              <a:t>E-mail:alimoradi_on@yahoo.com</a:t>
            </a:r>
            <a:endParaRPr lang="en-US" dirty="0"/>
          </a:p>
        </p:txBody>
      </p:sp>
      <p:sp>
        <p:nvSpPr>
          <p:cNvPr id="2" name="Slide Number Placeholder 1"/>
          <p:cNvSpPr>
            <a:spLocks noGrp="1"/>
          </p:cNvSpPr>
          <p:nvPr>
            <p:ph type="sldNum" sz="quarter" idx="12"/>
          </p:nvPr>
        </p:nvSpPr>
        <p:spPr/>
        <p:txBody>
          <a:bodyPr/>
          <a:lstStyle/>
          <a:p>
            <a:fld id="{51FB71EE-74AD-40FA-80B3-970E5C4ADCBA}" type="slidenum">
              <a:rPr lang="en-US" smtClean="0"/>
              <a:t>12</a:t>
            </a:fld>
            <a:endParaRPr lang="en-US"/>
          </a:p>
        </p:txBody>
      </p:sp>
    </p:spTree>
    <p:extLst>
      <p:ext uri="{BB962C8B-B14F-4D97-AF65-F5344CB8AC3E}">
        <p14:creationId xmlns:p14="http://schemas.microsoft.com/office/powerpoint/2010/main" val="349540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Line 96"/>
          <p:cNvSpPr>
            <a:spLocks noChangeShapeType="1"/>
          </p:cNvSpPr>
          <p:nvPr/>
        </p:nvSpPr>
        <p:spPr bwMode="auto">
          <a:xfrm>
            <a:off x="5896874" y="2907904"/>
            <a:ext cx="4800600"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Text Box 97"/>
          <p:cNvSpPr txBox="1">
            <a:spLocks noChangeArrowheads="1"/>
          </p:cNvSpPr>
          <p:nvPr/>
        </p:nvSpPr>
        <p:spPr bwMode="auto">
          <a:xfrm>
            <a:off x="5971758" y="2344074"/>
            <a:ext cx="45672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fa-IR" dirty="0" smtClean="0">
                <a:solidFill>
                  <a:schemeClr val="bg1"/>
                </a:solidFill>
                <a:cs typeface="B Nazanin" panose="00000400000000000000" pitchFamily="2" charset="-78"/>
              </a:rPr>
              <a:t>نور باید در جهت مناسب تابیده بشه</a:t>
            </a:r>
            <a:endParaRPr lang="fa-IR" dirty="0">
              <a:solidFill>
                <a:schemeClr val="bg1"/>
              </a:solidFill>
              <a:cs typeface="B Nazanin" panose="00000400000000000000" pitchFamily="2" charset="-78"/>
            </a:endParaRPr>
          </a:p>
        </p:txBody>
      </p:sp>
      <p:sp>
        <p:nvSpPr>
          <p:cNvPr id="9" name="Line 99"/>
          <p:cNvSpPr>
            <a:spLocks noChangeShapeType="1"/>
          </p:cNvSpPr>
          <p:nvPr/>
        </p:nvSpPr>
        <p:spPr bwMode="auto">
          <a:xfrm>
            <a:off x="5896874" y="3822304"/>
            <a:ext cx="4800600"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 name="Text Box 100"/>
          <p:cNvSpPr txBox="1">
            <a:spLocks noChangeArrowheads="1"/>
          </p:cNvSpPr>
          <p:nvPr/>
        </p:nvSpPr>
        <p:spPr bwMode="auto">
          <a:xfrm>
            <a:off x="5487628" y="3210302"/>
            <a:ext cx="53046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fa-IR" sz="2800" dirty="0" smtClean="0">
                <a:solidFill>
                  <a:schemeClr val="bg1"/>
                </a:solidFill>
                <a:cs typeface="B Nazanin" panose="00000400000000000000" pitchFamily="2" charset="-78"/>
              </a:rPr>
              <a:t>عدم دریافت صحیح نور حامل اینترنت در آفتاب</a:t>
            </a:r>
            <a:endParaRPr lang="fa-IR" sz="2800" dirty="0">
              <a:solidFill>
                <a:schemeClr val="bg1"/>
              </a:solidFill>
              <a:cs typeface="B Nazanin" panose="00000400000000000000" pitchFamily="2" charset="-78"/>
            </a:endParaRPr>
          </a:p>
        </p:txBody>
      </p:sp>
      <p:grpSp>
        <p:nvGrpSpPr>
          <p:cNvPr id="15" name="Group 88"/>
          <p:cNvGrpSpPr>
            <a:grpSpLocks/>
          </p:cNvGrpSpPr>
          <p:nvPr/>
        </p:nvGrpSpPr>
        <p:grpSpPr bwMode="auto">
          <a:xfrm>
            <a:off x="10748011" y="2343690"/>
            <a:ext cx="762000" cy="665163"/>
            <a:chOff x="1110" y="2656"/>
            <a:chExt cx="1549" cy="1351"/>
          </a:xfrm>
        </p:grpSpPr>
        <p:sp>
          <p:nvSpPr>
            <p:cNvPr id="16" name="AutoShape 89"/>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17" name="AutoShape 9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18" name="AutoShape 9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lgn="r" rtl="1" eaLnBrk="1" hangingPunct="1">
                <a:defRPr/>
              </a:pPr>
              <a:endParaRPr lang="zh-CN" altLang="en-US">
                <a:latin typeface="Arial" charset="0"/>
                <a:ea typeface="宋体" pitchFamily="2" charset="-122"/>
              </a:endParaRPr>
            </a:p>
          </p:txBody>
        </p:sp>
      </p:grpSp>
      <p:grpSp>
        <p:nvGrpSpPr>
          <p:cNvPr id="19" name="Group 92"/>
          <p:cNvGrpSpPr>
            <a:grpSpLocks/>
          </p:cNvGrpSpPr>
          <p:nvPr/>
        </p:nvGrpSpPr>
        <p:grpSpPr bwMode="auto">
          <a:xfrm>
            <a:off x="10728916" y="3246765"/>
            <a:ext cx="762000" cy="665163"/>
            <a:chOff x="3174" y="2656"/>
            <a:chExt cx="1549" cy="1351"/>
          </a:xfrm>
        </p:grpSpPr>
        <p:sp>
          <p:nvSpPr>
            <p:cNvPr id="20" name="AutoShape 9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21" name="AutoShape 9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22" name="AutoShape 95"/>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lgn="r" rtl="1" eaLnBrk="1" hangingPunct="1">
                <a:defRPr/>
              </a:pPr>
              <a:endParaRPr lang="zh-CN" altLang="en-US">
                <a:latin typeface="Arial" charset="0"/>
                <a:ea typeface="宋体" pitchFamily="2" charset="-122"/>
              </a:endParaRPr>
            </a:p>
          </p:txBody>
        </p:sp>
      </p:grpSp>
      <p:sp>
        <p:nvSpPr>
          <p:cNvPr id="23" name="Text Box 98"/>
          <p:cNvSpPr txBox="1">
            <a:spLocks noChangeArrowheads="1"/>
          </p:cNvSpPr>
          <p:nvPr/>
        </p:nvSpPr>
        <p:spPr bwMode="gray">
          <a:xfrm>
            <a:off x="10919800" y="2466886"/>
            <a:ext cx="357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a:spcBef>
                <a:spcPct val="0"/>
              </a:spcBef>
              <a:buClrTx/>
              <a:buSzTx/>
              <a:buFontTx/>
              <a:buNone/>
            </a:pPr>
            <a:r>
              <a:rPr lang="fa-IR" altLang="zh-CN" sz="2400" b="1" dirty="0">
                <a:ea typeface="SimSun" panose="02010600030101010101" pitchFamily="2" charset="-122"/>
              </a:rPr>
              <a:t>1</a:t>
            </a:r>
            <a:endParaRPr lang="en-US" altLang="zh-CN" sz="2400" b="1" dirty="0">
              <a:ea typeface="SimSun" panose="02010600030101010101" pitchFamily="2" charset="-122"/>
            </a:endParaRPr>
          </a:p>
        </p:txBody>
      </p:sp>
      <p:sp>
        <p:nvSpPr>
          <p:cNvPr id="24" name="Text Box 101"/>
          <p:cNvSpPr txBox="1">
            <a:spLocks noChangeArrowheads="1"/>
          </p:cNvSpPr>
          <p:nvPr/>
        </p:nvSpPr>
        <p:spPr bwMode="gray">
          <a:xfrm>
            <a:off x="10912768" y="3332074"/>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a:spcBef>
                <a:spcPct val="0"/>
              </a:spcBef>
              <a:buClrTx/>
              <a:buSzTx/>
              <a:buFontTx/>
              <a:buNone/>
            </a:pPr>
            <a:r>
              <a:rPr lang="en-US" altLang="zh-CN" sz="2400" b="1">
                <a:ea typeface="SimSun" panose="02010600030101010101" pitchFamily="2" charset="-122"/>
              </a:rPr>
              <a:t>2</a:t>
            </a:r>
          </a:p>
        </p:txBody>
      </p:sp>
      <p:sp>
        <p:nvSpPr>
          <p:cNvPr id="6" name="TextBox 5"/>
          <p:cNvSpPr txBox="1"/>
          <p:nvPr/>
        </p:nvSpPr>
        <p:spPr>
          <a:xfrm>
            <a:off x="7141063" y="859326"/>
            <a:ext cx="5691017" cy="830997"/>
          </a:xfrm>
          <a:prstGeom prst="rect">
            <a:avLst/>
          </a:prstGeom>
          <a:noFill/>
        </p:spPr>
        <p:txBody>
          <a:bodyPr wrap="square" rtlCol="0">
            <a:spAutoFit/>
          </a:bodyPr>
          <a:lstStyle/>
          <a:p>
            <a:r>
              <a:rPr lang="en-US" sz="4800" dirty="0" smtClean="0">
                <a:solidFill>
                  <a:schemeClr val="accent4"/>
                </a:solidFill>
                <a:latin typeface="Elephant" panose="02020904090505020303" pitchFamily="18" charset="0"/>
              </a:rPr>
              <a:t>LI-FI</a:t>
            </a:r>
            <a:r>
              <a:rPr lang="fa-IR" sz="4800" dirty="0" smtClean="0">
                <a:solidFill>
                  <a:schemeClr val="bg1"/>
                </a:solidFill>
                <a:latin typeface="Elephant" panose="02020904090505020303" pitchFamily="18" charset="0"/>
                <a:cs typeface="B Nazanin" panose="00000400000000000000" pitchFamily="2" charset="-78"/>
              </a:rPr>
              <a:t>معایب </a:t>
            </a:r>
            <a:endParaRPr lang="en-US" sz="4800" dirty="0">
              <a:solidFill>
                <a:schemeClr val="bg1"/>
              </a:solidFill>
              <a:latin typeface="Elephant" panose="02020904090505020303" pitchFamily="18" charset="0"/>
              <a:cs typeface="B Nazanin" panose="00000400000000000000" pitchFamily="2" charset="-78"/>
            </a:endParaRPr>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8011" y="859326"/>
            <a:ext cx="803909" cy="800718"/>
          </a:xfrm>
          <a:prstGeom prst="rect">
            <a:avLst/>
          </a:prstGeom>
        </p:spPr>
      </p:pic>
      <p:sp>
        <p:nvSpPr>
          <p:cNvPr id="38" name="Line 99"/>
          <p:cNvSpPr>
            <a:spLocks noChangeShapeType="1"/>
          </p:cNvSpPr>
          <p:nvPr/>
        </p:nvSpPr>
        <p:spPr bwMode="auto">
          <a:xfrm>
            <a:off x="5890479" y="4799465"/>
            <a:ext cx="4800600"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 name="Text Box 100"/>
          <p:cNvSpPr txBox="1">
            <a:spLocks noChangeArrowheads="1"/>
          </p:cNvSpPr>
          <p:nvPr/>
        </p:nvSpPr>
        <p:spPr bwMode="auto">
          <a:xfrm>
            <a:off x="7404479" y="4263806"/>
            <a:ext cx="26276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fa-IR" sz="2800" dirty="0" smtClean="0">
                <a:solidFill>
                  <a:schemeClr val="bg1"/>
                </a:solidFill>
                <a:cs typeface="B Nazanin" panose="00000400000000000000" pitchFamily="2" charset="-78"/>
              </a:rPr>
              <a:t>نبود استاندارد مشخص</a:t>
            </a:r>
            <a:endParaRPr lang="fa-IR" sz="2800" dirty="0">
              <a:solidFill>
                <a:schemeClr val="bg1"/>
              </a:solidFill>
              <a:cs typeface="B Nazanin" panose="00000400000000000000" pitchFamily="2" charset="-78"/>
            </a:endParaRPr>
          </a:p>
        </p:txBody>
      </p:sp>
      <p:grpSp>
        <p:nvGrpSpPr>
          <p:cNvPr id="40" name="Group 92"/>
          <p:cNvGrpSpPr>
            <a:grpSpLocks/>
          </p:cNvGrpSpPr>
          <p:nvPr/>
        </p:nvGrpSpPr>
        <p:grpSpPr bwMode="auto">
          <a:xfrm>
            <a:off x="10722521" y="4223926"/>
            <a:ext cx="762000" cy="665163"/>
            <a:chOff x="3174" y="2656"/>
            <a:chExt cx="1549" cy="1351"/>
          </a:xfrm>
        </p:grpSpPr>
        <p:sp>
          <p:nvSpPr>
            <p:cNvPr id="41" name="AutoShape 9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42" name="AutoShape 9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45" name="AutoShape 95"/>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lgn="r" rtl="1" eaLnBrk="1" hangingPunct="1">
                <a:defRPr/>
              </a:pPr>
              <a:endParaRPr lang="zh-CN" altLang="en-US">
                <a:latin typeface="Arial" charset="0"/>
                <a:ea typeface="宋体" pitchFamily="2" charset="-122"/>
              </a:endParaRPr>
            </a:p>
          </p:txBody>
        </p:sp>
      </p:grpSp>
      <p:sp>
        <p:nvSpPr>
          <p:cNvPr id="46" name="Text Box 101"/>
          <p:cNvSpPr txBox="1">
            <a:spLocks noChangeArrowheads="1"/>
          </p:cNvSpPr>
          <p:nvPr/>
        </p:nvSpPr>
        <p:spPr bwMode="gray">
          <a:xfrm>
            <a:off x="10905286" y="430923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a:spcBef>
                <a:spcPct val="0"/>
              </a:spcBef>
              <a:buClrTx/>
              <a:buSzTx/>
              <a:buFontTx/>
              <a:buNone/>
            </a:pPr>
            <a:r>
              <a:rPr lang="en-US" altLang="zh-CN" sz="2400" b="1" dirty="0" smtClean="0">
                <a:ea typeface="SimSun" panose="02010600030101010101" pitchFamily="2" charset="-122"/>
              </a:rPr>
              <a:t>3</a:t>
            </a:r>
            <a:endParaRPr lang="en-US" altLang="zh-CN" sz="2400" b="1" dirty="0">
              <a:ea typeface="SimSun" panose="02010600030101010101" pitchFamily="2" charset="-122"/>
            </a:endParaRPr>
          </a:p>
        </p:txBody>
      </p:sp>
      <p:sp>
        <p:nvSpPr>
          <p:cNvPr id="3" name="Slide Number Placeholder 2"/>
          <p:cNvSpPr>
            <a:spLocks noGrp="1"/>
          </p:cNvSpPr>
          <p:nvPr>
            <p:ph type="sldNum" sz="quarter" idx="12"/>
          </p:nvPr>
        </p:nvSpPr>
        <p:spPr/>
        <p:txBody>
          <a:bodyPr/>
          <a:lstStyle/>
          <a:p>
            <a:fld id="{51FB71EE-74AD-40FA-80B3-970E5C4ADCBA}" type="slidenum">
              <a:rPr lang="en-US" smtClean="0"/>
              <a:t>13</a:t>
            </a:fld>
            <a:endParaRPr lang="en-US"/>
          </a:p>
        </p:txBody>
      </p:sp>
    </p:spTree>
    <p:extLst>
      <p:ext uri="{BB962C8B-B14F-4D97-AF65-F5344CB8AC3E}">
        <p14:creationId xmlns:p14="http://schemas.microsoft.com/office/powerpoint/2010/main" val="2769659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23" grpId="0"/>
      <p:bldP spid="24" grpId="0"/>
      <p:bldP spid="38" grpId="0" animBg="1"/>
      <p:bldP spid="39"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1091045" y="696191"/>
            <a:ext cx="10110355" cy="4524315"/>
          </a:xfrm>
          <a:prstGeom prst="rect">
            <a:avLst/>
          </a:prstGeom>
          <a:noFill/>
        </p:spPr>
        <p:txBody>
          <a:bodyPr wrap="square" rtlCol="0">
            <a:spAutoFit/>
          </a:bodyPr>
          <a:lstStyle/>
          <a:p>
            <a:pPr algn="ctr" rtl="1"/>
            <a:r>
              <a:rPr lang="fa-IR" sz="2800" dirty="0">
                <a:latin typeface="Elephant" panose="02020904090505020303" pitchFamily="18" charset="0"/>
                <a:cs typeface="B Nazanin" panose="00000400000000000000" pitchFamily="2" charset="-78"/>
              </a:rPr>
              <a:t>تنها استانداردی که میتوان برای این فناوری در نظر گرفت :</a:t>
            </a:r>
          </a:p>
          <a:p>
            <a:pPr algn="ctr" rtl="1"/>
            <a:r>
              <a:rPr lang="en-US" sz="2800" dirty="0">
                <a:latin typeface="Elephant" panose="02020904090505020303" pitchFamily="18" charset="0"/>
                <a:cs typeface="B Nazanin" panose="00000400000000000000" pitchFamily="2" charset="-78"/>
              </a:rPr>
              <a:t>OFDM</a:t>
            </a:r>
            <a:r>
              <a:rPr lang="fa-IR" sz="2800" dirty="0">
                <a:latin typeface="Elephant" panose="02020904090505020303" pitchFamily="18" charset="0"/>
                <a:cs typeface="B Nazanin" panose="00000400000000000000" pitchFamily="2" charset="-78"/>
              </a:rPr>
              <a:t> بهترین انتخاب بعنوان یک روش مدولاسیون دیجیتال برای </a:t>
            </a:r>
            <a:r>
              <a:rPr lang="en-US" sz="2800" dirty="0" smtClean="0">
                <a:latin typeface="Elephant" panose="02020904090505020303" pitchFamily="18" charset="0"/>
                <a:cs typeface="B Nazanin" panose="00000400000000000000" pitchFamily="2" charset="-78"/>
              </a:rPr>
              <a:t>LI-FI </a:t>
            </a:r>
            <a:r>
              <a:rPr lang="fa-IR" sz="2800" dirty="0" smtClean="0">
                <a:latin typeface="Elephant" panose="02020904090505020303" pitchFamily="18" charset="0"/>
                <a:cs typeface="B Nazanin" panose="00000400000000000000" pitchFamily="2" charset="-78"/>
              </a:rPr>
              <a:t> </a:t>
            </a:r>
            <a:r>
              <a:rPr lang="fa-IR" sz="2800" dirty="0">
                <a:latin typeface="Elephant" panose="02020904090505020303" pitchFamily="18" charset="0"/>
                <a:cs typeface="B Nazanin" panose="00000400000000000000" pitchFamily="2" charset="-78"/>
              </a:rPr>
              <a:t>است و دلایل فنی خوبی برای بازبینی </a:t>
            </a:r>
            <a:r>
              <a:rPr lang="en-US" sz="2800" dirty="0">
                <a:latin typeface="Elephant" panose="02020904090505020303" pitchFamily="18" charset="0"/>
                <a:cs typeface="B Nazanin" panose="00000400000000000000" pitchFamily="2" charset="-78"/>
              </a:rPr>
              <a:t>IEEE 802,15,7 VLC</a:t>
            </a:r>
            <a:r>
              <a:rPr lang="fa-IR" sz="2800" dirty="0">
                <a:latin typeface="Elephant" panose="02020904090505020303" pitchFamily="18" charset="0"/>
                <a:cs typeface="B Nazanin" panose="00000400000000000000" pitchFamily="2" charset="-78"/>
              </a:rPr>
              <a:t> است</a:t>
            </a:r>
            <a:endParaRPr lang="en-US" sz="2800" dirty="0">
              <a:latin typeface="Elephant" panose="02020904090505020303" pitchFamily="18" charset="0"/>
              <a:cs typeface="B Nazanin" panose="00000400000000000000" pitchFamily="2" charset="-78"/>
            </a:endParaRPr>
          </a:p>
          <a:p>
            <a:pPr rtl="1"/>
            <a:r>
              <a:rPr lang="en-US" sz="2800" dirty="0">
                <a:latin typeface="Elephant" panose="02020904090505020303" pitchFamily="18" charset="0"/>
                <a:cs typeface="B Nazanin" panose="00000400000000000000" pitchFamily="2" charset="-78"/>
              </a:rPr>
              <a:t>OFDM=Orthogonal Frequency-Division Multiplexing</a:t>
            </a:r>
          </a:p>
          <a:p>
            <a:pPr algn="ctr" rtl="1"/>
            <a:r>
              <a:rPr lang="fa-IR" sz="2800" dirty="0">
                <a:cs typeface="B Nazanin" panose="00000400000000000000" pitchFamily="2" charset="-78"/>
              </a:rPr>
              <a:t>مدولاسیون تقسیم فرکانس عمود برهم</a:t>
            </a:r>
            <a:endParaRPr lang="en-US" sz="2800" dirty="0">
              <a:cs typeface="B Nazanin" panose="00000400000000000000" pitchFamily="2" charset="-78"/>
            </a:endParaRPr>
          </a:p>
          <a:p>
            <a:pPr algn="ctr" rtl="1"/>
            <a:r>
              <a:rPr lang="fa-IR" sz="2800" dirty="0">
                <a:cs typeface="B Nazanin" panose="00000400000000000000" pitchFamily="2" charset="-78"/>
              </a:rPr>
              <a:t>یعنی یک بازه فرکانسی را به چندین فرکانس حامل یا به عبارت علمی تر زیرحامل</a:t>
            </a:r>
            <a:r>
              <a:rPr lang="en-US" sz="2800" dirty="0">
                <a:cs typeface="B Nazanin" panose="00000400000000000000" pitchFamily="2" charset="-78"/>
              </a:rPr>
              <a:t>(Sub Carrier) </a:t>
            </a:r>
            <a:r>
              <a:rPr lang="fa-IR" sz="2800" dirty="0">
                <a:cs typeface="B Nazanin" panose="00000400000000000000" pitchFamily="2" charset="-78"/>
              </a:rPr>
              <a:t>تقسیم می‌کردند و بر روی هرکدام از این زیر حامل‌ها بخشی از اطلاعات را ارسال می‌کردند. مزیتهای این روش ارسال دیتا به صورت موازی و غلبه بر محو شدگی درفرکانس مورد نظر </a:t>
            </a:r>
            <a:r>
              <a:rPr lang="en-US" sz="2800" dirty="0">
                <a:cs typeface="B Nazanin" panose="00000400000000000000" pitchFamily="2" charset="-78"/>
              </a:rPr>
              <a:t>(Frequency Selective Fading) </a:t>
            </a:r>
            <a:r>
              <a:rPr lang="fa-IR" sz="2800" dirty="0">
                <a:cs typeface="B Nazanin" panose="00000400000000000000" pitchFamily="2" charset="-78"/>
              </a:rPr>
              <a:t>است</a:t>
            </a:r>
            <a:endParaRPr lang="en-US" sz="2800" dirty="0">
              <a:cs typeface="B Nazanin" panose="00000400000000000000" pitchFamily="2" charset="-78"/>
            </a:endParaRPr>
          </a:p>
          <a:p>
            <a:pPr rtl="1"/>
            <a:endParaRPr lang="en-US" dirty="0">
              <a:latin typeface="Elephant" panose="02020904090505020303" pitchFamily="18" charset="0"/>
            </a:endParaRPr>
          </a:p>
          <a:p>
            <a:endParaRPr lang="en-US" dirty="0"/>
          </a:p>
        </p:txBody>
      </p:sp>
      <p:sp>
        <p:nvSpPr>
          <p:cNvPr id="6" name="TextBox 5"/>
          <p:cNvSpPr txBox="1"/>
          <p:nvPr/>
        </p:nvSpPr>
        <p:spPr>
          <a:xfrm>
            <a:off x="3657599" y="6142105"/>
            <a:ext cx="5974773" cy="369332"/>
          </a:xfrm>
          <a:prstGeom prst="rect">
            <a:avLst/>
          </a:prstGeom>
          <a:noFill/>
        </p:spPr>
        <p:txBody>
          <a:bodyPr wrap="square" rtlCol="0">
            <a:spAutoFit/>
          </a:bodyPr>
          <a:lstStyle/>
          <a:p>
            <a:r>
              <a:rPr lang="en-US" dirty="0" err="1">
                <a:solidFill>
                  <a:srgbClr val="FF0000"/>
                </a:solidFill>
                <a:latin typeface=" B "/>
                <a:cs typeface="B Titr" panose="00000700000000000000" pitchFamily="2" charset="-78"/>
              </a:rPr>
              <a:t>E-mail:alimoradi_on@yahoo.com</a:t>
            </a:r>
            <a:endParaRPr lang="en-US" dirty="0"/>
          </a:p>
        </p:txBody>
      </p:sp>
      <p:sp>
        <p:nvSpPr>
          <p:cNvPr id="2" name="Slide Number Placeholder 1"/>
          <p:cNvSpPr>
            <a:spLocks noGrp="1"/>
          </p:cNvSpPr>
          <p:nvPr>
            <p:ph type="sldNum" sz="quarter" idx="12"/>
          </p:nvPr>
        </p:nvSpPr>
        <p:spPr/>
        <p:txBody>
          <a:bodyPr/>
          <a:lstStyle/>
          <a:p>
            <a:fld id="{51FB71EE-74AD-40FA-80B3-970E5C4ADCBA}" type="slidenum">
              <a:rPr lang="en-US" smtClean="0"/>
              <a:t>14</a:t>
            </a:fld>
            <a:endParaRPr lang="en-US"/>
          </a:p>
        </p:txBody>
      </p:sp>
    </p:spTree>
    <p:extLst>
      <p:ext uri="{BB962C8B-B14F-4D97-AF65-F5344CB8AC3E}">
        <p14:creationId xmlns:p14="http://schemas.microsoft.com/office/powerpoint/2010/main" val="20495574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966355" y="623455"/>
            <a:ext cx="9881754" cy="1384995"/>
          </a:xfrm>
          <a:prstGeom prst="rect">
            <a:avLst/>
          </a:prstGeom>
          <a:noFill/>
        </p:spPr>
        <p:txBody>
          <a:bodyPr wrap="square" rtlCol="0">
            <a:spAutoFit/>
          </a:bodyPr>
          <a:lstStyle/>
          <a:p>
            <a:pPr algn="r" rtl="1"/>
            <a:r>
              <a:rPr lang="fa-IR" sz="2800" dirty="0">
                <a:cs typeface="B Nazanin" panose="00000400000000000000" pitchFamily="2" charset="-78"/>
              </a:rPr>
              <a:t>عدم دریافت صحیح نور حامل اینترنت در </a:t>
            </a:r>
            <a:r>
              <a:rPr lang="fa-IR" sz="2800" dirty="0" smtClean="0">
                <a:cs typeface="B Nazanin" panose="00000400000000000000" pitchFamily="2" charset="-78"/>
              </a:rPr>
              <a:t>آفتاب:متاسفانه </a:t>
            </a:r>
            <a:r>
              <a:rPr lang="en-US" sz="2800" dirty="0" smtClean="0">
                <a:cs typeface="B Nazanin" panose="00000400000000000000" pitchFamily="2" charset="-78"/>
              </a:rPr>
              <a:t>LI-FI</a:t>
            </a:r>
            <a:r>
              <a:rPr lang="fa-IR" sz="2800" dirty="0" smtClean="0">
                <a:cs typeface="B Nazanin" panose="00000400000000000000" pitchFamily="2" charset="-78"/>
              </a:rPr>
              <a:t> </a:t>
            </a:r>
            <a:r>
              <a:rPr lang="fa-IR" sz="2800" dirty="0" smtClean="0">
                <a:cs typeface="B Nazanin" panose="00000400000000000000" pitchFamily="2" charset="-78"/>
              </a:rPr>
              <a:t>در زیر تابش نور بخوبی کار نمیکند چون این فناوری از نور استفاده میکند،نور خورشید میتواند در آن اخلال ایجاد کند یا به عبارتی نور لامپ با نور خورشید تداخل پیدا میکند.</a:t>
            </a:r>
            <a:endParaRPr lang="fa-IR" sz="2800" dirty="0">
              <a:solidFill>
                <a:schemeClr val="bg1"/>
              </a:solidFill>
              <a:cs typeface="B Nazanin" panose="00000400000000000000" pitchFamily="2" charset="-78"/>
            </a:endParaRPr>
          </a:p>
        </p:txBody>
      </p:sp>
      <p:sp>
        <p:nvSpPr>
          <p:cNvPr id="5" name="TextBox 4"/>
          <p:cNvSpPr txBox="1"/>
          <p:nvPr/>
        </p:nvSpPr>
        <p:spPr>
          <a:xfrm>
            <a:off x="3657599" y="6142105"/>
            <a:ext cx="5974773" cy="369332"/>
          </a:xfrm>
          <a:prstGeom prst="rect">
            <a:avLst/>
          </a:prstGeom>
          <a:noFill/>
        </p:spPr>
        <p:txBody>
          <a:bodyPr wrap="square" rtlCol="0">
            <a:spAutoFit/>
          </a:bodyPr>
          <a:lstStyle/>
          <a:p>
            <a:r>
              <a:rPr lang="en-US" dirty="0" err="1">
                <a:solidFill>
                  <a:srgbClr val="FF0000"/>
                </a:solidFill>
                <a:latin typeface=" B "/>
                <a:cs typeface="B Titr" panose="00000700000000000000" pitchFamily="2" charset="-78"/>
              </a:rPr>
              <a:t>E-mail:alimoradi_on@yahoo.com</a:t>
            </a:r>
            <a:endParaRPr lang="en-US" dirty="0"/>
          </a:p>
        </p:txBody>
      </p:sp>
      <p:sp>
        <p:nvSpPr>
          <p:cNvPr id="2" name="Slide Number Placeholder 1"/>
          <p:cNvSpPr>
            <a:spLocks noGrp="1"/>
          </p:cNvSpPr>
          <p:nvPr>
            <p:ph type="sldNum" sz="quarter" idx="12"/>
          </p:nvPr>
        </p:nvSpPr>
        <p:spPr/>
        <p:txBody>
          <a:bodyPr/>
          <a:lstStyle/>
          <a:p>
            <a:fld id="{51FB71EE-74AD-40FA-80B3-970E5C4ADCBA}" type="slidenum">
              <a:rPr lang="en-US" smtClean="0"/>
              <a:t>15</a:t>
            </a:fld>
            <a:endParaRPr lang="en-US"/>
          </a:p>
        </p:txBody>
      </p:sp>
    </p:spTree>
    <p:extLst>
      <p:ext uri="{BB962C8B-B14F-4D97-AF65-F5344CB8AC3E}">
        <p14:creationId xmlns:p14="http://schemas.microsoft.com/office/powerpoint/2010/main" val="39801450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391885" y="344384"/>
            <a:ext cx="11590317" cy="4893647"/>
          </a:xfrm>
          <a:prstGeom prst="rect">
            <a:avLst/>
          </a:prstGeom>
          <a:noFill/>
        </p:spPr>
        <p:txBody>
          <a:bodyPr wrap="square" rtlCol="0">
            <a:spAutoFit/>
          </a:bodyPr>
          <a:lstStyle/>
          <a:p>
            <a:pPr algn="ctr" rtl="1"/>
            <a:r>
              <a:rPr lang="fa-IR" sz="3200" dirty="0" smtClean="0">
                <a:solidFill>
                  <a:srgbClr val="FF0000"/>
                </a:solidFill>
                <a:latin typeface="Elephant" panose="02020904090505020303" pitchFamily="18" charset="0"/>
              </a:rPr>
              <a:t>تنها استانداردی که میتوان برای این فناوری در نظر گرفت :</a:t>
            </a:r>
          </a:p>
          <a:p>
            <a:pPr algn="ctr" rtl="1"/>
            <a:r>
              <a:rPr lang="en-US" sz="3200" dirty="0">
                <a:solidFill>
                  <a:srgbClr val="FF0000"/>
                </a:solidFill>
                <a:latin typeface="Elephant" panose="02020904090505020303" pitchFamily="18" charset="0"/>
              </a:rPr>
              <a:t>OFDM</a:t>
            </a:r>
            <a:r>
              <a:rPr lang="fa-IR" sz="3200" dirty="0" smtClean="0">
                <a:solidFill>
                  <a:srgbClr val="FF0000"/>
                </a:solidFill>
                <a:latin typeface="Elephant" panose="02020904090505020303" pitchFamily="18" charset="0"/>
              </a:rPr>
              <a:t> </a:t>
            </a:r>
            <a:r>
              <a:rPr lang="fa-IR" sz="2400" dirty="0" smtClean="0">
                <a:solidFill>
                  <a:schemeClr val="bg1"/>
                </a:solidFill>
                <a:latin typeface="Elephant" panose="02020904090505020303" pitchFamily="18" charset="0"/>
              </a:rPr>
              <a:t>بهترین انتخاب بعنوان یک روش مدولاسیون دیجیتال برای </a:t>
            </a:r>
            <a:r>
              <a:rPr lang="en-US" sz="2400" dirty="0" smtClean="0">
                <a:solidFill>
                  <a:schemeClr val="bg1"/>
                </a:solidFill>
                <a:latin typeface="Elephant" panose="02020904090505020303" pitchFamily="18" charset="0"/>
              </a:rPr>
              <a:t>LI-FI </a:t>
            </a:r>
            <a:r>
              <a:rPr lang="fa-IR" sz="2400" dirty="0" smtClean="0">
                <a:solidFill>
                  <a:schemeClr val="bg1"/>
                </a:solidFill>
                <a:latin typeface="Elephant" panose="02020904090505020303" pitchFamily="18" charset="0"/>
              </a:rPr>
              <a:t> </a:t>
            </a:r>
            <a:r>
              <a:rPr lang="fa-IR" sz="2400" dirty="0" smtClean="0">
                <a:solidFill>
                  <a:schemeClr val="bg1"/>
                </a:solidFill>
                <a:latin typeface="Elephant" panose="02020904090505020303" pitchFamily="18" charset="0"/>
              </a:rPr>
              <a:t>است و دلایل فنی خوبی برای بازبینی </a:t>
            </a:r>
            <a:r>
              <a:rPr lang="en-US" sz="2400" dirty="0" smtClean="0">
                <a:solidFill>
                  <a:schemeClr val="accent4"/>
                </a:solidFill>
                <a:latin typeface="Elephant" panose="02020904090505020303" pitchFamily="18" charset="0"/>
              </a:rPr>
              <a:t>IEEE 802,15,7 VLC</a:t>
            </a:r>
            <a:r>
              <a:rPr lang="fa-IR" sz="2400" dirty="0" smtClean="0">
                <a:solidFill>
                  <a:schemeClr val="accent4"/>
                </a:solidFill>
                <a:latin typeface="Elephant" panose="02020904090505020303" pitchFamily="18" charset="0"/>
              </a:rPr>
              <a:t> </a:t>
            </a:r>
            <a:r>
              <a:rPr lang="fa-IR" sz="2400" dirty="0" smtClean="0">
                <a:solidFill>
                  <a:schemeClr val="bg1"/>
                </a:solidFill>
                <a:latin typeface="Elephant" panose="02020904090505020303" pitchFamily="18" charset="0"/>
              </a:rPr>
              <a:t>است</a:t>
            </a:r>
            <a:endParaRPr lang="en-US" sz="2400" dirty="0" smtClean="0">
              <a:solidFill>
                <a:schemeClr val="bg1"/>
              </a:solidFill>
              <a:latin typeface="Elephant" panose="02020904090505020303" pitchFamily="18" charset="0"/>
            </a:endParaRPr>
          </a:p>
          <a:p>
            <a:pPr rtl="1"/>
            <a:r>
              <a:rPr lang="en-US" sz="3200" dirty="0" smtClean="0">
                <a:solidFill>
                  <a:srgbClr val="FF0000"/>
                </a:solidFill>
                <a:latin typeface="Elephant" panose="02020904090505020303" pitchFamily="18" charset="0"/>
              </a:rPr>
              <a:t>OFDM</a:t>
            </a:r>
            <a:r>
              <a:rPr lang="en-US" sz="3200" dirty="0" smtClean="0">
                <a:solidFill>
                  <a:schemeClr val="bg1"/>
                </a:solidFill>
                <a:latin typeface="Elephant" panose="02020904090505020303" pitchFamily="18" charset="0"/>
              </a:rPr>
              <a:t>=Orthogonal </a:t>
            </a:r>
            <a:r>
              <a:rPr lang="en-US" sz="3200" dirty="0">
                <a:solidFill>
                  <a:schemeClr val="bg1"/>
                </a:solidFill>
                <a:latin typeface="Elephant" panose="02020904090505020303" pitchFamily="18" charset="0"/>
              </a:rPr>
              <a:t>Frequency-Division </a:t>
            </a:r>
            <a:r>
              <a:rPr lang="en-US" sz="3200" dirty="0" smtClean="0">
                <a:solidFill>
                  <a:schemeClr val="bg1"/>
                </a:solidFill>
                <a:latin typeface="Elephant" panose="02020904090505020303" pitchFamily="18" charset="0"/>
              </a:rPr>
              <a:t>Multiplexing</a:t>
            </a:r>
          </a:p>
          <a:p>
            <a:pPr algn="ctr" rtl="1"/>
            <a:r>
              <a:rPr lang="fa-IR" sz="3200" dirty="0">
                <a:solidFill>
                  <a:schemeClr val="bg1"/>
                </a:solidFill>
              </a:rPr>
              <a:t>مدولاسیون تقسیم فرکانس عمود </a:t>
            </a:r>
            <a:r>
              <a:rPr lang="fa-IR" sz="3200" dirty="0" smtClean="0">
                <a:solidFill>
                  <a:schemeClr val="bg1"/>
                </a:solidFill>
              </a:rPr>
              <a:t>برهم</a:t>
            </a:r>
            <a:endParaRPr lang="en-US" sz="3200" dirty="0" smtClean="0">
              <a:solidFill>
                <a:schemeClr val="bg1"/>
              </a:solidFill>
            </a:endParaRPr>
          </a:p>
          <a:p>
            <a:pPr algn="ctr" rtl="1"/>
            <a:r>
              <a:rPr lang="fa-IR" sz="3200" dirty="0">
                <a:solidFill>
                  <a:schemeClr val="bg1"/>
                </a:solidFill>
              </a:rPr>
              <a:t>یعنی یک بازه فرکانسی را به چندین فرکانس حامل یا به عبارت علمی تر </a:t>
            </a:r>
            <a:r>
              <a:rPr lang="fa-IR" sz="3200" dirty="0" smtClean="0">
                <a:solidFill>
                  <a:schemeClr val="bg1"/>
                </a:solidFill>
              </a:rPr>
              <a:t>زیرحامل</a:t>
            </a:r>
            <a:r>
              <a:rPr lang="en-US" sz="3200" dirty="0" smtClean="0">
                <a:solidFill>
                  <a:schemeClr val="bg1"/>
                </a:solidFill>
              </a:rPr>
              <a:t>(Sub </a:t>
            </a:r>
            <a:r>
              <a:rPr lang="en-US" sz="3200" dirty="0">
                <a:solidFill>
                  <a:schemeClr val="bg1"/>
                </a:solidFill>
              </a:rPr>
              <a:t>Carrier) </a:t>
            </a:r>
            <a:r>
              <a:rPr lang="fa-IR" sz="3200" dirty="0">
                <a:solidFill>
                  <a:schemeClr val="bg1"/>
                </a:solidFill>
              </a:rPr>
              <a:t>تقسیم می‌کردند و بر روی هرکدام از این زیر حامل‌ها بخشی از اطلاعات را ارسال می‌کردند. مزیتهای این روش </a:t>
            </a:r>
            <a:r>
              <a:rPr lang="fa-IR" sz="3200" dirty="0">
                <a:solidFill>
                  <a:srgbClr val="FF0000"/>
                </a:solidFill>
              </a:rPr>
              <a:t>ارسال دیتا به صورت موازی </a:t>
            </a:r>
            <a:r>
              <a:rPr lang="fa-IR" sz="3200" dirty="0">
                <a:solidFill>
                  <a:schemeClr val="bg1"/>
                </a:solidFill>
              </a:rPr>
              <a:t>و غلبه بر محو شدگی درفرکانس مورد نظر </a:t>
            </a:r>
            <a:r>
              <a:rPr lang="en-US" sz="3200" dirty="0">
                <a:solidFill>
                  <a:schemeClr val="bg1"/>
                </a:solidFill>
              </a:rPr>
              <a:t>(</a:t>
            </a:r>
            <a:r>
              <a:rPr lang="en-US" sz="3200" dirty="0" smtClean="0">
                <a:solidFill>
                  <a:schemeClr val="bg1"/>
                </a:solidFill>
              </a:rPr>
              <a:t>Frequency </a:t>
            </a:r>
            <a:r>
              <a:rPr lang="en-US" sz="3200" dirty="0">
                <a:solidFill>
                  <a:schemeClr val="bg1"/>
                </a:solidFill>
              </a:rPr>
              <a:t>Selective Fading) </a:t>
            </a:r>
            <a:r>
              <a:rPr lang="fa-IR" sz="3200" dirty="0">
                <a:solidFill>
                  <a:schemeClr val="bg1"/>
                </a:solidFill>
              </a:rPr>
              <a:t>است</a:t>
            </a:r>
            <a:endParaRPr lang="en-US" sz="3200" dirty="0" smtClean="0">
              <a:solidFill>
                <a:schemeClr val="bg1"/>
              </a:solidFill>
            </a:endParaRPr>
          </a:p>
          <a:p>
            <a:pPr rtl="1"/>
            <a:endParaRPr lang="en-US" sz="3200" dirty="0">
              <a:solidFill>
                <a:schemeClr val="bg1"/>
              </a:solidFill>
              <a:latin typeface="Elephant" panose="02020904090505020303" pitchFamily="18" charset="0"/>
            </a:endParaRPr>
          </a:p>
        </p:txBody>
      </p:sp>
      <p:sp>
        <p:nvSpPr>
          <p:cNvPr id="3" name="Slide Number Placeholder 2"/>
          <p:cNvSpPr>
            <a:spLocks noGrp="1"/>
          </p:cNvSpPr>
          <p:nvPr>
            <p:ph type="sldNum" sz="quarter" idx="12"/>
          </p:nvPr>
        </p:nvSpPr>
        <p:spPr/>
        <p:txBody>
          <a:bodyPr/>
          <a:lstStyle/>
          <a:p>
            <a:fld id="{51FB71EE-74AD-40FA-80B3-970E5C4ADCBA}" type="slidenum">
              <a:rPr lang="en-US" smtClean="0"/>
              <a:t>16</a:t>
            </a:fld>
            <a:endParaRPr lang="en-US"/>
          </a:p>
        </p:txBody>
      </p:sp>
    </p:spTree>
    <p:extLst>
      <p:ext uri="{BB962C8B-B14F-4D97-AF65-F5344CB8AC3E}">
        <p14:creationId xmlns:p14="http://schemas.microsoft.com/office/powerpoint/2010/main" val="2662832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Line 96"/>
          <p:cNvSpPr>
            <a:spLocks noChangeShapeType="1"/>
          </p:cNvSpPr>
          <p:nvPr/>
        </p:nvSpPr>
        <p:spPr bwMode="auto">
          <a:xfrm>
            <a:off x="5896874" y="2907904"/>
            <a:ext cx="4800600"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Text Box 97"/>
          <p:cNvSpPr txBox="1">
            <a:spLocks noChangeArrowheads="1"/>
          </p:cNvSpPr>
          <p:nvPr/>
        </p:nvSpPr>
        <p:spPr bwMode="auto">
          <a:xfrm>
            <a:off x="5741371" y="2307226"/>
            <a:ext cx="50593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a:buNone/>
            </a:pPr>
            <a:r>
              <a:rPr lang="fa-IR" dirty="0" smtClean="0">
                <a:solidFill>
                  <a:schemeClr val="bg1"/>
                </a:solidFill>
                <a:cs typeface="B Nazanin" panose="00000400000000000000" pitchFamily="2" charset="-78"/>
              </a:rPr>
              <a:t>بر خلاف </a:t>
            </a:r>
            <a:r>
              <a:rPr lang="en-US" dirty="0" smtClean="0">
                <a:solidFill>
                  <a:schemeClr val="bg1"/>
                </a:solidFill>
                <a:cs typeface="B Nazanin" panose="00000400000000000000" pitchFamily="2" charset="-78"/>
              </a:rPr>
              <a:t> </a:t>
            </a:r>
            <a:r>
              <a:rPr lang="en-US" dirty="0" smtClean="0">
                <a:solidFill>
                  <a:schemeClr val="bg1"/>
                </a:solidFill>
                <a:cs typeface="B Nazanin" panose="00000400000000000000" pitchFamily="2" charset="-78"/>
              </a:rPr>
              <a:t>Wi-Fi</a:t>
            </a:r>
            <a:r>
              <a:rPr lang="fa-IR" dirty="0" smtClean="0">
                <a:solidFill>
                  <a:schemeClr val="bg1"/>
                </a:solidFill>
                <a:cs typeface="B Nazanin" panose="00000400000000000000" pitchFamily="2" charset="-78"/>
              </a:rPr>
              <a:t>زیر </a:t>
            </a:r>
            <a:r>
              <a:rPr lang="fa-IR" dirty="0" smtClean="0">
                <a:solidFill>
                  <a:schemeClr val="bg1"/>
                </a:solidFill>
                <a:cs typeface="B Nazanin" panose="00000400000000000000" pitchFamily="2" charset="-78"/>
              </a:rPr>
              <a:t>آب هم کار میکند</a:t>
            </a:r>
            <a:endParaRPr lang="fa-IR" dirty="0">
              <a:solidFill>
                <a:schemeClr val="bg1"/>
              </a:solidFill>
              <a:cs typeface="B Nazanin" panose="00000400000000000000" pitchFamily="2" charset="-78"/>
            </a:endParaRPr>
          </a:p>
        </p:txBody>
      </p:sp>
      <p:sp>
        <p:nvSpPr>
          <p:cNvPr id="9" name="Line 99"/>
          <p:cNvSpPr>
            <a:spLocks noChangeShapeType="1"/>
          </p:cNvSpPr>
          <p:nvPr/>
        </p:nvSpPr>
        <p:spPr bwMode="auto">
          <a:xfrm>
            <a:off x="5896874" y="3822304"/>
            <a:ext cx="4800600"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 name="Text Box 100"/>
          <p:cNvSpPr txBox="1">
            <a:spLocks noChangeArrowheads="1"/>
          </p:cNvSpPr>
          <p:nvPr/>
        </p:nvSpPr>
        <p:spPr bwMode="auto">
          <a:xfrm>
            <a:off x="6678509" y="3194349"/>
            <a:ext cx="35525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fa-IR" dirty="0" smtClean="0">
                <a:solidFill>
                  <a:schemeClr val="bg1"/>
                </a:solidFill>
                <a:cs typeface="B Nazanin" panose="00000400000000000000" pitchFamily="2" charset="-78"/>
              </a:rPr>
              <a:t>پتروشیمی و سکوهای نفتی</a:t>
            </a:r>
            <a:endParaRPr lang="fa-IR" dirty="0">
              <a:solidFill>
                <a:schemeClr val="bg1"/>
              </a:solidFill>
              <a:cs typeface="B Nazanin" panose="00000400000000000000" pitchFamily="2" charset="-78"/>
            </a:endParaRPr>
          </a:p>
        </p:txBody>
      </p:sp>
      <p:sp>
        <p:nvSpPr>
          <p:cNvPr id="11" name="Line 110"/>
          <p:cNvSpPr>
            <a:spLocks noChangeShapeType="1"/>
          </p:cNvSpPr>
          <p:nvPr/>
        </p:nvSpPr>
        <p:spPr bwMode="auto">
          <a:xfrm>
            <a:off x="5971758" y="4753391"/>
            <a:ext cx="4800600"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Text Box 111"/>
          <p:cNvSpPr txBox="1">
            <a:spLocks noChangeArrowheads="1"/>
          </p:cNvSpPr>
          <p:nvPr/>
        </p:nvSpPr>
        <p:spPr bwMode="auto">
          <a:xfrm>
            <a:off x="6154787" y="4159224"/>
            <a:ext cx="50241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fa-IR" dirty="0" smtClean="0">
                <a:solidFill>
                  <a:schemeClr val="bg1"/>
                </a:solidFill>
                <a:cs typeface="B Nazanin" panose="00000400000000000000" pitchFamily="2" charset="-78"/>
              </a:rPr>
              <a:t>در مواقع بحرانی مانند زلزله و سیل و ...</a:t>
            </a:r>
            <a:endParaRPr lang="fa-IR" dirty="0">
              <a:solidFill>
                <a:schemeClr val="bg1"/>
              </a:solidFill>
              <a:cs typeface="B Nazanin" panose="00000400000000000000" pitchFamily="2" charset="-78"/>
            </a:endParaRPr>
          </a:p>
        </p:txBody>
      </p:sp>
      <p:grpSp>
        <p:nvGrpSpPr>
          <p:cNvPr id="15" name="Group 88"/>
          <p:cNvGrpSpPr>
            <a:grpSpLocks/>
          </p:cNvGrpSpPr>
          <p:nvPr/>
        </p:nvGrpSpPr>
        <p:grpSpPr bwMode="auto">
          <a:xfrm>
            <a:off x="10748011" y="2343690"/>
            <a:ext cx="762000" cy="665163"/>
            <a:chOff x="1110" y="2656"/>
            <a:chExt cx="1549" cy="1351"/>
          </a:xfrm>
        </p:grpSpPr>
        <p:sp>
          <p:nvSpPr>
            <p:cNvPr id="16" name="AutoShape 89"/>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17" name="AutoShape 9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18" name="AutoShape 9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lgn="r" rtl="1" eaLnBrk="1" hangingPunct="1">
                <a:defRPr/>
              </a:pPr>
              <a:endParaRPr lang="zh-CN" altLang="en-US">
                <a:latin typeface="Arial" charset="0"/>
                <a:ea typeface="宋体" pitchFamily="2" charset="-122"/>
              </a:endParaRPr>
            </a:p>
          </p:txBody>
        </p:sp>
      </p:grpSp>
      <p:grpSp>
        <p:nvGrpSpPr>
          <p:cNvPr id="19" name="Group 92"/>
          <p:cNvGrpSpPr>
            <a:grpSpLocks/>
          </p:cNvGrpSpPr>
          <p:nvPr/>
        </p:nvGrpSpPr>
        <p:grpSpPr bwMode="auto">
          <a:xfrm>
            <a:off x="10728916" y="3246765"/>
            <a:ext cx="762000" cy="665163"/>
            <a:chOff x="3174" y="2656"/>
            <a:chExt cx="1549" cy="1351"/>
          </a:xfrm>
        </p:grpSpPr>
        <p:sp>
          <p:nvSpPr>
            <p:cNvPr id="20" name="AutoShape 9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21" name="AutoShape 9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22" name="AutoShape 95"/>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lgn="r" rtl="1" eaLnBrk="1" hangingPunct="1">
                <a:defRPr/>
              </a:pPr>
              <a:endParaRPr lang="zh-CN" altLang="en-US">
                <a:latin typeface="Arial" charset="0"/>
                <a:ea typeface="宋体" pitchFamily="2" charset="-122"/>
              </a:endParaRPr>
            </a:p>
          </p:txBody>
        </p:sp>
      </p:grpSp>
      <p:sp>
        <p:nvSpPr>
          <p:cNvPr id="23" name="Text Box 98"/>
          <p:cNvSpPr txBox="1">
            <a:spLocks noChangeArrowheads="1"/>
          </p:cNvSpPr>
          <p:nvPr/>
        </p:nvSpPr>
        <p:spPr bwMode="gray">
          <a:xfrm>
            <a:off x="10919800" y="2466886"/>
            <a:ext cx="357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a:spcBef>
                <a:spcPct val="0"/>
              </a:spcBef>
              <a:buClrTx/>
              <a:buSzTx/>
              <a:buFontTx/>
              <a:buNone/>
            </a:pPr>
            <a:r>
              <a:rPr lang="fa-IR" altLang="zh-CN" sz="2400" b="1" dirty="0">
                <a:ea typeface="SimSun" panose="02010600030101010101" pitchFamily="2" charset="-122"/>
              </a:rPr>
              <a:t>1</a:t>
            </a:r>
            <a:endParaRPr lang="en-US" altLang="zh-CN" sz="2400" b="1" dirty="0">
              <a:ea typeface="SimSun" panose="02010600030101010101" pitchFamily="2" charset="-122"/>
            </a:endParaRPr>
          </a:p>
        </p:txBody>
      </p:sp>
      <p:sp>
        <p:nvSpPr>
          <p:cNvPr id="24" name="Text Box 101"/>
          <p:cNvSpPr txBox="1">
            <a:spLocks noChangeArrowheads="1"/>
          </p:cNvSpPr>
          <p:nvPr/>
        </p:nvSpPr>
        <p:spPr bwMode="gray">
          <a:xfrm>
            <a:off x="10912768" y="3332074"/>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a:spcBef>
                <a:spcPct val="0"/>
              </a:spcBef>
              <a:buClrTx/>
              <a:buSzTx/>
              <a:buFontTx/>
              <a:buNone/>
            </a:pPr>
            <a:r>
              <a:rPr lang="en-US" altLang="zh-CN" sz="2400" b="1">
                <a:ea typeface="SimSun" panose="02010600030101010101" pitchFamily="2" charset="-122"/>
              </a:rPr>
              <a:t>2</a:t>
            </a:r>
          </a:p>
        </p:txBody>
      </p:sp>
      <p:grpSp>
        <p:nvGrpSpPr>
          <p:cNvPr id="25" name="Group 102"/>
          <p:cNvGrpSpPr>
            <a:grpSpLocks/>
          </p:cNvGrpSpPr>
          <p:nvPr/>
        </p:nvGrpSpPr>
        <p:grpSpPr bwMode="auto">
          <a:xfrm>
            <a:off x="10728916" y="4138940"/>
            <a:ext cx="762000" cy="665163"/>
            <a:chOff x="1110" y="2656"/>
            <a:chExt cx="1549" cy="1351"/>
          </a:xfrm>
        </p:grpSpPr>
        <p:sp>
          <p:nvSpPr>
            <p:cNvPr id="26" name="AutoShape 103"/>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27" name="AutoShape 104"/>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28" name="AutoShape 105"/>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lgn="r" rtl="1" eaLnBrk="1" hangingPunct="1">
                <a:defRPr/>
              </a:pPr>
              <a:endParaRPr lang="zh-CN" altLang="en-US">
                <a:latin typeface="Arial" charset="0"/>
                <a:ea typeface="宋体" pitchFamily="2" charset="-122"/>
              </a:endParaRPr>
            </a:p>
          </p:txBody>
        </p:sp>
      </p:grpSp>
      <p:sp>
        <p:nvSpPr>
          <p:cNvPr id="33" name="Text Box 112"/>
          <p:cNvSpPr txBox="1">
            <a:spLocks noChangeArrowheads="1"/>
          </p:cNvSpPr>
          <p:nvPr/>
        </p:nvSpPr>
        <p:spPr bwMode="gray">
          <a:xfrm>
            <a:off x="10912768" y="4224249"/>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a:spcBef>
                <a:spcPct val="0"/>
              </a:spcBef>
              <a:buClrTx/>
              <a:buSzTx/>
              <a:buFontTx/>
              <a:buNone/>
            </a:pPr>
            <a:r>
              <a:rPr lang="en-US" altLang="zh-CN" sz="2400" b="1">
                <a:ea typeface="SimSun" panose="02010600030101010101" pitchFamily="2" charset="-122"/>
              </a:rPr>
              <a:t>3</a:t>
            </a:r>
          </a:p>
        </p:txBody>
      </p:sp>
      <p:sp>
        <p:nvSpPr>
          <p:cNvPr id="6" name="TextBox 5"/>
          <p:cNvSpPr txBox="1"/>
          <p:nvPr/>
        </p:nvSpPr>
        <p:spPr>
          <a:xfrm>
            <a:off x="6500983" y="848002"/>
            <a:ext cx="5691017" cy="830997"/>
          </a:xfrm>
          <a:prstGeom prst="rect">
            <a:avLst/>
          </a:prstGeom>
          <a:noFill/>
        </p:spPr>
        <p:txBody>
          <a:bodyPr wrap="square" rtlCol="0">
            <a:spAutoFit/>
          </a:bodyPr>
          <a:lstStyle/>
          <a:p>
            <a:r>
              <a:rPr lang="en-US" sz="4800" dirty="0" smtClean="0">
                <a:solidFill>
                  <a:schemeClr val="accent4"/>
                </a:solidFill>
                <a:latin typeface="Elephant" panose="02020904090505020303" pitchFamily="18" charset="0"/>
              </a:rPr>
              <a:t>LI-FI</a:t>
            </a:r>
            <a:r>
              <a:rPr lang="fa-IR" sz="4800" dirty="0" smtClean="0">
                <a:solidFill>
                  <a:schemeClr val="bg1"/>
                </a:solidFill>
                <a:latin typeface="Elephant" panose="02020904090505020303" pitchFamily="18" charset="0"/>
                <a:cs typeface="B Nazanin" panose="00000400000000000000" pitchFamily="2" charset="-78"/>
              </a:rPr>
              <a:t>کاربردهای  </a:t>
            </a:r>
            <a:endParaRPr lang="en-US" sz="4800" dirty="0">
              <a:solidFill>
                <a:schemeClr val="bg1"/>
              </a:solidFill>
              <a:latin typeface="Elephant" panose="02020904090505020303" pitchFamily="18" charset="0"/>
              <a:cs typeface="B Nazanin" panose="00000400000000000000" pitchFamily="2" charset="-78"/>
            </a:endParaRPr>
          </a:p>
        </p:txBody>
      </p:sp>
      <p:sp>
        <p:nvSpPr>
          <p:cNvPr id="29" name="Line 110"/>
          <p:cNvSpPr>
            <a:spLocks noChangeShapeType="1"/>
          </p:cNvSpPr>
          <p:nvPr/>
        </p:nvSpPr>
        <p:spPr bwMode="auto">
          <a:xfrm>
            <a:off x="5896042" y="5624611"/>
            <a:ext cx="4800600"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1" name="Group 102"/>
          <p:cNvGrpSpPr>
            <a:grpSpLocks/>
          </p:cNvGrpSpPr>
          <p:nvPr/>
        </p:nvGrpSpPr>
        <p:grpSpPr bwMode="auto">
          <a:xfrm>
            <a:off x="10728084" y="5049072"/>
            <a:ext cx="762000" cy="665163"/>
            <a:chOff x="1110" y="2656"/>
            <a:chExt cx="1549" cy="1351"/>
          </a:xfrm>
        </p:grpSpPr>
        <p:sp>
          <p:nvSpPr>
            <p:cNvPr id="32" name="AutoShape 103"/>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34" name="AutoShape 104"/>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35" name="AutoShape 105"/>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lgn="r" rtl="1" eaLnBrk="1" hangingPunct="1">
                <a:defRPr/>
              </a:pPr>
              <a:endParaRPr lang="zh-CN" altLang="en-US">
                <a:latin typeface="Arial" charset="0"/>
                <a:ea typeface="宋体" pitchFamily="2" charset="-122"/>
              </a:endParaRPr>
            </a:p>
          </p:txBody>
        </p:sp>
      </p:grpSp>
      <p:sp>
        <p:nvSpPr>
          <p:cNvPr id="36" name="Text Box 112"/>
          <p:cNvSpPr txBox="1">
            <a:spLocks noChangeArrowheads="1"/>
          </p:cNvSpPr>
          <p:nvPr/>
        </p:nvSpPr>
        <p:spPr bwMode="gray">
          <a:xfrm>
            <a:off x="10911936" y="5134381"/>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a:spcBef>
                <a:spcPct val="0"/>
              </a:spcBef>
              <a:buClrTx/>
              <a:buSzTx/>
              <a:buFontTx/>
              <a:buNone/>
            </a:pPr>
            <a:r>
              <a:rPr lang="en-US" altLang="zh-CN" sz="2400" b="1" dirty="0" smtClean="0">
                <a:ea typeface="SimSun" panose="02010600030101010101" pitchFamily="2" charset="-122"/>
              </a:rPr>
              <a:t>4</a:t>
            </a:r>
            <a:endParaRPr lang="en-US" altLang="zh-CN" sz="2400" b="1" dirty="0">
              <a:ea typeface="SimSun" panose="02010600030101010101" pitchFamily="2" charset="-122"/>
            </a:endParaRPr>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8011" y="859326"/>
            <a:ext cx="803909" cy="800718"/>
          </a:xfrm>
          <a:prstGeom prst="rect">
            <a:avLst/>
          </a:prstGeom>
        </p:spPr>
      </p:pic>
      <p:sp>
        <p:nvSpPr>
          <p:cNvPr id="38" name="Line 110"/>
          <p:cNvSpPr>
            <a:spLocks noChangeShapeType="1"/>
          </p:cNvSpPr>
          <p:nvPr/>
        </p:nvSpPr>
        <p:spPr bwMode="auto">
          <a:xfrm>
            <a:off x="5858885" y="6438110"/>
            <a:ext cx="4800600"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39" name="Group 102"/>
          <p:cNvGrpSpPr>
            <a:grpSpLocks/>
          </p:cNvGrpSpPr>
          <p:nvPr/>
        </p:nvGrpSpPr>
        <p:grpSpPr bwMode="auto">
          <a:xfrm>
            <a:off x="10690927" y="5862571"/>
            <a:ext cx="762000" cy="665163"/>
            <a:chOff x="1110" y="2656"/>
            <a:chExt cx="1549" cy="1351"/>
          </a:xfrm>
        </p:grpSpPr>
        <p:sp>
          <p:nvSpPr>
            <p:cNvPr id="40" name="AutoShape 103"/>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41" name="AutoShape 104"/>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42" name="AutoShape 105"/>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lgn="r" rtl="1" eaLnBrk="1" hangingPunct="1">
                <a:defRPr/>
              </a:pPr>
              <a:endParaRPr lang="zh-CN" altLang="en-US">
                <a:latin typeface="Arial" charset="0"/>
                <a:ea typeface="宋体" pitchFamily="2" charset="-122"/>
              </a:endParaRPr>
            </a:p>
          </p:txBody>
        </p:sp>
      </p:grpSp>
      <p:sp>
        <p:nvSpPr>
          <p:cNvPr id="45" name="Text Box 112"/>
          <p:cNvSpPr txBox="1">
            <a:spLocks noChangeArrowheads="1"/>
          </p:cNvSpPr>
          <p:nvPr/>
        </p:nvSpPr>
        <p:spPr bwMode="gray">
          <a:xfrm>
            <a:off x="10874779" y="594788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a:spcBef>
                <a:spcPct val="0"/>
              </a:spcBef>
              <a:buClrTx/>
              <a:buSzTx/>
              <a:buFontTx/>
              <a:buNone/>
            </a:pPr>
            <a:r>
              <a:rPr lang="en-US" altLang="zh-CN" sz="2400" b="1" dirty="0" smtClean="0">
                <a:ea typeface="SimSun" panose="02010600030101010101" pitchFamily="2" charset="-122"/>
              </a:rPr>
              <a:t>5</a:t>
            </a:r>
            <a:endParaRPr lang="en-US" altLang="zh-CN" sz="2400" b="1" dirty="0">
              <a:ea typeface="SimSun" panose="02010600030101010101" pitchFamily="2" charset="-122"/>
            </a:endParaRPr>
          </a:p>
        </p:txBody>
      </p:sp>
      <p:sp>
        <p:nvSpPr>
          <p:cNvPr id="3" name="TextBox 2"/>
          <p:cNvSpPr txBox="1"/>
          <p:nvPr/>
        </p:nvSpPr>
        <p:spPr>
          <a:xfrm>
            <a:off x="7139450" y="4963763"/>
            <a:ext cx="4649246" cy="646331"/>
          </a:xfrm>
          <a:prstGeom prst="rect">
            <a:avLst/>
          </a:prstGeom>
          <a:noFill/>
        </p:spPr>
        <p:txBody>
          <a:bodyPr wrap="square" rtlCol="0">
            <a:spAutoFit/>
          </a:bodyPr>
          <a:lstStyle/>
          <a:p>
            <a:r>
              <a:rPr lang="fa-IR" sz="3600" dirty="0" smtClean="0">
                <a:solidFill>
                  <a:schemeClr val="bg1"/>
                </a:solidFill>
                <a:cs typeface="B Nazanin" panose="00000400000000000000" pitchFamily="2" charset="-78"/>
              </a:rPr>
              <a:t>در کابین هواپیما</a:t>
            </a:r>
            <a:endParaRPr lang="en-US" sz="3600" dirty="0">
              <a:solidFill>
                <a:schemeClr val="bg1"/>
              </a:solidFill>
              <a:cs typeface="B Nazanin" panose="00000400000000000000" pitchFamily="2" charset="-78"/>
            </a:endParaRPr>
          </a:p>
        </p:txBody>
      </p:sp>
      <p:sp>
        <p:nvSpPr>
          <p:cNvPr id="4" name="TextBox 3"/>
          <p:cNvSpPr txBox="1"/>
          <p:nvPr/>
        </p:nvSpPr>
        <p:spPr>
          <a:xfrm>
            <a:off x="6154787" y="5908492"/>
            <a:ext cx="4410391" cy="584775"/>
          </a:xfrm>
          <a:prstGeom prst="rect">
            <a:avLst/>
          </a:prstGeom>
          <a:noFill/>
        </p:spPr>
        <p:txBody>
          <a:bodyPr wrap="square" rtlCol="0">
            <a:spAutoFit/>
          </a:bodyPr>
          <a:lstStyle/>
          <a:p>
            <a:r>
              <a:rPr lang="fa-IR" sz="3200" dirty="0" smtClean="0">
                <a:solidFill>
                  <a:schemeClr val="bg1"/>
                </a:solidFill>
                <a:cs typeface="B Nazanin" panose="00000400000000000000" pitchFamily="2" charset="-78"/>
              </a:rPr>
              <a:t>بعنوان زیرساخت اینترنت اشاء</a:t>
            </a:r>
            <a:endParaRPr lang="en-US" sz="3200" dirty="0">
              <a:solidFill>
                <a:schemeClr val="bg1"/>
              </a:solidFill>
              <a:cs typeface="B Nazanin" panose="00000400000000000000" pitchFamily="2" charset="-78"/>
            </a:endParaRPr>
          </a:p>
        </p:txBody>
      </p:sp>
      <p:sp>
        <p:nvSpPr>
          <p:cNvPr id="5" name="Slide Number Placeholder 4"/>
          <p:cNvSpPr>
            <a:spLocks noGrp="1"/>
          </p:cNvSpPr>
          <p:nvPr>
            <p:ph type="sldNum" sz="quarter" idx="12"/>
          </p:nvPr>
        </p:nvSpPr>
        <p:spPr/>
        <p:txBody>
          <a:bodyPr/>
          <a:lstStyle/>
          <a:p>
            <a:fld id="{51FB71EE-74AD-40FA-80B3-970E5C4ADCBA}" type="slidenum">
              <a:rPr lang="en-US" smtClean="0"/>
              <a:t>17</a:t>
            </a:fld>
            <a:endParaRPr lang="en-US"/>
          </a:p>
        </p:txBody>
      </p:sp>
    </p:spTree>
    <p:extLst>
      <p:ext uri="{BB962C8B-B14F-4D97-AF65-F5344CB8AC3E}">
        <p14:creationId xmlns:p14="http://schemas.microsoft.com/office/powerpoint/2010/main" val="3055264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p:bldP spid="23" grpId="0"/>
      <p:bldP spid="24" grpId="0"/>
      <p:bldP spid="33" grpId="0"/>
      <p:bldP spid="29" grpId="0" animBg="1"/>
      <p:bldP spid="36" grpId="0"/>
      <p:bldP spid="38" grpId="0" animBg="1"/>
      <p:bldP spid="45"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872836" y="779318"/>
            <a:ext cx="10349346" cy="2585323"/>
          </a:xfrm>
          <a:prstGeom prst="rect">
            <a:avLst/>
          </a:prstGeom>
          <a:noFill/>
        </p:spPr>
        <p:txBody>
          <a:bodyPr wrap="square" rtlCol="0">
            <a:spAutoFit/>
          </a:bodyPr>
          <a:lstStyle/>
          <a:p>
            <a:pPr algn="r" rtl="1"/>
            <a:r>
              <a:rPr lang="fa-IR" sz="2400" dirty="0" smtClean="0">
                <a:cs typeface="B Nazanin" panose="00000400000000000000" pitchFamily="2" charset="-78"/>
              </a:rPr>
              <a:t>رادیو(امواج رادیویی) در سکوهای نفتی و پتروشیمی ها ممنوع است چون امکان انفجار را فراهم میکند و در کابین هواپیما بدلیل ایجاد نویز در سیستم هواپیما نیز ممنوع است ولی </a:t>
            </a:r>
            <a:r>
              <a:rPr lang="en-US" sz="2400" dirty="0" smtClean="0">
                <a:cs typeface="B Nazanin" panose="00000400000000000000" pitchFamily="2" charset="-78"/>
              </a:rPr>
              <a:t>LI-FI</a:t>
            </a:r>
            <a:r>
              <a:rPr lang="fa-IR" sz="2400" dirty="0" smtClean="0">
                <a:cs typeface="B Nazanin" panose="00000400000000000000" pitchFamily="2" charset="-78"/>
              </a:rPr>
              <a:t> </a:t>
            </a:r>
            <a:r>
              <a:rPr lang="fa-IR" sz="2400" dirty="0" smtClean="0">
                <a:cs typeface="B Nazanin" panose="00000400000000000000" pitchFamily="2" charset="-78"/>
              </a:rPr>
              <a:t>چون از نور استفاده میکند به هیچ عنوان برای هر دو مورد بالا خطری ندارد و میتوان از آن استفاده کرد.</a:t>
            </a:r>
          </a:p>
          <a:p>
            <a:pPr algn="r" rtl="1"/>
            <a:r>
              <a:rPr lang="fa-IR" sz="2400" dirty="0">
                <a:cs typeface="B Nazanin" panose="00000400000000000000" pitchFamily="2" charset="-78"/>
              </a:rPr>
              <a:t>در مواقع بحرانی مانند زلزله و سیل و </a:t>
            </a:r>
            <a:r>
              <a:rPr lang="fa-IR" sz="2400" dirty="0" smtClean="0">
                <a:cs typeface="B Nazanin" panose="00000400000000000000" pitchFamily="2" charset="-78"/>
              </a:rPr>
              <a:t>... که زیر ساخت ها ممکن است از بین برود میتوانیم براحتی اینترنت را حتی به سیستم روشنایی برق منتقل بکنیم و از طریق لامپهای </a:t>
            </a:r>
            <a:r>
              <a:rPr lang="en-US" sz="2400" dirty="0" smtClean="0">
                <a:cs typeface="B Nazanin" panose="00000400000000000000" pitchFamily="2" charset="-78"/>
              </a:rPr>
              <a:t>LED</a:t>
            </a:r>
            <a:r>
              <a:rPr lang="fa-IR" sz="2400" dirty="0" smtClean="0">
                <a:cs typeface="B Nazanin" panose="00000400000000000000" pitchFamily="2" charset="-78"/>
              </a:rPr>
              <a:t> </a:t>
            </a:r>
            <a:r>
              <a:rPr lang="fa-IR" sz="2400" dirty="0" smtClean="0">
                <a:cs typeface="B Nazanin" panose="00000400000000000000" pitchFamily="2" charset="-78"/>
              </a:rPr>
              <a:t>اینترنت را در تمام سطح شهر منتشر کنیم(میتواند زمینه گسترش اینترنت اشیا یا همان </a:t>
            </a:r>
            <a:r>
              <a:rPr lang="en-US" sz="2400" dirty="0" err="1" smtClean="0">
                <a:cs typeface="B Nazanin" panose="00000400000000000000" pitchFamily="2" charset="-78"/>
              </a:rPr>
              <a:t>iot</a:t>
            </a:r>
            <a:r>
              <a:rPr lang="fa-IR" sz="2400" dirty="0" smtClean="0">
                <a:cs typeface="B Nazanin" panose="00000400000000000000" pitchFamily="2" charset="-78"/>
              </a:rPr>
              <a:t> نیز باشد.در واقع میتواند زیرساخت </a:t>
            </a:r>
            <a:r>
              <a:rPr lang="en-US" sz="2400" dirty="0" err="1" smtClean="0">
                <a:cs typeface="B Nazanin" panose="00000400000000000000" pitchFamily="2" charset="-78"/>
              </a:rPr>
              <a:t>iot</a:t>
            </a:r>
            <a:r>
              <a:rPr lang="fa-IR" sz="2400" dirty="0" smtClean="0">
                <a:cs typeface="B Nazanin" panose="00000400000000000000" pitchFamily="2" charset="-78"/>
              </a:rPr>
              <a:t> باشد.</a:t>
            </a:r>
            <a:endParaRPr lang="fa-IR" sz="2400" dirty="0">
              <a:cs typeface="B Nazanin" panose="00000400000000000000" pitchFamily="2" charset="-78"/>
            </a:endParaRPr>
          </a:p>
          <a:p>
            <a:pPr algn="r" rtl="1"/>
            <a:endParaRPr lang="en-US" dirty="0"/>
          </a:p>
        </p:txBody>
      </p:sp>
      <p:sp>
        <p:nvSpPr>
          <p:cNvPr id="6" name="TextBox 5"/>
          <p:cNvSpPr txBox="1"/>
          <p:nvPr/>
        </p:nvSpPr>
        <p:spPr>
          <a:xfrm>
            <a:off x="3657599" y="6142105"/>
            <a:ext cx="5974773" cy="369332"/>
          </a:xfrm>
          <a:prstGeom prst="rect">
            <a:avLst/>
          </a:prstGeom>
          <a:noFill/>
        </p:spPr>
        <p:txBody>
          <a:bodyPr wrap="square" rtlCol="0">
            <a:spAutoFit/>
          </a:bodyPr>
          <a:lstStyle/>
          <a:p>
            <a:r>
              <a:rPr lang="en-US" dirty="0" err="1">
                <a:solidFill>
                  <a:srgbClr val="FF0000"/>
                </a:solidFill>
                <a:latin typeface=" B "/>
                <a:cs typeface="B Titr" panose="00000700000000000000" pitchFamily="2" charset="-78"/>
              </a:rPr>
              <a:t>E-mail:alimoradi_on@yahoo.com</a:t>
            </a:r>
            <a:endParaRPr lang="en-US" dirty="0"/>
          </a:p>
        </p:txBody>
      </p:sp>
      <p:sp>
        <p:nvSpPr>
          <p:cNvPr id="2" name="Slide Number Placeholder 1"/>
          <p:cNvSpPr>
            <a:spLocks noGrp="1"/>
          </p:cNvSpPr>
          <p:nvPr>
            <p:ph type="sldNum" sz="quarter" idx="12"/>
          </p:nvPr>
        </p:nvSpPr>
        <p:spPr/>
        <p:txBody>
          <a:bodyPr/>
          <a:lstStyle/>
          <a:p>
            <a:fld id="{51FB71EE-74AD-40FA-80B3-970E5C4ADCBA}" type="slidenum">
              <a:rPr lang="en-US" smtClean="0"/>
              <a:t>18</a:t>
            </a:fld>
            <a:endParaRPr lang="en-US"/>
          </a:p>
        </p:txBody>
      </p:sp>
    </p:spTree>
    <p:extLst>
      <p:ext uri="{BB962C8B-B14F-4D97-AF65-F5344CB8AC3E}">
        <p14:creationId xmlns:p14="http://schemas.microsoft.com/office/powerpoint/2010/main" val="3525949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 name="TextBox 4"/>
          <p:cNvSpPr txBox="1"/>
          <p:nvPr/>
        </p:nvSpPr>
        <p:spPr>
          <a:xfrm>
            <a:off x="926275" y="201881"/>
            <a:ext cx="10735294" cy="6247864"/>
          </a:xfrm>
          <a:prstGeom prst="rect">
            <a:avLst/>
          </a:prstGeom>
          <a:noFill/>
        </p:spPr>
        <p:txBody>
          <a:bodyPr wrap="square" rtlCol="0">
            <a:spAutoFit/>
          </a:bodyPr>
          <a:lstStyle/>
          <a:p>
            <a:pPr algn="r"/>
            <a:endParaRPr lang="fa-IR" sz="2000" b="1" dirty="0">
              <a:solidFill>
                <a:schemeClr val="bg1"/>
              </a:solidFill>
              <a:cs typeface="B Nazanin" panose="00000400000000000000" pitchFamily="2" charset="-78"/>
            </a:endParaRPr>
          </a:p>
          <a:p>
            <a:pPr algn="r"/>
            <a:r>
              <a:rPr lang="fa-IR" sz="2000" b="1" dirty="0" smtClean="0">
                <a:solidFill>
                  <a:srgbClr val="FFFF00"/>
                </a:solidFill>
                <a:cs typeface="B Nazanin" panose="00000400000000000000" pitchFamily="2" charset="-78"/>
              </a:rPr>
              <a:t>ها </a:t>
            </a:r>
            <a:r>
              <a:rPr lang="fa-IR" sz="2000" b="1" dirty="0">
                <a:solidFill>
                  <a:srgbClr val="FFFF00"/>
                </a:solidFill>
                <a:cs typeface="B Nazanin" panose="00000400000000000000" pitchFamily="2" charset="-78"/>
              </a:rPr>
              <a:t>نور بیشتری را در هر وات از نور لامپ های رشته ای تولید می </a:t>
            </a:r>
            <a:r>
              <a:rPr lang="fa-IR" sz="2000" b="1" dirty="0" smtClean="0">
                <a:solidFill>
                  <a:srgbClr val="FFFF00"/>
                </a:solidFill>
                <a:cs typeface="B Nazanin" panose="00000400000000000000" pitchFamily="2" charset="-78"/>
              </a:rPr>
              <a:t>کنند</a:t>
            </a:r>
            <a:r>
              <a:rPr lang="en-US" sz="2000" b="1" dirty="0">
                <a:solidFill>
                  <a:srgbClr val="FFFF00"/>
                </a:solidFill>
                <a:cs typeface="B Nazanin" panose="00000400000000000000" pitchFamily="2" charset="-78"/>
              </a:rPr>
              <a:t> </a:t>
            </a:r>
            <a:r>
              <a:rPr lang="en-US" sz="2000" b="1" dirty="0" smtClean="0">
                <a:solidFill>
                  <a:srgbClr val="FFFF00"/>
                </a:solidFill>
                <a:cs typeface="B Nazanin" panose="00000400000000000000" pitchFamily="2" charset="-78"/>
              </a:rPr>
              <a:t>LED </a:t>
            </a:r>
            <a:endParaRPr lang="fa-IR" sz="2000" b="1" dirty="0">
              <a:solidFill>
                <a:srgbClr val="FFFF00"/>
              </a:solidFill>
              <a:cs typeface="B Nazanin" panose="00000400000000000000" pitchFamily="2" charset="-78"/>
            </a:endParaRPr>
          </a:p>
          <a:p>
            <a:pPr algn="r"/>
            <a:r>
              <a:rPr lang="en-US" sz="2000" b="1" dirty="0">
                <a:solidFill>
                  <a:srgbClr val="FFFF00"/>
                </a:solidFill>
                <a:cs typeface="B Nazanin" panose="00000400000000000000" pitchFamily="2" charset="-78"/>
              </a:rPr>
              <a:t>ON-OFF </a:t>
            </a:r>
            <a:r>
              <a:rPr lang="fa-IR" sz="2000" b="1" dirty="0">
                <a:solidFill>
                  <a:srgbClr val="FFFF00"/>
                </a:solidFill>
                <a:cs typeface="B Nazanin" panose="00000400000000000000" pitchFamily="2" charset="-78"/>
              </a:rPr>
              <a:t>زمان</a:t>
            </a:r>
          </a:p>
          <a:p>
            <a:pPr algn="r"/>
            <a:r>
              <a:rPr lang="fa-IR" sz="2000" b="1" dirty="0" smtClean="0">
                <a:solidFill>
                  <a:schemeClr val="bg1"/>
                </a:solidFill>
                <a:cs typeface="B Nazanin" panose="00000400000000000000" pitchFamily="2" charset="-78"/>
              </a:rPr>
              <a:t>ها </a:t>
            </a:r>
            <a:r>
              <a:rPr lang="fa-IR" sz="2000" b="1" dirty="0">
                <a:solidFill>
                  <a:schemeClr val="bg1"/>
                </a:solidFill>
                <a:cs typeface="B Nazanin" panose="00000400000000000000" pitchFamily="2" charset="-78"/>
              </a:rPr>
              <a:t>می توانند خیلی سریع روشن </a:t>
            </a:r>
            <a:r>
              <a:rPr lang="fa-IR" sz="2000" b="1" dirty="0" smtClean="0">
                <a:solidFill>
                  <a:schemeClr val="bg1"/>
                </a:solidFill>
                <a:cs typeface="B Nazanin" panose="00000400000000000000" pitchFamily="2" charset="-78"/>
              </a:rPr>
              <a:t>شوند</a:t>
            </a:r>
            <a:r>
              <a:rPr lang="en-US" sz="2000" b="1" dirty="0">
                <a:solidFill>
                  <a:schemeClr val="bg1"/>
                </a:solidFill>
                <a:cs typeface="B Nazanin" panose="00000400000000000000" pitchFamily="2" charset="-78"/>
              </a:rPr>
              <a:t> </a:t>
            </a:r>
            <a:r>
              <a:rPr lang="en-US" sz="2000" b="1" dirty="0" smtClean="0">
                <a:solidFill>
                  <a:schemeClr val="bg1"/>
                </a:solidFill>
                <a:cs typeface="B Nazanin" panose="00000400000000000000" pitchFamily="2" charset="-78"/>
              </a:rPr>
              <a:t>LED</a:t>
            </a:r>
            <a:endParaRPr lang="fa-IR" sz="2000" b="1" dirty="0">
              <a:solidFill>
                <a:schemeClr val="bg1"/>
              </a:solidFill>
              <a:cs typeface="B Nazanin" panose="00000400000000000000" pitchFamily="2" charset="-78"/>
            </a:endParaRPr>
          </a:p>
          <a:p>
            <a:pPr algn="r"/>
            <a:r>
              <a:rPr lang="fa-IR" sz="2000" b="1" dirty="0">
                <a:solidFill>
                  <a:srgbClr val="FFFF00"/>
                </a:solidFill>
                <a:cs typeface="B Nazanin" panose="00000400000000000000" pitchFamily="2" charset="-78"/>
              </a:rPr>
              <a:t>سمی بودن</a:t>
            </a:r>
          </a:p>
          <a:p>
            <a:pPr algn="r"/>
            <a:r>
              <a:rPr lang="fa-IR" sz="2000" b="1" dirty="0">
                <a:solidFill>
                  <a:schemeClr val="bg1"/>
                </a:solidFill>
                <a:cs typeface="B Nazanin" panose="00000400000000000000" pitchFamily="2" charset="-78"/>
              </a:rPr>
              <a:t>برخلاف لامپهای فلورسنت، </a:t>
            </a:r>
            <a:r>
              <a:rPr lang="fa-IR" sz="2000" b="1" dirty="0" smtClean="0">
                <a:solidFill>
                  <a:schemeClr val="bg1"/>
                </a:solidFill>
                <a:cs typeface="B Nazanin" panose="00000400000000000000" pitchFamily="2" charset="-78"/>
              </a:rPr>
              <a:t>ها </a:t>
            </a:r>
            <a:r>
              <a:rPr lang="fa-IR" sz="2000" b="1" dirty="0">
                <a:solidFill>
                  <a:schemeClr val="bg1"/>
                </a:solidFill>
                <a:cs typeface="B Nazanin" panose="00000400000000000000" pitchFamily="2" charset="-78"/>
              </a:rPr>
              <a:t>جیوه </a:t>
            </a:r>
            <a:r>
              <a:rPr lang="fa-IR" sz="2000" b="1" dirty="0" smtClean="0">
                <a:solidFill>
                  <a:schemeClr val="bg1"/>
                </a:solidFill>
                <a:cs typeface="B Nazanin" panose="00000400000000000000" pitchFamily="2" charset="-78"/>
              </a:rPr>
              <a:t>ندارند</a:t>
            </a:r>
            <a:r>
              <a:rPr lang="en-US" sz="2000" b="1" dirty="0">
                <a:solidFill>
                  <a:schemeClr val="bg1"/>
                </a:solidFill>
                <a:cs typeface="B Nazanin" panose="00000400000000000000" pitchFamily="2" charset="-78"/>
              </a:rPr>
              <a:t> </a:t>
            </a:r>
            <a:r>
              <a:rPr lang="en-US" sz="2000" b="1" dirty="0" smtClean="0">
                <a:solidFill>
                  <a:schemeClr val="bg1"/>
                </a:solidFill>
                <a:cs typeface="B Nazanin" panose="00000400000000000000" pitchFamily="2" charset="-78"/>
              </a:rPr>
              <a:t>LED</a:t>
            </a:r>
            <a:endParaRPr lang="fa-IR" sz="2000" b="1" dirty="0">
              <a:solidFill>
                <a:schemeClr val="bg1"/>
              </a:solidFill>
              <a:cs typeface="B Nazanin" panose="00000400000000000000" pitchFamily="2" charset="-78"/>
            </a:endParaRPr>
          </a:p>
          <a:p>
            <a:pPr algn="r"/>
            <a:r>
              <a:rPr lang="en-US" sz="2000" b="1" dirty="0" smtClean="0">
                <a:solidFill>
                  <a:srgbClr val="FFFF00"/>
                </a:solidFill>
                <a:cs typeface="B Nazanin" panose="00000400000000000000" pitchFamily="2" charset="-78"/>
              </a:rPr>
              <a:t>Free Band</a:t>
            </a:r>
            <a:endParaRPr lang="fa-IR" sz="2000" b="1" dirty="0">
              <a:solidFill>
                <a:srgbClr val="FFFF00"/>
              </a:solidFill>
              <a:cs typeface="B Nazanin" panose="00000400000000000000" pitchFamily="2" charset="-78"/>
            </a:endParaRPr>
          </a:p>
          <a:p>
            <a:pPr algn="r" rtl="1"/>
            <a:r>
              <a:rPr lang="en-US" sz="2000" b="1" dirty="0" smtClean="0">
                <a:solidFill>
                  <a:schemeClr val="bg1"/>
                </a:solidFill>
                <a:cs typeface="B Nazanin" panose="00000400000000000000" pitchFamily="2" charset="-78"/>
              </a:rPr>
              <a:t>LI-FI </a:t>
            </a:r>
            <a:r>
              <a:rPr lang="fa-IR" sz="2000" b="1" dirty="0">
                <a:solidFill>
                  <a:schemeClr val="bg1"/>
                </a:solidFill>
                <a:cs typeface="B Nazanin" panose="00000400000000000000" pitchFamily="2" charset="-78"/>
              </a:rPr>
              <a:t>از </a:t>
            </a:r>
            <a:r>
              <a:rPr lang="en-US" sz="2000" b="1" dirty="0" smtClean="0">
                <a:solidFill>
                  <a:schemeClr val="bg1"/>
                </a:solidFill>
                <a:cs typeface="B Nazanin" panose="00000400000000000000" pitchFamily="2" charset="-78"/>
              </a:rPr>
              <a:t> band</a:t>
            </a:r>
            <a:r>
              <a:rPr lang="fa-IR" sz="2000" b="1" dirty="0" smtClean="0">
                <a:solidFill>
                  <a:schemeClr val="bg1"/>
                </a:solidFill>
                <a:cs typeface="B Nazanin" panose="00000400000000000000" pitchFamily="2" charset="-78"/>
              </a:rPr>
              <a:t>رایگان </a:t>
            </a:r>
            <a:r>
              <a:rPr lang="fa-IR" sz="2000" b="1" dirty="0">
                <a:solidFill>
                  <a:schemeClr val="bg1"/>
                </a:solidFill>
                <a:cs typeface="B Nazanin" panose="00000400000000000000" pitchFamily="2" charset="-78"/>
              </a:rPr>
              <a:t>استفاده می کند که نیازی به مجوز ندارد</a:t>
            </a:r>
          </a:p>
          <a:p>
            <a:pPr algn="r"/>
            <a:r>
              <a:rPr lang="fa-IR" sz="2000" b="1" dirty="0">
                <a:solidFill>
                  <a:srgbClr val="FFFF00"/>
                </a:solidFill>
                <a:cs typeface="B Nazanin" panose="00000400000000000000" pitchFamily="2" charset="-78"/>
              </a:rPr>
              <a:t>سرعت بالا</a:t>
            </a:r>
          </a:p>
          <a:p>
            <a:pPr algn="r"/>
            <a:r>
              <a:rPr lang="fa-IR" sz="2000" b="1" dirty="0" smtClean="0">
                <a:solidFill>
                  <a:srgbClr val="FFFF00"/>
                </a:solidFill>
                <a:cs typeface="B Nazanin" panose="00000400000000000000" pitchFamily="2" charset="-78"/>
              </a:rPr>
              <a:t>خطوط </a:t>
            </a:r>
            <a:r>
              <a:rPr lang="fa-IR" sz="2000" b="1" dirty="0">
                <a:solidFill>
                  <a:srgbClr val="FFFF00"/>
                </a:solidFill>
                <a:cs typeface="B Nazanin" panose="00000400000000000000" pitchFamily="2" charset="-78"/>
              </a:rPr>
              <a:t>هوایی</a:t>
            </a:r>
          </a:p>
          <a:p>
            <a:pPr algn="r"/>
            <a:r>
              <a:rPr lang="fa-IR" sz="2000" b="1" dirty="0" smtClean="0">
                <a:solidFill>
                  <a:schemeClr val="bg1"/>
                </a:solidFill>
                <a:cs typeface="B Nazanin" panose="00000400000000000000" pitchFamily="2" charset="-78"/>
              </a:rPr>
              <a:t> استفاده </a:t>
            </a:r>
            <a:r>
              <a:rPr lang="fa-IR" sz="2000" b="1" dirty="0" smtClean="0">
                <a:solidFill>
                  <a:schemeClr val="bg1"/>
                </a:solidFill>
                <a:cs typeface="B Nazanin" panose="00000400000000000000" pitchFamily="2" charset="-78"/>
              </a:rPr>
              <a:t>کرد</a:t>
            </a:r>
            <a:r>
              <a:rPr lang="en-US" sz="2000" b="1" dirty="0" smtClean="0">
                <a:solidFill>
                  <a:schemeClr val="bg1"/>
                </a:solidFill>
                <a:cs typeface="B Nazanin" panose="00000400000000000000" pitchFamily="2" charset="-78"/>
              </a:rPr>
              <a:t>Wi-Fi </a:t>
            </a:r>
            <a:r>
              <a:rPr lang="fa-IR" sz="2000" b="1" dirty="0" smtClean="0">
                <a:solidFill>
                  <a:schemeClr val="bg1"/>
                </a:solidFill>
                <a:cs typeface="B Nazanin" panose="00000400000000000000" pitchFamily="2" charset="-78"/>
              </a:rPr>
              <a:t>را </a:t>
            </a:r>
            <a:r>
              <a:rPr lang="fa-IR" sz="2000" b="1" dirty="0">
                <a:solidFill>
                  <a:schemeClr val="bg1"/>
                </a:solidFill>
                <a:cs typeface="B Nazanin" panose="00000400000000000000" pitchFamily="2" charset="-78"/>
              </a:rPr>
              <a:t>می توان </a:t>
            </a:r>
            <a:r>
              <a:rPr lang="fa-IR" sz="2000" b="1" dirty="0" smtClean="0">
                <a:solidFill>
                  <a:schemeClr val="bg1"/>
                </a:solidFill>
                <a:cs typeface="B Nazanin" panose="00000400000000000000" pitchFamily="2" charset="-78"/>
              </a:rPr>
              <a:t>بصورت  </a:t>
            </a:r>
            <a:r>
              <a:rPr lang="fa-IR" sz="2000" b="1" dirty="0">
                <a:solidFill>
                  <a:schemeClr val="bg1"/>
                </a:solidFill>
                <a:cs typeface="B Nazanin" panose="00000400000000000000" pitchFamily="2" charset="-78"/>
              </a:rPr>
              <a:t>ایمن در هواپیما بدون تاثیر بر سیگنال های خطوط هوایی بر خلاف </a:t>
            </a:r>
            <a:r>
              <a:rPr lang="en-US" sz="2000" b="1" dirty="0" smtClean="0">
                <a:solidFill>
                  <a:schemeClr val="bg1"/>
                </a:solidFill>
                <a:cs typeface="B Nazanin" panose="00000400000000000000" pitchFamily="2" charset="-78"/>
              </a:rPr>
              <a:t>LI-FI </a:t>
            </a:r>
            <a:endParaRPr lang="en-US" sz="2000" b="1" dirty="0">
              <a:solidFill>
                <a:schemeClr val="bg1"/>
              </a:solidFill>
              <a:cs typeface="B Nazanin" panose="00000400000000000000" pitchFamily="2" charset="-78"/>
            </a:endParaRPr>
          </a:p>
          <a:p>
            <a:pPr algn="r"/>
            <a:r>
              <a:rPr lang="fa-IR" sz="2000" b="1" dirty="0">
                <a:solidFill>
                  <a:srgbClr val="FFFF00"/>
                </a:solidFill>
                <a:cs typeface="B Nazanin" panose="00000400000000000000" pitchFamily="2" charset="-78"/>
              </a:rPr>
              <a:t>مراقبت های بهداشتی</a:t>
            </a:r>
          </a:p>
          <a:p>
            <a:pPr algn="r"/>
            <a:r>
              <a:rPr lang="fa-IR" sz="2000" b="1" dirty="0">
                <a:solidFill>
                  <a:schemeClr val="bg1"/>
                </a:solidFill>
                <a:cs typeface="B Nazanin" panose="00000400000000000000" pitchFamily="2" charset="-78"/>
              </a:rPr>
              <a:t>آن را می توان در دستگاه های پزشکی و در بیمارستان ها </a:t>
            </a:r>
            <a:r>
              <a:rPr lang="fa-IR" sz="2000" b="1" dirty="0" smtClean="0">
                <a:solidFill>
                  <a:schemeClr val="bg1"/>
                </a:solidFill>
                <a:cs typeface="B Nazanin" panose="00000400000000000000" pitchFamily="2" charset="-78"/>
              </a:rPr>
              <a:t>بکار برد چون تداخل رادیویی ندارند</a:t>
            </a:r>
            <a:endParaRPr lang="fa-IR" sz="2000" b="1" dirty="0">
              <a:solidFill>
                <a:schemeClr val="bg1"/>
              </a:solidFill>
              <a:cs typeface="B Nazanin" panose="00000400000000000000" pitchFamily="2" charset="-78"/>
            </a:endParaRPr>
          </a:p>
          <a:p>
            <a:pPr algn="r"/>
            <a:r>
              <a:rPr lang="fa-IR" sz="2000" b="1" dirty="0">
                <a:solidFill>
                  <a:srgbClr val="FFFF00"/>
                </a:solidFill>
                <a:cs typeface="B Nazanin" panose="00000400000000000000" pitchFamily="2" charset="-78"/>
              </a:rPr>
              <a:t>زیر آب</a:t>
            </a:r>
          </a:p>
          <a:p>
            <a:pPr algn="r" rtl="1"/>
            <a:r>
              <a:rPr lang="en-US" sz="2000" b="1" dirty="0" smtClean="0">
                <a:solidFill>
                  <a:schemeClr val="bg1"/>
                </a:solidFill>
                <a:cs typeface="B Nazanin" panose="00000400000000000000" pitchFamily="2" charset="-78"/>
              </a:rPr>
              <a:t>Wi-Fi  </a:t>
            </a:r>
            <a:r>
              <a:rPr lang="fa-IR" sz="2000" b="1" dirty="0" smtClean="0">
                <a:solidFill>
                  <a:schemeClr val="bg1"/>
                </a:solidFill>
                <a:cs typeface="B Nazanin" panose="00000400000000000000" pitchFamily="2" charset="-78"/>
              </a:rPr>
              <a:t>در </a:t>
            </a:r>
            <a:r>
              <a:rPr lang="fa-IR" sz="2000" b="1" dirty="0">
                <a:solidFill>
                  <a:schemeClr val="bg1"/>
                </a:solidFill>
                <a:cs typeface="B Nazanin" panose="00000400000000000000" pitchFamily="2" charset="-78"/>
              </a:rPr>
              <a:t>زیر آب کار نمی کند، </a:t>
            </a:r>
            <a:r>
              <a:rPr lang="fa-IR" sz="2000" b="1" dirty="0" smtClean="0">
                <a:solidFill>
                  <a:schemeClr val="bg1"/>
                </a:solidFill>
                <a:cs typeface="B Nazanin" panose="00000400000000000000" pitchFamily="2" charset="-78"/>
              </a:rPr>
              <a:t>اما</a:t>
            </a:r>
            <a:r>
              <a:rPr lang="en-US" sz="2000" b="1" dirty="0" smtClean="0">
                <a:solidFill>
                  <a:schemeClr val="bg1"/>
                </a:solidFill>
                <a:cs typeface="B Nazanin" panose="00000400000000000000" pitchFamily="2" charset="-78"/>
              </a:rPr>
              <a:t> </a:t>
            </a:r>
            <a:r>
              <a:rPr lang="en-US" sz="2000" b="1" dirty="0" smtClean="0">
                <a:solidFill>
                  <a:schemeClr val="bg1"/>
                </a:solidFill>
                <a:cs typeface="B Nazanin" panose="00000400000000000000" pitchFamily="2" charset="-78"/>
              </a:rPr>
              <a:t>LI-FI  </a:t>
            </a:r>
            <a:r>
              <a:rPr lang="fa-IR" sz="2000" b="1" dirty="0" smtClean="0">
                <a:solidFill>
                  <a:schemeClr val="bg1"/>
                </a:solidFill>
                <a:cs typeface="B Nazanin" panose="00000400000000000000" pitchFamily="2" charset="-78"/>
              </a:rPr>
              <a:t>کار </a:t>
            </a:r>
            <a:r>
              <a:rPr lang="fa-IR" sz="2000" b="1" dirty="0">
                <a:solidFill>
                  <a:schemeClr val="bg1"/>
                </a:solidFill>
                <a:cs typeface="B Nazanin" panose="00000400000000000000" pitchFamily="2" charset="-78"/>
              </a:rPr>
              <a:t>می کند و از این رو می تواند برای اکتشافات زیرین استفاده </a:t>
            </a:r>
            <a:r>
              <a:rPr lang="fa-IR" sz="2000" b="1" dirty="0" smtClean="0">
                <a:solidFill>
                  <a:schemeClr val="bg1"/>
                </a:solidFill>
                <a:cs typeface="B Nazanin" panose="00000400000000000000" pitchFamily="2" charset="-78"/>
              </a:rPr>
              <a:t>شود</a:t>
            </a:r>
            <a:endParaRPr lang="fa-IR" sz="2000" b="1" dirty="0">
              <a:solidFill>
                <a:schemeClr val="bg1"/>
              </a:solidFill>
              <a:cs typeface="B Nazanin" panose="00000400000000000000" pitchFamily="2" charset="-78"/>
            </a:endParaRPr>
          </a:p>
          <a:p>
            <a:pPr algn="r"/>
            <a:r>
              <a:rPr lang="fa-IR" sz="2000" b="1" dirty="0">
                <a:solidFill>
                  <a:srgbClr val="FFFF00"/>
                </a:solidFill>
                <a:cs typeface="B Nazanin" panose="00000400000000000000" pitchFamily="2" charset="-78"/>
              </a:rPr>
              <a:t>کنترل ترافیک</a:t>
            </a:r>
          </a:p>
          <a:p>
            <a:pPr algn="r" rtl="1"/>
            <a:r>
              <a:rPr lang="en-US" sz="2000" b="1" dirty="0" smtClean="0">
                <a:solidFill>
                  <a:schemeClr val="bg1"/>
                </a:solidFill>
                <a:cs typeface="B Nazanin" panose="00000400000000000000" pitchFamily="2" charset="-78"/>
              </a:rPr>
              <a:t>LI-FI </a:t>
            </a:r>
            <a:r>
              <a:rPr lang="fa-IR" sz="2000" b="1" dirty="0">
                <a:solidFill>
                  <a:schemeClr val="bg1"/>
                </a:solidFill>
                <a:cs typeface="B Nazanin" panose="00000400000000000000" pitchFamily="2" charset="-78"/>
              </a:rPr>
              <a:t>می تواند در بزرگراه ها برای برنامه های کنترل ترافیک استفاده شود. اتومبیل می تواند چراغ های مبتنی بر </a:t>
            </a:r>
            <a:r>
              <a:rPr lang="en-US" sz="2000" b="1" dirty="0" smtClean="0">
                <a:solidFill>
                  <a:schemeClr val="bg1"/>
                </a:solidFill>
                <a:cs typeface="B Nazanin" panose="00000400000000000000" pitchFamily="2" charset="-78"/>
              </a:rPr>
              <a:t>LED </a:t>
            </a:r>
            <a:r>
              <a:rPr lang="fa-IR" sz="2000" b="1" dirty="0">
                <a:solidFill>
                  <a:schemeClr val="bg1"/>
                </a:solidFill>
                <a:cs typeface="B Nazanin" panose="00000400000000000000" pitchFamily="2" charset="-78"/>
              </a:rPr>
              <a:t>و </a:t>
            </a:r>
            <a:r>
              <a:rPr lang="en-US" sz="2000" b="1" dirty="0" smtClean="0">
                <a:solidFill>
                  <a:schemeClr val="bg1"/>
                </a:solidFill>
                <a:cs typeface="B Nazanin" panose="00000400000000000000" pitchFamily="2" charset="-78"/>
              </a:rPr>
              <a:t>LED </a:t>
            </a:r>
            <a:r>
              <a:rPr lang="en-US" sz="2000" b="1" dirty="0">
                <a:solidFill>
                  <a:schemeClr val="bg1"/>
                </a:solidFill>
                <a:cs typeface="B Nazanin" panose="00000400000000000000" pitchFamily="2" charset="-78"/>
              </a:rPr>
              <a:t>backlights </a:t>
            </a:r>
            <a:r>
              <a:rPr lang="en-US" sz="2000" b="1" dirty="0" smtClean="0">
                <a:solidFill>
                  <a:schemeClr val="bg1"/>
                </a:solidFill>
                <a:cs typeface="B Nazanin" panose="00000400000000000000" pitchFamily="2" charset="-78"/>
              </a:rPr>
              <a:t> </a:t>
            </a:r>
            <a:r>
              <a:rPr lang="fa-IR" sz="2000" b="1" dirty="0" smtClean="0">
                <a:solidFill>
                  <a:schemeClr val="bg1"/>
                </a:solidFill>
                <a:cs typeface="B Nazanin" panose="00000400000000000000" pitchFamily="2" charset="-78"/>
              </a:rPr>
              <a:t>با </a:t>
            </a:r>
            <a:r>
              <a:rPr lang="fa-IR" sz="2000" b="1" dirty="0">
                <a:solidFill>
                  <a:schemeClr val="bg1"/>
                </a:solidFill>
                <a:cs typeface="B Nazanin" panose="00000400000000000000" pitchFamily="2" charset="-78"/>
              </a:rPr>
              <a:t>اتومبیل های دیگر ارتباط برقرار کند و از وقوع حوادث ترافیکی جلوگیری کند </a:t>
            </a:r>
            <a:endParaRPr lang="en-US" sz="2000" b="1" dirty="0" smtClean="0">
              <a:solidFill>
                <a:schemeClr val="bg1"/>
              </a:solidFill>
              <a:cs typeface="B Nazanin" panose="00000400000000000000" pitchFamily="2" charset="-78"/>
            </a:endParaRPr>
          </a:p>
          <a:p>
            <a:pPr algn="r" rtl="1"/>
            <a:r>
              <a:rPr lang="fa-IR" sz="2000" b="1" dirty="0" smtClean="0">
                <a:solidFill>
                  <a:srgbClr val="FFFF00"/>
                </a:solidFill>
                <a:cs typeface="B Nazanin" panose="00000400000000000000" pitchFamily="2" charset="-78"/>
              </a:rPr>
              <a:t>لامپ </a:t>
            </a:r>
            <a:r>
              <a:rPr lang="fa-IR" sz="2000" b="1" dirty="0">
                <a:solidFill>
                  <a:srgbClr val="FFFF00"/>
                </a:solidFill>
                <a:cs typeface="B Nazanin" panose="00000400000000000000" pitchFamily="2" charset="-78"/>
              </a:rPr>
              <a:t>های خیابان</a:t>
            </a:r>
          </a:p>
          <a:p>
            <a:pPr algn="r"/>
            <a:r>
              <a:rPr lang="fa-IR" sz="2000" b="1" dirty="0">
                <a:solidFill>
                  <a:schemeClr val="bg1"/>
                </a:solidFill>
                <a:cs typeface="B Nazanin" panose="00000400000000000000" pitchFamily="2" charset="-78"/>
              </a:rPr>
              <a:t>هر لامپ خیابانی می تواند به نقطه دسترسی رایگان داده تبدیل </a:t>
            </a:r>
            <a:r>
              <a:rPr lang="fa-IR" sz="2000" b="1" dirty="0" smtClean="0">
                <a:solidFill>
                  <a:schemeClr val="bg1"/>
                </a:solidFill>
                <a:cs typeface="B Nazanin" panose="00000400000000000000" pitchFamily="2" charset="-78"/>
              </a:rPr>
              <a:t>شود</a:t>
            </a:r>
            <a:endParaRPr lang="fa-IR" sz="2000" b="1" dirty="0">
              <a:solidFill>
                <a:schemeClr val="bg1"/>
              </a:solidFill>
              <a:cs typeface="B Nazanin" panose="00000400000000000000" pitchFamily="2" charset="-78"/>
            </a:endParaRPr>
          </a:p>
        </p:txBody>
      </p:sp>
      <p:sp>
        <p:nvSpPr>
          <p:cNvPr id="3" name="Slide Number Placeholder 2"/>
          <p:cNvSpPr>
            <a:spLocks noGrp="1"/>
          </p:cNvSpPr>
          <p:nvPr>
            <p:ph type="sldNum" sz="quarter" idx="12"/>
          </p:nvPr>
        </p:nvSpPr>
        <p:spPr/>
        <p:txBody>
          <a:bodyPr/>
          <a:lstStyle/>
          <a:p>
            <a:fld id="{51FB71EE-74AD-40FA-80B3-970E5C4ADCBA}" type="slidenum">
              <a:rPr lang="en-US" smtClean="0"/>
              <a:t>19</a:t>
            </a:fld>
            <a:endParaRPr lang="en-US"/>
          </a:p>
        </p:txBody>
      </p:sp>
    </p:spTree>
    <p:extLst>
      <p:ext uri="{BB962C8B-B14F-4D97-AF65-F5344CB8AC3E}">
        <p14:creationId xmlns:p14="http://schemas.microsoft.com/office/powerpoint/2010/main" val="290409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2124811" y="906991"/>
            <a:ext cx="11007634" cy="1107996"/>
          </a:xfrm>
          <a:prstGeom prst="rect">
            <a:avLst/>
          </a:prstGeom>
          <a:noFill/>
        </p:spPr>
        <p:txBody>
          <a:bodyPr wrap="square" rtlCol="0">
            <a:spAutoFit/>
          </a:bodyPr>
          <a:lstStyle/>
          <a:p>
            <a:r>
              <a:rPr lang="en-US" sz="6600" dirty="0" smtClean="0">
                <a:solidFill>
                  <a:schemeClr val="accent4"/>
                </a:solidFill>
                <a:latin typeface="Elephant" panose="02020904090505020303" pitchFamily="18" charset="0"/>
              </a:rPr>
              <a:t>LI-FI</a:t>
            </a:r>
            <a:endParaRPr lang="en-US" sz="4800" dirty="0">
              <a:solidFill>
                <a:schemeClr val="bg1"/>
              </a:solidFill>
              <a:latin typeface="Elephant" panose="02020904090505020303" pitchFamily="18" charset="0"/>
            </a:endParaRPr>
          </a:p>
        </p:txBody>
      </p:sp>
      <p:sp>
        <p:nvSpPr>
          <p:cNvPr id="4" name="TextBox 3"/>
          <p:cNvSpPr txBox="1"/>
          <p:nvPr/>
        </p:nvSpPr>
        <p:spPr>
          <a:xfrm>
            <a:off x="4864745" y="1276323"/>
            <a:ext cx="6128657" cy="523220"/>
          </a:xfrm>
          <a:prstGeom prst="rect">
            <a:avLst/>
          </a:prstGeom>
          <a:noFill/>
        </p:spPr>
        <p:txBody>
          <a:bodyPr wrap="square" rtlCol="0">
            <a:spAutoFit/>
          </a:bodyPr>
          <a:lstStyle/>
          <a:p>
            <a:r>
              <a:rPr lang="en-US" sz="2800" u="sng" dirty="0">
                <a:solidFill>
                  <a:schemeClr val="bg1"/>
                </a:solidFill>
                <a:latin typeface="Elephant" panose="02020904090505020303" pitchFamily="18" charset="0"/>
              </a:rPr>
              <a:t>Li</a:t>
            </a:r>
            <a:r>
              <a:rPr lang="en-US" sz="2800" dirty="0">
                <a:solidFill>
                  <a:schemeClr val="bg1"/>
                </a:solidFill>
                <a:latin typeface="Elephant" panose="02020904090505020303" pitchFamily="18" charset="0"/>
              </a:rPr>
              <a:t>ght </a:t>
            </a:r>
            <a:r>
              <a:rPr lang="en-US" sz="2800" u="sng" dirty="0">
                <a:solidFill>
                  <a:schemeClr val="bg1"/>
                </a:solidFill>
                <a:latin typeface="Elephant" panose="02020904090505020303" pitchFamily="18" charset="0"/>
              </a:rPr>
              <a:t>Fi</a:t>
            </a:r>
            <a:r>
              <a:rPr lang="en-US" sz="2800" dirty="0">
                <a:solidFill>
                  <a:schemeClr val="bg1"/>
                </a:solidFill>
                <a:latin typeface="Elephant" panose="02020904090505020303" pitchFamily="18" charset="0"/>
              </a:rPr>
              <a:t>delity</a:t>
            </a:r>
            <a:endParaRPr lang="en-US" sz="2800" dirty="0">
              <a:solidFill>
                <a:schemeClr val="bg1"/>
              </a:solidFill>
              <a:latin typeface="Elephant" panose="02020904090505020303" pitchFamily="18" charset="0"/>
              <a:cs typeface="Times New Roman" panose="02020603050405020304"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866" y="937384"/>
            <a:ext cx="803909" cy="800718"/>
          </a:xfrm>
          <a:prstGeom prst="rect">
            <a:avLst/>
          </a:prstGeom>
        </p:spPr>
      </p:pic>
      <p:sp>
        <p:nvSpPr>
          <p:cNvPr id="5" name="TextBox 4"/>
          <p:cNvSpPr txBox="1"/>
          <p:nvPr/>
        </p:nvSpPr>
        <p:spPr>
          <a:xfrm>
            <a:off x="1883775" y="2497873"/>
            <a:ext cx="5197249" cy="461665"/>
          </a:xfrm>
          <a:prstGeom prst="rect">
            <a:avLst/>
          </a:prstGeom>
          <a:noFill/>
        </p:spPr>
        <p:txBody>
          <a:bodyPr wrap="square" rtlCol="0">
            <a:spAutoFit/>
          </a:bodyPr>
          <a:lstStyle/>
          <a:p>
            <a:r>
              <a:rPr lang="en-US" sz="2400" dirty="0" err="1" smtClean="0">
                <a:solidFill>
                  <a:schemeClr val="bg1"/>
                </a:solidFill>
                <a:effectLst>
                  <a:outerShdw blurRad="38100" dist="38100" dir="2700000" algn="tl">
                    <a:srgbClr val="000000">
                      <a:alpha val="43137"/>
                    </a:srgbClr>
                  </a:outerShdw>
                </a:effectLst>
                <a:latin typeface="Elephant" panose="02020904090505020303" pitchFamily="18" charset="0"/>
              </a:rPr>
              <a:t>Harald</a:t>
            </a:r>
            <a:r>
              <a:rPr lang="en-US" sz="2400" dirty="0" smtClean="0">
                <a:solidFill>
                  <a:schemeClr val="bg1"/>
                </a:solidFill>
                <a:effectLst>
                  <a:outerShdw blurRad="38100" dist="38100" dir="2700000" algn="tl">
                    <a:srgbClr val="000000">
                      <a:alpha val="43137"/>
                    </a:srgbClr>
                  </a:outerShdw>
                </a:effectLst>
                <a:latin typeface="Elephant" panose="02020904090505020303" pitchFamily="18" charset="0"/>
              </a:rPr>
              <a:t> Hass</a:t>
            </a:r>
            <a:endParaRPr lang="en-US" sz="2400" dirty="0">
              <a:solidFill>
                <a:schemeClr val="bg1"/>
              </a:solidFill>
              <a:effectLst>
                <a:outerShdw blurRad="38100" dist="38100" dir="2700000" algn="tl">
                  <a:srgbClr val="000000">
                    <a:alpha val="43137"/>
                  </a:srgbClr>
                </a:outerShdw>
              </a:effectLst>
              <a:latin typeface="Elephant" panose="02020904090505020303" pitchFamily="18" charset="0"/>
            </a:endParaRPr>
          </a:p>
        </p:txBody>
      </p:sp>
      <p:sp>
        <p:nvSpPr>
          <p:cNvPr id="6" name="Slide Number Placeholder 5"/>
          <p:cNvSpPr>
            <a:spLocks noGrp="1"/>
          </p:cNvSpPr>
          <p:nvPr>
            <p:ph type="sldNum" sz="quarter" idx="12"/>
          </p:nvPr>
        </p:nvSpPr>
        <p:spPr/>
        <p:txBody>
          <a:bodyPr/>
          <a:lstStyle/>
          <a:p>
            <a:fld id="{51FB71EE-74AD-40FA-80B3-970E5C4ADCBA}" type="slidenum">
              <a:rPr lang="en-US" smtClean="0"/>
              <a:t>2</a:t>
            </a:fld>
            <a:endParaRPr lang="en-US"/>
          </a:p>
        </p:txBody>
      </p:sp>
    </p:spTree>
    <p:extLst>
      <p:ext uri="{BB962C8B-B14F-4D97-AF65-F5344CB8AC3E}">
        <p14:creationId xmlns:p14="http://schemas.microsoft.com/office/powerpoint/2010/main" val="369500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884" y="123178"/>
            <a:ext cx="5486233" cy="3185555"/>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318" y="3308733"/>
            <a:ext cx="5715000" cy="30480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0208" y="3612176"/>
            <a:ext cx="5404618" cy="2731366"/>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94318" y="123178"/>
            <a:ext cx="5756398" cy="3476190"/>
          </a:xfrm>
          <a:prstGeom prst="rect">
            <a:avLst/>
          </a:prstGeom>
        </p:spPr>
      </p:pic>
      <p:sp>
        <p:nvSpPr>
          <p:cNvPr id="3" name="Slide Number Placeholder 2"/>
          <p:cNvSpPr>
            <a:spLocks noGrp="1"/>
          </p:cNvSpPr>
          <p:nvPr>
            <p:ph type="sldNum" sz="quarter" idx="12"/>
          </p:nvPr>
        </p:nvSpPr>
        <p:spPr/>
        <p:txBody>
          <a:bodyPr/>
          <a:lstStyle/>
          <a:p>
            <a:fld id="{51FB71EE-74AD-40FA-80B3-970E5C4ADCBA}" type="slidenum">
              <a:rPr lang="en-US" smtClean="0"/>
              <a:t>20</a:t>
            </a:fld>
            <a:endParaRPr lang="en-US"/>
          </a:p>
        </p:txBody>
      </p:sp>
    </p:spTree>
    <p:extLst>
      <p:ext uri="{BB962C8B-B14F-4D97-AF65-F5344CB8AC3E}">
        <p14:creationId xmlns:p14="http://schemas.microsoft.com/office/powerpoint/2010/main" val="246003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818707" y="467833"/>
            <a:ext cx="10611293" cy="4031873"/>
          </a:xfrm>
          <a:prstGeom prst="rect">
            <a:avLst/>
          </a:prstGeom>
          <a:noFill/>
        </p:spPr>
        <p:txBody>
          <a:bodyPr wrap="square" rtlCol="0">
            <a:spAutoFit/>
          </a:bodyPr>
          <a:lstStyle/>
          <a:p>
            <a:pPr algn="r" rtl="1"/>
            <a:r>
              <a:rPr lang="fa-IR" sz="3200" dirty="0" smtClean="0">
                <a:cs typeface="B Nazanin" panose="00000400000000000000" pitchFamily="2" charset="-78"/>
              </a:rPr>
              <a:t>میتوانیم فتودتکتورها که اینترنت را از </a:t>
            </a:r>
            <a:r>
              <a:rPr lang="en-US" sz="3200" dirty="0" smtClean="0">
                <a:cs typeface="B Nazanin" panose="00000400000000000000" pitchFamily="2" charset="-78"/>
              </a:rPr>
              <a:t>LED</a:t>
            </a:r>
            <a:r>
              <a:rPr lang="fa-IR" sz="3200" dirty="0" smtClean="0">
                <a:cs typeface="B Nazanin" panose="00000400000000000000" pitchFamily="2" charset="-78"/>
              </a:rPr>
              <a:t> </a:t>
            </a:r>
            <a:r>
              <a:rPr lang="fa-IR" sz="3200" dirty="0" smtClean="0">
                <a:cs typeface="B Nazanin" panose="00000400000000000000" pitchFamily="2" charset="-78"/>
              </a:rPr>
              <a:t>دریافت میکنن در قالبهای کوچکی در گوشی بکار ببریم.مانند سنسورهای گوشی همراه.</a:t>
            </a:r>
          </a:p>
          <a:p>
            <a:pPr algn="r" rtl="1"/>
            <a:r>
              <a:rPr lang="fa-IR" sz="3200" dirty="0" smtClean="0">
                <a:cs typeface="B Nazanin" panose="00000400000000000000" pitchFamily="2" charset="-78"/>
              </a:rPr>
              <a:t>اما یک نکته جالب:سلولهای خورشیدی را اگر مشاهده کرده باشید،اگر یکم پارچه بر روی آنها قرار بدهیم باز هم میتوانند ضعیفترین نور را دریافت بکنند.از این مزیت فوقالعاده صفحات خورشیدی میتونیم برای دریافت نور از </a:t>
            </a:r>
            <a:r>
              <a:rPr lang="en-US" sz="3200" dirty="0" smtClean="0">
                <a:cs typeface="B Nazanin" panose="00000400000000000000" pitchFamily="2" charset="-78"/>
              </a:rPr>
              <a:t>LED</a:t>
            </a:r>
            <a:r>
              <a:rPr lang="fa-IR" sz="3200" dirty="0" smtClean="0">
                <a:cs typeface="B Nazanin" panose="00000400000000000000" pitchFamily="2" charset="-78"/>
              </a:rPr>
              <a:t> </a:t>
            </a:r>
            <a:r>
              <a:rPr lang="fa-IR" sz="3200" dirty="0" smtClean="0">
                <a:cs typeface="B Nazanin" panose="00000400000000000000" pitchFamily="2" charset="-78"/>
              </a:rPr>
              <a:t>ها که حامل اینترنت هستند استفاده بکنیم و خیلی بهتر اینترنت را دریافت بکنیم.</a:t>
            </a:r>
          </a:p>
          <a:p>
            <a:pPr algn="r" rtl="1"/>
            <a:r>
              <a:rPr lang="fa-IR" sz="3200" dirty="0" smtClean="0">
                <a:cs typeface="B Nazanin" panose="00000400000000000000" pitchFamily="2" charset="-78"/>
              </a:rPr>
              <a:t>نکته:نیازی  نیست برای کار با فناوری </a:t>
            </a:r>
            <a:r>
              <a:rPr lang="en-US" sz="3200" dirty="0" smtClean="0">
                <a:cs typeface="B Nazanin" panose="00000400000000000000" pitchFamily="2" charset="-78"/>
              </a:rPr>
              <a:t>LI-FI</a:t>
            </a:r>
            <a:r>
              <a:rPr lang="fa-IR" sz="3200" dirty="0" smtClean="0">
                <a:cs typeface="B Nazanin" panose="00000400000000000000" pitchFamily="2" charset="-78"/>
              </a:rPr>
              <a:t> </a:t>
            </a:r>
            <a:r>
              <a:rPr lang="fa-IR" sz="3200" dirty="0" smtClean="0">
                <a:cs typeface="B Nazanin" panose="00000400000000000000" pitchFamily="2" charset="-78"/>
              </a:rPr>
              <a:t>دقیقا زیر لامپ </a:t>
            </a:r>
            <a:r>
              <a:rPr lang="en-US" sz="3200" dirty="0" smtClean="0">
                <a:cs typeface="B Nazanin" panose="00000400000000000000" pitchFamily="2" charset="-78"/>
              </a:rPr>
              <a:t>LED </a:t>
            </a:r>
            <a:r>
              <a:rPr lang="fa-IR" sz="3200" dirty="0" smtClean="0">
                <a:cs typeface="B Nazanin" panose="00000400000000000000" pitchFamily="2" charset="-78"/>
              </a:rPr>
              <a:t> </a:t>
            </a:r>
            <a:r>
              <a:rPr lang="fa-IR" sz="3200" dirty="0" smtClean="0">
                <a:cs typeface="B Nazanin" panose="00000400000000000000" pitchFamily="2" charset="-78"/>
              </a:rPr>
              <a:t>قرار بگیریم،چون نور برگشتی که به سطوح (دیوار و...) برخورد میکند نیز حامل اینترنت است.</a:t>
            </a:r>
            <a:endParaRPr lang="en-US" sz="3200" dirty="0">
              <a:cs typeface="B Nazanin" panose="00000400000000000000" pitchFamily="2" charset="-78"/>
            </a:endParaRPr>
          </a:p>
        </p:txBody>
      </p:sp>
      <p:sp>
        <p:nvSpPr>
          <p:cNvPr id="6" name="TextBox 5"/>
          <p:cNvSpPr txBox="1"/>
          <p:nvPr/>
        </p:nvSpPr>
        <p:spPr>
          <a:xfrm>
            <a:off x="3657599" y="6142105"/>
            <a:ext cx="5974773" cy="369332"/>
          </a:xfrm>
          <a:prstGeom prst="rect">
            <a:avLst/>
          </a:prstGeom>
          <a:noFill/>
        </p:spPr>
        <p:txBody>
          <a:bodyPr wrap="square" rtlCol="0">
            <a:spAutoFit/>
          </a:bodyPr>
          <a:lstStyle/>
          <a:p>
            <a:r>
              <a:rPr lang="en-US" dirty="0" err="1">
                <a:solidFill>
                  <a:srgbClr val="FF0000"/>
                </a:solidFill>
                <a:latin typeface=" B "/>
                <a:cs typeface="B Titr" panose="00000700000000000000" pitchFamily="2" charset="-78"/>
              </a:rPr>
              <a:t>E-mail:alimoradi_on@yahoo.com</a:t>
            </a:r>
            <a:endParaRPr lang="en-US" dirty="0"/>
          </a:p>
        </p:txBody>
      </p:sp>
      <p:sp>
        <p:nvSpPr>
          <p:cNvPr id="2" name="Slide Number Placeholder 1"/>
          <p:cNvSpPr>
            <a:spLocks noGrp="1"/>
          </p:cNvSpPr>
          <p:nvPr>
            <p:ph type="sldNum" sz="quarter" idx="12"/>
          </p:nvPr>
        </p:nvSpPr>
        <p:spPr/>
        <p:txBody>
          <a:bodyPr/>
          <a:lstStyle/>
          <a:p>
            <a:fld id="{51FB71EE-74AD-40FA-80B3-970E5C4ADCBA}" type="slidenum">
              <a:rPr lang="en-US" smtClean="0"/>
              <a:t>21</a:t>
            </a:fld>
            <a:endParaRPr lang="en-US"/>
          </a:p>
        </p:txBody>
      </p:sp>
    </p:spTree>
    <p:extLst>
      <p:ext uri="{BB962C8B-B14F-4D97-AF65-F5344CB8AC3E}">
        <p14:creationId xmlns:p14="http://schemas.microsoft.com/office/powerpoint/2010/main" val="33245958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extBox 4"/>
          <p:cNvSpPr txBox="1"/>
          <p:nvPr/>
        </p:nvSpPr>
        <p:spPr>
          <a:xfrm>
            <a:off x="400584" y="344385"/>
            <a:ext cx="9191501" cy="6247864"/>
          </a:xfrm>
          <a:prstGeom prst="rect">
            <a:avLst/>
          </a:prstGeom>
          <a:noFill/>
        </p:spPr>
        <p:txBody>
          <a:bodyPr wrap="square" rtlCol="0">
            <a:spAutoFit/>
          </a:bodyPr>
          <a:lstStyle/>
          <a:p>
            <a:r>
              <a:rPr lang="en-US" sz="2000" dirty="0" err="1">
                <a:solidFill>
                  <a:schemeClr val="bg1"/>
                </a:solidFill>
                <a:latin typeface="Arial" panose="020B0604020202020204" pitchFamily="34" charset="0"/>
              </a:rPr>
              <a:t>Karthika</a:t>
            </a:r>
            <a:r>
              <a:rPr lang="en-US" sz="2000" dirty="0">
                <a:solidFill>
                  <a:schemeClr val="bg1"/>
                </a:solidFill>
                <a:latin typeface="Arial" panose="020B0604020202020204" pitchFamily="34" charset="0"/>
              </a:rPr>
              <a:t>, R., and S. </a:t>
            </a:r>
            <a:r>
              <a:rPr lang="en-US" sz="2000" dirty="0" err="1">
                <a:solidFill>
                  <a:schemeClr val="bg1"/>
                </a:solidFill>
                <a:latin typeface="Arial" panose="020B0604020202020204" pitchFamily="34" charset="0"/>
              </a:rPr>
              <a:t>Balakrishnan</a:t>
            </a:r>
            <a:r>
              <a:rPr lang="en-US" sz="2000" dirty="0">
                <a:solidFill>
                  <a:schemeClr val="bg1"/>
                </a:solidFill>
                <a:latin typeface="Arial" panose="020B0604020202020204" pitchFamily="34" charset="0"/>
              </a:rPr>
              <a:t>. "Wireless Communication using </a:t>
            </a:r>
            <a:r>
              <a:rPr lang="en-US" sz="2000" dirty="0" smtClean="0">
                <a:solidFill>
                  <a:schemeClr val="bg1"/>
                </a:solidFill>
                <a:latin typeface="Arial" panose="020B0604020202020204" pitchFamily="34" charset="0"/>
              </a:rPr>
              <a:t>LI-FI </a:t>
            </a:r>
            <a:r>
              <a:rPr lang="en-US" sz="2000" dirty="0">
                <a:solidFill>
                  <a:schemeClr val="bg1"/>
                </a:solidFill>
                <a:latin typeface="Arial" panose="020B0604020202020204" pitchFamily="34" charset="0"/>
              </a:rPr>
              <a:t>Technology." </a:t>
            </a:r>
            <a:r>
              <a:rPr lang="en-US" sz="2000" i="1" dirty="0">
                <a:solidFill>
                  <a:schemeClr val="bg1"/>
                </a:solidFill>
                <a:latin typeface="Arial" panose="020B0604020202020204" pitchFamily="34" charset="0"/>
              </a:rPr>
              <a:t>SSRG International Journal of Electronics and Communication Engineering (SSRG-IJECE)</a:t>
            </a:r>
            <a:r>
              <a:rPr lang="en-US" sz="2000" dirty="0">
                <a:solidFill>
                  <a:schemeClr val="bg1"/>
                </a:solidFill>
                <a:latin typeface="Arial" panose="020B0604020202020204" pitchFamily="34" charset="0"/>
              </a:rPr>
              <a:t>2.3 (2015</a:t>
            </a:r>
            <a:r>
              <a:rPr lang="en-US" sz="2000" dirty="0" smtClean="0">
                <a:solidFill>
                  <a:schemeClr val="bg1"/>
                </a:solidFill>
                <a:latin typeface="Arial" panose="020B0604020202020204" pitchFamily="34" charset="0"/>
              </a:rPr>
              <a:t>).</a:t>
            </a:r>
            <a:endParaRPr lang="fa-IR" sz="2000" dirty="0" smtClean="0">
              <a:solidFill>
                <a:schemeClr val="bg1"/>
              </a:solidFill>
              <a:latin typeface="Arial" panose="020B0604020202020204" pitchFamily="34" charset="0"/>
            </a:endParaRPr>
          </a:p>
          <a:p>
            <a:endParaRPr lang="fa-IR" sz="2000" dirty="0">
              <a:solidFill>
                <a:schemeClr val="bg1"/>
              </a:solidFill>
              <a:latin typeface="Arial" panose="020B0604020202020204" pitchFamily="34" charset="0"/>
            </a:endParaRPr>
          </a:p>
          <a:p>
            <a:endParaRPr lang="fa-IR" sz="2000" dirty="0" smtClean="0">
              <a:solidFill>
                <a:schemeClr val="bg1"/>
              </a:solidFill>
              <a:latin typeface="Arial" panose="020B0604020202020204" pitchFamily="34" charset="0"/>
            </a:endParaRPr>
          </a:p>
          <a:p>
            <a:r>
              <a:rPr lang="en-US" sz="2000" dirty="0" err="1" smtClean="0">
                <a:solidFill>
                  <a:schemeClr val="bg1"/>
                </a:solidFill>
              </a:rPr>
              <a:t>Tsonev</a:t>
            </a:r>
            <a:r>
              <a:rPr lang="en-US" sz="2000" dirty="0">
                <a:solidFill>
                  <a:schemeClr val="bg1"/>
                </a:solidFill>
              </a:rPr>
              <a:t>, </a:t>
            </a:r>
            <a:r>
              <a:rPr lang="en-US" sz="2000" dirty="0" err="1">
                <a:solidFill>
                  <a:schemeClr val="bg1"/>
                </a:solidFill>
              </a:rPr>
              <a:t>Dobroslav</a:t>
            </a:r>
            <a:r>
              <a:rPr lang="en-US" sz="2000" dirty="0">
                <a:solidFill>
                  <a:schemeClr val="bg1"/>
                </a:solidFill>
              </a:rPr>
              <a:t>, Stefan </a:t>
            </a:r>
            <a:r>
              <a:rPr lang="en-US" sz="2000" dirty="0" err="1">
                <a:solidFill>
                  <a:schemeClr val="bg1"/>
                </a:solidFill>
              </a:rPr>
              <a:t>Videv</a:t>
            </a:r>
            <a:r>
              <a:rPr lang="en-US" sz="2000" dirty="0">
                <a:solidFill>
                  <a:schemeClr val="bg1"/>
                </a:solidFill>
              </a:rPr>
              <a:t>, and </a:t>
            </a:r>
            <a:r>
              <a:rPr lang="en-US" sz="2000" dirty="0" err="1">
                <a:solidFill>
                  <a:schemeClr val="bg1"/>
                </a:solidFill>
              </a:rPr>
              <a:t>Harald</a:t>
            </a:r>
            <a:r>
              <a:rPr lang="en-US" sz="2000" dirty="0">
                <a:solidFill>
                  <a:schemeClr val="bg1"/>
                </a:solidFill>
              </a:rPr>
              <a:t> Haas. "Light fidelity </a:t>
            </a:r>
            <a:r>
              <a:rPr lang="en-US" sz="2000" dirty="0" smtClean="0">
                <a:solidFill>
                  <a:schemeClr val="bg1"/>
                </a:solidFill>
              </a:rPr>
              <a:t>(LI-FI): </a:t>
            </a:r>
            <a:r>
              <a:rPr lang="en-US" sz="2000" dirty="0">
                <a:solidFill>
                  <a:schemeClr val="bg1"/>
                </a:solidFill>
              </a:rPr>
              <a:t>towards all-optical networking." </a:t>
            </a:r>
            <a:r>
              <a:rPr lang="en-US" sz="2000" i="1" dirty="0">
                <a:solidFill>
                  <a:schemeClr val="bg1"/>
                </a:solidFill>
              </a:rPr>
              <a:t>Broadband Access Communication Technologies VIII</a:t>
            </a:r>
            <a:r>
              <a:rPr lang="en-US" sz="2000" dirty="0">
                <a:solidFill>
                  <a:schemeClr val="bg1"/>
                </a:solidFill>
              </a:rPr>
              <a:t>. Vol. 9007. International Society for Optics and Photonics, 2014</a:t>
            </a:r>
            <a:r>
              <a:rPr lang="en-US" sz="2000" dirty="0" smtClean="0">
                <a:solidFill>
                  <a:schemeClr val="bg1"/>
                </a:solidFill>
              </a:rPr>
              <a:t>.</a:t>
            </a:r>
          </a:p>
          <a:p>
            <a:endParaRPr lang="en-US" sz="2000" dirty="0">
              <a:solidFill>
                <a:schemeClr val="bg1"/>
              </a:solidFill>
            </a:endParaRPr>
          </a:p>
          <a:p>
            <a:r>
              <a:rPr lang="en-US" sz="2000" dirty="0">
                <a:solidFill>
                  <a:schemeClr val="bg1"/>
                </a:solidFill>
              </a:rPr>
              <a:t>https://</a:t>
            </a:r>
            <a:r>
              <a:rPr lang="en-US" sz="2000" dirty="0" smtClean="0">
                <a:solidFill>
                  <a:schemeClr val="bg1"/>
                </a:solidFill>
              </a:rPr>
              <a:t>en.wikipedia.org/wiki/Orthogonal_frequency-division_multiplexing</a:t>
            </a:r>
          </a:p>
          <a:p>
            <a:endParaRPr lang="en-US" sz="2000" dirty="0">
              <a:solidFill>
                <a:schemeClr val="bg1"/>
              </a:solidFill>
            </a:endParaRPr>
          </a:p>
          <a:p>
            <a:r>
              <a:rPr lang="en-US" sz="2000" dirty="0" err="1">
                <a:solidFill>
                  <a:schemeClr val="bg1"/>
                </a:solidFill>
              </a:rPr>
              <a:t>Sonawane</a:t>
            </a:r>
            <a:r>
              <a:rPr lang="en-US" sz="2000" dirty="0">
                <a:solidFill>
                  <a:schemeClr val="bg1"/>
                </a:solidFill>
              </a:rPr>
              <a:t>, </a:t>
            </a:r>
            <a:r>
              <a:rPr lang="en-US" sz="2000" dirty="0" err="1">
                <a:solidFill>
                  <a:schemeClr val="bg1"/>
                </a:solidFill>
              </a:rPr>
              <a:t>Rohit</a:t>
            </a:r>
            <a:r>
              <a:rPr lang="en-US" sz="2000" dirty="0">
                <a:solidFill>
                  <a:schemeClr val="bg1"/>
                </a:solidFill>
              </a:rPr>
              <a:t>, et al. "A potential solution to global wireless spectrum shortage and wireless data transmission using Light Fidelity </a:t>
            </a:r>
            <a:r>
              <a:rPr lang="en-US" sz="2000" dirty="0" smtClean="0">
                <a:solidFill>
                  <a:schemeClr val="bg1"/>
                </a:solidFill>
              </a:rPr>
              <a:t>(LI-FI)." </a:t>
            </a:r>
            <a:r>
              <a:rPr lang="en-US" sz="2000" dirty="0">
                <a:solidFill>
                  <a:schemeClr val="bg1"/>
                </a:solidFill>
              </a:rPr>
              <a:t>(2017</a:t>
            </a:r>
            <a:r>
              <a:rPr lang="en-US" sz="2000" dirty="0" smtClean="0">
                <a:solidFill>
                  <a:schemeClr val="bg1"/>
                </a:solidFill>
              </a:rPr>
              <a:t>).</a:t>
            </a:r>
          </a:p>
          <a:p>
            <a:endParaRPr lang="en-US" sz="2000" dirty="0">
              <a:solidFill>
                <a:schemeClr val="bg1"/>
              </a:solidFill>
            </a:endParaRPr>
          </a:p>
          <a:p>
            <a:r>
              <a:rPr lang="en-US" sz="2000" dirty="0" err="1">
                <a:solidFill>
                  <a:schemeClr val="bg1"/>
                </a:solidFill>
              </a:rPr>
              <a:t>Kaushik</a:t>
            </a:r>
            <a:r>
              <a:rPr lang="en-US" sz="2000" dirty="0">
                <a:solidFill>
                  <a:schemeClr val="bg1"/>
                </a:solidFill>
              </a:rPr>
              <a:t>, Riya, </a:t>
            </a:r>
            <a:r>
              <a:rPr lang="en-US" sz="2000" dirty="0" err="1">
                <a:solidFill>
                  <a:schemeClr val="bg1"/>
                </a:solidFill>
              </a:rPr>
              <a:t>Rashmi</a:t>
            </a:r>
            <a:r>
              <a:rPr lang="en-US" sz="2000" dirty="0">
                <a:solidFill>
                  <a:schemeClr val="bg1"/>
                </a:solidFill>
              </a:rPr>
              <a:t> </a:t>
            </a:r>
            <a:r>
              <a:rPr lang="en-US" sz="2000" dirty="0" err="1">
                <a:solidFill>
                  <a:schemeClr val="bg1"/>
                </a:solidFill>
              </a:rPr>
              <a:t>Jaiswal</a:t>
            </a:r>
            <a:r>
              <a:rPr lang="en-US" sz="2000" dirty="0">
                <a:solidFill>
                  <a:schemeClr val="bg1"/>
                </a:solidFill>
              </a:rPr>
              <a:t>, and </a:t>
            </a:r>
            <a:r>
              <a:rPr lang="en-US" sz="2000" dirty="0" err="1">
                <a:solidFill>
                  <a:schemeClr val="bg1"/>
                </a:solidFill>
              </a:rPr>
              <a:t>Rakhi</a:t>
            </a:r>
            <a:r>
              <a:rPr lang="en-US" sz="2000" dirty="0">
                <a:solidFill>
                  <a:schemeClr val="bg1"/>
                </a:solidFill>
              </a:rPr>
              <a:t> </a:t>
            </a:r>
            <a:r>
              <a:rPr lang="en-US" sz="2000" dirty="0" err="1">
                <a:solidFill>
                  <a:schemeClr val="bg1"/>
                </a:solidFill>
              </a:rPr>
              <a:t>Joon</a:t>
            </a:r>
            <a:r>
              <a:rPr lang="en-US" sz="2000" dirty="0">
                <a:solidFill>
                  <a:schemeClr val="bg1"/>
                </a:solidFill>
              </a:rPr>
              <a:t>. "Light Fidelity: A New Prototype in Wireless Communication." (2017</a:t>
            </a:r>
            <a:r>
              <a:rPr lang="en-US" sz="2000" dirty="0" smtClean="0">
                <a:solidFill>
                  <a:schemeClr val="bg1"/>
                </a:solidFill>
              </a:rPr>
              <a:t>).</a:t>
            </a:r>
          </a:p>
          <a:p>
            <a:endParaRPr lang="en-US" sz="2000" dirty="0">
              <a:solidFill>
                <a:schemeClr val="bg1"/>
              </a:solidFill>
            </a:endParaRPr>
          </a:p>
          <a:p>
            <a:r>
              <a:rPr lang="en-US" sz="2000" dirty="0" err="1">
                <a:solidFill>
                  <a:schemeClr val="bg1"/>
                </a:solidFill>
              </a:rPr>
              <a:t>Prabhu</a:t>
            </a:r>
            <a:r>
              <a:rPr lang="en-US" sz="2000" dirty="0">
                <a:solidFill>
                  <a:schemeClr val="bg1"/>
                </a:solidFill>
              </a:rPr>
              <a:t>, T. N., et al. "Vehicle to Vehicle Communication using Light Fidelity." </a:t>
            </a:r>
            <a:r>
              <a:rPr lang="en-US" sz="2000" i="1" dirty="0">
                <a:solidFill>
                  <a:schemeClr val="bg1"/>
                </a:solidFill>
              </a:rPr>
              <a:t>International Journal of Computer Applications</a:t>
            </a:r>
            <a:r>
              <a:rPr lang="en-US" sz="2000" dirty="0">
                <a:solidFill>
                  <a:schemeClr val="bg1"/>
                </a:solidFill>
              </a:rPr>
              <a:t>164.2 (2017).</a:t>
            </a:r>
            <a:endParaRPr lang="en-US" sz="2000" dirty="0">
              <a:solidFill>
                <a:schemeClr val="bg1"/>
              </a:solidFill>
            </a:endParaRPr>
          </a:p>
          <a:p>
            <a:endParaRPr lang="en-US" sz="2000" dirty="0">
              <a:solidFill>
                <a:schemeClr val="bg1"/>
              </a:solidFill>
            </a:endParaRPr>
          </a:p>
        </p:txBody>
      </p:sp>
      <p:sp>
        <p:nvSpPr>
          <p:cNvPr id="6" name="TextBox 5"/>
          <p:cNvSpPr txBox="1"/>
          <p:nvPr/>
        </p:nvSpPr>
        <p:spPr>
          <a:xfrm>
            <a:off x="9982200" y="344385"/>
            <a:ext cx="3776354" cy="707886"/>
          </a:xfrm>
          <a:prstGeom prst="rect">
            <a:avLst/>
          </a:prstGeom>
          <a:noFill/>
        </p:spPr>
        <p:txBody>
          <a:bodyPr wrap="square" rtlCol="0">
            <a:spAutoFit/>
          </a:bodyPr>
          <a:lstStyle/>
          <a:p>
            <a:r>
              <a:rPr lang="fa-IR" sz="4000" dirty="0" smtClean="0">
                <a:solidFill>
                  <a:schemeClr val="bg1"/>
                </a:solidFill>
                <a:cs typeface="B Nazanin" panose="00000400000000000000" pitchFamily="2" charset="-78"/>
              </a:rPr>
              <a:t>منابع</a:t>
            </a:r>
            <a:endParaRPr lang="en-US" sz="4000" dirty="0">
              <a:solidFill>
                <a:schemeClr val="bg1"/>
              </a:solidFill>
              <a:cs typeface="B Nazanin" panose="00000400000000000000" pitchFamily="2" charset="-78"/>
            </a:endParaRPr>
          </a:p>
        </p:txBody>
      </p:sp>
      <p:sp>
        <p:nvSpPr>
          <p:cNvPr id="2" name="Slide Number Placeholder 1"/>
          <p:cNvSpPr>
            <a:spLocks noGrp="1"/>
          </p:cNvSpPr>
          <p:nvPr>
            <p:ph type="sldNum" sz="quarter" idx="12"/>
          </p:nvPr>
        </p:nvSpPr>
        <p:spPr/>
        <p:txBody>
          <a:bodyPr/>
          <a:lstStyle/>
          <a:p>
            <a:fld id="{51FB71EE-74AD-40FA-80B3-970E5C4ADCBA}" type="slidenum">
              <a:rPr lang="en-US" smtClean="0"/>
              <a:t>22</a:t>
            </a:fld>
            <a:endParaRPr lang="en-US"/>
          </a:p>
        </p:txBody>
      </p:sp>
    </p:spTree>
    <p:extLst>
      <p:ext uri="{BB962C8B-B14F-4D97-AF65-F5344CB8AC3E}">
        <p14:creationId xmlns:p14="http://schemas.microsoft.com/office/powerpoint/2010/main" val="156504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3317965" y="2599508"/>
            <a:ext cx="7184572" cy="1569660"/>
          </a:xfrm>
          <a:prstGeom prst="rect">
            <a:avLst/>
          </a:prstGeom>
          <a:noFill/>
        </p:spPr>
        <p:txBody>
          <a:bodyPr wrap="square" rtlCol="0">
            <a:spAutoFit/>
          </a:bodyPr>
          <a:lstStyle/>
          <a:p>
            <a:r>
              <a:rPr lang="en-US" sz="9600" dirty="0" smtClean="0">
                <a:solidFill>
                  <a:schemeClr val="bg1"/>
                </a:solidFill>
                <a:latin typeface="Elephant" panose="02020904090505020303" pitchFamily="18" charset="0"/>
              </a:rPr>
              <a:t>The End</a:t>
            </a:r>
            <a:endParaRPr lang="en-US" sz="9600" dirty="0">
              <a:solidFill>
                <a:schemeClr val="bg1"/>
              </a:solidFill>
              <a:latin typeface="Elephant" panose="02020904090505020303" pitchFamily="18" charset="0"/>
            </a:endParaRPr>
          </a:p>
        </p:txBody>
      </p:sp>
      <p:sp>
        <p:nvSpPr>
          <p:cNvPr id="2" name="Slide Number Placeholder 1"/>
          <p:cNvSpPr>
            <a:spLocks noGrp="1"/>
          </p:cNvSpPr>
          <p:nvPr>
            <p:ph type="sldNum" sz="quarter" idx="12"/>
          </p:nvPr>
        </p:nvSpPr>
        <p:spPr/>
        <p:txBody>
          <a:bodyPr/>
          <a:lstStyle/>
          <a:p>
            <a:fld id="{51FB71EE-74AD-40FA-80B3-970E5C4ADCBA}" type="slidenum">
              <a:rPr lang="en-US" smtClean="0"/>
              <a:t>23</a:t>
            </a:fld>
            <a:endParaRPr lang="en-US"/>
          </a:p>
        </p:txBody>
      </p:sp>
    </p:spTree>
    <p:extLst>
      <p:ext uri="{BB962C8B-B14F-4D97-AF65-F5344CB8AC3E}">
        <p14:creationId xmlns:p14="http://schemas.microsoft.com/office/powerpoint/2010/main" val="248976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088" y="85663"/>
            <a:ext cx="9219458" cy="6363002"/>
          </a:xfrm>
          <a:prstGeom prst="rect">
            <a:avLst/>
          </a:prstGeom>
        </p:spPr>
      </p:pic>
    </p:spTree>
    <p:extLst>
      <p:ext uri="{BB962C8B-B14F-4D97-AF65-F5344CB8AC3E}">
        <p14:creationId xmlns:p14="http://schemas.microsoft.com/office/powerpoint/2010/main" val="16027716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238991" y="176645"/>
            <a:ext cx="11617036" cy="6494085"/>
          </a:xfrm>
          <a:prstGeom prst="rect">
            <a:avLst/>
          </a:prstGeom>
          <a:noFill/>
        </p:spPr>
        <p:txBody>
          <a:bodyPr wrap="square" rtlCol="0">
            <a:spAutoFit/>
          </a:bodyPr>
          <a:lstStyle/>
          <a:p>
            <a:pPr algn="r" rtl="1"/>
            <a:r>
              <a:rPr lang="fa-IR" sz="3200" dirty="0" smtClean="0">
                <a:cs typeface="B Nazanin" panose="00000400000000000000" pitchFamily="2" charset="-78"/>
              </a:rPr>
              <a:t>اگه فرض بکنیم که من الان داخل دانشگاه هستم و میخوام به </a:t>
            </a:r>
            <a:r>
              <a:rPr lang="en-US" sz="3200" dirty="0" smtClean="0">
                <a:cs typeface="B Nazanin" panose="00000400000000000000" pitchFamily="2" charset="-78"/>
              </a:rPr>
              <a:t>Wi-Fi</a:t>
            </a:r>
            <a:r>
              <a:rPr lang="fa-IR" sz="3200" dirty="0" smtClean="0">
                <a:cs typeface="B Nazanin" panose="00000400000000000000" pitchFamily="2" charset="-78"/>
              </a:rPr>
              <a:t> </a:t>
            </a:r>
            <a:r>
              <a:rPr lang="fa-IR" sz="3200" dirty="0" smtClean="0">
                <a:cs typeface="B Nazanin" panose="00000400000000000000" pitchFamily="2" charset="-78"/>
              </a:rPr>
              <a:t>متصل بشم،اما مسئله اینجاست که گوشی من برای گرفتن سیگنال باید با صدها وسیله دیگه رقابت بکنه و با گسترش </a:t>
            </a:r>
            <a:r>
              <a:rPr lang="en-US" sz="3200" dirty="0" err="1" smtClean="0">
                <a:cs typeface="B Nazanin" panose="00000400000000000000" pitchFamily="2" charset="-78"/>
              </a:rPr>
              <a:t>iot</a:t>
            </a:r>
            <a:r>
              <a:rPr lang="fa-IR" sz="3200" dirty="0" smtClean="0">
                <a:cs typeface="B Nazanin" panose="00000400000000000000" pitchFamily="2" charset="-78"/>
              </a:rPr>
              <a:t> </a:t>
            </a:r>
            <a:r>
              <a:rPr lang="fa-IR" sz="3200" dirty="0" smtClean="0">
                <a:cs typeface="B Nazanin" panose="00000400000000000000" pitchFamily="2" charset="-78"/>
              </a:rPr>
              <a:t>احتمالا</a:t>
            </a:r>
            <a:r>
              <a:rPr lang="en-US" sz="3200" dirty="0" smtClean="0">
                <a:cs typeface="B Nazanin" panose="00000400000000000000" pitchFamily="2" charset="-78"/>
              </a:rPr>
              <a:t>”</a:t>
            </a:r>
            <a:r>
              <a:rPr lang="fa-IR" sz="3200" dirty="0" smtClean="0">
                <a:cs typeface="B Nazanin" panose="00000400000000000000" pitchFamily="2" charset="-78"/>
              </a:rPr>
              <a:t> </a:t>
            </a:r>
            <a:r>
              <a:rPr lang="fa-IR" sz="3200" dirty="0" smtClean="0">
                <a:cs typeface="B Nazanin" panose="00000400000000000000" pitchFamily="2" charset="-78"/>
              </a:rPr>
              <a:t>در آینده اوضاع از این هم بدتر میشه.چون اونموقع گوشی هوشمند من برای دریافت یه ذره سیگنال باید با «کت هوشمند»،» شلوار هوشمند»،»کلاه هوشمند» و خلاصه هر چیز هوشمند دیگه ای که در حال تبادل اطلاعات هستش در رقابت باشه.</a:t>
            </a:r>
          </a:p>
          <a:p>
            <a:pPr algn="r" rtl="1"/>
            <a:r>
              <a:rPr lang="fa-IR" sz="3200" dirty="0" smtClean="0">
                <a:cs typeface="B Nazanin" panose="00000400000000000000" pitchFamily="2" charset="-78"/>
              </a:rPr>
              <a:t>یا فرض بر این است که داخل هتل هستیم و میخواهیم به </a:t>
            </a:r>
            <a:r>
              <a:rPr lang="en-US" sz="3200" dirty="0" smtClean="0">
                <a:cs typeface="B Nazanin" panose="00000400000000000000" pitchFamily="2" charset="-78"/>
              </a:rPr>
              <a:t>Wi-Fi</a:t>
            </a:r>
            <a:r>
              <a:rPr lang="fa-IR" sz="3200" dirty="0" smtClean="0">
                <a:cs typeface="B Nazanin" panose="00000400000000000000" pitchFamily="2" charset="-78"/>
              </a:rPr>
              <a:t> </a:t>
            </a:r>
            <a:r>
              <a:rPr lang="fa-IR" sz="3200" dirty="0" smtClean="0">
                <a:cs typeface="B Nazanin" panose="00000400000000000000" pitchFamily="2" charset="-78"/>
              </a:rPr>
              <a:t>وصل شویم.میبینیم که سرعت افتضاح و یا بسیار کنده.چون اگه همه بخوان از یک پهنای باند مشترک استفاده بکنن،نرخ انتقال دیتا نسبت به هر استفاده کننده بشدت پایین میاد.به این دلیل که طیف رادیویی محدوده و تقاضا هم زیاد..</a:t>
            </a:r>
            <a:r>
              <a:rPr lang="fa-IR" sz="3200" dirty="0">
                <a:cs typeface="B Nazanin" panose="00000400000000000000" pitchFamily="2" charset="-78"/>
              </a:rPr>
              <a:t> بخاطر همین میریم به سراغ فناوری تازه ای که مشکلات ما رو در این زمینه حل </a:t>
            </a:r>
            <a:r>
              <a:rPr lang="fa-IR" sz="3200" dirty="0" smtClean="0">
                <a:cs typeface="B Nazanin" panose="00000400000000000000" pitchFamily="2" charset="-78"/>
              </a:rPr>
              <a:t>میکنه.</a:t>
            </a:r>
            <a:r>
              <a:rPr lang="en-US" sz="3200" dirty="0" smtClean="0">
                <a:solidFill>
                  <a:srgbClr val="FF0000"/>
                </a:solidFill>
                <a:cs typeface="B Nazanin" panose="00000400000000000000" pitchFamily="2" charset="-78"/>
              </a:rPr>
              <a:t>LI-FI</a:t>
            </a:r>
            <a:r>
              <a:rPr lang="en-US" sz="3200" dirty="0" smtClean="0">
                <a:cs typeface="B Nazanin" panose="00000400000000000000" pitchFamily="2" charset="-78"/>
              </a:rPr>
              <a:t>:</a:t>
            </a:r>
            <a:r>
              <a:rPr lang="fa-IR" sz="3200" dirty="0" smtClean="0">
                <a:cs typeface="B Nazanin" panose="00000400000000000000" pitchFamily="2" charset="-78"/>
              </a:rPr>
              <a:t> </a:t>
            </a:r>
            <a:r>
              <a:rPr lang="fa-IR" sz="3200" dirty="0" smtClean="0">
                <a:cs typeface="B Nazanin" panose="00000400000000000000" pitchFamily="2" charset="-78"/>
              </a:rPr>
              <a:t>:بطور خلاصه یعنی استفاده از </a:t>
            </a:r>
            <a:r>
              <a:rPr lang="fa-IR" sz="3200" dirty="0" smtClean="0">
                <a:cs typeface="B Nazanin" panose="00000400000000000000" pitchFamily="2" charset="-78"/>
              </a:rPr>
              <a:t>نورمرئی </a:t>
            </a:r>
            <a:r>
              <a:rPr lang="fa-IR" sz="3200" dirty="0" smtClean="0">
                <a:cs typeface="B Nazanin" panose="00000400000000000000" pitchFamily="2" charset="-78"/>
              </a:rPr>
              <a:t>برای انتقال اینترنت!</a:t>
            </a:r>
          </a:p>
          <a:p>
            <a:pPr algn="r" rtl="1"/>
            <a:r>
              <a:rPr lang="fa-IR" sz="3200" dirty="0" smtClean="0">
                <a:cs typeface="B Nazanin" panose="00000400000000000000" pitchFamily="2" charset="-78"/>
              </a:rPr>
              <a:t>این فناوری توسط پروفسور </a:t>
            </a:r>
            <a:r>
              <a:rPr lang="en-US" sz="3200" dirty="0" err="1">
                <a:solidFill>
                  <a:srgbClr val="FF0000"/>
                </a:solidFill>
                <a:effectLst>
                  <a:outerShdw blurRad="38100" dist="38100" dir="2700000" algn="tl">
                    <a:srgbClr val="000000">
                      <a:alpha val="43137"/>
                    </a:srgbClr>
                  </a:outerShdw>
                </a:effectLst>
                <a:latin typeface="Elephant" panose="02020904090505020303" pitchFamily="18" charset="0"/>
                <a:cs typeface="B Nazanin" panose="00000400000000000000" pitchFamily="2" charset="-78"/>
              </a:rPr>
              <a:t>Harald</a:t>
            </a:r>
            <a:r>
              <a:rPr lang="en-US" sz="3200" dirty="0">
                <a:solidFill>
                  <a:srgbClr val="FF0000"/>
                </a:solidFill>
                <a:effectLst>
                  <a:outerShdw blurRad="38100" dist="38100" dir="2700000" algn="tl">
                    <a:srgbClr val="000000">
                      <a:alpha val="43137"/>
                    </a:srgbClr>
                  </a:outerShdw>
                </a:effectLst>
                <a:latin typeface="Elephant" panose="02020904090505020303" pitchFamily="18" charset="0"/>
                <a:cs typeface="B Nazanin" panose="00000400000000000000" pitchFamily="2" charset="-78"/>
              </a:rPr>
              <a:t> </a:t>
            </a:r>
            <a:r>
              <a:rPr lang="en-US" sz="3200" dirty="0" smtClean="0">
                <a:solidFill>
                  <a:srgbClr val="FF0000"/>
                </a:solidFill>
                <a:effectLst>
                  <a:outerShdw blurRad="38100" dist="38100" dir="2700000" algn="tl">
                    <a:srgbClr val="000000">
                      <a:alpha val="43137"/>
                    </a:srgbClr>
                  </a:outerShdw>
                </a:effectLst>
                <a:latin typeface="Elephant" panose="02020904090505020303" pitchFamily="18" charset="0"/>
                <a:cs typeface="B Nazanin" panose="00000400000000000000" pitchFamily="2" charset="-78"/>
              </a:rPr>
              <a:t>Hass</a:t>
            </a:r>
            <a:r>
              <a:rPr lang="fa-IR" sz="3200" dirty="0" smtClean="0">
                <a:solidFill>
                  <a:srgbClr val="FF0000"/>
                </a:solidFill>
                <a:effectLst>
                  <a:outerShdw blurRad="38100" dist="38100" dir="2700000" algn="tl">
                    <a:srgbClr val="000000">
                      <a:alpha val="43137"/>
                    </a:srgbClr>
                  </a:outerShdw>
                </a:effectLst>
                <a:latin typeface="Elephant" panose="02020904090505020303" pitchFamily="18" charset="0"/>
                <a:cs typeface="B Nazanin" panose="00000400000000000000" pitchFamily="2" charset="-78"/>
              </a:rPr>
              <a:t> </a:t>
            </a:r>
            <a:r>
              <a:rPr lang="fa-IR" sz="3200" dirty="0" smtClean="0">
                <a:effectLst>
                  <a:outerShdw blurRad="38100" dist="38100" dir="2700000" algn="tl">
                    <a:srgbClr val="000000">
                      <a:alpha val="43137"/>
                    </a:srgbClr>
                  </a:outerShdw>
                </a:effectLst>
                <a:latin typeface="Elephant" panose="02020904090505020303" pitchFamily="18" charset="0"/>
                <a:cs typeface="B Nazanin" panose="00000400000000000000" pitchFamily="2" charset="-78"/>
              </a:rPr>
              <a:t>اختراع شد.</a:t>
            </a:r>
          </a:p>
          <a:p>
            <a:pPr algn="r" rtl="1"/>
            <a:endParaRPr lang="en-US" sz="3200" dirty="0">
              <a:solidFill>
                <a:srgbClr val="FF0000"/>
              </a:solidFill>
              <a:effectLst>
                <a:outerShdw blurRad="38100" dist="38100" dir="2700000" algn="tl">
                  <a:srgbClr val="000000">
                    <a:alpha val="43137"/>
                  </a:srgbClr>
                </a:outerShdw>
              </a:effectLst>
              <a:latin typeface="Elephant" panose="02020904090505020303" pitchFamily="18" charset="0"/>
              <a:cs typeface="B Nazanin" panose="00000400000000000000" pitchFamily="2" charset="-78"/>
            </a:endParaRPr>
          </a:p>
          <a:p>
            <a:pPr algn="r" rtl="1"/>
            <a:endParaRPr lang="en-US" sz="3200" dirty="0">
              <a:cs typeface="B Nazanin" panose="00000400000000000000" pitchFamily="2" charset="-78"/>
            </a:endParaRPr>
          </a:p>
        </p:txBody>
      </p:sp>
      <p:sp>
        <p:nvSpPr>
          <p:cNvPr id="2" name="TextBox 1"/>
          <p:cNvSpPr txBox="1"/>
          <p:nvPr/>
        </p:nvSpPr>
        <p:spPr>
          <a:xfrm>
            <a:off x="3657599" y="6142105"/>
            <a:ext cx="5974773" cy="369332"/>
          </a:xfrm>
          <a:prstGeom prst="rect">
            <a:avLst/>
          </a:prstGeom>
          <a:noFill/>
        </p:spPr>
        <p:txBody>
          <a:bodyPr wrap="square" rtlCol="0">
            <a:spAutoFit/>
          </a:bodyPr>
          <a:lstStyle/>
          <a:p>
            <a:r>
              <a:rPr lang="en-US" dirty="0" err="1">
                <a:solidFill>
                  <a:srgbClr val="FF0000"/>
                </a:solidFill>
                <a:latin typeface=" B "/>
                <a:cs typeface="B Titr" panose="00000700000000000000" pitchFamily="2" charset="-78"/>
              </a:rPr>
              <a:t>E-mail:alimoradi_on@yahoo.com</a:t>
            </a:r>
            <a:endParaRPr lang="en-US" dirty="0"/>
          </a:p>
        </p:txBody>
      </p:sp>
      <p:sp>
        <p:nvSpPr>
          <p:cNvPr id="3" name="Slide Number Placeholder 2"/>
          <p:cNvSpPr>
            <a:spLocks noGrp="1"/>
          </p:cNvSpPr>
          <p:nvPr>
            <p:ph type="sldNum" sz="quarter" idx="12"/>
          </p:nvPr>
        </p:nvSpPr>
        <p:spPr/>
        <p:txBody>
          <a:bodyPr/>
          <a:lstStyle/>
          <a:p>
            <a:fld id="{51FB71EE-74AD-40FA-80B3-970E5C4ADCBA}" type="slidenum">
              <a:rPr lang="en-US" smtClean="0"/>
              <a:t>4</a:t>
            </a:fld>
            <a:endParaRPr lang="en-US"/>
          </a:p>
        </p:txBody>
      </p:sp>
    </p:spTree>
    <p:extLst>
      <p:ext uri="{BB962C8B-B14F-4D97-AF65-F5344CB8AC3E}">
        <p14:creationId xmlns:p14="http://schemas.microsoft.com/office/powerpoint/2010/main" val="280751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2411" y="480523"/>
            <a:ext cx="9565261" cy="5853369"/>
          </a:xfrm>
          <a:prstGeom prst="rect">
            <a:avLst/>
          </a:prstGeom>
          <a:solidFill>
            <a:schemeClr val="accent1">
              <a:alpha val="95000"/>
            </a:schemeClr>
          </a:solidFill>
          <a:ln w="73025">
            <a:solidFill>
              <a:srgbClr val="C8C6BD"/>
            </a:solidFill>
          </a:ln>
          <a:effectLst>
            <a:glow rad="304800">
              <a:schemeClr val="bg1">
                <a:alpha val="40000"/>
              </a:schemeClr>
            </a:glow>
          </a:effectLst>
        </p:spPr>
      </p:pic>
      <p:sp>
        <p:nvSpPr>
          <p:cNvPr id="9" name="Down Arrow 8"/>
          <p:cNvSpPr/>
          <p:nvPr/>
        </p:nvSpPr>
        <p:spPr>
          <a:xfrm rot="2928263">
            <a:off x="8621487" y="1750423"/>
            <a:ext cx="522514" cy="927463"/>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TextBox 9"/>
          <p:cNvSpPr txBox="1"/>
          <p:nvPr/>
        </p:nvSpPr>
        <p:spPr>
          <a:xfrm>
            <a:off x="9013371" y="1214846"/>
            <a:ext cx="1753673" cy="646331"/>
          </a:xfrm>
          <a:prstGeom prst="rect">
            <a:avLst/>
          </a:prstGeom>
          <a:noFill/>
        </p:spPr>
        <p:txBody>
          <a:bodyPr wrap="square" rtlCol="0">
            <a:spAutoFit/>
          </a:bodyPr>
          <a:lstStyle/>
          <a:p>
            <a:r>
              <a:rPr lang="fa-IR" b="1" dirty="0" smtClean="0">
                <a:solidFill>
                  <a:srgbClr val="C00000"/>
                </a:solidFill>
              </a:rPr>
              <a:t>مایکرو چیپ</a:t>
            </a:r>
            <a:endParaRPr lang="en-US" b="1" dirty="0" smtClean="0">
              <a:solidFill>
                <a:srgbClr val="C00000"/>
              </a:solidFill>
            </a:endParaRPr>
          </a:p>
          <a:p>
            <a:r>
              <a:rPr lang="en-US" b="1" dirty="0" smtClean="0">
                <a:solidFill>
                  <a:srgbClr val="C00000"/>
                </a:solidFill>
              </a:rPr>
              <a:t>(LI-FI</a:t>
            </a:r>
            <a:r>
              <a:rPr lang="fa-IR" b="1" dirty="0" smtClean="0">
                <a:solidFill>
                  <a:srgbClr val="C00000"/>
                </a:solidFill>
              </a:rPr>
              <a:t>چیپ </a:t>
            </a:r>
            <a:r>
              <a:rPr lang="en-US" b="1" dirty="0" smtClean="0">
                <a:solidFill>
                  <a:srgbClr val="C00000"/>
                </a:solidFill>
              </a:rPr>
              <a:t>)</a:t>
            </a:r>
            <a:endParaRPr lang="en-US" b="1" dirty="0">
              <a:solidFill>
                <a:srgbClr val="C00000"/>
              </a:solidFill>
            </a:endParaRPr>
          </a:p>
        </p:txBody>
      </p:sp>
    </p:spTree>
    <p:extLst>
      <p:ext uri="{BB962C8B-B14F-4D97-AF65-F5344CB8AC3E}">
        <p14:creationId xmlns:p14="http://schemas.microsoft.com/office/powerpoint/2010/main" val="428950267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415636" y="332509"/>
            <a:ext cx="11128664" cy="6001643"/>
          </a:xfrm>
          <a:prstGeom prst="rect">
            <a:avLst/>
          </a:prstGeom>
          <a:noFill/>
        </p:spPr>
        <p:txBody>
          <a:bodyPr wrap="square" rtlCol="0">
            <a:spAutoFit/>
          </a:bodyPr>
          <a:lstStyle/>
          <a:p>
            <a:pPr algn="r" rtl="1"/>
            <a:r>
              <a:rPr lang="en-US" sz="2400" dirty="0" smtClean="0">
                <a:cs typeface="B Nazanin" panose="00000400000000000000" pitchFamily="2" charset="-78"/>
              </a:rPr>
              <a:t>LI-FI</a:t>
            </a:r>
            <a:r>
              <a:rPr lang="fa-IR" sz="2400" dirty="0" smtClean="0">
                <a:cs typeface="B Nazanin" panose="00000400000000000000" pitchFamily="2" charset="-78"/>
              </a:rPr>
              <a:t> </a:t>
            </a:r>
            <a:r>
              <a:rPr lang="fa-IR" sz="2400" dirty="0" smtClean="0">
                <a:cs typeface="B Nazanin" panose="00000400000000000000" pitchFamily="2" charset="-78"/>
              </a:rPr>
              <a:t>از یک لامپ </a:t>
            </a:r>
            <a:r>
              <a:rPr lang="en-US" sz="2400" dirty="0" smtClean="0">
                <a:cs typeface="B Nazanin" panose="00000400000000000000" pitchFamily="2" charset="-78"/>
              </a:rPr>
              <a:t>LED</a:t>
            </a:r>
            <a:r>
              <a:rPr lang="fa-IR" sz="2400" dirty="0" smtClean="0">
                <a:cs typeface="B Nazanin" panose="00000400000000000000" pitchFamily="2" charset="-78"/>
              </a:rPr>
              <a:t> </a:t>
            </a:r>
            <a:r>
              <a:rPr lang="fa-IR" sz="2400" dirty="0" smtClean="0">
                <a:cs typeface="B Nazanin" panose="00000400000000000000" pitchFamily="2" charset="-78"/>
              </a:rPr>
              <a:t>برای انتشار اینترنت استفاده میکنه.این فناوری میتونه دامنه طیفی فوق العاده گسترده که در بر گیرنده بخشی از طیف الکترو مفناطیس میشهیا بعبارتی 300 برابر بزرگتر از طیف 300 گیگاهرتزی رادیو!</a:t>
            </a:r>
          </a:p>
          <a:p>
            <a:pPr algn="r" rtl="1"/>
            <a:r>
              <a:rPr lang="fa-IR" sz="2400" dirty="0" smtClean="0">
                <a:cs typeface="B Nazanin" panose="00000400000000000000" pitchFamily="2" charset="-78"/>
              </a:rPr>
              <a:t>به مثال زیر توجه کنید:ما یک چاله </a:t>
            </a:r>
            <a:r>
              <a:rPr lang="fa-IR" sz="2400" dirty="0" smtClean="0">
                <a:cs typeface="B Nazanin" panose="00000400000000000000" pitchFamily="2" charset="-78"/>
              </a:rPr>
              <a:t>آب(</a:t>
            </a:r>
            <a:r>
              <a:rPr lang="en-US" sz="2400" dirty="0" smtClean="0">
                <a:cs typeface="B Nazanin" panose="00000400000000000000" pitchFamily="2" charset="-78"/>
              </a:rPr>
              <a:t>Wi-Fi</a:t>
            </a:r>
            <a:r>
              <a:rPr lang="fa-IR" sz="2400" dirty="0" smtClean="0">
                <a:cs typeface="B Nazanin" panose="00000400000000000000" pitchFamily="2" charset="-78"/>
              </a:rPr>
              <a:t>) </a:t>
            </a:r>
            <a:r>
              <a:rPr lang="fa-IR" sz="2400" dirty="0" smtClean="0">
                <a:cs typeface="B Nazanin" panose="00000400000000000000" pitchFamily="2" charset="-78"/>
              </a:rPr>
              <a:t>و یک دریاچه </a:t>
            </a:r>
            <a:r>
              <a:rPr lang="fa-IR" sz="2400" dirty="0" smtClean="0">
                <a:cs typeface="B Nazanin" panose="00000400000000000000" pitchFamily="2" charset="-78"/>
              </a:rPr>
              <a:t>آب(</a:t>
            </a:r>
            <a:r>
              <a:rPr lang="en-US" sz="2400" dirty="0" smtClean="0">
                <a:cs typeface="B Nazanin" panose="00000400000000000000" pitchFamily="2" charset="-78"/>
              </a:rPr>
              <a:t>LI-FI</a:t>
            </a:r>
            <a:r>
              <a:rPr lang="fa-IR" sz="2400" dirty="0" smtClean="0">
                <a:cs typeface="B Nazanin" panose="00000400000000000000" pitchFamily="2" charset="-78"/>
              </a:rPr>
              <a:t>) </a:t>
            </a:r>
            <a:r>
              <a:rPr lang="fa-IR" sz="2400" dirty="0" smtClean="0">
                <a:cs typeface="B Nazanin" panose="00000400000000000000" pitchFamily="2" charset="-78"/>
              </a:rPr>
              <a:t>داریم،قطعا» برای شنا در دنیای اینترنت از دریاچه که همان </a:t>
            </a:r>
            <a:r>
              <a:rPr lang="en-US" sz="2400" dirty="0" smtClean="0">
                <a:cs typeface="B Nazanin" panose="00000400000000000000" pitchFamily="2" charset="-78"/>
              </a:rPr>
              <a:t>LI-FI</a:t>
            </a:r>
            <a:r>
              <a:rPr lang="fa-IR" sz="2400" dirty="0" smtClean="0">
                <a:cs typeface="B Nazanin" panose="00000400000000000000" pitchFamily="2" charset="-78"/>
              </a:rPr>
              <a:t> </a:t>
            </a:r>
            <a:r>
              <a:rPr lang="fa-IR" sz="2400" dirty="0" smtClean="0">
                <a:cs typeface="B Nazanin" panose="00000400000000000000" pitchFamily="2" charset="-78"/>
              </a:rPr>
              <a:t>هست استفاده میکنیم.</a:t>
            </a:r>
          </a:p>
          <a:p>
            <a:pPr algn="r" rtl="1"/>
            <a:r>
              <a:rPr lang="fa-IR" sz="2400" dirty="0" smtClean="0">
                <a:cs typeface="B Nazanin" panose="00000400000000000000" pitchFamily="2" charset="-78"/>
              </a:rPr>
              <a:t>اما نحوه کار این فنائری چگونه ست: ابتدا از اینترنت رو از طریق یک سیستم(کامپیوتر یا هر وسیله دیگه ای و یا مستقیم از طریق مخابرات) به سیم کشی ساختمان وصل میکنیم تا اینترنت ما در تمام سیمکشی جریان داشته باشه.این سیم کشی جریان برق و اینترنت رو به لامپهای </a:t>
            </a:r>
            <a:r>
              <a:rPr lang="en-US" sz="2400" dirty="0" smtClean="0">
                <a:cs typeface="B Nazanin" panose="00000400000000000000" pitchFamily="2" charset="-78"/>
              </a:rPr>
              <a:t>LED </a:t>
            </a:r>
            <a:r>
              <a:rPr lang="fa-IR" sz="2400" dirty="0" smtClean="0">
                <a:cs typeface="B Nazanin" panose="00000400000000000000" pitchFamily="2" charset="-78"/>
              </a:rPr>
              <a:t> </a:t>
            </a:r>
            <a:r>
              <a:rPr lang="fa-IR" sz="2400" dirty="0" smtClean="0">
                <a:cs typeface="B Nazanin" panose="00000400000000000000" pitchFamily="2" charset="-78"/>
              </a:rPr>
              <a:t>طراحی شده برای این کار) هدایت میکنه</a:t>
            </a:r>
          </a:p>
          <a:p>
            <a:pPr algn="r" rtl="1"/>
            <a:r>
              <a:rPr lang="fa-IR" sz="2400" dirty="0" smtClean="0">
                <a:cs typeface="B Nazanin" panose="00000400000000000000" pitchFamily="2" charset="-78"/>
              </a:rPr>
              <a:t>طراحی شده یعنی اینکه همین لامپهای </a:t>
            </a:r>
            <a:r>
              <a:rPr lang="en-US" sz="2400" dirty="0" smtClean="0">
                <a:cs typeface="B Nazanin" panose="00000400000000000000" pitchFamily="2" charset="-78"/>
              </a:rPr>
              <a:t>LED </a:t>
            </a:r>
            <a:r>
              <a:rPr lang="fa-IR" sz="2400" dirty="0" smtClean="0">
                <a:cs typeface="B Nazanin" panose="00000400000000000000" pitchFamily="2" charset="-78"/>
              </a:rPr>
              <a:t> </a:t>
            </a:r>
            <a:r>
              <a:rPr lang="fa-IR" sz="2400" dirty="0" smtClean="0">
                <a:cs typeface="B Nazanin" panose="00000400000000000000" pitchFamily="2" charset="-78"/>
              </a:rPr>
              <a:t>موجود در بازار با این تفاوت که یک مبدل (مایکرو چیپ یا چیپ لای فای) برای تبدیل سیگنال اینترنت به </a:t>
            </a:r>
            <a:r>
              <a:rPr lang="fa-IR" sz="2400" dirty="0" smtClean="0">
                <a:cs typeface="B Nazanin" panose="00000400000000000000" pitchFamily="2" charset="-78"/>
              </a:rPr>
              <a:t>نور </a:t>
            </a:r>
            <a:r>
              <a:rPr lang="fa-IR" sz="2400" dirty="0" smtClean="0">
                <a:cs typeface="B Nazanin" panose="00000400000000000000" pitchFamily="2" charset="-78"/>
              </a:rPr>
              <a:t>در لامپ گنجانده میشود.مطابق شکل زیر(این کار در هنگام تولید لامپ در کارخانه صورت میگیرد و هزینه اضافیِ زیادی هم ندارد)</a:t>
            </a:r>
          </a:p>
          <a:p>
            <a:pPr algn="r" rtl="1"/>
            <a:r>
              <a:rPr lang="fa-IR" sz="2400" dirty="0" smtClean="0">
                <a:cs typeface="B Nazanin" panose="00000400000000000000" pitchFamily="2" charset="-78"/>
              </a:rPr>
              <a:t>لامپ </a:t>
            </a:r>
            <a:r>
              <a:rPr lang="en-US" sz="2400" dirty="0" smtClean="0">
                <a:cs typeface="B Nazanin" panose="00000400000000000000" pitchFamily="2" charset="-78"/>
              </a:rPr>
              <a:t>LED </a:t>
            </a:r>
            <a:r>
              <a:rPr lang="fa-IR" sz="2400" dirty="0" smtClean="0">
                <a:cs typeface="B Nazanin" panose="00000400000000000000" pitchFamily="2" charset="-78"/>
              </a:rPr>
              <a:t> </a:t>
            </a:r>
            <a:r>
              <a:rPr lang="fa-IR" sz="2400" dirty="0" smtClean="0">
                <a:cs typeface="B Nazanin" panose="00000400000000000000" pitchFamily="2" charset="-78"/>
              </a:rPr>
              <a:t>نور رو برای روشنایی پخش میکنه اما...اما نکته اینجاست که این نور،اینترنت ما هم هست.یعنی هم روشنایی رو داریم و هم اینترنت رو!</a:t>
            </a:r>
          </a:p>
          <a:p>
            <a:pPr algn="r" rtl="1"/>
            <a:r>
              <a:rPr lang="fa-IR" sz="2400" dirty="0" smtClean="0">
                <a:cs typeface="B Nazanin" panose="00000400000000000000" pitchFamily="2" charset="-78"/>
              </a:rPr>
              <a:t>از طرف دیگه هر وسیله ای که بخواد اینترنت ما رو از طریق لامپ دریافت بکنه باید  مجهز شده باشه به یک مبدل(تبدیل نور به سیگنال اینترنت) که به اون </a:t>
            </a:r>
            <a:r>
              <a:rPr lang="en-US" sz="2400" dirty="0" err="1" smtClean="0">
                <a:cs typeface="B Nazanin" panose="00000400000000000000" pitchFamily="2" charset="-78"/>
              </a:rPr>
              <a:t>Phot</a:t>
            </a:r>
            <a:r>
              <a:rPr lang="en-US" sz="2400" dirty="0" smtClean="0">
                <a:cs typeface="B Nazanin" panose="00000400000000000000" pitchFamily="2" charset="-78"/>
              </a:rPr>
              <a:t> Detector</a:t>
            </a:r>
            <a:r>
              <a:rPr lang="fa-IR" sz="2400" dirty="0" smtClean="0">
                <a:cs typeface="B Nazanin" panose="00000400000000000000" pitchFamily="2" charset="-78"/>
              </a:rPr>
              <a:t> </a:t>
            </a:r>
            <a:r>
              <a:rPr lang="fa-IR" sz="2400" dirty="0" smtClean="0">
                <a:cs typeface="B Nazanin" panose="00000400000000000000" pitchFamily="2" charset="-78"/>
              </a:rPr>
              <a:t>هم میگن</a:t>
            </a:r>
            <a:r>
              <a:rPr lang="fa-IR" sz="2400" dirty="0" smtClean="0">
                <a:cs typeface="B Nazanin" panose="00000400000000000000" pitchFamily="2" charset="-78"/>
              </a:rPr>
              <a:t>.</a:t>
            </a:r>
          </a:p>
          <a:p>
            <a:pPr algn="r" rtl="1"/>
            <a:r>
              <a:rPr lang="fa-IR" sz="2400" dirty="0" smtClean="0">
                <a:cs typeface="B Nazanin" panose="00000400000000000000" pitchFamily="2" charset="-78"/>
              </a:rPr>
              <a:t>برای تبدیل سیگنال به کد صفر و یک،لامپ</a:t>
            </a:r>
            <a:r>
              <a:rPr lang="en-US" sz="2400" dirty="0" smtClean="0">
                <a:cs typeface="B Nazanin" panose="00000400000000000000" pitchFamily="2" charset="-78"/>
              </a:rPr>
              <a:t>LED</a:t>
            </a:r>
            <a:r>
              <a:rPr lang="fa-IR" sz="2400" dirty="0" smtClean="0">
                <a:cs typeface="B Nazanin" panose="00000400000000000000" pitchFamily="2" charset="-78"/>
              </a:rPr>
              <a:t> بصورت سریع روشن خاموش میشود و این روشن/خاموش شدن با سرعتی صورت میپذیرد که چشم انسان آنرا تشخیص نمیدهد.ولی </a:t>
            </a:r>
            <a:r>
              <a:rPr lang="en-US" sz="2400" dirty="0" err="1" smtClean="0">
                <a:cs typeface="B Nazanin" panose="00000400000000000000" pitchFamily="2" charset="-78"/>
              </a:rPr>
              <a:t>Phot</a:t>
            </a:r>
            <a:r>
              <a:rPr lang="en-US" sz="2400" dirty="0" smtClean="0">
                <a:cs typeface="B Nazanin" panose="00000400000000000000" pitchFamily="2" charset="-78"/>
              </a:rPr>
              <a:t> Detector</a:t>
            </a:r>
            <a:r>
              <a:rPr lang="fa-IR" sz="2400" dirty="0" smtClean="0">
                <a:cs typeface="B Nazanin" panose="00000400000000000000" pitchFamily="2" charset="-78"/>
              </a:rPr>
              <a:t> ها آنرا شناسایی میکنند.</a:t>
            </a:r>
            <a:endParaRPr lang="en-US" sz="2400" dirty="0">
              <a:cs typeface="B Nazanin" panose="00000400000000000000" pitchFamily="2" charset="-78"/>
            </a:endParaRPr>
          </a:p>
        </p:txBody>
      </p:sp>
      <p:sp>
        <p:nvSpPr>
          <p:cNvPr id="6" name="TextBox 5"/>
          <p:cNvSpPr txBox="1"/>
          <p:nvPr/>
        </p:nvSpPr>
        <p:spPr>
          <a:xfrm>
            <a:off x="3813463" y="6334152"/>
            <a:ext cx="5974773" cy="369332"/>
          </a:xfrm>
          <a:prstGeom prst="rect">
            <a:avLst/>
          </a:prstGeom>
          <a:noFill/>
        </p:spPr>
        <p:txBody>
          <a:bodyPr wrap="square" rtlCol="0">
            <a:spAutoFit/>
          </a:bodyPr>
          <a:lstStyle/>
          <a:p>
            <a:r>
              <a:rPr lang="en-US" dirty="0" err="1">
                <a:solidFill>
                  <a:srgbClr val="FF0000"/>
                </a:solidFill>
                <a:latin typeface=" B "/>
                <a:cs typeface="B Titr" panose="00000700000000000000" pitchFamily="2" charset="-78"/>
              </a:rPr>
              <a:t>E-mail:alimoradi_on@yahoo.com</a:t>
            </a:r>
            <a:endParaRPr lang="en-US" dirty="0"/>
          </a:p>
        </p:txBody>
      </p:sp>
      <p:sp>
        <p:nvSpPr>
          <p:cNvPr id="2" name="Slide Number Placeholder 1"/>
          <p:cNvSpPr>
            <a:spLocks noGrp="1"/>
          </p:cNvSpPr>
          <p:nvPr>
            <p:ph type="sldNum" sz="quarter" idx="12"/>
          </p:nvPr>
        </p:nvSpPr>
        <p:spPr/>
        <p:txBody>
          <a:bodyPr/>
          <a:lstStyle/>
          <a:p>
            <a:fld id="{51FB71EE-74AD-40FA-80B3-970E5C4ADCBA}" type="slidenum">
              <a:rPr lang="en-US" smtClean="0"/>
              <a:t>6</a:t>
            </a:fld>
            <a:endParaRPr lang="en-US"/>
          </a:p>
        </p:txBody>
      </p:sp>
    </p:spTree>
    <p:extLst>
      <p:ext uri="{BB962C8B-B14F-4D97-AF65-F5344CB8AC3E}">
        <p14:creationId xmlns:p14="http://schemas.microsoft.com/office/powerpoint/2010/main" val="416699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157" y="314910"/>
            <a:ext cx="5579394" cy="3721513"/>
          </a:xfrm>
          <a:prstGeom prst="rect">
            <a:avLst/>
          </a:prstGeom>
          <a:ln w="98425">
            <a:solidFill>
              <a:schemeClr val="accent1"/>
            </a:solidFill>
          </a:ln>
          <a:effectLst>
            <a:glow rad="304800">
              <a:schemeClr val="bg1">
                <a:alpha val="40000"/>
              </a:schemeClr>
            </a:glo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4284" y="2376540"/>
            <a:ext cx="5723708" cy="3815805"/>
          </a:xfrm>
          <a:prstGeom prst="rect">
            <a:avLst/>
          </a:prstGeom>
          <a:ln w="98425">
            <a:solidFill>
              <a:schemeClr val="bg1"/>
            </a:solidFill>
          </a:ln>
          <a:effectLst>
            <a:glow rad="304800">
              <a:schemeClr val="bg1">
                <a:alpha val="40000"/>
              </a:schemeClr>
            </a:glow>
          </a:effectLst>
        </p:spPr>
      </p:pic>
    </p:spTree>
    <p:extLst>
      <p:ext uri="{BB962C8B-B14F-4D97-AF65-F5344CB8AC3E}">
        <p14:creationId xmlns:p14="http://schemas.microsoft.com/office/powerpoint/2010/main" val="44193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fa-IR" sz="2800" dirty="0" smtClean="0">
                <a:cs typeface="B Nazanin" panose="00000400000000000000" pitchFamily="2" charset="-78"/>
              </a:rPr>
              <a:t>در اسلاید بعدی شکل </a:t>
            </a:r>
            <a:r>
              <a:rPr lang="en-US" sz="2800" dirty="0" err="1" smtClean="0">
                <a:cs typeface="B Nazanin" panose="00000400000000000000" pitchFamily="2" charset="-78"/>
              </a:rPr>
              <a:t>Phot</a:t>
            </a:r>
            <a:r>
              <a:rPr lang="en-US" sz="2800" dirty="0" smtClean="0">
                <a:cs typeface="B Nazanin" panose="00000400000000000000" pitchFamily="2" charset="-78"/>
              </a:rPr>
              <a:t> Detector</a:t>
            </a:r>
            <a:r>
              <a:rPr lang="fa-IR" sz="2800" dirty="0" smtClean="0">
                <a:cs typeface="B Nazanin" panose="00000400000000000000" pitchFamily="2" charset="-78"/>
              </a:rPr>
              <a:t> </a:t>
            </a:r>
            <a:r>
              <a:rPr lang="fa-IR" sz="2800" dirty="0" smtClean="0">
                <a:cs typeface="B Nazanin" panose="00000400000000000000" pitchFamily="2" charset="-78"/>
              </a:rPr>
              <a:t>رو میبینید:</a:t>
            </a:r>
            <a:br>
              <a:rPr lang="fa-IR" sz="2800" dirty="0" smtClean="0">
                <a:cs typeface="B Nazanin" panose="00000400000000000000" pitchFamily="2" charset="-78"/>
              </a:rPr>
            </a:br>
            <a:r>
              <a:rPr lang="fa-IR" sz="2800" dirty="0" smtClean="0">
                <a:cs typeface="B Nazanin" panose="00000400000000000000" pitchFamily="2" charset="-78"/>
              </a:rPr>
              <a:t>اما اگه دقت کرده باشین این مبدل یل همان </a:t>
            </a:r>
            <a:r>
              <a:rPr lang="en-US" sz="2800" dirty="0" err="1" smtClean="0">
                <a:cs typeface="B Nazanin" panose="00000400000000000000" pitchFamily="2" charset="-78"/>
              </a:rPr>
              <a:t>Phot</a:t>
            </a:r>
            <a:r>
              <a:rPr lang="en-US" sz="2800" dirty="0" smtClean="0">
                <a:cs typeface="B Nazanin" panose="00000400000000000000" pitchFamily="2" charset="-78"/>
              </a:rPr>
              <a:t> Detector</a:t>
            </a:r>
            <a:r>
              <a:rPr lang="fa-IR" sz="2800" dirty="0" smtClean="0">
                <a:cs typeface="B Nazanin" panose="00000400000000000000" pitchFamily="2" charset="-78"/>
              </a:rPr>
              <a:t> </a:t>
            </a:r>
            <a:r>
              <a:rPr lang="fa-IR" sz="2800" dirty="0" smtClean="0">
                <a:cs typeface="B Nazanin" panose="00000400000000000000" pitchFamily="2" charset="-78"/>
              </a:rPr>
              <a:t>ما از دو قسمت تشکیل شده:</a:t>
            </a:r>
            <a:br>
              <a:rPr lang="fa-IR" sz="2800" dirty="0" smtClean="0">
                <a:cs typeface="B Nazanin" panose="00000400000000000000" pitchFamily="2" charset="-78"/>
              </a:rPr>
            </a:br>
            <a:r>
              <a:rPr lang="fa-IR" sz="2800" dirty="0" smtClean="0">
                <a:cs typeface="B Nazanin" panose="00000400000000000000" pitchFamily="2" charset="-78"/>
              </a:rPr>
              <a:t>برای دریافت اینترنت از قسمت نوری استفاده میکنه</a:t>
            </a:r>
            <a:br>
              <a:rPr lang="fa-IR" sz="2800" dirty="0" smtClean="0">
                <a:cs typeface="B Nazanin" panose="00000400000000000000" pitchFamily="2" charset="-78"/>
              </a:rPr>
            </a:br>
            <a:r>
              <a:rPr lang="fa-IR" sz="2800" dirty="0" smtClean="0">
                <a:cs typeface="B Nazanin" panose="00000400000000000000" pitchFamily="2" charset="-78"/>
              </a:rPr>
              <a:t>برای ارسال درخواست(مثل درخواست باز کردن سایت یا فرسالدن ایمیل و...) از مادون قرمز استفاده میکنه.</a:t>
            </a:r>
            <a:endParaRPr lang="en-US" sz="2800" dirty="0">
              <a:cs typeface="B Nazanin" panose="00000400000000000000" pitchFamily="2" charset="-78"/>
            </a:endParaRPr>
          </a:p>
        </p:txBody>
      </p:sp>
      <p:sp>
        <p:nvSpPr>
          <p:cNvPr id="3" name="Slide Number Placeholder 2"/>
          <p:cNvSpPr>
            <a:spLocks noGrp="1"/>
          </p:cNvSpPr>
          <p:nvPr>
            <p:ph type="sldNum" sz="quarter" idx="12"/>
          </p:nvPr>
        </p:nvSpPr>
        <p:spPr/>
        <p:txBody>
          <a:bodyPr/>
          <a:lstStyle/>
          <a:p>
            <a:fld id="{51FB71EE-74AD-40FA-80B3-970E5C4ADCBA}" type="slidenum">
              <a:rPr lang="en-US" smtClean="0"/>
              <a:t>8</a:t>
            </a:fld>
            <a:endParaRPr lang="en-US"/>
          </a:p>
        </p:txBody>
      </p:sp>
    </p:spTree>
    <p:extLst>
      <p:ext uri="{BB962C8B-B14F-4D97-AF65-F5344CB8AC3E}">
        <p14:creationId xmlns:p14="http://schemas.microsoft.com/office/powerpoint/2010/main" val="346611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Line 96"/>
          <p:cNvSpPr>
            <a:spLocks noChangeShapeType="1"/>
          </p:cNvSpPr>
          <p:nvPr/>
        </p:nvSpPr>
        <p:spPr bwMode="auto">
          <a:xfrm>
            <a:off x="5896874" y="2907904"/>
            <a:ext cx="4800600"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Text Box 97"/>
          <p:cNvSpPr txBox="1">
            <a:spLocks noChangeArrowheads="1"/>
          </p:cNvSpPr>
          <p:nvPr/>
        </p:nvSpPr>
        <p:spPr bwMode="auto">
          <a:xfrm>
            <a:off x="7193934" y="2306443"/>
            <a:ext cx="29370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fa-IR" dirty="0">
                <a:solidFill>
                  <a:schemeClr val="bg1"/>
                </a:solidFill>
                <a:cs typeface="B Nazanin" panose="00000400000000000000" pitchFamily="2" charset="-78"/>
              </a:rPr>
              <a:t>سرعت بیشتر لای فای</a:t>
            </a:r>
          </a:p>
        </p:txBody>
      </p:sp>
      <p:grpSp>
        <p:nvGrpSpPr>
          <p:cNvPr id="15" name="Group 88"/>
          <p:cNvGrpSpPr>
            <a:grpSpLocks/>
          </p:cNvGrpSpPr>
          <p:nvPr/>
        </p:nvGrpSpPr>
        <p:grpSpPr bwMode="auto">
          <a:xfrm>
            <a:off x="10748011" y="2343690"/>
            <a:ext cx="762000" cy="665163"/>
            <a:chOff x="1110" y="2656"/>
            <a:chExt cx="1549" cy="1351"/>
          </a:xfrm>
        </p:grpSpPr>
        <p:sp>
          <p:nvSpPr>
            <p:cNvPr id="16" name="AutoShape 89"/>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17" name="AutoShape 9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18" name="AutoShape 9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lgn="r" rtl="1" eaLnBrk="1" hangingPunct="1">
                <a:defRPr/>
              </a:pPr>
              <a:endParaRPr lang="zh-CN" altLang="en-US">
                <a:latin typeface="Arial" charset="0"/>
                <a:ea typeface="宋体" pitchFamily="2" charset="-122"/>
              </a:endParaRPr>
            </a:p>
          </p:txBody>
        </p:sp>
      </p:grpSp>
      <p:sp>
        <p:nvSpPr>
          <p:cNvPr id="23" name="Text Box 98"/>
          <p:cNvSpPr txBox="1">
            <a:spLocks noChangeArrowheads="1"/>
          </p:cNvSpPr>
          <p:nvPr/>
        </p:nvSpPr>
        <p:spPr bwMode="gray">
          <a:xfrm>
            <a:off x="10919800" y="2466886"/>
            <a:ext cx="357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a:spcBef>
                <a:spcPct val="0"/>
              </a:spcBef>
              <a:buClrTx/>
              <a:buSzTx/>
              <a:buFontTx/>
              <a:buNone/>
            </a:pPr>
            <a:r>
              <a:rPr lang="fa-IR" altLang="zh-CN" sz="2400" b="1" dirty="0">
                <a:ea typeface="SimSun" panose="02010600030101010101" pitchFamily="2" charset="-122"/>
              </a:rPr>
              <a:t>1</a:t>
            </a:r>
            <a:endParaRPr lang="en-US" altLang="zh-CN" sz="2400" b="1" dirty="0">
              <a:ea typeface="SimSun" panose="02010600030101010101" pitchFamily="2" charset="-122"/>
            </a:endParaRPr>
          </a:p>
        </p:txBody>
      </p:sp>
      <p:sp>
        <p:nvSpPr>
          <p:cNvPr id="24" name="Text Box 101"/>
          <p:cNvSpPr txBox="1">
            <a:spLocks noChangeArrowheads="1"/>
          </p:cNvSpPr>
          <p:nvPr/>
        </p:nvSpPr>
        <p:spPr bwMode="gray">
          <a:xfrm>
            <a:off x="10912768" y="3332074"/>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a:spcBef>
                <a:spcPct val="0"/>
              </a:spcBef>
              <a:buClrTx/>
              <a:buSzTx/>
              <a:buFontTx/>
              <a:buNone/>
            </a:pPr>
            <a:r>
              <a:rPr lang="en-US" altLang="zh-CN" sz="2400" b="1">
                <a:ea typeface="SimSun" panose="02010600030101010101" pitchFamily="2" charset="-122"/>
              </a:rPr>
              <a:t>2</a:t>
            </a:r>
          </a:p>
        </p:txBody>
      </p:sp>
      <p:sp>
        <p:nvSpPr>
          <p:cNvPr id="6" name="TextBox 5"/>
          <p:cNvSpPr txBox="1"/>
          <p:nvPr/>
        </p:nvSpPr>
        <p:spPr>
          <a:xfrm>
            <a:off x="7141063" y="859326"/>
            <a:ext cx="5691017" cy="830997"/>
          </a:xfrm>
          <a:prstGeom prst="rect">
            <a:avLst/>
          </a:prstGeom>
          <a:noFill/>
        </p:spPr>
        <p:txBody>
          <a:bodyPr wrap="square" rtlCol="0">
            <a:spAutoFit/>
          </a:bodyPr>
          <a:lstStyle/>
          <a:p>
            <a:r>
              <a:rPr lang="en-US" sz="4800" dirty="0" smtClean="0">
                <a:solidFill>
                  <a:schemeClr val="accent4"/>
                </a:solidFill>
                <a:latin typeface="Elephant" panose="02020904090505020303" pitchFamily="18" charset="0"/>
              </a:rPr>
              <a:t>LI-FI</a:t>
            </a:r>
            <a:r>
              <a:rPr lang="fa-IR" sz="4800" dirty="0" smtClean="0">
                <a:solidFill>
                  <a:schemeClr val="bg1"/>
                </a:solidFill>
                <a:latin typeface="Elephant" panose="02020904090505020303" pitchFamily="18" charset="0"/>
                <a:cs typeface="B Nazanin" panose="00000400000000000000" pitchFamily="2" charset="-78"/>
              </a:rPr>
              <a:t>مزایای </a:t>
            </a:r>
            <a:endParaRPr lang="en-US" sz="4800" dirty="0">
              <a:solidFill>
                <a:schemeClr val="bg1"/>
              </a:solidFill>
              <a:latin typeface="Elephant" panose="02020904090505020303" pitchFamily="18" charset="0"/>
              <a:cs typeface="B Nazanin" panose="00000400000000000000" pitchFamily="2" charset="-78"/>
            </a:endParaRPr>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8011" y="859326"/>
            <a:ext cx="803909" cy="800718"/>
          </a:xfrm>
          <a:prstGeom prst="rect">
            <a:avLst/>
          </a:prstGeom>
        </p:spPr>
      </p:pic>
      <p:sp>
        <p:nvSpPr>
          <p:cNvPr id="2" name="TextBox 1"/>
          <p:cNvSpPr txBox="1"/>
          <p:nvPr/>
        </p:nvSpPr>
        <p:spPr>
          <a:xfrm>
            <a:off x="8914605" y="5074729"/>
            <a:ext cx="3344092"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bg1"/>
                </a:solidFill>
              </a:rPr>
              <a:t>Wi-Gig   7GB /s</a:t>
            </a:r>
          </a:p>
          <a:p>
            <a:pPr marL="285750" indent="-285750">
              <a:buFont typeface="Arial" panose="020B0604020202020204" pitchFamily="34" charset="0"/>
              <a:buChar char="•"/>
            </a:pPr>
            <a:r>
              <a:rPr lang="en-US" sz="2400" dirty="0" smtClean="0">
                <a:solidFill>
                  <a:schemeClr val="bg1"/>
                </a:solidFill>
              </a:rPr>
              <a:t>LI-FI        </a:t>
            </a:r>
            <a:r>
              <a:rPr lang="en-US" sz="2400" dirty="0" smtClean="0">
                <a:solidFill>
                  <a:schemeClr val="bg1"/>
                </a:solidFill>
              </a:rPr>
              <a:t>100GB /s</a:t>
            </a:r>
            <a:endParaRPr lang="en-US" sz="2400" dirty="0">
              <a:solidFill>
                <a:schemeClr val="bg1"/>
              </a:solidFill>
            </a:endParaRPr>
          </a:p>
        </p:txBody>
      </p:sp>
      <p:sp>
        <p:nvSpPr>
          <p:cNvPr id="3" name="TextBox 2"/>
          <p:cNvSpPr txBox="1"/>
          <p:nvPr/>
        </p:nvSpPr>
        <p:spPr>
          <a:xfrm>
            <a:off x="7193934" y="3778229"/>
            <a:ext cx="2586445" cy="646331"/>
          </a:xfrm>
          <a:prstGeom prst="rect">
            <a:avLst/>
          </a:prstGeom>
          <a:noFill/>
        </p:spPr>
        <p:txBody>
          <a:bodyPr wrap="square" rtlCol="0">
            <a:spAutoFit/>
          </a:bodyPr>
          <a:lstStyle/>
          <a:p>
            <a:pPr algn="r" rtl="1"/>
            <a:r>
              <a:rPr lang="fa-IR" dirty="0">
                <a:solidFill>
                  <a:schemeClr val="bg1"/>
                </a:solidFill>
              </a:rPr>
              <a:t>۸۰۲٫۱۱</a:t>
            </a:r>
            <a:r>
              <a:rPr lang="en-US" dirty="0">
                <a:solidFill>
                  <a:schemeClr val="bg1"/>
                </a:solidFill>
              </a:rPr>
              <a:t>ad </a:t>
            </a:r>
            <a:endParaRPr lang="fa-IR" dirty="0" smtClean="0">
              <a:solidFill>
                <a:schemeClr val="bg1"/>
              </a:solidFill>
            </a:endParaRPr>
          </a:p>
          <a:p>
            <a:pPr algn="r" rtl="1"/>
            <a:r>
              <a:rPr lang="fa-IR" dirty="0">
                <a:solidFill>
                  <a:schemeClr val="bg1"/>
                </a:solidFill>
              </a:rPr>
              <a:t>استاندارد بی سیم جدیدی است</a:t>
            </a:r>
            <a:endParaRPr lang="en-US" dirty="0">
              <a:solidFill>
                <a:schemeClr val="bg1"/>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509" y="2907904"/>
            <a:ext cx="6467475" cy="3543300"/>
          </a:xfrm>
          <a:prstGeom prst="rect">
            <a:avLst/>
          </a:prstGeom>
        </p:spPr>
      </p:pic>
      <p:cxnSp>
        <p:nvCxnSpPr>
          <p:cNvPr id="10" name="Straight Arrow Connector 9"/>
          <p:cNvCxnSpPr/>
          <p:nvPr/>
        </p:nvCxnSpPr>
        <p:spPr>
          <a:xfrm>
            <a:off x="9147476" y="4552019"/>
            <a:ext cx="462429" cy="45720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51FB71EE-74AD-40FA-80B3-970E5C4ADCBA}" type="slidenum">
              <a:rPr lang="en-US" smtClean="0"/>
              <a:t>9</a:t>
            </a:fld>
            <a:endParaRPr lang="en-US"/>
          </a:p>
        </p:txBody>
      </p:sp>
    </p:spTree>
    <p:extLst>
      <p:ext uri="{BB962C8B-B14F-4D97-AF65-F5344CB8AC3E}">
        <p14:creationId xmlns:p14="http://schemas.microsoft.com/office/powerpoint/2010/main" val="3277164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3" grpId="0"/>
      <p:bldP spid="24" grpId="0"/>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2961</TotalTime>
  <Words>1482</Words>
  <Application>Microsoft Office PowerPoint</Application>
  <PresentationFormat>Widescreen</PresentationFormat>
  <Paragraphs>159</Paragraphs>
  <Slides>23</Slides>
  <Notes>12</Notes>
  <HiddenSlides>9</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宋体</vt:lpstr>
      <vt:lpstr>宋体</vt:lpstr>
      <vt:lpstr> B </vt:lpstr>
      <vt:lpstr>Arial</vt:lpstr>
      <vt:lpstr>B Nazanin</vt:lpstr>
      <vt:lpstr>B Titr</vt:lpstr>
      <vt:lpstr>Calibri</vt:lpstr>
      <vt:lpstr>Calibri Light</vt:lpstr>
      <vt:lpstr>Elephant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در اسلاید بعدی شکل Phot Detector رو میبینید: اما اگه دقت کرده باشین این مبدل یل همان Phot Detector ما از دو قسمت تشکیل شده: برای دریافت اینترنت از قسمت نوری استفاده میکنه برای ارسال درخواست(مثل درخواست باز کردن سایت یا فرسالدن ایمیل و...) از مادون قرمز استفاده میکنه.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Ali-Mordi</dc:creator>
  <cp:lastModifiedBy>Ali-Mordi</cp:lastModifiedBy>
  <cp:revision>235</cp:revision>
  <dcterms:created xsi:type="dcterms:W3CDTF">2017-11-21T05:18:32Z</dcterms:created>
  <dcterms:modified xsi:type="dcterms:W3CDTF">2017-12-19T14:51:17Z</dcterms:modified>
</cp:coreProperties>
</file>