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9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0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21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269BECB-9C7F-4E62-B72B-2589C67C70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25036"/>
      </p:ext>
    </p:extLst>
  </p:cSld>
  <p:clrMapOvr>
    <a:masterClrMapping/>
  </p:clrMapOvr>
  <p:transition spd="slow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05000"/>
            <a:ext cx="109728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20ED4A4-5477-44D8-BF89-6001E52B2D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12645"/>
      </p:ext>
    </p:extLst>
  </p:cSld>
  <p:clrMapOvr>
    <a:masterClrMapping/>
  </p:clrMapOvr>
  <p:transition spd="slow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BC7578B-7F3F-48AE-A61D-9D0B9494D1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13390"/>
      </p:ext>
    </p:extLst>
  </p:cSld>
  <p:clrMapOvr>
    <a:masterClrMapping/>
  </p:clrMapOvr>
  <p:transition spd="slow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26AFAF9-224B-4963-9ADF-00700B73C2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1374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1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5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5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9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2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1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0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CCCE-645D-4FF3-9643-52FE829089E0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1E25-E7FC-4C28-AE64-CAE5C6C23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1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CA25-5AA2-4E02-966C-EC1F0AA36AD1}" type="slidenum">
              <a:rPr lang="en-US"/>
              <a:pPr/>
              <a:t>1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981075"/>
            <a:ext cx="8229600" cy="1143000"/>
          </a:xfrm>
        </p:spPr>
        <p:txBody>
          <a:bodyPr/>
          <a:lstStyle/>
          <a:p>
            <a:pPr algn="ctr"/>
            <a:r>
              <a:rPr lang="fa-IR" sz="4800" b="1"/>
              <a:t>فصل اول</a:t>
            </a:r>
            <a:endParaRPr lang="en-US" sz="4800" b="1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852739"/>
            <a:ext cx="8229600" cy="1584325"/>
          </a:xfrm>
        </p:spPr>
        <p:txBody>
          <a:bodyPr/>
          <a:lstStyle/>
          <a:p>
            <a:pPr algn="ctr">
              <a:buFontTx/>
              <a:buNone/>
            </a:pPr>
            <a:r>
              <a:rPr lang="fa-IR" sz="4400" dirty="0"/>
              <a:t>حسابداری شعب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6527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A9F1-CD08-4E1A-ACC2-90E208EFCE4C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7586" name="Group 178"/>
          <p:cNvGraphicFramePr>
            <a:graphicFrameLocks noGrp="1"/>
          </p:cNvGraphicFramePr>
          <p:nvPr>
            <p:ph/>
          </p:nvPr>
        </p:nvGraphicFramePr>
        <p:xfrm>
          <a:off x="2279650" y="1970088"/>
          <a:ext cx="7488238" cy="3578226"/>
        </p:xfrm>
        <a:graphic>
          <a:graphicData uri="http://schemas.openxmlformats.org/drawingml/2006/table">
            <a:tbl>
              <a:tblPr/>
              <a:tblGrid>
                <a:gridCol w="2470150"/>
                <a:gridCol w="2468563"/>
                <a:gridCol w="2549525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بستانکار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بدهکار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6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به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4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 کالا از شعبه به مرکز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66" name="Rectangle 158"/>
          <p:cNvSpPr>
            <a:spLocks noChangeArrowheads="1"/>
          </p:cNvSpPr>
          <p:nvPr/>
        </p:nvSpPr>
        <p:spPr bwMode="auto">
          <a:xfrm>
            <a:off x="2566989" y="904876"/>
            <a:ext cx="70564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rtl="1"/>
            <a:r>
              <a:rPr lang="fa-IR" sz="3200">
                <a:latin typeface="Arial" panose="020B0604020202020204" pitchFamily="34" charset="0"/>
              </a:rPr>
              <a:t>روش اول </a:t>
            </a:r>
            <a:r>
              <a:rPr lang="hi-IN" sz="3200">
                <a:latin typeface="Arial" panose="020B0604020202020204" pitchFamily="34" charset="0"/>
                <a:cs typeface="Mangal" panose="02040503050203030202" pitchFamily="18" charset="0"/>
              </a:rPr>
              <a:t>)</a:t>
            </a:r>
            <a:r>
              <a:rPr lang="fa-IR" sz="3200">
                <a:latin typeface="Arial" panose="020B0604020202020204" pitchFamily="34" charset="0"/>
              </a:rPr>
              <a:t> روش قيمت فروش </a:t>
            </a:r>
            <a:r>
              <a:rPr lang="hi-IN" sz="3200">
                <a:latin typeface="Arial" panose="020B0604020202020204" pitchFamily="34" charset="0"/>
                <a:cs typeface="Mangal" panose="02040503050203030202" pitchFamily="18" charset="0"/>
              </a:rPr>
              <a:t>(</a:t>
            </a:r>
            <a:endParaRPr lang="en-US" sz="3200">
              <a:latin typeface="Arial" panose="020B0604020202020204" pitchFamily="34" charset="0"/>
              <a:cs typeface="Mangal" panose="02040503050203030202" pitchFamily="18" charset="0"/>
            </a:endParaRPr>
          </a:p>
          <a:p>
            <a:pPr algn="ctr" eaLnBrk="0" hangingPunct="0"/>
            <a:endParaRPr lang="en-US" sz="2800">
              <a:latin typeface="Arial" panose="020B0604020202020204" pitchFamily="34" charset="0"/>
            </a:endParaRPr>
          </a:p>
        </p:txBody>
      </p:sp>
      <p:sp>
        <p:nvSpPr>
          <p:cNvPr id="17572" name="Text Box 164"/>
          <p:cNvSpPr txBox="1">
            <a:spLocks noChangeArrowheads="1"/>
          </p:cNvSpPr>
          <p:nvPr/>
        </p:nvSpPr>
        <p:spPr bwMode="auto">
          <a:xfrm>
            <a:off x="6940550" y="5659439"/>
            <a:ext cx="2179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9506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8BB4D-B955-4C65-938C-33D79F748CBB}" type="slidenum">
              <a:rPr lang="en-US"/>
              <a:pPr/>
              <a:t>11</a:t>
            </a:fld>
            <a:endParaRPr lang="en-US"/>
          </a:p>
        </p:txBody>
      </p:sp>
      <p:sp>
        <p:nvSpPr>
          <p:cNvPr id="19482" name="Rectangle 26"/>
          <p:cNvSpPr>
            <a:spLocks noGrp="1" noChangeArrowheads="1"/>
          </p:cNvSpPr>
          <p:nvPr>
            <p:ph type="title"/>
          </p:nvPr>
        </p:nvSpPr>
        <p:spPr>
          <a:xfrm>
            <a:off x="4224338" y="260351"/>
            <a:ext cx="6202362" cy="346075"/>
          </a:xfrm>
        </p:spPr>
        <p:txBody>
          <a:bodyPr>
            <a:normAutofit fontScale="90000"/>
          </a:bodyPr>
          <a:lstStyle/>
          <a:p>
            <a:pPr algn="r"/>
            <a:r>
              <a:rPr lang="fa-IR" sz="2400"/>
              <a:t>صفحه قبل</a:t>
            </a:r>
            <a:r>
              <a:rPr lang="hi-IN" sz="4000">
                <a:cs typeface="Mangal" panose="02040503050203030202" pitchFamily="18" charset="0"/>
              </a:rPr>
              <a:t> </a:t>
            </a:r>
            <a:r>
              <a:rPr lang="fa-IR" sz="2400"/>
              <a:t>ی</a:t>
            </a:r>
            <a:r>
              <a:rPr lang="hi-IN" sz="2400">
                <a:cs typeface="Mangal" panose="02040503050203030202" pitchFamily="18" charset="0"/>
              </a:rPr>
              <a:t> </a:t>
            </a:r>
            <a:r>
              <a:rPr lang="fa-IR" sz="2400"/>
              <a:t>ادامه</a:t>
            </a:r>
            <a:endParaRPr lang="en-US" sz="2400"/>
          </a:p>
        </p:txBody>
      </p:sp>
      <p:graphicFrame>
        <p:nvGraphicFramePr>
          <p:cNvPr id="19516" name="Group 60"/>
          <p:cNvGraphicFramePr>
            <a:graphicFrameLocks noGrp="1"/>
          </p:cNvGraphicFramePr>
          <p:nvPr>
            <p:ph idx="4294967295"/>
          </p:nvPr>
        </p:nvGraphicFramePr>
        <p:xfrm>
          <a:off x="2640013" y="2259014"/>
          <a:ext cx="6913562" cy="3340101"/>
        </p:xfrm>
        <a:graphic>
          <a:graphicData uri="http://schemas.openxmlformats.org/drawingml/2006/table">
            <a:tbl>
              <a:tblPr/>
              <a:tblGrid>
                <a:gridCol w="2303462"/>
                <a:gridCol w="2306638"/>
                <a:gridCol w="2303462"/>
              </a:tblGrid>
              <a:tr h="1028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کالا در شعبه و ارسال به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0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9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وصول وجوه دربافتی از بدهکاران و ارسال به مرکز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414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2323-1285-49DA-99A5-5F5008242C57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23618" name="Group 66"/>
          <p:cNvGraphicFramePr>
            <a:graphicFrameLocks noGrp="1"/>
          </p:cNvGraphicFramePr>
          <p:nvPr>
            <p:ph/>
          </p:nvPr>
        </p:nvGraphicFramePr>
        <p:xfrm>
          <a:off x="2279651" y="1970089"/>
          <a:ext cx="7489825" cy="3431223"/>
        </p:xfrm>
        <a:graphic>
          <a:graphicData uri="http://schemas.openxmlformats.org/drawingml/2006/table">
            <a:tbl>
              <a:tblPr/>
              <a:tblGrid>
                <a:gridCol w="2495550"/>
                <a:gridCol w="2498725"/>
                <a:gridCol w="2495550"/>
              </a:tblGrid>
              <a:tr h="863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شعبه </a:t>
                      </a:r>
                      <a:endParaRPr kumimoji="0" lang="hi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hi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استرداد کالای فروش رفته توسط مشتری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های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تخفيف اعطاِی به بدهکاران از قيمت فروش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های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 سوخت شده از محل طلب بدهکاران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9191625" y="404814"/>
            <a:ext cx="795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ادامه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8328025" y="404814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3298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9BC2C-ABFA-43AB-B48B-F2809C74C0D2}" type="slidenum">
              <a:rPr lang="en-US"/>
              <a:pPr/>
              <a:t>13</a:t>
            </a:fld>
            <a:endParaRPr lang="en-US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905000"/>
            <a:ext cx="8893175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مثال :</a:t>
            </a:r>
          </a:p>
          <a:p>
            <a:pPr algn="r">
              <a:buFontTx/>
              <a:buNone/>
            </a:pPr>
            <a:r>
              <a:rPr lang="fa-IR"/>
              <a:t>شرکت سهامی خورشید در اول فروردین  سال 1379 شعبه ای درتبریزافتتاح  نمود  و کالایی به قیمت فروش (خرده فروشی )</a:t>
            </a:r>
          </a:p>
          <a:p>
            <a:pPr algn="r">
              <a:buFontTx/>
              <a:buNone/>
            </a:pPr>
            <a:r>
              <a:rPr lang="fa-IR"/>
              <a:t>800000ریال به آن شعبه ارسال داشت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6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CCE86-9565-4C2F-A845-AB211B80D8D1}" type="slidenum">
              <a:rPr lang="en-US"/>
              <a:pPr/>
              <a:t>14</a:t>
            </a:fld>
            <a:endParaRPr lang="en-US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341438"/>
            <a:ext cx="8229600" cy="41148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طبق صورتحساب ارسالی از شعبه تبریز عملیات مالی شعبه مذکور به شرح زیر است  :</a:t>
            </a:r>
          </a:p>
          <a:p>
            <a:pPr algn="r">
              <a:buFontTx/>
              <a:buNone/>
            </a:pPr>
            <a:r>
              <a:rPr lang="fa-IR"/>
              <a:t>فروش نقدی(وجه ارسال شده)                       302000</a:t>
            </a:r>
          </a:p>
          <a:p>
            <a:pPr algn="r">
              <a:buFontTx/>
              <a:buNone/>
            </a:pPr>
            <a:r>
              <a:rPr lang="fa-IR"/>
              <a:t>فروش نسیه                                           400000</a:t>
            </a:r>
          </a:p>
          <a:p>
            <a:pPr algn="r">
              <a:buFontTx/>
              <a:buNone/>
            </a:pPr>
            <a:r>
              <a:rPr lang="fa-IR"/>
              <a:t>وجه دریافتی از بدهکاران                           324000</a:t>
            </a:r>
          </a:p>
          <a:p>
            <a:pPr algn="r">
              <a:buFontTx/>
              <a:buNone/>
            </a:pPr>
            <a:r>
              <a:rPr lang="fa-IR"/>
              <a:t>تخفیف اعطایی به بدهکاران از قیمت فروش         6000 </a:t>
            </a:r>
          </a:p>
          <a:p>
            <a:pPr algn="r">
              <a:buFontTx/>
              <a:buNone/>
            </a:pPr>
            <a:r>
              <a:rPr lang="fa-IR"/>
              <a:t>مطالبات سوخت شده                                   20000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85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5D44C-59DD-4778-8310-EACC11489DAC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576604" name="Group 92"/>
          <p:cNvGraphicFramePr>
            <a:graphicFrameLocks noGrp="1"/>
          </p:cNvGraphicFramePr>
          <p:nvPr>
            <p:ph/>
          </p:nvPr>
        </p:nvGraphicFramePr>
        <p:xfrm>
          <a:off x="1774825" y="260351"/>
          <a:ext cx="8642350" cy="6124385"/>
        </p:xfrm>
        <a:graphic>
          <a:graphicData uri="http://schemas.openxmlformats.org/drawingml/2006/table">
            <a:tbl>
              <a:tblPr/>
              <a:tblGrid>
                <a:gridCol w="1800225"/>
                <a:gridCol w="1944688"/>
                <a:gridCol w="4897437"/>
              </a:tblGrid>
              <a:tr h="720725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خورشید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 نامه عمومی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کالای ارسالی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کالای ارسالی 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نقدی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نسیه شعبه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627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0EB5-41D0-4F7B-B3D4-FDD52D24ECC3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578609" name="Group 49"/>
          <p:cNvGraphicFramePr>
            <a:graphicFrameLocks noGrp="1"/>
          </p:cNvGraphicFramePr>
          <p:nvPr>
            <p:ph/>
          </p:nvPr>
        </p:nvGraphicFramePr>
        <p:xfrm>
          <a:off x="1774826" y="333376"/>
          <a:ext cx="8518525" cy="6119813"/>
        </p:xfrm>
        <a:graphic>
          <a:graphicData uri="http://schemas.openxmlformats.org/drawingml/2006/table">
            <a:tbl>
              <a:tblPr/>
              <a:tblGrid>
                <a:gridCol w="1728788"/>
                <a:gridCol w="1871662"/>
                <a:gridCol w="4918075"/>
              </a:tblGrid>
              <a:tr h="56880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وجه دریافتی ازبدهکاران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تخفیف اعطایی به بدهکاران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کنترل بدهکاران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مطالبات سوخت شده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موجودی کالای آخر دوره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36342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E59B-D2D9-426C-8775-653D8B685848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580724" name="Group 116"/>
          <p:cNvGraphicFramePr>
            <a:graphicFrameLocks noGrp="1"/>
          </p:cNvGraphicFramePr>
          <p:nvPr>
            <p:ph/>
          </p:nvPr>
        </p:nvGraphicFramePr>
        <p:xfrm>
          <a:off x="1919289" y="260350"/>
          <a:ext cx="8435975" cy="3517392"/>
        </p:xfrm>
        <a:graphic>
          <a:graphicData uri="http://schemas.openxmlformats.org/drawingml/2006/table">
            <a:tbl>
              <a:tblPr/>
              <a:tblGrid>
                <a:gridCol w="1781175"/>
                <a:gridCol w="1846262"/>
                <a:gridCol w="4808538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خلا صه سود و زیان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 ل فروش شعبه به خلاصه سود و زیان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 و زیان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هزینه های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هزینه های شعبه به حساب سود و زیان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80739" name="Group 131"/>
          <p:cNvGraphicFramePr>
            <a:graphicFrameLocks noGrp="1"/>
          </p:cNvGraphicFramePr>
          <p:nvPr/>
        </p:nvGraphicFramePr>
        <p:xfrm>
          <a:off x="6383339" y="4365625"/>
          <a:ext cx="3527425" cy="2578608"/>
        </p:xfrm>
        <a:graphic>
          <a:graphicData uri="http://schemas.openxmlformats.org/drawingml/2006/table">
            <a:tbl>
              <a:tblPr/>
              <a:tblGrid>
                <a:gridCol w="1679575"/>
                <a:gridCol w="1847850"/>
              </a:tblGrid>
              <a:tr h="1533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302000(2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400000(3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98000م(7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 800000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666" name="Text Box 58"/>
          <p:cNvSpPr txBox="1">
            <a:spLocks noChangeArrowheads="1"/>
          </p:cNvSpPr>
          <p:nvPr/>
        </p:nvSpPr>
        <p:spPr bwMode="auto">
          <a:xfrm>
            <a:off x="8688388" y="3789363"/>
            <a:ext cx="197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ثبت در دفتر کل :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0667" name="Text Box 59"/>
          <p:cNvSpPr txBox="1">
            <a:spLocks noChangeArrowheads="1"/>
          </p:cNvSpPr>
          <p:nvPr/>
        </p:nvSpPr>
        <p:spPr bwMode="auto">
          <a:xfrm>
            <a:off x="8472489" y="4292601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0668" name="Text Box 60"/>
          <p:cNvSpPr txBox="1">
            <a:spLocks noChangeArrowheads="1"/>
          </p:cNvSpPr>
          <p:nvPr/>
        </p:nvSpPr>
        <p:spPr bwMode="auto">
          <a:xfrm>
            <a:off x="6600825" y="3933825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موجودی کالای شعبه</a:t>
            </a: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0747" name="Group 139"/>
          <p:cNvGraphicFramePr>
            <a:graphicFrameLocks noGrp="1"/>
          </p:cNvGraphicFramePr>
          <p:nvPr/>
        </p:nvGraphicFramePr>
        <p:xfrm>
          <a:off x="2279651" y="4292601"/>
          <a:ext cx="3527425" cy="262064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</a:tblGrid>
              <a:tr h="1584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800000(1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7)م98000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8)702000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800000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98000م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0725" name="Text Box 117"/>
          <p:cNvSpPr txBox="1">
            <a:spLocks noChangeArrowheads="1"/>
          </p:cNvSpPr>
          <p:nvPr/>
        </p:nvSpPr>
        <p:spPr bwMode="auto">
          <a:xfrm>
            <a:off x="2782888" y="3860800"/>
            <a:ext cx="2665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شعبه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04198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FB1C6-794C-4A25-B758-54021F450B38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582757" name="Group 101"/>
          <p:cNvGraphicFramePr>
            <a:graphicFrameLocks noGrp="1"/>
          </p:cNvGraphicFramePr>
          <p:nvPr>
            <p:ph/>
          </p:nvPr>
        </p:nvGraphicFramePr>
        <p:xfrm>
          <a:off x="6527801" y="981076"/>
          <a:ext cx="3394075" cy="3311525"/>
        </p:xfrm>
        <a:graphic>
          <a:graphicData uri="http://schemas.openxmlformats.org/drawingml/2006/table">
            <a:tbl>
              <a:tblPr/>
              <a:tblGrid>
                <a:gridCol w="1727200"/>
                <a:gridCol w="1666875"/>
              </a:tblGrid>
              <a:tr h="1787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2)302000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4)324000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626000م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685" name="Text Box 29"/>
          <p:cNvSpPr txBox="1">
            <a:spLocks noChangeArrowheads="1"/>
          </p:cNvSpPr>
          <p:nvPr/>
        </p:nvSpPr>
        <p:spPr bwMode="auto">
          <a:xfrm>
            <a:off x="7175500" y="620713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21" name="Group 65"/>
          <p:cNvGraphicFramePr>
            <a:graphicFrameLocks noGrp="1"/>
          </p:cNvGraphicFramePr>
          <p:nvPr/>
        </p:nvGraphicFramePr>
        <p:xfrm>
          <a:off x="2063751" y="981075"/>
          <a:ext cx="4295775" cy="3126550"/>
        </p:xfrm>
        <a:graphic>
          <a:graphicData uri="http://schemas.openxmlformats.org/drawingml/2006/table">
            <a:tbl>
              <a:tblPr/>
              <a:tblGrid>
                <a:gridCol w="2147888"/>
                <a:gridCol w="2147887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324000(4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6000(5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20000(6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50000 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50000 م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13" name="Text Box 57"/>
          <p:cNvSpPr txBox="1">
            <a:spLocks noChangeArrowheads="1"/>
          </p:cNvSpPr>
          <p:nvPr/>
        </p:nvSpPr>
        <p:spPr bwMode="auto">
          <a:xfrm>
            <a:off x="2855914" y="549275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کنترل بدهکاران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60" name="Group 104"/>
          <p:cNvGraphicFramePr>
            <a:graphicFrameLocks noGrp="1"/>
          </p:cNvGraphicFramePr>
          <p:nvPr/>
        </p:nvGraphicFramePr>
        <p:xfrm>
          <a:off x="6743700" y="5084764"/>
          <a:ext cx="3360738" cy="1152525"/>
        </p:xfrm>
        <a:graphic>
          <a:graphicData uri="http://schemas.openxmlformats.org/drawingml/2006/table">
            <a:tbl>
              <a:tblPr/>
              <a:tblGrid>
                <a:gridCol w="1681163"/>
                <a:gridCol w="1679575"/>
              </a:tblGrid>
              <a:tr h="1152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26000(9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39" name="Text Box 83"/>
          <p:cNvSpPr txBox="1">
            <a:spLocks noChangeArrowheads="1"/>
          </p:cNvSpPr>
          <p:nvPr/>
        </p:nvSpPr>
        <p:spPr bwMode="auto">
          <a:xfrm>
            <a:off x="7175500" y="4581525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82759" name="Group 103"/>
          <p:cNvGraphicFramePr>
            <a:graphicFrameLocks noGrp="1"/>
          </p:cNvGraphicFramePr>
          <p:nvPr/>
        </p:nvGraphicFramePr>
        <p:xfrm>
          <a:off x="2279650" y="5013325"/>
          <a:ext cx="4127500" cy="1295400"/>
        </p:xfrm>
        <a:graphic>
          <a:graphicData uri="http://schemas.openxmlformats.org/drawingml/2006/table">
            <a:tbl>
              <a:tblPr/>
              <a:tblGrid>
                <a:gridCol w="2063750"/>
                <a:gridCol w="2063750"/>
              </a:tblGrid>
              <a:tr h="1295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702000(8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2758" name="Rectangle 102"/>
          <p:cNvSpPr>
            <a:spLocks noChangeArrowheads="1"/>
          </p:cNvSpPr>
          <p:nvPr/>
        </p:nvSpPr>
        <p:spPr bwMode="auto">
          <a:xfrm>
            <a:off x="3216275" y="4508500"/>
            <a:ext cx="219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خلاصه سود و زیان</a:t>
            </a: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8862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DA81-F65A-4A38-AB98-526EE7F32B84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589843" name="Group 19"/>
          <p:cNvGraphicFramePr>
            <a:graphicFrameLocks noGrp="1"/>
          </p:cNvGraphicFramePr>
          <p:nvPr/>
        </p:nvGraphicFramePr>
        <p:xfrm>
          <a:off x="3000376" y="2565400"/>
          <a:ext cx="6659563" cy="2160588"/>
        </p:xfrm>
        <a:graphic>
          <a:graphicData uri="http://schemas.openxmlformats.org/drawingml/2006/table">
            <a:tbl>
              <a:tblPr/>
              <a:tblGrid>
                <a:gridCol w="3330575"/>
                <a:gridCol w="3328988"/>
              </a:tblGrid>
              <a:tr h="21605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26000(9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حساب سود وزیان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5)6000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تخفیف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6)20000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سوخت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شده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9839" name="Text Box 15"/>
          <p:cNvSpPr txBox="1">
            <a:spLocks noChangeArrowheads="1"/>
          </p:cNvSpPr>
          <p:nvPr/>
        </p:nvSpPr>
        <p:spPr bwMode="auto">
          <a:xfrm>
            <a:off x="5232400" y="1916113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هزینه های شعبه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5544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A56-CA23-44F5-AFC7-BD0CD05A2D48}" type="slidenum">
              <a:rPr lang="en-US"/>
              <a:pPr/>
              <a:t>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196976"/>
            <a:ext cx="8291513" cy="4060825"/>
          </a:xfrm>
        </p:spPr>
        <p:txBody>
          <a:bodyPr/>
          <a:lstStyle/>
          <a:p>
            <a:pPr algn="r"/>
            <a:endParaRPr lang="en-US"/>
          </a:p>
          <a:p>
            <a:pPr algn="r"/>
            <a:endParaRPr lang="en-US"/>
          </a:p>
          <a:p>
            <a:pPr algn="r">
              <a:buFontTx/>
              <a:buNone/>
            </a:pPr>
            <a:r>
              <a:rPr lang="fa-IR"/>
              <a:t>شرکتها جهت دستيابی  به  يک بازار گسترده فروش و منابع مالی جديد سرمايه در نقاط مختلف وبا حتی خارج از کشور اقدام  به  ايجاد  شعبی  می نمايد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38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BC82D22D-E6C1-46E1-9D84-5114D6D2F266}" type="slidenum">
              <a:rPr lang="en-US"/>
              <a:pPr/>
              <a:t>20</a:t>
            </a:fld>
            <a:endParaRPr lang="en-US"/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063750" y="1700214"/>
            <a:ext cx="8066088" cy="3095625"/>
          </a:xfrm>
        </p:spPr>
        <p:txBody>
          <a:bodyPr/>
          <a:lstStyle/>
          <a:p>
            <a:pPr algn="r"/>
            <a:r>
              <a:rPr lang="fa-IR"/>
              <a:t>روش دوم – روش قيمت تمام شده :</a:t>
            </a:r>
            <a:endParaRPr lang="hi-IN">
              <a:cs typeface="Mangal" panose="02040503050203030202" pitchFamily="18" charset="0"/>
            </a:endParaRPr>
          </a:p>
          <a:p>
            <a:pPr algn="r"/>
            <a:r>
              <a:rPr lang="fa-IR"/>
              <a:t>از  اين    روش  وقتی  استفاده  می گردد  که معمولا  نتوان قيمت فروش  را  تعيين   نمود   و  يا  نگهداری  کالا  برای مدت   طولانی امکان   پذير   نباشد .</a:t>
            </a:r>
            <a:endParaRPr lang="fa-IR">
              <a:cs typeface="Mangal" panose="02040503050203030202" pitchFamily="18" charset="0"/>
            </a:endParaRPr>
          </a:p>
          <a:p>
            <a:pPr algn="r"/>
            <a:r>
              <a:rPr lang="fa-IR"/>
              <a:t>کالای ارسالی به شعبه برمبنای قيمت تمام شده ثبت می شود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6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66CE7-A557-49F3-A206-8103DA5F04B1}" type="slidenum">
              <a:rPr lang="en-US"/>
              <a:pPr/>
              <a:t>21</a:t>
            </a:fld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47850" y="1196975"/>
            <a:ext cx="8496300" cy="4897438"/>
          </a:xfrm>
          <a:noFill/>
          <a:ln/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fa-IR"/>
              <a:t>سرفصلهايی که در دفاتر مرکز افتتاح می شود عبارت اند از :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موجودی کالا اول دوره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کالای ارسالی به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بدهکاران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کالای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بانک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هزينه های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موجودی کالای  آخر دوره شعبه 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 sz="3100"/>
              <a:t>خلاصه  سود و زیان شعبه</a:t>
            </a:r>
            <a:endParaRPr lang="en-US" sz="3100"/>
          </a:p>
        </p:txBody>
      </p:sp>
    </p:spTree>
    <p:extLst>
      <p:ext uri="{BB962C8B-B14F-4D97-AF65-F5344CB8AC3E}">
        <p14:creationId xmlns:p14="http://schemas.microsoft.com/office/powerpoint/2010/main" val="2374683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09961-4277-47C4-9C98-A5EA1B792187}" type="slidenum">
              <a:rPr lang="en-US"/>
              <a:pPr/>
              <a:t>22</a:t>
            </a:fld>
            <a:endParaRPr lang="en-US"/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9" y="692151"/>
            <a:ext cx="8302625" cy="561657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مثال :</a:t>
            </a:r>
          </a:p>
          <a:p>
            <a:pPr algn="r">
              <a:buFontTx/>
              <a:buNone/>
            </a:pPr>
            <a:r>
              <a:rPr lang="fa-IR"/>
              <a:t>شرکت سهامی آلفا محصولاتش را به قیمت تمام شده به حساب شعبه منظور می نماید.</a:t>
            </a:r>
          </a:p>
          <a:p>
            <a:pPr algn="r">
              <a:buFontTx/>
              <a:buNone/>
            </a:pPr>
            <a:r>
              <a:rPr lang="fa-IR"/>
              <a:t>اطلاعات به شرح زیر است:</a:t>
            </a:r>
          </a:p>
          <a:p>
            <a:pPr algn="r">
              <a:buFontTx/>
              <a:buNone/>
            </a:pPr>
            <a:r>
              <a:rPr lang="fa-IR"/>
              <a:t>موجودی کالای شعبه                              90000</a:t>
            </a:r>
          </a:p>
          <a:p>
            <a:pPr algn="r">
              <a:buFontTx/>
              <a:buNone/>
            </a:pPr>
            <a:r>
              <a:rPr lang="fa-IR"/>
              <a:t>کالای ارسالی به شعبه                          1800000</a:t>
            </a:r>
          </a:p>
          <a:p>
            <a:pPr algn="r">
              <a:buFontTx/>
              <a:buNone/>
            </a:pPr>
            <a:r>
              <a:rPr lang="fa-IR"/>
              <a:t>فروشهای نقدی که وجه آن حواله شده         2061000</a:t>
            </a:r>
          </a:p>
          <a:p>
            <a:pPr algn="r">
              <a:buFontTx/>
              <a:buNone/>
            </a:pPr>
            <a:r>
              <a:rPr lang="fa-IR"/>
              <a:t>کالای برگشتی از شعبه                           76500 </a:t>
            </a:r>
          </a:p>
          <a:p>
            <a:pPr algn="r">
              <a:buFontTx/>
              <a:buNone/>
            </a:pPr>
            <a:r>
              <a:rPr lang="fa-IR"/>
              <a:t>موجودی کالای شعبه در آخر اسفند 1379    162000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03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3AEF-34FB-4904-9E60-9703BB865E8E}" type="slidenum">
              <a:rPr lang="en-US"/>
              <a:pPr/>
              <a:t>23</a:t>
            </a:fld>
            <a:endParaRPr lang="en-US"/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اطلاعات زیر مربوط به اداره ی مرکزی است:</a:t>
            </a:r>
          </a:p>
          <a:p>
            <a:pPr algn="r">
              <a:buFontTx/>
              <a:buNone/>
            </a:pPr>
            <a:r>
              <a:rPr lang="fa-IR"/>
              <a:t>موجودی کالا در اول فروردین  1379         450000</a:t>
            </a:r>
          </a:p>
          <a:p>
            <a:pPr algn="r">
              <a:buFontTx/>
              <a:buNone/>
            </a:pPr>
            <a:r>
              <a:rPr lang="fa-IR"/>
              <a:t>خرید                                               6750000 </a:t>
            </a:r>
          </a:p>
          <a:p>
            <a:pPr algn="r">
              <a:buFontTx/>
              <a:buNone/>
            </a:pPr>
            <a:r>
              <a:rPr lang="fa-IR"/>
              <a:t>فروش                                             5625000</a:t>
            </a:r>
          </a:p>
          <a:p>
            <a:pPr algn="r">
              <a:buFontTx/>
              <a:buNone/>
            </a:pPr>
            <a:r>
              <a:rPr lang="fa-IR"/>
              <a:t>موجودی کالا در آخر اسفند 1379            1350000</a:t>
            </a:r>
          </a:p>
          <a:p>
            <a:pPr algn="r">
              <a:buFontTx/>
              <a:buNone/>
            </a:pPr>
            <a:r>
              <a:rPr lang="fa-IR"/>
              <a:t>ثبت رویدادهای فوق دردفاتر اداره مرکزی به شرح زیر است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8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2746-7B75-43B0-8E86-B0B29D3E27D6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593977" name="Group 57"/>
          <p:cNvGraphicFramePr>
            <a:graphicFrameLocks noGrp="1"/>
          </p:cNvGraphicFramePr>
          <p:nvPr>
            <p:ph idx="1"/>
          </p:nvPr>
        </p:nvGraphicFramePr>
        <p:xfrm>
          <a:off x="1992313" y="260351"/>
          <a:ext cx="8362950" cy="6088825"/>
        </p:xfrm>
        <a:graphic>
          <a:graphicData uri="http://schemas.openxmlformats.org/drawingml/2006/table">
            <a:tbl>
              <a:tblPr/>
              <a:tblGrid>
                <a:gridCol w="1839912"/>
                <a:gridCol w="2341563"/>
                <a:gridCol w="4181475"/>
              </a:tblGrid>
              <a:tr h="836613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آلفا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روزنامه عمومی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8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اول دوره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موجودی کالای اول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ارسال از مرکزبه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ثبت فروش نقدی شعبه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704247"/>
      </p:ext>
    </p:extLst>
  </p:cSld>
  <p:clrMapOvr>
    <a:masterClrMapping/>
  </p:clrMapOvr>
  <p:transition spd="slow"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80BA-BAC0-4544-ADEE-16927AF3E465}" type="slidenum">
              <a:rPr lang="en-US"/>
              <a:pPr/>
              <a:t>25</a:t>
            </a:fld>
            <a:endParaRPr lang="en-US"/>
          </a:p>
        </p:txBody>
      </p:sp>
      <p:graphicFrame>
        <p:nvGraphicFramePr>
          <p:cNvPr id="595998" name="Group 30"/>
          <p:cNvGraphicFramePr>
            <a:graphicFrameLocks noGrp="1"/>
          </p:cNvGraphicFramePr>
          <p:nvPr/>
        </p:nvGraphicFramePr>
        <p:xfrm>
          <a:off x="2351089" y="260351"/>
          <a:ext cx="7705725" cy="3184525"/>
        </p:xfrm>
        <a:graphic>
          <a:graphicData uri="http://schemas.openxmlformats.org/drawingml/2006/table">
            <a:tbl>
              <a:tblPr/>
              <a:tblGrid>
                <a:gridCol w="1555750"/>
                <a:gridCol w="1704975"/>
                <a:gridCol w="4445000"/>
              </a:tblGrid>
              <a:tr h="3184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ارسالی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برگشتی کالا از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5999" name="Text Box 31"/>
          <p:cNvSpPr txBox="1">
            <a:spLocks noChangeArrowheads="1"/>
          </p:cNvSpPr>
          <p:nvPr/>
        </p:nvSpPr>
        <p:spPr bwMode="auto">
          <a:xfrm>
            <a:off x="8688388" y="3429001"/>
            <a:ext cx="16557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ثبت در دفتر کل: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96076" name="Group 108"/>
          <p:cNvGraphicFramePr>
            <a:graphicFrameLocks noGrp="1"/>
          </p:cNvGraphicFramePr>
          <p:nvPr>
            <p:ph/>
          </p:nvPr>
        </p:nvGraphicFramePr>
        <p:xfrm>
          <a:off x="6240463" y="4005264"/>
          <a:ext cx="4140200" cy="2760663"/>
        </p:xfrm>
        <a:graphic>
          <a:graphicData uri="http://schemas.openxmlformats.org/drawingml/2006/table">
            <a:tbl>
              <a:tblPr/>
              <a:tblGrid>
                <a:gridCol w="2070100"/>
                <a:gridCol w="2070100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2061000(2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76500(3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 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 اول 90000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1)1800000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سود و زیان  409500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2299500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2299500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162000 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96082" name="Group 114"/>
          <p:cNvGraphicFramePr>
            <a:graphicFrameLocks noGrp="1"/>
          </p:cNvGraphicFramePr>
          <p:nvPr/>
        </p:nvGraphicFramePr>
        <p:xfrm>
          <a:off x="1992314" y="4005264"/>
          <a:ext cx="4103687" cy="2760663"/>
        </p:xfrm>
        <a:graphic>
          <a:graphicData uri="http://schemas.openxmlformats.org/drawingml/2006/table">
            <a:tbl>
              <a:tblPr/>
              <a:tblGrid>
                <a:gridCol w="2052637"/>
                <a:gridCol w="2051050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1800000(1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3)76500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خلاصه سود وزیان (کالای ارسالی)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4)1723500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6031" name="Text Box 63"/>
          <p:cNvSpPr txBox="1">
            <a:spLocks noChangeArrowheads="1"/>
          </p:cNvSpPr>
          <p:nvPr/>
        </p:nvSpPr>
        <p:spPr bwMode="auto">
          <a:xfrm>
            <a:off x="7248525" y="3644901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موجودی کالای شعبه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96065" name="Text Box 97"/>
          <p:cNvSpPr txBox="1">
            <a:spLocks noChangeArrowheads="1"/>
          </p:cNvSpPr>
          <p:nvPr/>
        </p:nvSpPr>
        <p:spPr bwMode="auto">
          <a:xfrm>
            <a:off x="2782888" y="3573463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به شعبه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019273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70A5-E8D6-4065-935F-30F10605FE04}" type="slidenum">
              <a:rPr lang="en-US"/>
              <a:pPr/>
              <a:t>26</a:t>
            </a:fld>
            <a:endParaRPr lang="en-US"/>
          </a:p>
        </p:txBody>
      </p:sp>
      <p:graphicFrame>
        <p:nvGraphicFramePr>
          <p:cNvPr id="601178" name="Group 90"/>
          <p:cNvGraphicFramePr>
            <a:graphicFrameLocks noGrp="1"/>
          </p:cNvGraphicFramePr>
          <p:nvPr>
            <p:ph sz="half" idx="1"/>
          </p:nvPr>
        </p:nvGraphicFramePr>
        <p:xfrm>
          <a:off x="1774825" y="692150"/>
          <a:ext cx="8642350" cy="3231198"/>
        </p:xfrm>
        <a:graphic>
          <a:graphicData uri="http://schemas.openxmlformats.org/drawingml/2006/table">
            <a:tbl>
              <a:tblPr/>
              <a:tblGrid>
                <a:gridCol w="4284663"/>
                <a:gridCol w="4357687"/>
              </a:tblGrid>
              <a:tr h="2592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مرکز                 5625000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(4از کالای ارسالی به شعبه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1723500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اول دوره مرکز      450000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خرید                            6750000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آخر دوره مرکز  (7200000)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ق ت شده کالای فروش رفته 1350000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سودناویژه-نقل به سودوزیان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1498500   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7348500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7348500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1120" name="Group 32"/>
          <p:cNvGraphicFramePr>
            <a:graphicFrameLocks noGrp="1"/>
          </p:cNvGraphicFramePr>
          <p:nvPr>
            <p:ph sz="half" idx="2"/>
          </p:nvPr>
        </p:nvGraphicFramePr>
        <p:xfrm>
          <a:off x="6672263" y="5084763"/>
          <a:ext cx="3416300" cy="863600"/>
        </p:xfrm>
        <a:graphic>
          <a:graphicData uri="http://schemas.openxmlformats.org/drawingml/2006/table">
            <a:tbl>
              <a:tblPr/>
              <a:tblGrid>
                <a:gridCol w="1708150"/>
                <a:gridCol w="1708150"/>
              </a:tblGrid>
              <a:tr h="863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 2061000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1122" name="Text Box 34"/>
          <p:cNvSpPr txBox="1">
            <a:spLocks noChangeArrowheads="1"/>
          </p:cNvSpPr>
          <p:nvPr/>
        </p:nvSpPr>
        <p:spPr bwMode="auto">
          <a:xfrm>
            <a:off x="4800601" y="260351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حساب خلاصه سود و زیان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1123" name="Text Box 35"/>
          <p:cNvSpPr txBox="1">
            <a:spLocks noChangeArrowheads="1"/>
          </p:cNvSpPr>
          <p:nvPr/>
        </p:nvSpPr>
        <p:spPr bwMode="auto">
          <a:xfrm>
            <a:off x="7391400" y="4724401"/>
            <a:ext cx="194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01175" name="Group 87"/>
          <p:cNvGraphicFramePr>
            <a:graphicFrameLocks noGrp="1"/>
          </p:cNvGraphicFramePr>
          <p:nvPr/>
        </p:nvGraphicFramePr>
        <p:xfrm>
          <a:off x="1919288" y="5084763"/>
          <a:ext cx="4176712" cy="1225550"/>
        </p:xfrm>
        <a:graphic>
          <a:graphicData uri="http://schemas.openxmlformats.org/drawingml/2006/table">
            <a:tbl>
              <a:tblPr/>
              <a:tblGrid>
                <a:gridCol w="3024187"/>
                <a:gridCol w="1152525"/>
              </a:tblGrid>
              <a:tr h="1225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409500سود ناویژه شعبه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1498500سود ناویژه مرکز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1172" name="Text Box 84"/>
          <p:cNvSpPr txBox="1">
            <a:spLocks noChangeArrowheads="1"/>
          </p:cNvSpPr>
          <p:nvPr/>
        </p:nvSpPr>
        <p:spPr bwMode="auto">
          <a:xfrm>
            <a:off x="2855914" y="4724401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344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379C65C4-569D-4823-95AB-DCAB410F0AF4}" type="slidenum">
              <a:rPr lang="en-US"/>
              <a:pPr/>
              <a:t>27</a:t>
            </a:fld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916113"/>
            <a:ext cx="8820150" cy="2881312"/>
          </a:xfrm>
        </p:spPr>
        <p:txBody>
          <a:bodyPr/>
          <a:lstStyle/>
          <a:p>
            <a:pPr algn="r"/>
            <a:r>
              <a:rPr lang="fa-IR"/>
              <a:t>روش سوم – روش  قيمت تمام شده به اضافه  درصدی  از بهای تمام شده :</a:t>
            </a:r>
          </a:p>
          <a:p>
            <a:pPr algn="r"/>
            <a:r>
              <a:rPr lang="fa-IR"/>
              <a:t>اين روش  وقتی  استفاده  می گردد  که  امکان  پيش بينی  قيمت فروش  امکان  پذير  نباشد  ولی  اطمينان  نسبی  در مورد  سود ناويژه  وجود  داشته  باشد .</a:t>
            </a:r>
            <a:endParaRPr lang="en-US"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85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6C9BB-67F0-431D-ADC3-7FBBCC6D312C}" type="slidenum">
              <a:rPr lang="en-US"/>
              <a:pPr/>
              <a:t>28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404813"/>
            <a:ext cx="8229600" cy="1143000"/>
          </a:xfrm>
        </p:spPr>
        <p:txBody>
          <a:bodyPr/>
          <a:lstStyle/>
          <a:p>
            <a:pPr algn="ctr"/>
            <a:r>
              <a:rPr lang="fa-IR" sz="3200"/>
              <a:t>نحوه ثبت حسابداری اين روش :</a:t>
            </a:r>
            <a:endParaRPr lang="en-US" sz="3200"/>
          </a:p>
        </p:txBody>
      </p:sp>
      <p:graphicFrame>
        <p:nvGraphicFramePr>
          <p:cNvPr id="31806" name="Group 62"/>
          <p:cNvGraphicFramePr>
            <a:graphicFrameLocks noGrp="1"/>
          </p:cNvGraphicFramePr>
          <p:nvPr>
            <p:ph idx="1"/>
          </p:nvPr>
        </p:nvGraphicFramePr>
        <p:xfrm>
          <a:off x="1992313" y="2060576"/>
          <a:ext cx="8229600" cy="30972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49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بستانکار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بدهکار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شده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برگشت کالا از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95" name="Group 51"/>
          <p:cNvGraphicFramePr>
            <a:graphicFrameLocks noGrp="1"/>
          </p:cNvGraphicFramePr>
          <p:nvPr/>
        </p:nvGraphicFramePr>
        <p:xfrm>
          <a:off x="1919288" y="2997200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08310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3CB8E-E489-4AEE-AF17-8B8600025FA0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33845" name="Group 53"/>
          <p:cNvGraphicFramePr>
            <a:graphicFrameLocks noGrp="1"/>
          </p:cNvGraphicFramePr>
          <p:nvPr>
            <p:ph/>
          </p:nvPr>
        </p:nvGraphicFramePr>
        <p:xfrm>
          <a:off x="1992314" y="1828800"/>
          <a:ext cx="8207375" cy="3136900"/>
        </p:xfrm>
        <a:graphic>
          <a:graphicData uri="http://schemas.openxmlformats.org/drawingml/2006/table">
            <a:tbl>
              <a:tblPr/>
              <a:tblGrid>
                <a:gridCol w="2735262"/>
                <a:gridCol w="2736850"/>
                <a:gridCol w="2735263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کالا در شعبه وارسال وجوه به مرکز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وصول وجه دريافتنی از بدهکاران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وارسال آن 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2" name="Rectangle 50"/>
          <p:cNvSpPr>
            <a:spLocks noChangeArrowheads="1"/>
          </p:cNvSpPr>
          <p:nvPr/>
        </p:nvSpPr>
        <p:spPr bwMode="auto">
          <a:xfrm>
            <a:off x="9480551" y="333375"/>
            <a:ext cx="9941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Mangal" panose="02040503050203030202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r>
              <a:rPr lang="fa-IR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8616950" y="333376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7375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EDD1-DECE-45B4-8F03-82297AEAF019}" type="slidenum">
              <a:rPr lang="en-US"/>
              <a:pPr/>
              <a:t>3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773238"/>
            <a:ext cx="8435975" cy="29527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شعبه :</a:t>
            </a:r>
          </a:p>
          <a:p>
            <a:pPr algn="r">
              <a:buFontTx/>
              <a:buNone/>
            </a:pPr>
            <a:r>
              <a:rPr lang="fa-IR"/>
              <a:t>واحد  تجاری  يا  بازرگانی است  که  دور از مرکز با  اداره مرکزی  قرار دارد  وطبق دستورالعمل های صادره از سوی اداره  مرکزی  نسبت به انجام عمليات تجاری اقدام می نمايد.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87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8826-10A6-4285-A05F-398D760C077E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35894" name="Group 54"/>
          <p:cNvGraphicFramePr>
            <a:graphicFrameLocks noGrp="1"/>
          </p:cNvGraphicFramePr>
          <p:nvPr>
            <p:ph/>
          </p:nvPr>
        </p:nvGraphicFramePr>
        <p:xfrm>
          <a:off x="1992313" y="2060575"/>
          <a:ext cx="8229600" cy="327183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079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استراد کالای فروش رفته توسط مشتری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فروش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اعطايی به بدهکاران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تخفيفا ت</a:t>
                      </a:r>
                      <a:r>
                        <a:rPr kumimoji="0" lang="hi-I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Mangal" panose="02040503050203030202" pitchFamily="18" charset="0"/>
                        </a:rPr>
                        <a:t>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هزينه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مطالبات سوخت شده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92" name="Rectangle 52"/>
          <p:cNvSpPr>
            <a:spLocks noChangeArrowheads="1"/>
          </p:cNvSpPr>
          <p:nvPr/>
        </p:nvSpPr>
        <p:spPr bwMode="auto">
          <a:xfrm>
            <a:off x="9264650" y="476251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93" name="Rectangle 53"/>
          <p:cNvSpPr>
            <a:spLocks noChangeArrowheads="1"/>
          </p:cNvSpPr>
          <p:nvPr/>
        </p:nvSpPr>
        <p:spPr bwMode="auto">
          <a:xfrm>
            <a:off x="8401050" y="476251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8719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9393E-DA2A-4403-BD03-AC9F12100EAC}" type="slidenum">
              <a:rPr lang="en-US"/>
              <a:pPr/>
              <a:t>31</a:t>
            </a:fld>
            <a:endParaRPr lang="en-US"/>
          </a:p>
        </p:txBody>
      </p:sp>
      <p:graphicFrame>
        <p:nvGraphicFramePr>
          <p:cNvPr id="37954" name="Group 66"/>
          <p:cNvGraphicFramePr>
            <a:graphicFrameLocks noGrp="1"/>
          </p:cNvGraphicFramePr>
          <p:nvPr>
            <p:ph/>
          </p:nvPr>
        </p:nvGraphicFramePr>
        <p:xfrm>
          <a:off x="2424114" y="2111376"/>
          <a:ext cx="7704137" cy="3312795"/>
        </p:xfrm>
        <a:graphic>
          <a:graphicData uri="http://schemas.openxmlformats.org/drawingml/2006/table">
            <a:tbl>
              <a:tblPr/>
              <a:tblGrid>
                <a:gridCol w="2566987"/>
                <a:gridCol w="2570163"/>
                <a:gridCol w="2566987"/>
              </a:tblGrid>
              <a:tr h="10572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وزيان شعبه</a:t>
                      </a:r>
                      <a:endParaRPr kumimoji="0" lang="hi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تعديل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کسری کالا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بين راهی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بين راهی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اول دوره</a:t>
                      </a:r>
                      <a:endParaRPr kumimoji="0" lang="hi-I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Mangal" panose="02040503050203030202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فروش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اول دوره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4" name="Rectangle 26"/>
          <p:cNvSpPr>
            <a:spLocks noChangeArrowheads="1"/>
          </p:cNvSpPr>
          <p:nvPr/>
        </p:nvSpPr>
        <p:spPr bwMode="auto">
          <a:xfrm>
            <a:off x="9264650" y="404814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8256589" y="404814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46197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DF99-7C8B-4D74-ADB8-5BFF4975A30C}" type="slidenum">
              <a:rPr lang="en-US"/>
              <a:pPr/>
              <a:t>32</a:t>
            </a:fld>
            <a:endParaRPr lang="en-US"/>
          </a:p>
        </p:txBody>
      </p:sp>
      <p:graphicFrame>
        <p:nvGraphicFramePr>
          <p:cNvPr id="39979" name="Group 43"/>
          <p:cNvGraphicFramePr>
            <a:graphicFrameLocks noGrp="1"/>
          </p:cNvGraphicFramePr>
          <p:nvPr>
            <p:ph/>
          </p:nvPr>
        </p:nvGraphicFramePr>
        <p:xfrm>
          <a:off x="2640013" y="2605088"/>
          <a:ext cx="7200900" cy="1066800"/>
        </p:xfrm>
        <a:graphic>
          <a:graphicData uri="http://schemas.openxmlformats.org/drawingml/2006/table">
            <a:tbl>
              <a:tblPr/>
              <a:tblGrid>
                <a:gridCol w="2400300"/>
                <a:gridCol w="2400300"/>
                <a:gridCol w="2400300"/>
              </a:tblGrid>
              <a:tr h="1008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marL="914400" indent="-4572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marL="1295400" indent="-3810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marL="1714500" indent="-342900"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marL="2171700" indent="-34290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تعديل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56" name="Rectangle 20"/>
          <p:cNvSpPr>
            <a:spLocks noChangeArrowheads="1"/>
          </p:cNvSpPr>
          <p:nvPr/>
        </p:nvSpPr>
        <p:spPr bwMode="auto">
          <a:xfrm>
            <a:off x="8975725" y="620714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8112125" y="620714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9423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831D3-BCD8-4F5D-8142-95081881816B}" type="slidenum">
              <a:rPr lang="en-US"/>
              <a:pPr/>
              <a:t>33</a:t>
            </a:fld>
            <a:endParaRPr lang="en-US"/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549275"/>
            <a:ext cx="8748713" cy="5761038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مثال :</a:t>
            </a:r>
          </a:p>
          <a:p>
            <a:pPr algn="r">
              <a:buFontTx/>
              <a:buNone/>
            </a:pPr>
            <a:r>
              <a:rPr lang="fa-IR"/>
              <a:t>شرکت سهامی البرز ارسالی به شعبه  قزوین را با قیمت تمام شده بعلاوه 25% صورتحساب می نماید .</a:t>
            </a:r>
          </a:p>
          <a:p>
            <a:pPr algn="r">
              <a:buFontTx/>
              <a:buNone/>
            </a:pPr>
            <a:r>
              <a:rPr lang="fa-IR"/>
              <a:t>اطلاعات مربوط به شعبه می باشد :</a:t>
            </a:r>
          </a:p>
          <a:p>
            <a:pPr algn="r">
              <a:buFontTx/>
              <a:buNone/>
            </a:pPr>
            <a:r>
              <a:rPr lang="fa-IR"/>
              <a:t>موجودی کالای شعبه در اول فروردین         546000</a:t>
            </a:r>
          </a:p>
          <a:p>
            <a:pPr algn="r">
              <a:buFontTx/>
              <a:buNone/>
            </a:pPr>
            <a:r>
              <a:rPr lang="fa-IR"/>
              <a:t>کالای ارسالی به شعبه                           2400000</a:t>
            </a:r>
          </a:p>
          <a:p>
            <a:pPr algn="r">
              <a:buFontTx/>
              <a:buNone/>
            </a:pPr>
            <a:r>
              <a:rPr lang="fa-IR"/>
              <a:t>کالای برگشتی از شعبه                          150000</a:t>
            </a:r>
          </a:p>
          <a:p>
            <a:pPr algn="r">
              <a:buFontTx/>
              <a:buNone/>
            </a:pPr>
            <a:r>
              <a:rPr lang="fa-IR"/>
              <a:t>فروشهای نقدی                                   2520000</a:t>
            </a:r>
          </a:p>
          <a:p>
            <a:pPr algn="r">
              <a:buFontTx/>
              <a:buNone/>
            </a:pPr>
            <a:r>
              <a:rPr lang="fa-IR"/>
              <a:t>موجودی کالای شعبه در آخر دوره             270000</a:t>
            </a:r>
          </a:p>
          <a:p>
            <a:pPr algn="r"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1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C44E-16EE-4C59-B8C0-FAB54741FBED}" type="slidenum">
              <a:rPr lang="en-US"/>
              <a:pPr/>
              <a:t>34</a:t>
            </a:fld>
            <a:endParaRPr lang="en-US"/>
          </a:p>
        </p:txBody>
      </p:sp>
      <p:graphicFrame>
        <p:nvGraphicFramePr>
          <p:cNvPr id="606282" name="Group 74"/>
          <p:cNvGraphicFramePr>
            <a:graphicFrameLocks noGrp="1"/>
          </p:cNvGraphicFramePr>
          <p:nvPr>
            <p:ph/>
          </p:nvPr>
        </p:nvGraphicFramePr>
        <p:xfrm>
          <a:off x="2208214" y="388938"/>
          <a:ext cx="7932737" cy="6467856"/>
        </p:xfrm>
        <a:graphic>
          <a:graphicData uri="http://schemas.openxmlformats.org/drawingml/2006/table">
            <a:tbl>
              <a:tblPr/>
              <a:tblGrid>
                <a:gridCol w="1674812"/>
                <a:gridCol w="1736725"/>
                <a:gridCol w="4521200"/>
              </a:tblGrid>
              <a:tr h="663575">
                <a:tc grid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شرکت سهامی البرز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دفتر روزنامه عمومی</a:t>
                      </a: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179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436800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109200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480000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اول دوره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اول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69413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841C-9C4E-41D1-BF2B-4177F252BC04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608306" name="Group 50"/>
          <p:cNvGraphicFramePr>
            <a:graphicFrameLocks noGrp="1"/>
          </p:cNvGraphicFramePr>
          <p:nvPr>
            <p:ph idx="1"/>
          </p:nvPr>
        </p:nvGraphicFramePr>
        <p:xfrm>
          <a:off x="1981200" y="549276"/>
          <a:ext cx="8229600" cy="5556949"/>
        </p:xfrm>
        <a:graphic>
          <a:graphicData uri="http://schemas.openxmlformats.org/drawingml/2006/table">
            <a:tbl>
              <a:tblPr/>
              <a:tblGrid>
                <a:gridCol w="1666875"/>
                <a:gridCol w="1727200"/>
                <a:gridCol w="4835525"/>
              </a:tblGrid>
              <a:tr h="50403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150000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216000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ارسالی به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 کالای 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کالای برگشتی از شعبه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نقدی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آخر دوره شعبه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آخر دوره شعبه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ادامه صفحه بعد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37773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3953D-520E-4235-B6A4-88A93D4D6583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610334" name="Group 30"/>
          <p:cNvGraphicFramePr>
            <a:graphicFrameLocks noGrp="1"/>
          </p:cNvGraphicFramePr>
          <p:nvPr>
            <p:ph/>
          </p:nvPr>
        </p:nvGraphicFramePr>
        <p:xfrm>
          <a:off x="1981200" y="292100"/>
          <a:ext cx="8229600" cy="1841500"/>
        </p:xfrm>
        <a:graphic>
          <a:graphicData uri="http://schemas.openxmlformats.org/drawingml/2006/table">
            <a:tbl>
              <a:tblPr/>
              <a:tblGrid>
                <a:gridCol w="1593850"/>
                <a:gridCol w="1584325"/>
                <a:gridCol w="5051425"/>
              </a:tblGrid>
              <a:tr h="1841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تعدیل کالای شعبه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موجودی کالای شعبه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زیان ظاهری شعبه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0365" name="Group 61"/>
          <p:cNvGraphicFramePr>
            <a:graphicFrameLocks noGrp="1"/>
          </p:cNvGraphicFramePr>
          <p:nvPr/>
        </p:nvGraphicFramePr>
        <p:xfrm>
          <a:off x="6240464" y="4076701"/>
          <a:ext cx="3851275" cy="1439863"/>
        </p:xfrm>
        <a:graphic>
          <a:graphicData uri="http://schemas.openxmlformats.org/drawingml/2006/table">
            <a:tbl>
              <a:tblPr/>
              <a:tblGrid>
                <a:gridCol w="1925637"/>
                <a:gridCol w="1925638"/>
              </a:tblGrid>
              <a:tr h="1439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436800م/ اول دوره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0360" name="Group 56"/>
          <p:cNvGraphicFramePr>
            <a:graphicFrameLocks noGrp="1"/>
          </p:cNvGraphicFramePr>
          <p:nvPr/>
        </p:nvGraphicFramePr>
        <p:xfrm>
          <a:off x="2424114" y="4076701"/>
          <a:ext cx="3455987" cy="1439863"/>
        </p:xfrm>
        <a:graphic>
          <a:graphicData uri="http://schemas.openxmlformats.org/drawingml/2006/table">
            <a:tbl>
              <a:tblPr/>
              <a:tblGrid>
                <a:gridCol w="1728787"/>
                <a:gridCol w="1727200"/>
              </a:tblGrid>
              <a:tr h="1439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3)2520000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0366" name="Text Box 62"/>
          <p:cNvSpPr txBox="1">
            <a:spLocks noChangeArrowheads="1"/>
          </p:cNvSpPr>
          <p:nvPr/>
        </p:nvSpPr>
        <p:spPr bwMode="auto">
          <a:xfrm>
            <a:off x="6527800" y="3644901"/>
            <a:ext cx="3240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اول دوره شعبه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0368" name="Text Box 64"/>
          <p:cNvSpPr txBox="1">
            <a:spLocks noChangeArrowheads="1"/>
          </p:cNvSpPr>
          <p:nvPr/>
        </p:nvSpPr>
        <p:spPr bwMode="auto">
          <a:xfrm>
            <a:off x="2495550" y="3644901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بانک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48625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2DF30-4FDF-49F9-84FC-EF55C3739F8B}" type="slidenum">
              <a:rPr lang="en-US"/>
              <a:pPr/>
              <a:t>37</a:t>
            </a:fld>
            <a:endParaRPr lang="en-US"/>
          </a:p>
        </p:txBody>
      </p:sp>
      <p:graphicFrame>
        <p:nvGraphicFramePr>
          <p:cNvPr id="614499" name="Group 99"/>
          <p:cNvGraphicFramePr>
            <a:graphicFrameLocks noGrp="1"/>
          </p:cNvGraphicFramePr>
          <p:nvPr>
            <p:ph sz="half" idx="1"/>
          </p:nvPr>
        </p:nvGraphicFramePr>
        <p:xfrm>
          <a:off x="2208214" y="908050"/>
          <a:ext cx="3671887" cy="3858768"/>
        </p:xfrm>
        <a:graphic>
          <a:graphicData uri="http://schemas.openxmlformats.org/drawingml/2006/table">
            <a:tbl>
              <a:tblPr/>
              <a:tblGrid>
                <a:gridCol w="1836737"/>
                <a:gridCol w="1835150"/>
              </a:tblGrid>
              <a:tr h="21590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م/اول109200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480000(1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2)30000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مانده تعدیل آخر دوره شعبه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4)6000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6)سود ناویژه شعبه 499200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589200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589200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54000 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500" name="Group 100"/>
          <p:cNvGraphicFramePr>
            <a:graphicFrameLocks noGrp="1"/>
          </p:cNvGraphicFramePr>
          <p:nvPr>
            <p:ph sz="quarter" idx="2"/>
          </p:nvPr>
        </p:nvGraphicFramePr>
        <p:xfrm>
          <a:off x="6311900" y="908050"/>
          <a:ext cx="4038600" cy="403383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2930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150000(2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2520000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a-I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6000(4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 /اول546000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1)2400000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2946000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2946000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270000 م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4455" name="Group 55"/>
          <p:cNvGraphicFramePr>
            <a:graphicFrameLocks noGrp="1"/>
          </p:cNvGraphicFramePr>
          <p:nvPr>
            <p:ph sz="quarter" idx="3"/>
          </p:nvPr>
        </p:nvGraphicFramePr>
        <p:xfrm>
          <a:off x="4224338" y="5445125"/>
          <a:ext cx="4038600" cy="86518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865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216000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452" name="Text Box 52"/>
          <p:cNvSpPr txBox="1">
            <a:spLocks noChangeArrowheads="1"/>
          </p:cNvSpPr>
          <p:nvPr/>
        </p:nvSpPr>
        <p:spPr bwMode="auto">
          <a:xfrm>
            <a:off x="7032626" y="549276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شعبه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3" name="Text Box 53"/>
          <p:cNvSpPr txBox="1">
            <a:spLocks noChangeArrowheads="1"/>
          </p:cNvSpPr>
          <p:nvPr/>
        </p:nvSpPr>
        <p:spPr bwMode="auto">
          <a:xfrm>
            <a:off x="2855914" y="549276"/>
            <a:ext cx="244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حساب تعدیل شعبه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4" name="Text Box 54"/>
          <p:cNvSpPr txBox="1">
            <a:spLocks noChangeArrowheads="1"/>
          </p:cNvSpPr>
          <p:nvPr/>
        </p:nvSpPr>
        <p:spPr bwMode="auto">
          <a:xfrm>
            <a:off x="4440239" y="5013326"/>
            <a:ext cx="3024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حساب موجودی کالای آخر دوره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91" name="Line 91"/>
          <p:cNvSpPr>
            <a:spLocks noChangeShapeType="1"/>
          </p:cNvSpPr>
          <p:nvPr/>
        </p:nvSpPr>
        <p:spPr bwMode="auto">
          <a:xfrm flipV="1">
            <a:off x="5519739" y="2420938"/>
            <a:ext cx="129698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1" name="Line 101"/>
          <p:cNvSpPr>
            <a:spLocks noChangeShapeType="1"/>
          </p:cNvSpPr>
          <p:nvPr/>
        </p:nvSpPr>
        <p:spPr bwMode="auto">
          <a:xfrm>
            <a:off x="6096000" y="2420939"/>
            <a:ext cx="0" cy="2592387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2" name="Line 102"/>
          <p:cNvSpPr>
            <a:spLocks noChangeShapeType="1"/>
          </p:cNvSpPr>
          <p:nvPr/>
        </p:nvSpPr>
        <p:spPr bwMode="auto">
          <a:xfrm flipV="1">
            <a:off x="6096000" y="5013325"/>
            <a:ext cx="28082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3" name="Line 103"/>
          <p:cNvSpPr>
            <a:spLocks noChangeShapeType="1"/>
          </p:cNvSpPr>
          <p:nvPr/>
        </p:nvSpPr>
        <p:spPr bwMode="auto">
          <a:xfrm>
            <a:off x="8904288" y="5013325"/>
            <a:ext cx="0" cy="647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5" name="Line 105"/>
          <p:cNvSpPr>
            <a:spLocks noChangeShapeType="1"/>
          </p:cNvSpPr>
          <p:nvPr/>
        </p:nvSpPr>
        <p:spPr bwMode="auto">
          <a:xfrm flipH="1">
            <a:off x="7464426" y="5661025"/>
            <a:ext cx="14398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14401"/>
      </p:ext>
    </p:extLst>
  </p:cSld>
  <p:clrMapOvr>
    <a:masterClrMapping/>
  </p:clrMapOvr>
  <p:transition spd="slow">
    <p:newsflash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FB05-6209-47AE-9671-0719DE2DB686}" type="slidenum">
              <a:rPr lang="en-US"/>
              <a:pPr/>
              <a:t>38</a:t>
            </a:fld>
            <a:endParaRPr lang="en-US"/>
          </a:p>
        </p:txBody>
      </p:sp>
      <p:graphicFrame>
        <p:nvGraphicFramePr>
          <p:cNvPr id="618574" name="Group 78"/>
          <p:cNvGraphicFramePr>
            <a:graphicFrameLocks noGrp="1"/>
          </p:cNvGraphicFramePr>
          <p:nvPr>
            <p:ph sz="half" idx="1"/>
          </p:nvPr>
        </p:nvGraphicFramePr>
        <p:xfrm>
          <a:off x="4151313" y="981075"/>
          <a:ext cx="4038600" cy="2859088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19446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1920000(1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2)120000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نقل به خلاصه سود وزیان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5)1800000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1920000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8578" name="Group 82"/>
          <p:cNvGraphicFramePr>
            <a:graphicFrameLocks noGrp="1"/>
          </p:cNvGraphicFramePr>
          <p:nvPr>
            <p:ph sz="quarter" idx="2"/>
          </p:nvPr>
        </p:nvGraphicFramePr>
        <p:xfrm>
          <a:off x="2782888" y="4437063"/>
          <a:ext cx="2665412" cy="1728788"/>
        </p:xfrm>
        <a:graphic>
          <a:graphicData uri="http://schemas.openxmlformats.org/drawingml/2006/table">
            <a:tbl>
              <a:tblPr/>
              <a:tblGrid>
                <a:gridCol w="1655762"/>
                <a:gridCol w="1009650"/>
              </a:tblGrid>
              <a:tr h="17287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1800000(5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18576" name="Group 80"/>
          <p:cNvGraphicFramePr>
            <a:graphicFrameLocks noGrp="1"/>
          </p:cNvGraphicFramePr>
          <p:nvPr>
            <p:ph sz="quarter" idx="3"/>
          </p:nvPr>
        </p:nvGraphicFramePr>
        <p:xfrm>
          <a:off x="6311901" y="4437064"/>
          <a:ext cx="3452813" cy="1800225"/>
        </p:xfrm>
        <a:graphic>
          <a:graphicData uri="http://schemas.openxmlformats.org/drawingml/2006/table">
            <a:tbl>
              <a:tblPr/>
              <a:tblGrid>
                <a:gridCol w="1727200"/>
                <a:gridCol w="1725613"/>
              </a:tblGrid>
              <a:tr h="18002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499200(6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548" name="Text Box 52"/>
          <p:cNvSpPr txBox="1">
            <a:spLocks noChangeArrowheads="1"/>
          </p:cNvSpPr>
          <p:nvPr/>
        </p:nvSpPr>
        <p:spPr bwMode="auto">
          <a:xfrm>
            <a:off x="3792538" y="549276"/>
            <a:ext cx="381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کالای ارسالی به شعبه 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549" name="Text Box 53"/>
          <p:cNvSpPr txBox="1">
            <a:spLocks noChangeArrowheads="1"/>
          </p:cNvSpPr>
          <p:nvPr/>
        </p:nvSpPr>
        <p:spPr bwMode="auto">
          <a:xfrm>
            <a:off x="2927350" y="400526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خلاصه سود وزیان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8575" name="Text Box 79"/>
          <p:cNvSpPr txBox="1">
            <a:spLocks noChangeArrowheads="1"/>
          </p:cNvSpPr>
          <p:nvPr/>
        </p:nvSpPr>
        <p:spPr bwMode="auto">
          <a:xfrm>
            <a:off x="6959600" y="400526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000000"/>
                  </a:outerShdw>
                </a:effectLst>
              </a:rPr>
              <a:t>سود و زیان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9572445"/>
      </p:ext>
    </p:extLst>
  </p:cSld>
  <p:clrMapOvr>
    <a:masterClrMapping/>
  </p:clrMapOvr>
  <p:transition spd="slow"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A091-7EF8-49E8-A477-2C275BD40448}" type="slidenum">
              <a:rPr lang="en-US"/>
              <a:pPr/>
              <a:t>39</a:t>
            </a:fld>
            <a:endParaRPr 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836613"/>
            <a:ext cx="8435975" cy="56880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سودنسبت به خرید 25%است ولی نسبت به فروش 20%است</a:t>
            </a:r>
          </a:p>
          <a:p>
            <a:pPr>
              <a:buFontTx/>
              <a:buNone/>
            </a:pPr>
            <a:r>
              <a:rPr lang="fa-IR"/>
              <a:t>قیمت فروش = سود فروش + قیمت تمام شده </a:t>
            </a:r>
          </a:p>
          <a:p>
            <a:pPr>
              <a:buFontTx/>
              <a:buNone/>
            </a:pPr>
            <a:r>
              <a:rPr lang="fa-IR"/>
              <a:t> 125   =     25    +   100      </a:t>
            </a:r>
          </a:p>
          <a:p>
            <a:pPr>
              <a:buFontTx/>
              <a:buNone/>
            </a:pPr>
            <a:r>
              <a:rPr lang="fa-IR"/>
              <a:t>سود  نسبت  به  قیمت  تمام  شده   25%  =   25</a:t>
            </a:r>
          </a:p>
          <a:p>
            <a:pPr>
              <a:buFontTx/>
              <a:buNone/>
            </a:pPr>
            <a:r>
              <a:rPr lang="fa-IR"/>
              <a:t>100</a:t>
            </a:r>
          </a:p>
          <a:p>
            <a:pPr>
              <a:buFontTx/>
              <a:buNone/>
            </a:pPr>
            <a:r>
              <a:rPr lang="fa-IR"/>
              <a:t>سود نسبت به فروش 20%  =   25</a:t>
            </a:r>
          </a:p>
          <a:p>
            <a:pPr>
              <a:buFontTx/>
              <a:buNone/>
            </a:pPr>
            <a:r>
              <a:rPr lang="fa-IR"/>
              <a:t>125</a:t>
            </a:r>
          </a:p>
          <a:p>
            <a:pPr algn="r">
              <a:buFontTx/>
              <a:buNone/>
            </a:pPr>
            <a:r>
              <a:rPr lang="fa-IR"/>
              <a:t>تعدیل موجودی کالای شعبه در اول فروردین</a:t>
            </a:r>
          </a:p>
          <a:p>
            <a:pPr>
              <a:buFontTx/>
              <a:buNone/>
            </a:pPr>
            <a:r>
              <a:rPr lang="fa-IR"/>
              <a:t>109200=   20%   ×   546000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624644" name="Line 4"/>
          <p:cNvSpPr>
            <a:spLocks noChangeShapeType="1"/>
          </p:cNvSpPr>
          <p:nvPr/>
        </p:nvSpPr>
        <p:spPr bwMode="auto">
          <a:xfrm>
            <a:off x="2135189" y="3141663"/>
            <a:ext cx="503237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45" name="Line 5"/>
          <p:cNvSpPr>
            <a:spLocks noChangeShapeType="1"/>
          </p:cNvSpPr>
          <p:nvPr/>
        </p:nvSpPr>
        <p:spPr bwMode="auto">
          <a:xfrm>
            <a:off x="2063750" y="4365625"/>
            <a:ext cx="6477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E554F-4702-4F0B-A574-A2B6E1222377}" type="slidenum">
              <a:rPr lang="en-US"/>
              <a:pPr/>
              <a:t>4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0"/>
            <a:ext cx="8229600" cy="29083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شعبه کليه  وجوه دريافتی خود را به يک بانک شعبه واريز می نمايد و در زمانهای تعيين شده اين وجوه از محل تنخواه گردانی که  در اختيار شعبه  قرار دارد با ارسال سند هزينه از طرف  اداره  مرکزی  احياء می شود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41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60A8-1769-4695-A688-9717943ECD54}" type="slidenum">
              <a:rPr lang="en-US"/>
              <a:pPr/>
              <a:t>40</a:t>
            </a:fld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557338"/>
            <a:ext cx="8172450" cy="41767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شعب دارای  دفاتر مستقل  ( سيستم غير متمرکز )</a:t>
            </a:r>
            <a:endParaRPr lang="en-US"/>
          </a:p>
          <a:p>
            <a:pPr algn="r">
              <a:buFontTx/>
              <a:buNone/>
            </a:pPr>
            <a:r>
              <a:rPr lang="fa-IR"/>
              <a:t>در  پاره ای   از  موارد   به   علت   فعاليت   زياد  شعبه   وامکان خريد وتهيه ی کالا درمحل شعبه يا محدوديت های قانونی واحدهای تجاری ترجيح می دهند که شعب از دفاتر مستقل حسابداری استفاده نمايند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2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6539883C-588A-4DB5-9AAF-7E5E1F31203D}" type="slidenum">
              <a:rPr lang="en-US"/>
              <a:pPr/>
              <a:t>41</a:t>
            </a:fld>
            <a:endParaRPr lang="en-US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424113" y="1773238"/>
            <a:ext cx="7561262" cy="4032250"/>
          </a:xfrm>
        </p:spPr>
        <p:txBody>
          <a:bodyPr/>
          <a:lstStyle/>
          <a:p>
            <a:pPr algn="r"/>
            <a:r>
              <a:rPr lang="fa-IR"/>
              <a:t>سيستم غير متمرکز :</a:t>
            </a:r>
          </a:p>
          <a:p>
            <a:pPr algn="r"/>
            <a:r>
              <a:rPr lang="fa-IR"/>
              <a:t>از  آنجايی که  شعبه   دارای   دفاتر  مستقل  و   سِيستم کامل   حسابداری   و حساب های   مختلف  بجز  حساب سرمايه   است  ولی   داراييها  و بدهیهای  واحد  تجاری است  بنابراين   بايد  به  ترتيبی  دفاتر   شعبه  با   دفاتر اداره   مرکزی  مرتبط   باشد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07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B683-F9F6-4D53-8449-0FEC28392565}" type="slidenum">
              <a:rPr lang="en-US"/>
              <a:pPr/>
              <a:t>42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2205038"/>
            <a:ext cx="8362950" cy="218916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حساب جاری مرکز در دفاتر شعبه   و  حساب  جاری شعبه در  دفاتر  مرکز  دارای   مانده های  مساوی  اما   معکوس يکديگر  می باشند  و  به  همين  علت  به  آنها  حساب های متقابل   گويند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1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3409-F6FF-4089-8596-32278EF757BE}" type="slidenum">
              <a:rPr lang="en-US"/>
              <a:pPr/>
              <a:t>43</a:t>
            </a:fld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692150"/>
            <a:ext cx="7704138" cy="11811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انواع رويدادهای مالی شعبه و مرکز و نحوه ثبت آن در شعبی که دارای دفاتر مستقل می باشد </a:t>
            </a:r>
            <a:endParaRPr lang="en-US"/>
          </a:p>
        </p:txBody>
      </p:sp>
      <p:graphicFrame>
        <p:nvGraphicFramePr>
          <p:cNvPr id="46189" name="Group 109"/>
          <p:cNvGraphicFramePr>
            <a:graphicFrameLocks noGrp="1"/>
          </p:cNvGraphicFramePr>
          <p:nvPr>
            <p:ph sz="half" idx="2"/>
          </p:nvPr>
        </p:nvGraphicFramePr>
        <p:xfrm>
          <a:off x="2782889" y="2420939"/>
          <a:ext cx="6911975" cy="3743325"/>
        </p:xfrm>
        <a:graphic>
          <a:graphicData uri="http://schemas.openxmlformats.org/drawingml/2006/table">
            <a:tbl>
              <a:tblPr/>
              <a:tblGrid>
                <a:gridCol w="1209675"/>
                <a:gridCol w="1189037"/>
                <a:gridCol w="1057275"/>
                <a:gridCol w="1198563"/>
                <a:gridCol w="2257425"/>
              </a:tblGrid>
              <a:tr h="596900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دفاتر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دفاتر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شرح عمليات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93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بستانکار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بدهکار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970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کالای دريافتی از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کالای ارسالی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کالا از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مرکز به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46706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9277-FFFC-4A52-B4FC-015FB62AFABF}" type="slidenum">
              <a:rPr lang="en-US"/>
              <a:pPr/>
              <a:t>44</a:t>
            </a:fld>
            <a:endParaRPr lang="en-US"/>
          </a:p>
        </p:txBody>
      </p:sp>
      <p:graphicFrame>
        <p:nvGraphicFramePr>
          <p:cNvPr id="48276" name="Group 148"/>
          <p:cNvGraphicFramePr>
            <a:graphicFrameLocks noGrp="1"/>
          </p:cNvGraphicFramePr>
          <p:nvPr>
            <p:ph sz="half" idx="2"/>
          </p:nvPr>
        </p:nvGraphicFramePr>
        <p:xfrm>
          <a:off x="2424113" y="2062163"/>
          <a:ext cx="7416800" cy="3346450"/>
        </p:xfrm>
        <a:graphic>
          <a:graphicData uri="http://schemas.openxmlformats.org/drawingml/2006/table">
            <a:tbl>
              <a:tblPr/>
              <a:tblGrid>
                <a:gridCol w="1314450"/>
                <a:gridCol w="1158875"/>
                <a:gridCol w="1220787"/>
                <a:gridCol w="1249363"/>
                <a:gridCol w="2473325"/>
              </a:tblGrid>
              <a:tr h="6794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ارسال وجه نقد به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 کالا توسط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 نسيه کالا در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کنترل بدهکاران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فروش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استراد کالای فروش رفته توسط مشتريان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225" name="Rectangle 97"/>
          <p:cNvSpPr>
            <a:spLocks noChangeArrowheads="1"/>
          </p:cNvSpPr>
          <p:nvPr/>
        </p:nvSpPr>
        <p:spPr bwMode="auto">
          <a:xfrm>
            <a:off x="8975725" y="549276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226" name="Rectangle 98"/>
          <p:cNvSpPr>
            <a:spLocks noChangeArrowheads="1"/>
          </p:cNvSpPr>
          <p:nvPr/>
        </p:nvSpPr>
        <p:spPr bwMode="auto">
          <a:xfrm>
            <a:off x="8040689" y="549276"/>
            <a:ext cx="1017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75037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8BFD-7423-42F2-9006-7A019D560B51}" type="slidenum">
              <a:rPr lang="en-US"/>
              <a:pPr/>
              <a:t>45</a:t>
            </a:fld>
            <a:endParaRPr lang="en-US"/>
          </a:p>
        </p:txBody>
      </p:sp>
      <p:graphicFrame>
        <p:nvGraphicFramePr>
          <p:cNvPr id="50234" name="Group 58"/>
          <p:cNvGraphicFramePr>
            <a:graphicFrameLocks noGrp="1"/>
          </p:cNvGraphicFramePr>
          <p:nvPr>
            <p:ph/>
          </p:nvPr>
        </p:nvGraphicFramePr>
        <p:xfrm>
          <a:off x="1981200" y="1687514"/>
          <a:ext cx="8229600" cy="2127251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10588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بانک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داارايی ثابت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-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خريد اثاثه توسط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 زيان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سود و زيان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حساب شعبه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Font typeface="Tahoma" panose="020B060403050404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fa-I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انتقال سود يا زيان شعبه به مرکز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35" name="Rectangle 59"/>
          <p:cNvSpPr>
            <a:spLocks noChangeArrowheads="1"/>
          </p:cNvSpPr>
          <p:nvPr/>
        </p:nvSpPr>
        <p:spPr bwMode="auto">
          <a:xfrm>
            <a:off x="9048750" y="476251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rtl="1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 دامه</a:t>
            </a:r>
            <a:r>
              <a:rPr lang="hi-IN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36" name="Rectangle 60"/>
          <p:cNvSpPr>
            <a:spLocks noChangeArrowheads="1"/>
          </p:cNvSpPr>
          <p:nvPr/>
        </p:nvSpPr>
        <p:spPr bwMode="auto">
          <a:xfrm>
            <a:off x="8112125" y="476251"/>
            <a:ext cx="1017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a-IR" sz="2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صفحه قبل</a:t>
            </a:r>
            <a:endParaRPr lang="en-US" sz="200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73965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685CA-BDA9-46CE-BE1D-D0F87C4FF1FC}" type="slidenum">
              <a:rPr lang="en-US"/>
              <a:pPr/>
              <a:t>46</a:t>
            </a:fld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164" y="1955800"/>
            <a:ext cx="7488237" cy="4059238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در  روش   قيمت  فروش  به  دلیل   این  که  حساب جداگانه ای   برای   خريدهای   مربوط    به    شعب نگهداری  نمی شود  لذا  محاسبه  سود ناويژه  در اين روش   امکان پذير  نمی باشد 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94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73C2-E4BB-4378-8C3E-B8B996D8F0AB}" type="slidenum">
              <a:rPr lang="en-US"/>
              <a:pPr/>
              <a:t>47</a:t>
            </a:fld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در  روش   قيمت   تمام شده   به   علت   اين  که   حساب موجودی کالای  شعبه   منعکس  کننده ی   حساب  خلاصه سود  و  زيان    يا   عملکرد    شعبه   می باشد    بنابراين مانده    بستانکار   يا   بدهکاران   اين   حساب  به  ترتيب به  منزله ی  سود  و زيان  شعبه  می باشد 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95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B5365-2417-4CD6-8F7C-174DE522EFAC}" type="slidenum">
              <a:rPr lang="en-US"/>
              <a:pPr/>
              <a:t>48</a:t>
            </a:fld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fa-IR"/>
              <a:t>در روش  قیمت  تمام  شده  بعلت  اينکه  حساب  موجودی کالای   شعبه  با  قيمت    تمام  شده   بدهکار می شود  لذا اعمال حساب  تخفيف  در قيمت  فروش   مفهومی   نداشته و  به  همين  علت   در  حساب   خلاصه    سود  و  زيان منظور   نشده  است 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56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25D3-59C6-400D-82CA-DFC36E0AD076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773238"/>
            <a:ext cx="8229600" cy="226060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سيستم عمليات حسابداری شعب :</a:t>
            </a:r>
          </a:p>
          <a:p>
            <a:pPr algn="r">
              <a:buFontTx/>
              <a:buNone/>
            </a:pPr>
            <a:r>
              <a:rPr lang="fa-IR"/>
              <a:t>1- حسابداری شعبی  که کليه اسناد مالی و دفاتر حسابداری آنها در مرکز نگهداری  می شود که  اصطلاحا  بدان شعب فاقد  دفاتر  مستقل  گويند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8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FEFA9-003B-4B5E-B6B6-59A3B22F8224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133601"/>
            <a:ext cx="8229600" cy="3095625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2- حسابداری شعبی  که کليه اسناد مالی و دفاتر حسابداری آنها به طور  مجزا  از دفتر مرکزی نگهداری می شود  که اصطلاحا  بدان  شعب  با  دفاتر  مستقل  می گويند .</a:t>
            </a:r>
          </a:p>
          <a:p>
            <a:pPr algn="r">
              <a:buFontTx/>
              <a:buNone/>
            </a:pPr>
            <a:r>
              <a:rPr lang="fa-IR"/>
              <a:t>3- شعبی  که  خارج  از  کشور  تاسيس  شده اند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6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625D-25F9-4B22-A2C7-74F38A5F6C3E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412876"/>
            <a:ext cx="8135938" cy="792163"/>
          </a:xfrm>
        </p:spPr>
        <p:txBody>
          <a:bodyPr>
            <a:normAutofit fontScale="90000"/>
          </a:bodyPr>
          <a:lstStyle/>
          <a:p>
            <a:pPr algn="r"/>
            <a:r>
              <a:rPr lang="fa-IR" sz="3200"/>
              <a:t/>
            </a:r>
            <a:br>
              <a:rPr lang="fa-IR" sz="3200"/>
            </a:br>
            <a:endParaRPr lang="en-US" sz="32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276475"/>
            <a:ext cx="8675688" cy="2520950"/>
          </a:xfrm>
        </p:spPr>
        <p:txBody>
          <a:bodyPr/>
          <a:lstStyle/>
          <a:p>
            <a:pPr algn="r">
              <a:lnSpc>
                <a:spcPct val="90000"/>
              </a:lnSpc>
              <a:buFontTx/>
              <a:buNone/>
            </a:pPr>
            <a:r>
              <a:rPr lang="fa-IR"/>
              <a:t>شعب فاقد دفاتر مستقل   ( سيستم متمرکز ):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fa-IR"/>
              <a:t>در مورد شعبی که فاقد دفاتر مستقل بوده  و خودشان اطلاعات جداگانه ای  در مورد عمليات شعبه  نگهداری نمی نمايند  دفتر مرکزی  با استفاده از روش هاِيی به  کنترل عمليات  و ارتباط عمليات  فيمابين  می پردازد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52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FA778-A69F-46B7-83A9-F1EB6D32D6E6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052513"/>
            <a:ext cx="8831263" cy="4824412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سرفصلهايی که در دفاتر مرکز افتتاح می شود به شرح زير است:</a:t>
            </a:r>
          </a:p>
          <a:p>
            <a:pPr algn="r">
              <a:buFontTx/>
              <a:buNone/>
            </a:pPr>
            <a:r>
              <a:rPr lang="fa-IR"/>
              <a:t>موجودی کالا اول دوره شعبه </a:t>
            </a:r>
          </a:p>
          <a:p>
            <a:pPr algn="r">
              <a:buFontTx/>
              <a:buNone/>
            </a:pPr>
            <a:r>
              <a:rPr lang="fa-IR"/>
              <a:t>کالای ارسالی به شعبه </a:t>
            </a:r>
          </a:p>
          <a:p>
            <a:pPr algn="r">
              <a:buFontTx/>
              <a:buNone/>
            </a:pPr>
            <a:r>
              <a:rPr lang="fa-IR"/>
              <a:t>بدهکاران شعبه </a:t>
            </a:r>
          </a:p>
          <a:p>
            <a:pPr algn="r">
              <a:buFontTx/>
              <a:buNone/>
            </a:pPr>
            <a:r>
              <a:rPr lang="fa-IR"/>
              <a:t>کالای شعبه </a:t>
            </a:r>
          </a:p>
          <a:p>
            <a:pPr algn="r">
              <a:buFontTx/>
              <a:buNone/>
            </a:pPr>
            <a:r>
              <a:rPr lang="fa-IR"/>
              <a:t>بانک شعبه </a:t>
            </a:r>
          </a:p>
          <a:p>
            <a:pPr algn="r">
              <a:buFontTx/>
              <a:buNone/>
            </a:pPr>
            <a:r>
              <a:rPr lang="fa-IR"/>
              <a:t>هزينه های شعبه </a:t>
            </a:r>
          </a:p>
          <a:p>
            <a:pPr algn="r">
              <a:buFontTx/>
              <a:buNone/>
            </a:pPr>
            <a:r>
              <a:rPr lang="fa-IR"/>
              <a:t>موجودی کالای آخر دوره شعبه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0FE1-1A97-4D20-8B81-C870B83AC5B2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73238"/>
            <a:ext cx="8229600" cy="2736850"/>
          </a:xfrm>
        </p:spPr>
        <p:txBody>
          <a:bodyPr/>
          <a:lstStyle/>
          <a:p>
            <a:pPr algn="r">
              <a:buFontTx/>
              <a:buNone/>
            </a:pPr>
            <a:r>
              <a:rPr lang="fa-IR"/>
              <a:t>روش های قيمت گذاری کالای ارسالی به شعب :</a:t>
            </a:r>
            <a:endParaRPr lang="hi-IN">
              <a:cs typeface="Mangal" panose="02040503050203030202" pitchFamily="18" charset="0"/>
            </a:endParaRPr>
          </a:p>
          <a:p>
            <a:pPr algn="r">
              <a:buFontTx/>
              <a:buNone/>
            </a:pPr>
            <a:r>
              <a:rPr lang="fa-IR"/>
              <a:t>روش قيمت فروش ( قيمت خرده فروشی )</a:t>
            </a:r>
          </a:p>
          <a:p>
            <a:pPr algn="r">
              <a:buFontTx/>
              <a:buNone/>
            </a:pPr>
            <a:r>
              <a:rPr lang="fa-IR"/>
              <a:t>روش قيمت تمام شده </a:t>
            </a:r>
          </a:p>
          <a:p>
            <a:pPr algn="r">
              <a:buFontTx/>
              <a:buNone/>
            </a:pPr>
            <a:r>
              <a:rPr lang="fa-IR"/>
              <a:t>روش قيمت تمام شده به اضافه درصدی از بهای تمام شده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3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1954</Words>
  <Application>Microsoft Office PowerPoint</Application>
  <PresentationFormat>Widescreen</PresentationFormat>
  <Paragraphs>574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Calibri Light</vt:lpstr>
      <vt:lpstr>Mangal</vt:lpstr>
      <vt:lpstr>Tahoma</vt:lpstr>
      <vt:lpstr>Times New Roman</vt:lpstr>
      <vt:lpstr>Office Theme</vt:lpstr>
      <vt:lpstr>فصل اول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صفحه قبل ی ادامه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نحوه ثبت حسابداری اين روش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اول</dc:title>
  <dc:creator>omid arzi</dc:creator>
  <cp:lastModifiedBy>omid arzi</cp:lastModifiedBy>
  <cp:revision>1</cp:revision>
  <dcterms:created xsi:type="dcterms:W3CDTF">2022-01-19T18:21:31Z</dcterms:created>
  <dcterms:modified xsi:type="dcterms:W3CDTF">2022-01-19T18:21:41Z</dcterms:modified>
</cp:coreProperties>
</file>