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8" r:id="rId1"/>
  </p:sldMasterIdLst>
  <p:notesMasterIdLst>
    <p:notesMasterId r:id="rId26"/>
  </p:notesMasterIdLst>
  <p:sldIdLst>
    <p:sldId id="375" r:id="rId2"/>
    <p:sldId id="396" r:id="rId3"/>
    <p:sldId id="397" r:id="rId4"/>
    <p:sldId id="399" r:id="rId5"/>
    <p:sldId id="400" r:id="rId6"/>
    <p:sldId id="408" r:id="rId7"/>
    <p:sldId id="401" r:id="rId8"/>
    <p:sldId id="409" r:id="rId9"/>
    <p:sldId id="404" r:id="rId10"/>
    <p:sldId id="410" r:id="rId11"/>
    <p:sldId id="405" r:id="rId12"/>
    <p:sldId id="411" r:id="rId13"/>
    <p:sldId id="406" r:id="rId14"/>
    <p:sldId id="413" r:id="rId15"/>
    <p:sldId id="407" r:id="rId16"/>
    <p:sldId id="412" r:id="rId17"/>
    <p:sldId id="414" r:id="rId18"/>
    <p:sldId id="418" r:id="rId19"/>
    <p:sldId id="419" r:id="rId20"/>
    <p:sldId id="421" r:id="rId21"/>
    <p:sldId id="422" r:id="rId22"/>
    <p:sldId id="426" r:id="rId23"/>
    <p:sldId id="428" r:id="rId24"/>
    <p:sldId id="429"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337" autoAdjust="0"/>
    <p:restoredTop sz="86380" autoAdjust="0"/>
  </p:normalViewPr>
  <p:slideViewPr>
    <p:cSldViewPr>
      <p:cViewPr varScale="1">
        <p:scale>
          <a:sx n="38" d="100"/>
          <a:sy n="38" d="100"/>
        </p:scale>
        <p:origin x="66" y="72"/>
      </p:cViewPr>
      <p:guideLst>
        <p:guide orient="horz" pos="2160"/>
        <p:guide pos="2880"/>
      </p:guideLst>
    </p:cSldViewPr>
  </p:slideViewPr>
  <p:outlineViewPr>
    <p:cViewPr>
      <p:scale>
        <a:sx n="33" d="100"/>
        <a:sy n="33" d="100"/>
      </p:scale>
      <p:origin x="54" y="15450"/>
    </p:cViewPr>
  </p:outlineViewPr>
  <p:notesTextViewPr>
    <p:cViewPr>
      <p:scale>
        <a:sx n="100" d="100"/>
        <a:sy n="100" d="100"/>
      </p:scale>
      <p:origin x="0" y="0"/>
    </p:cViewPr>
  </p:notesTextViewPr>
  <p:sorterViewPr>
    <p:cViewPr>
      <p:scale>
        <a:sx n="66" d="100"/>
        <a:sy n="66" d="100"/>
      </p:scale>
      <p:origin x="-108"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2839FE1-A470-41E0-90AD-4E585DB207FE}" type="datetimeFigureOut">
              <a:rPr lang="fa-IR" smtClean="0"/>
              <a:pPr/>
              <a:t>10/11/1439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B7B7BF-32B8-418F-8836-92812DFF3C02}" type="slidenum">
              <a:rPr lang="fa-IR" smtClean="0"/>
              <a:pPr/>
              <a:t>‹#›</a:t>
            </a:fld>
            <a:endParaRPr lang="fa-IR"/>
          </a:p>
        </p:txBody>
      </p:sp>
    </p:spTree>
    <p:extLst>
      <p:ext uri="{BB962C8B-B14F-4D97-AF65-F5344CB8AC3E}">
        <p14:creationId xmlns:p14="http://schemas.microsoft.com/office/powerpoint/2010/main" val="16427504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12AE5E87-77E2-46DD-B7F6-4BD826C8C2F9}"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4"/>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F8CF01D9-B905-4EC5-8386-798468E951D9}" type="slidenum">
              <a:rPr lang="ar-SA"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2AE5E87-77E2-46DD-B7F6-4BD826C8C2F9}"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2AE5E87-77E2-46DD-B7F6-4BD826C8C2F9}"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6F2531-22C9-42E1-9EEF-CEA3B7D9A480}" type="datetimeFigureOut">
              <a:rPr lang="fa-IR" smtClean="0"/>
              <a:pPr/>
              <a:t>10/11/1439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12AE5E87-77E2-46DD-B7F6-4BD826C8C2F9}"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6F2531-22C9-42E1-9EEF-CEA3B7D9A480}" type="datetimeFigureOut">
              <a:rPr lang="fa-IR" smtClean="0"/>
              <a:pPr/>
              <a:t>10/11/1439</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2AE5E87-77E2-46DD-B7F6-4BD826C8C2F9}"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14" name="Rectangle 13"/>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1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p0.blogger.com/_vG3h-o_a5B8/R7aDUt_W8lI/AAAAAAAAA6Y/2tC9k9ViSWY/s1600-h/lotus.jpg" TargetMode="External"/><Relationship Id="rId2" Type="http://schemas.openxmlformats.org/officeDocument/2006/relationships/image" Target="../media/image33.jpeg"/><Relationship Id="rId1" Type="http://schemas.openxmlformats.org/officeDocument/2006/relationships/slideLayout" Target="../slideLayouts/slideLayout2.xml"/><Relationship Id="rId4" Type="http://schemas.openxmlformats.org/officeDocument/2006/relationships/image" Target="../media/image34.jpeg"/></Relationships>
</file>

<file path=ppt/slides/_rels/slide17.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7.xml"/><Relationship Id="rId5" Type="http://schemas.openxmlformats.org/officeDocument/2006/relationships/image" Target="../media/image46.jpeg"/><Relationship Id="rId4" Type="http://schemas.openxmlformats.org/officeDocument/2006/relationships/image" Target="../media/image45.jpeg"/></Relationships>
</file>

<file path=ppt/slides/_rels/slide24.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24" y="1785926"/>
            <a:ext cx="7467600" cy="4811715"/>
          </a:xfrm>
        </p:spPr>
        <p:txBody>
          <a:bodyPr>
            <a:normAutofit/>
          </a:bodyPr>
          <a:lstStyle/>
          <a:p>
            <a:pPr algn="ctr">
              <a:buNone/>
            </a:pPr>
            <a:r>
              <a:rPr lang="fa-IR" sz="3600" dirty="0" smtClean="0">
                <a:cs typeface="2  Esfehan" pitchFamily="2" charset="-78"/>
              </a:rPr>
              <a:t>انسان،طبيعت،معماري </a:t>
            </a:r>
          </a:p>
          <a:p>
            <a:pPr algn="ctr">
              <a:buNone/>
            </a:pPr>
            <a:endParaRPr lang="fa-IR" sz="3200" dirty="0" smtClean="0">
              <a:cs typeface="2  Esfehan" pitchFamily="2" charset="-78"/>
            </a:endParaRPr>
          </a:p>
          <a:p>
            <a:pPr algn="ctr">
              <a:buNone/>
            </a:pPr>
            <a:r>
              <a:rPr lang="fa-IR" sz="3200" dirty="0" smtClean="0">
                <a:cs typeface="2  Esfehan" pitchFamily="2" charset="-78"/>
              </a:rPr>
              <a:t>طبیعت،منبع الهام سازه های معماری</a:t>
            </a:r>
            <a:endParaRPr lang="fa-IR" sz="3200" dirty="0" smtClean="0">
              <a:solidFill>
                <a:srgbClr val="FFFF00"/>
              </a:solidFill>
              <a:cs typeface="2  Esfehan" pitchFamily="2" charset="-78"/>
            </a:endParaRPr>
          </a:p>
          <a:p>
            <a:pPr algn="ctr">
              <a:buNone/>
            </a:pPr>
            <a:endParaRPr lang="fa-IR" sz="3200" dirty="0" smtClean="0">
              <a:solidFill>
                <a:srgbClr val="FFFF00"/>
              </a:solidFill>
              <a:cs typeface="2  Esfeha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57158" y="785794"/>
            <a:ext cx="8358246" cy="1754326"/>
          </a:xfrm>
          <a:prstGeom prst="rect">
            <a:avLst/>
          </a:prstGeom>
        </p:spPr>
        <p:txBody>
          <a:bodyPr wrap="square">
            <a:spAutoFit/>
          </a:bodyPr>
          <a:lstStyle/>
          <a:p>
            <a:r>
              <a:rPr lang="fa-IR" dirty="0" smtClean="0"/>
              <a:t>پوست تخم پرندگان را میتوان به عنوان فرم قوسى سه بعدى در نظر گرفت كه در آن نيروها به شكل فشارى منتقل میشوند</a:t>
            </a:r>
          </a:p>
          <a:p>
            <a:r>
              <a:rPr lang="fa-IR" dirty="0" smtClean="0"/>
              <a:t>فرم قوسى شكل سه بعدى، عامل اساسى طراحى ساختما نها با استفاده از گنبد و فرم هاى پوسته اى بوده است. همچنين پوسته دانه هاي آجيل مانند گردو، بادام، نارگيل، پوسته خارجي حشرات، پوسته بيروني انواع بذر و دانه ها نمونه هاي مشابهي از اين گونه اند.</a:t>
            </a:r>
          </a:p>
          <a:p>
            <a:r>
              <a:rPr lang="fa-IR" dirty="0" smtClean="0"/>
              <a:t>اين ساختارهاي طبيعي به واقع داراي سختي و مقاومت زياد نسبت به نمونه هاي سازهاي تخت مشابه آن هستند. </a:t>
            </a:r>
            <a:endParaRPr lang="fa-IR" dirty="0"/>
          </a:p>
        </p:txBody>
      </p:sp>
      <p:pic>
        <p:nvPicPr>
          <p:cNvPr id="8195" name="Picture 3" descr="C:\Users\f\Desktop\NARGIIIIIIIIIL.jpg"/>
          <p:cNvPicPr>
            <a:picLocks noChangeAspect="1" noChangeArrowheads="1"/>
          </p:cNvPicPr>
          <p:nvPr/>
        </p:nvPicPr>
        <p:blipFill>
          <a:blip r:embed="rId2"/>
          <a:srcRect/>
          <a:stretch>
            <a:fillRect/>
          </a:stretch>
        </p:blipFill>
        <p:spPr bwMode="auto">
          <a:xfrm>
            <a:off x="5572132" y="2643182"/>
            <a:ext cx="3260729" cy="2214578"/>
          </a:xfrm>
          <a:prstGeom prst="rect">
            <a:avLst/>
          </a:prstGeom>
          <a:noFill/>
        </p:spPr>
      </p:pic>
      <p:pic>
        <p:nvPicPr>
          <p:cNvPr id="8196" name="Picture 4" descr="C:\Users\f\Desktop\orn505lf0zxqpryjbcw.jpg"/>
          <p:cNvPicPr>
            <a:picLocks noChangeAspect="1" noChangeArrowheads="1"/>
          </p:cNvPicPr>
          <p:nvPr/>
        </p:nvPicPr>
        <p:blipFill>
          <a:blip r:embed="rId3"/>
          <a:srcRect/>
          <a:stretch>
            <a:fillRect/>
          </a:stretch>
        </p:blipFill>
        <p:spPr bwMode="auto">
          <a:xfrm>
            <a:off x="285720" y="2428868"/>
            <a:ext cx="2857500" cy="3333750"/>
          </a:xfrm>
          <a:prstGeom prst="rect">
            <a:avLst/>
          </a:prstGeom>
          <a:noFill/>
        </p:spPr>
      </p:pic>
      <p:pic>
        <p:nvPicPr>
          <p:cNvPr id="8197" name="Picture 5" descr="C:\Users\f\Desktop\عکس(155).jpg"/>
          <p:cNvPicPr>
            <a:picLocks noChangeAspect="1" noChangeArrowheads="1"/>
          </p:cNvPicPr>
          <p:nvPr/>
        </p:nvPicPr>
        <p:blipFill>
          <a:blip r:embed="rId4"/>
          <a:srcRect/>
          <a:stretch>
            <a:fillRect/>
          </a:stretch>
        </p:blipFill>
        <p:spPr bwMode="auto">
          <a:xfrm>
            <a:off x="3071802" y="4286256"/>
            <a:ext cx="3810000" cy="2324100"/>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000100" y="500042"/>
            <a:ext cx="7715304" cy="2031325"/>
          </a:xfrm>
          <a:prstGeom prst="rect">
            <a:avLst/>
          </a:prstGeom>
        </p:spPr>
        <p:txBody>
          <a:bodyPr wrap="square">
            <a:spAutoFit/>
          </a:bodyPr>
          <a:lstStyle/>
          <a:p>
            <a:r>
              <a:rPr lang="fa-IR" dirty="0" smtClean="0"/>
              <a:t>در پوست ههاي قوسي شكل؛ تمامي تنشها در تمامي پوسته توزيع و در نهايت به تكيه گاه ها منتقل ميشود. </a:t>
            </a:r>
          </a:p>
          <a:p>
            <a:r>
              <a:rPr lang="fa-IR" dirty="0" smtClean="0"/>
              <a:t>اصول سازه هاي موجود در پوسته هايي چون </a:t>
            </a:r>
            <a:r>
              <a:rPr lang="fa-IR" dirty="0" smtClean="0">
                <a:solidFill>
                  <a:srgbClr val="C00000"/>
                </a:solidFill>
              </a:rPr>
              <a:t>صد فها </a:t>
            </a:r>
            <a:r>
              <a:rPr lang="fa-IR" dirty="0" smtClean="0"/>
              <a:t>و </a:t>
            </a:r>
            <a:r>
              <a:rPr lang="fa-IR" dirty="0" smtClean="0">
                <a:solidFill>
                  <a:srgbClr val="C00000"/>
                </a:solidFill>
              </a:rPr>
              <a:t>پوست تخم مرغ </a:t>
            </a:r>
            <a:r>
              <a:rPr lang="fa-IR" dirty="0" smtClean="0"/>
              <a:t>كاملاً میتواند در معماري نيزصادق باشد. چرا كه ساختار بهينه اين پوسته ها چه از نظر به كارگيري حداقل عناصر مادي با بيشترين توانايي باربري و انتقال نيروها، همچنين كمترين ضخامت ممكن، خصوصيات بارزي است كه بهر ه گيري از آن در معماري باعث بهينه سازي سازه اي خواهد شد.</a:t>
            </a:r>
          </a:p>
          <a:p>
            <a:endParaRPr lang="fa-IR" dirty="0" smtClean="0"/>
          </a:p>
        </p:txBody>
      </p:sp>
      <p:pic>
        <p:nvPicPr>
          <p:cNvPr id="10242" name="Picture 2" descr="C:\Users\f\Desktop\1270485888-img-1108-1000x666.jpg"/>
          <p:cNvPicPr>
            <a:picLocks noChangeAspect="1" noChangeArrowheads="1"/>
          </p:cNvPicPr>
          <p:nvPr/>
        </p:nvPicPr>
        <p:blipFill>
          <a:blip r:embed="rId2"/>
          <a:srcRect/>
          <a:stretch>
            <a:fillRect/>
          </a:stretch>
        </p:blipFill>
        <p:spPr bwMode="auto">
          <a:xfrm>
            <a:off x="0" y="2714620"/>
            <a:ext cx="4397835" cy="3786214"/>
          </a:xfrm>
          <a:prstGeom prst="rect">
            <a:avLst/>
          </a:prstGeom>
          <a:noFill/>
        </p:spPr>
      </p:pic>
      <p:pic>
        <p:nvPicPr>
          <p:cNvPr id="10243" name="Picture 3" descr="C:\Users\f\Desktop\1270485884-img-1091-1000x666.jpg"/>
          <p:cNvPicPr>
            <a:picLocks noChangeAspect="1" noChangeArrowheads="1"/>
          </p:cNvPicPr>
          <p:nvPr/>
        </p:nvPicPr>
        <p:blipFill>
          <a:blip r:embed="rId3"/>
          <a:srcRect/>
          <a:stretch>
            <a:fillRect/>
          </a:stretch>
        </p:blipFill>
        <p:spPr bwMode="auto">
          <a:xfrm>
            <a:off x="5604279" y="2571745"/>
            <a:ext cx="3353421" cy="2571768"/>
          </a:xfrm>
          <a:prstGeom prst="rect">
            <a:avLst/>
          </a:prstGeom>
          <a:noFill/>
        </p:spPr>
      </p:pic>
      <p:pic>
        <p:nvPicPr>
          <p:cNvPr id="10244" name="Picture 4" descr="C:\Users\f\Desktop\scallop_t.jpg"/>
          <p:cNvPicPr>
            <a:picLocks noChangeAspect="1" noChangeArrowheads="1"/>
          </p:cNvPicPr>
          <p:nvPr/>
        </p:nvPicPr>
        <p:blipFill>
          <a:blip r:embed="rId4" cstate="print"/>
          <a:srcRect/>
          <a:stretch>
            <a:fillRect/>
          </a:stretch>
        </p:blipFill>
        <p:spPr bwMode="auto">
          <a:xfrm>
            <a:off x="3929058" y="4568580"/>
            <a:ext cx="2289420" cy="2289420"/>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928662" y="928671"/>
            <a:ext cx="8001056" cy="2308324"/>
          </a:xfrm>
          <a:prstGeom prst="rect">
            <a:avLst/>
          </a:prstGeom>
        </p:spPr>
        <p:txBody>
          <a:bodyPr wrap="square">
            <a:spAutoFit/>
          </a:bodyPr>
          <a:lstStyle/>
          <a:p>
            <a:r>
              <a:rPr lang="fa-IR" dirty="0" smtClean="0"/>
              <a:t>در اينجا گفتني است كه صد فهاي د وتكه اي با وجود ضخامت كم پوسته ها، حداكثر مقاومت را دارا هستند، بدون اينكه مواد زياديدر ساخت آن به  كار رود. يعنى ساز ه ها مي توانند براى افزايش در سختى و صلبيت سطح با تغيير در  فرم هاي منحني مقاوم شوند.</a:t>
            </a:r>
          </a:p>
          <a:p>
            <a:r>
              <a:rPr lang="fa-IR" dirty="0" smtClean="0"/>
              <a:t>از انواع مختلف پوسته، می توان به نمونه هايى از قبيل </a:t>
            </a:r>
            <a:r>
              <a:rPr lang="fa-IR" dirty="0" smtClean="0">
                <a:solidFill>
                  <a:srgbClr val="C00000"/>
                </a:solidFill>
              </a:rPr>
              <a:t>پوسته با قوس استوانه اي</a:t>
            </a:r>
            <a:r>
              <a:rPr lang="fa-IR" dirty="0" smtClean="0"/>
              <a:t>، </a:t>
            </a:r>
            <a:r>
              <a:rPr lang="fa-IR" dirty="0" smtClean="0">
                <a:solidFill>
                  <a:srgbClr val="C00000"/>
                </a:solidFill>
              </a:rPr>
              <a:t>پوسته گنبدي شكل</a:t>
            </a:r>
            <a:r>
              <a:rPr lang="fa-IR" dirty="0" smtClean="0"/>
              <a:t>، اشاره كرد. </a:t>
            </a:r>
          </a:p>
          <a:p>
            <a:r>
              <a:rPr lang="fa-IR" dirty="0" smtClean="0"/>
              <a:t>از نمو ه هاى معمارى ساز هها ى پوست هاى می توان كلوب شبانه جاكاراندا، رستوران مانانتيالز و تالار كنفرانس</a:t>
            </a:r>
            <a:r>
              <a:rPr lang="en-US" dirty="0" smtClean="0"/>
              <a:t> MIT</a:t>
            </a:r>
            <a:r>
              <a:rPr lang="fa-IR" dirty="0" smtClean="0"/>
              <a:t>را نام برد. </a:t>
            </a:r>
          </a:p>
          <a:p>
            <a:endParaRPr lang="fa-IR" dirty="0" smtClean="0"/>
          </a:p>
        </p:txBody>
      </p:sp>
      <p:pic>
        <p:nvPicPr>
          <p:cNvPr id="5" name="Picture 2"/>
          <p:cNvPicPr>
            <a:picLocks noChangeAspect="1" noChangeArrowheads="1"/>
          </p:cNvPicPr>
          <p:nvPr/>
        </p:nvPicPr>
        <p:blipFill>
          <a:blip r:embed="rId2"/>
          <a:srcRect/>
          <a:stretch>
            <a:fillRect/>
          </a:stretch>
        </p:blipFill>
        <p:spPr bwMode="auto">
          <a:xfrm>
            <a:off x="285720" y="3143248"/>
            <a:ext cx="4357718" cy="2786082"/>
          </a:xfrm>
          <a:prstGeom prst="rect">
            <a:avLst/>
          </a:prstGeom>
          <a:noFill/>
          <a:ln w="9525">
            <a:noFill/>
            <a:miter lim="800000"/>
            <a:headEnd/>
            <a:tailEnd/>
          </a:ln>
          <a:effectLst/>
        </p:spPr>
      </p:pic>
      <p:sp>
        <p:nvSpPr>
          <p:cNvPr id="6" name="Rectangle 5"/>
          <p:cNvSpPr/>
          <p:nvPr/>
        </p:nvSpPr>
        <p:spPr>
          <a:xfrm>
            <a:off x="285720" y="6211669"/>
            <a:ext cx="4572000" cy="646331"/>
          </a:xfrm>
          <a:prstGeom prst="rect">
            <a:avLst/>
          </a:prstGeom>
        </p:spPr>
        <p:txBody>
          <a:bodyPr>
            <a:spAutoFit/>
          </a:bodyPr>
          <a:lstStyle/>
          <a:p>
            <a:r>
              <a:rPr lang="fa-IR" b="1" dirty="0" smtClean="0"/>
              <a:t>نمونه الها م گرفته </a:t>
            </a:r>
            <a:r>
              <a:rPr lang="en-US" b="1" dirty="0" smtClean="0"/>
              <a:t>MIT </a:t>
            </a:r>
            <a:r>
              <a:rPr lang="fa-IR" b="1" dirty="0" smtClean="0"/>
              <a:t>تالار كنفرانس در دانشگاه</a:t>
            </a:r>
          </a:p>
          <a:p>
            <a:r>
              <a:rPr lang="fa-IR" b="1" dirty="0" smtClean="0"/>
              <a:t>از پوست تخم مرغ</a:t>
            </a:r>
            <a:endParaRPr lang="fa-IR"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571472" y="857232"/>
            <a:ext cx="8358246" cy="2308324"/>
          </a:xfrm>
          <a:prstGeom prst="rect">
            <a:avLst/>
          </a:prstGeom>
        </p:spPr>
        <p:txBody>
          <a:bodyPr wrap="square">
            <a:spAutoFit/>
          </a:bodyPr>
          <a:lstStyle/>
          <a:p>
            <a:r>
              <a:rPr lang="fa-IR" dirty="0" smtClean="0"/>
              <a:t>بعضى از نمونه هاى سازه هاى طبيعى تأثير مستقيم بر انسا نهاى اوليه نداشته اند، مانند آرايش مولكولى در تركيبات شيميايى كه جستجوى طبيعت براى دستيابى به سادگى، مقاومت و زيبايى را در سطح ميكروسكوپى نشان می دهد</a:t>
            </a:r>
          </a:p>
          <a:p>
            <a:r>
              <a:rPr lang="fa-IR" dirty="0" smtClean="0"/>
              <a:t> ،« پريمولوى » شيميدان ، معروف ايتاليايى كه بعدا نويسند ه اى موفق نيز شد، يك ايده ساده ولى الها م بخش از زيبايى شناسى حاصل از صحت و درستى در فرم سازه اى مولكول كربن را اين گونه توضيح داده است : در حقيقت آنچه در شيمى اتفاق می افتد مشابه چيزى است كه در معمارى ساختما نهاى بزرگ كه زيبا، ساده و متقارن، محكم و نيرومند هستند. به  طور خلاصه همان چيزى كه در مولكو لها اتفاق می افتد همان چيزى است كه در گنبد كليساى جامع و يا قوس يك پل مبينيم</a:t>
            </a:r>
            <a:endParaRPr lang="fa-IR" dirty="0"/>
          </a:p>
        </p:txBody>
      </p:sp>
      <p:sp>
        <p:nvSpPr>
          <p:cNvPr id="3" name="Rectangle 2"/>
          <p:cNvSpPr/>
          <p:nvPr/>
        </p:nvSpPr>
        <p:spPr>
          <a:xfrm>
            <a:off x="6643702" y="285728"/>
            <a:ext cx="2214578" cy="428628"/>
          </a:xfrm>
          <a:prstGeom prst="rect">
            <a:avLst/>
          </a:prstGeom>
          <a:scene3d>
            <a:camera prst="isometricOffAxis1Righ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b="1" dirty="0" smtClean="0"/>
              <a:t>سازه هاي ژئودزيك</a:t>
            </a:r>
          </a:p>
        </p:txBody>
      </p:sp>
      <p:pic>
        <p:nvPicPr>
          <p:cNvPr id="11266" name="Picture 2" descr="C:\Users\f\Desktop\002-cathedral.jpg"/>
          <p:cNvPicPr>
            <a:picLocks noChangeAspect="1" noChangeArrowheads="1"/>
          </p:cNvPicPr>
          <p:nvPr/>
        </p:nvPicPr>
        <p:blipFill>
          <a:blip r:embed="rId2"/>
          <a:srcRect/>
          <a:stretch>
            <a:fillRect/>
          </a:stretch>
        </p:blipFill>
        <p:spPr bwMode="auto">
          <a:xfrm>
            <a:off x="0" y="3286124"/>
            <a:ext cx="3460752" cy="2595564"/>
          </a:xfrm>
          <a:prstGeom prst="rect">
            <a:avLst/>
          </a:prstGeom>
          <a:noFill/>
        </p:spPr>
      </p:pic>
      <p:pic>
        <p:nvPicPr>
          <p:cNvPr id="5" name="Picture 11" descr="8"/>
          <p:cNvPicPr>
            <a:picLocks noChangeAspect="1" noChangeArrowheads="1"/>
          </p:cNvPicPr>
          <p:nvPr/>
        </p:nvPicPr>
        <p:blipFill>
          <a:blip r:embed="rId3"/>
          <a:srcRect/>
          <a:stretch>
            <a:fillRect/>
          </a:stretch>
        </p:blipFill>
        <p:spPr bwMode="auto">
          <a:xfrm>
            <a:off x="3171798" y="3643314"/>
            <a:ext cx="5972201" cy="321468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357290" y="357166"/>
            <a:ext cx="7500990" cy="2862322"/>
          </a:xfrm>
          <a:prstGeom prst="rect">
            <a:avLst/>
          </a:prstGeom>
        </p:spPr>
        <p:txBody>
          <a:bodyPr wrap="square">
            <a:spAutoFit/>
          </a:bodyPr>
          <a:lstStyle/>
          <a:p>
            <a:r>
              <a:rPr lang="fa-IR" dirty="0" smtClean="0"/>
              <a:t>. </a:t>
            </a:r>
            <a:r>
              <a:rPr lang="fa-IR" sz="2000" dirty="0" smtClean="0"/>
              <a:t>زيبايى واقعى را كه درون هر دوره به طور خاص میتوان جستجو نمود، شايد بتوان در شكل سنگها، فرم بدنه كشتى و يا بال هواپيما يافت.</a:t>
            </a:r>
          </a:p>
          <a:p>
            <a:r>
              <a:rPr lang="fa-IR" sz="2000" dirty="0" smtClean="0"/>
              <a:t>كاراترين ساختارهاي شبكه اي با يك فرم كروي و تركيبات شش ضلعي يا سه ضلعي ژئودزيك خوانده ميشود</a:t>
            </a:r>
          </a:p>
          <a:p>
            <a:r>
              <a:rPr lang="fa-IR" sz="2000" dirty="0" smtClean="0"/>
              <a:t> يك سازه ژئودزيك متشكل از يك سري قطعات چهار وجهي است كه شكلي كروي دارند و هرگز تغيير شكل نمي يابند. </a:t>
            </a:r>
          </a:p>
          <a:p>
            <a:r>
              <a:rPr lang="fa-IR" sz="2000" dirty="0" smtClean="0"/>
              <a:t>اين ساختار تركيبي بسيار سخت، سبك، منظم و ساده است</a:t>
            </a:r>
          </a:p>
          <a:p>
            <a:r>
              <a:rPr lang="fa-IR" sz="2000" dirty="0" smtClean="0"/>
              <a:t>كه داراي عناصر قابل پيش ساخته شدن است. به عبارت ديگر اين قابليت را دارد كه در مدت كم و با صرف هزينه پايين ساخته شود.</a:t>
            </a:r>
            <a:endParaRPr lang="fa-IR" sz="2000" dirty="0"/>
          </a:p>
        </p:txBody>
      </p:sp>
      <p:pic>
        <p:nvPicPr>
          <p:cNvPr id="1026" name="Picture 2"/>
          <p:cNvPicPr>
            <a:picLocks noChangeAspect="1" noChangeArrowheads="1"/>
          </p:cNvPicPr>
          <p:nvPr/>
        </p:nvPicPr>
        <p:blipFill>
          <a:blip r:embed="rId2"/>
          <a:srcRect/>
          <a:stretch>
            <a:fillRect/>
          </a:stretch>
        </p:blipFill>
        <p:spPr bwMode="auto">
          <a:xfrm>
            <a:off x="285720" y="3143248"/>
            <a:ext cx="4327519" cy="3357586"/>
          </a:xfrm>
          <a:prstGeom prst="rect">
            <a:avLst/>
          </a:prstGeom>
          <a:noFill/>
          <a:ln w="9525">
            <a:noFill/>
            <a:miter lim="800000"/>
            <a:headEnd/>
            <a:tailEnd/>
          </a:ln>
          <a:effectLst/>
        </p:spPr>
      </p:pic>
      <p:pic>
        <p:nvPicPr>
          <p:cNvPr id="1028" name="Picture 4" descr="C:\Users\f\Desktop\pic_3.jpg"/>
          <p:cNvPicPr>
            <a:picLocks noChangeAspect="1" noChangeArrowheads="1"/>
          </p:cNvPicPr>
          <p:nvPr/>
        </p:nvPicPr>
        <p:blipFill>
          <a:blip r:embed="rId3"/>
          <a:srcRect/>
          <a:stretch>
            <a:fillRect/>
          </a:stretch>
        </p:blipFill>
        <p:spPr bwMode="auto">
          <a:xfrm>
            <a:off x="4572000" y="3286124"/>
            <a:ext cx="4266721" cy="3286124"/>
          </a:xfrm>
          <a:prstGeom prst="rect">
            <a:avLst/>
          </a:prstGeom>
          <a:noFill/>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571480"/>
            <a:ext cx="8715404" cy="2031325"/>
          </a:xfrm>
          <a:prstGeom prst="rect">
            <a:avLst/>
          </a:prstGeom>
        </p:spPr>
        <p:txBody>
          <a:bodyPr wrap="square">
            <a:spAutoFit/>
          </a:bodyPr>
          <a:lstStyle/>
          <a:p>
            <a:r>
              <a:rPr lang="fa-IR" b="1" dirty="0" smtClean="0">
                <a:solidFill>
                  <a:srgbClr val="C00000"/>
                </a:solidFill>
              </a:rPr>
              <a:t>نتيجه گيرى</a:t>
            </a:r>
          </a:p>
          <a:p>
            <a:r>
              <a:rPr lang="fa-IR" b="1" dirty="0" smtClean="0"/>
              <a:t>طبيعت همواره به عنوان منبعى براى تقليد بشر در معمارى مورد توجه بوده است. اين توجه تنها به فرمهاى موجود محدودنبوده بلكه فرم در كنار ساختار و سازه بنا، توانسته است توجه معماران به خود را معطوف نمايد. </a:t>
            </a:r>
          </a:p>
          <a:p>
            <a:r>
              <a:rPr lang="fa-IR" b="1" dirty="0" smtClean="0"/>
              <a:t>فر مهاى طبيعى همواره به حالتى شكل گرفته اند كه بتوانند پايدارى لازم را براى كالبد خود را تأمين نمايند، لذا میتوان از فر مها و عناصر طبيعى به بتوان عنوان پايدارترين و نيز مقرون به صرفه ترين سازه ها نام برد كه با الهام از آنها، فر مهاى بهينه اى براى معمارى به دست آورد</a:t>
            </a:r>
            <a:r>
              <a:rPr lang="fa-IR" dirty="0" smtClean="0"/>
              <a:t>.</a:t>
            </a:r>
          </a:p>
          <a:p>
            <a:endParaRPr lang="fa-IR" dirty="0"/>
          </a:p>
        </p:txBody>
      </p:sp>
      <p:pic>
        <p:nvPicPr>
          <p:cNvPr id="3" name="Picture 12" descr="1"/>
          <p:cNvPicPr>
            <a:picLocks noChangeAspect="1" noChangeArrowheads="1"/>
          </p:cNvPicPr>
          <p:nvPr/>
        </p:nvPicPr>
        <p:blipFill>
          <a:blip r:embed="rId2"/>
          <a:srcRect/>
          <a:stretch>
            <a:fillRect/>
          </a:stretch>
        </p:blipFill>
        <p:spPr bwMode="auto">
          <a:xfrm>
            <a:off x="5072066" y="3143248"/>
            <a:ext cx="3681046" cy="3133725"/>
          </a:xfrm>
          <a:prstGeom prst="rect">
            <a:avLst/>
          </a:prstGeom>
          <a:noFill/>
          <a:ln w="9525">
            <a:noFill/>
            <a:miter lim="800000"/>
            <a:headEnd/>
            <a:tailEnd/>
          </a:ln>
        </p:spPr>
      </p:pic>
      <p:pic>
        <p:nvPicPr>
          <p:cNvPr id="4" name="Picture 11" descr="2"/>
          <p:cNvPicPr>
            <a:picLocks noChangeAspect="1" noChangeArrowheads="1"/>
          </p:cNvPicPr>
          <p:nvPr/>
        </p:nvPicPr>
        <p:blipFill>
          <a:blip r:embed="rId3"/>
          <a:srcRect/>
          <a:stretch>
            <a:fillRect/>
          </a:stretch>
        </p:blipFill>
        <p:spPr bwMode="auto">
          <a:xfrm>
            <a:off x="785786" y="3000372"/>
            <a:ext cx="3727938" cy="3173412"/>
          </a:xfrm>
          <a:prstGeom prst="rect">
            <a:avLst/>
          </a:prstGeom>
          <a:noFill/>
          <a:ln w="9525">
            <a:noFill/>
            <a:miter lim="800000"/>
            <a:headEnd/>
            <a:tailEnd/>
          </a:ln>
        </p:spPr>
      </p:pic>
      <p:sp>
        <p:nvSpPr>
          <p:cNvPr id="6" name="Rectangle 5"/>
          <p:cNvSpPr/>
          <p:nvPr/>
        </p:nvSpPr>
        <p:spPr>
          <a:xfrm>
            <a:off x="4529417" y="6488668"/>
            <a:ext cx="633507" cy="369332"/>
          </a:xfrm>
          <a:prstGeom prst="rect">
            <a:avLst/>
          </a:prstGeom>
        </p:spPr>
        <p:txBody>
          <a:bodyPr wrap="none">
            <a:spAutoFit/>
          </a:bodyPr>
          <a:lstStyle/>
          <a:p>
            <a:r>
              <a:rPr lang="fa-IR" b="1" dirty="0" smtClean="0">
                <a:solidFill>
                  <a:srgbClr val="C00000"/>
                </a:solidFill>
              </a:rPr>
              <a:t>درخت</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142976" y="642918"/>
            <a:ext cx="7215238" cy="1477328"/>
          </a:xfrm>
          <a:prstGeom prst="rect">
            <a:avLst/>
          </a:prstGeom>
        </p:spPr>
        <p:txBody>
          <a:bodyPr wrap="square">
            <a:spAutoFit/>
          </a:bodyPr>
          <a:lstStyle/>
          <a:p>
            <a:r>
              <a:rPr lang="fa-IR" b="1" dirty="0" smtClean="0"/>
              <a:t> در رواقع می توان گفت اجسام طبيعي همواره در جهت هماهنگ سازي خود با نيروهاي وارد از محيط بيرون گام برمی دارند.</a:t>
            </a:r>
          </a:p>
          <a:p>
            <a:r>
              <a:rPr lang="fa-IR" b="1" dirty="0" smtClean="0">
                <a:solidFill>
                  <a:srgbClr val="FF0000"/>
                </a:solidFill>
              </a:rPr>
              <a:t>زيربناي اين هماهنگ سازي را سازه جسم طبيعي تشكيل ميدهد</a:t>
            </a:r>
          </a:p>
          <a:p>
            <a:r>
              <a:rPr lang="fa-IR" b="1" dirty="0" smtClean="0"/>
              <a:t>به عبارت ديگر، ميتوان گفت در طبيعت، عملكرد و فرم در دل خود، سازه را نيز به همراه</a:t>
            </a:r>
          </a:p>
          <a:p>
            <a:r>
              <a:rPr lang="fa-IR" b="1" dirty="0" smtClean="0"/>
              <a:t>دارد و در معماري بر اساس عملكرد است كه فرم و سازه شكل ميگيرد.</a:t>
            </a:r>
            <a:endParaRPr lang="fa-IR" b="1" dirty="0"/>
          </a:p>
        </p:txBody>
      </p:sp>
      <p:pic>
        <p:nvPicPr>
          <p:cNvPr id="3" name="Picture 9" descr="13"/>
          <p:cNvPicPr>
            <a:picLocks noChangeAspect="1" noChangeArrowheads="1"/>
          </p:cNvPicPr>
          <p:nvPr/>
        </p:nvPicPr>
        <p:blipFill>
          <a:blip r:embed="rId2"/>
          <a:srcRect/>
          <a:stretch>
            <a:fillRect/>
          </a:stretch>
        </p:blipFill>
        <p:spPr bwMode="auto">
          <a:xfrm>
            <a:off x="285720" y="2428868"/>
            <a:ext cx="4783015" cy="3830638"/>
          </a:xfrm>
          <a:prstGeom prst="rect">
            <a:avLst/>
          </a:prstGeom>
          <a:noFill/>
          <a:ln w="9525">
            <a:noFill/>
            <a:miter lim="800000"/>
            <a:headEnd/>
            <a:tailEnd/>
          </a:ln>
        </p:spPr>
      </p:pic>
      <p:pic>
        <p:nvPicPr>
          <p:cNvPr id="5" name="BLOGGER_PHOTO_ID_5167462014420185682" descr="lotus">
            <a:hlinkClick r:id="rId3"/>
          </p:cNvPr>
          <p:cNvPicPr>
            <a:picLocks noChangeAspect="1" noChangeArrowheads="1"/>
          </p:cNvPicPr>
          <p:nvPr/>
        </p:nvPicPr>
        <p:blipFill>
          <a:blip r:embed="rId4"/>
          <a:srcRect/>
          <a:stretch>
            <a:fillRect/>
          </a:stretch>
        </p:blipFill>
        <p:spPr bwMode="auto">
          <a:xfrm>
            <a:off x="4832350" y="2571744"/>
            <a:ext cx="4311650" cy="3740150"/>
          </a:xfrm>
          <a:prstGeom prst="rect">
            <a:avLst/>
          </a:prstGeom>
          <a:noFill/>
          <a:ln w="9525">
            <a:noFill/>
            <a:miter lim="800000"/>
            <a:headEnd/>
            <a:tailEnd/>
          </a:ln>
        </p:spPr>
      </p:pic>
      <p:sp>
        <p:nvSpPr>
          <p:cNvPr id="6" name="Rectangle 5"/>
          <p:cNvSpPr/>
          <p:nvPr/>
        </p:nvSpPr>
        <p:spPr>
          <a:xfrm>
            <a:off x="4357686" y="6488668"/>
            <a:ext cx="638315" cy="369332"/>
          </a:xfrm>
          <a:prstGeom prst="rect">
            <a:avLst/>
          </a:prstGeom>
        </p:spPr>
        <p:txBody>
          <a:bodyPr wrap="none">
            <a:spAutoFit/>
          </a:bodyPr>
          <a:lstStyle/>
          <a:p>
            <a:pPr marL="479425" indent="-479425" algn="ctr" defTabSz="1279525">
              <a:spcBef>
                <a:spcPct val="20000"/>
              </a:spcBef>
              <a:buClr>
                <a:schemeClr val="accent1"/>
              </a:buClr>
              <a:buSzPct val="65000"/>
              <a:buFont typeface="Wingdings" pitchFamily="2" charset="2"/>
              <a:buNone/>
            </a:pPr>
            <a:r>
              <a:rPr lang="fa-IR" b="1" dirty="0" smtClean="0">
                <a:solidFill>
                  <a:srgbClr val="FF0000"/>
                </a:solidFill>
              </a:rPr>
              <a:t>نیلوفر</a:t>
            </a:r>
            <a:endParaRPr lang="fa-IR"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9"/>
          <p:cNvSpPr>
            <a:spLocks noChangeArrowheads="1"/>
          </p:cNvSpPr>
          <p:nvPr/>
        </p:nvSpPr>
        <p:spPr bwMode="auto">
          <a:xfrm>
            <a:off x="2454520" y="563563"/>
            <a:ext cx="4016619" cy="838200"/>
          </a:xfrm>
          <a:prstGeom prst="rect">
            <a:avLst/>
          </a:prstGeom>
          <a:noFill/>
          <a:ln w="9525">
            <a:noFill/>
            <a:miter lim="800000"/>
            <a:headEnd/>
            <a:tailEnd/>
          </a:ln>
        </p:spPr>
        <p:txBody>
          <a:bodyPr lIns="128016" tIns="64008" rIns="128016" bIns="64008"/>
          <a:lstStyle/>
          <a:p>
            <a:pPr marL="479425" indent="-479425" algn="ctr" defTabSz="1279525">
              <a:spcBef>
                <a:spcPct val="20000"/>
              </a:spcBef>
              <a:buClr>
                <a:schemeClr val="accent1"/>
              </a:buClr>
              <a:buSzPct val="65000"/>
              <a:buFont typeface="Wingdings" pitchFamily="2" charset="2"/>
              <a:buNone/>
            </a:pPr>
            <a:r>
              <a:rPr lang="fa-IR" sz="2000" b="1" dirty="0">
                <a:solidFill>
                  <a:srgbClr val="FF0000"/>
                </a:solidFill>
              </a:rPr>
              <a:t>پرواز پرنده</a:t>
            </a:r>
          </a:p>
          <a:p>
            <a:pPr marL="479425" indent="-479425" defTabSz="1279525">
              <a:spcBef>
                <a:spcPct val="20000"/>
              </a:spcBef>
              <a:buClr>
                <a:schemeClr val="accent1"/>
              </a:buClr>
              <a:buSzPct val="65000"/>
              <a:buFont typeface="Wingdings" pitchFamily="2" charset="2"/>
              <a:buNone/>
            </a:pPr>
            <a:endParaRPr lang="fa-IR" sz="2000" b="1" dirty="0">
              <a:solidFill>
                <a:srgbClr val="D1A375"/>
              </a:solidFill>
            </a:endParaRPr>
          </a:p>
          <a:p>
            <a:pPr marL="479425" indent="-479425" defTabSz="1279525">
              <a:spcBef>
                <a:spcPct val="20000"/>
              </a:spcBef>
              <a:buClr>
                <a:schemeClr val="accent1"/>
              </a:buClr>
              <a:buSzPct val="65000"/>
              <a:buFont typeface="Wingdings" pitchFamily="2" charset="2"/>
              <a:buNone/>
            </a:pPr>
            <a:endParaRPr lang="en-US" sz="2000" b="1" dirty="0">
              <a:solidFill>
                <a:srgbClr val="D1A375"/>
              </a:solidFill>
            </a:endParaRPr>
          </a:p>
        </p:txBody>
      </p:sp>
      <p:pic>
        <p:nvPicPr>
          <p:cNvPr id="33795" name="Picture 12" descr="03"/>
          <p:cNvPicPr>
            <a:picLocks noChangeAspect="1" noChangeArrowheads="1"/>
          </p:cNvPicPr>
          <p:nvPr/>
        </p:nvPicPr>
        <p:blipFill>
          <a:blip r:embed="rId2"/>
          <a:srcRect/>
          <a:stretch>
            <a:fillRect/>
          </a:stretch>
        </p:blipFill>
        <p:spPr bwMode="auto">
          <a:xfrm>
            <a:off x="857224" y="1071546"/>
            <a:ext cx="6682154" cy="4851400"/>
          </a:xfrm>
          <a:prstGeom prst="rect">
            <a:avLst/>
          </a:prstGeom>
          <a:noFill/>
          <a:ln w="9525">
            <a:noFill/>
            <a:miter lim="800000"/>
            <a:headEnd/>
            <a:tailEnd/>
          </a:ln>
        </p:spPr>
      </p:pic>
    </p:spTree>
  </p:cSld>
  <p:clrMapOvr>
    <a:masterClrMapping/>
  </p:clrMapOvr>
  <p:transition spd="slow" advClick="0" advTm="3000">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15"/>
          <p:cNvSpPr>
            <a:spLocks noChangeArrowheads="1"/>
          </p:cNvSpPr>
          <p:nvPr/>
        </p:nvSpPr>
        <p:spPr bwMode="auto">
          <a:xfrm>
            <a:off x="2454520" y="563564"/>
            <a:ext cx="4016619" cy="350837"/>
          </a:xfrm>
          <a:prstGeom prst="rect">
            <a:avLst/>
          </a:prstGeom>
          <a:noFill/>
          <a:ln w="9525">
            <a:noFill/>
            <a:miter lim="800000"/>
            <a:headEnd/>
            <a:tailEnd/>
          </a:ln>
        </p:spPr>
        <p:txBody>
          <a:bodyPr lIns="128016" tIns="64008" rIns="128016" bIns="64008"/>
          <a:lstStyle/>
          <a:p>
            <a:pPr marL="479425" indent="-479425" algn="ctr" defTabSz="1279525">
              <a:spcBef>
                <a:spcPct val="20000"/>
              </a:spcBef>
              <a:buClr>
                <a:schemeClr val="accent1"/>
              </a:buClr>
              <a:buSzPct val="65000"/>
              <a:buFont typeface="Wingdings" pitchFamily="2" charset="2"/>
              <a:buNone/>
            </a:pPr>
            <a:r>
              <a:rPr lang="fa-IR" sz="2000" b="1">
                <a:solidFill>
                  <a:srgbClr val="D1A375"/>
                </a:solidFill>
              </a:rPr>
              <a:t>مکعب آب</a:t>
            </a:r>
          </a:p>
          <a:p>
            <a:pPr marL="479425" indent="-479425" defTabSz="1279525">
              <a:spcBef>
                <a:spcPct val="20000"/>
              </a:spcBef>
              <a:buClr>
                <a:schemeClr val="accent1"/>
              </a:buClr>
              <a:buSzPct val="65000"/>
              <a:buFont typeface="Wingdings" pitchFamily="2" charset="2"/>
              <a:buNone/>
            </a:pPr>
            <a:endParaRPr lang="fa-IR" sz="2000" b="1">
              <a:solidFill>
                <a:srgbClr val="D1A375"/>
              </a:solidFill>
            </a:endParaRPr>
          </a:p>
          <a:p>
            <a:pPr marL="479425" indent="-479425" defTabSz="1279525">
              <a:spcBef>
                <a:spcPct val="20000"/>
              </a:spcBef>
              <a:buClr>
                <a:schemeClr val="accent1"/>
              </a:buClr>
              <a:buSzPct val="65000"/>
              <a:buFont typeface="Wingdings" pitchFamily="2" charset="2"/>
              <a:buNone/>
            </a:pPr>
            <a:endParaRPr lang="en-US" sz="2000" b="1">
              <a:solidFill>
                <a:srgbClr val="D1A375"/>
              </a:solidFill>
            </a:endParaRPr>
          </a:p>
        </p:txBody>
      </p:sp>
      <p:pic>
        <p:nvPicPr>
          <p:cNvPr id="39939" name="Picture 16" descr="1"/>
          <p:cNvPicPr>
            <a:picLocks noChangeAspect="1" noChangeArrowheads="1"/>
          </p:cNvPicPr>
          <p:nvPr/>
        </p:nvPicPr>
        <p:blipFill>
          <a:blip r:embed="rId2"/>
          <a:srcRect/>
          <a:stretch>
            <a:fillRect/>
          </a:stretch>
        </p:blipFill>
        <p:spPr bwMode="auto">
          <a:xfrm>
            <a:off x="844062" y="2114550"/>
            <a:ext cx="3842238" cy="2752725"/>
          </a:xfrm>
          <a:prstGeom prst="rect">
            <a:avLst/>
          </a:prstGeom>
          <a:noFill/>
          <a:ln w="9525">
            <a:noFill/>
            <a:miter lim="800000"/>
            <a:headEnd/>
            <a:tailEnd/>
          </a:ln>
        </p:spPr>
      </p:pic>
      <p:pic>
        <p:nvPicPr>
          <p:cNvPr id="39940" name="Picture 17" descr="12"/>
          <p:cNvPicPr>
            <a:picLocks noChangeAspect="1" noChangeArrowheads="1"/>
          </p:cNvPicPr>
          <p:nvPr/>
        </p:nvPicPr>
        <p:blipFill>
          <a:blip r:embed="rId3"/>
          <a:srcRect/>
          <a:stretch>
            <a:fillRect/>
          </a:stretch>
        </p:blipFill>
        <p:spPr bwMode="auto">
          <a:xfrm>
            <a:off x="4967654" y="2114550"/>
            <a:ext cx="3446585" cy="2762250"/>
          </a:xfrm>
          <a:prstGeom prst="rect">
            <a:avLst/>
          </a:prstGeom>
          <a:noFill/>
          <a:ln w="9525">
            <a:noFill/>
            <a:miter lim="800000"/>
            <a:headEnd/>
            <a:tailEnd/>
          </a:ln>
        </p:spPr>
      </p:pic>
    </p:spTree>
  </p:cSld>
  <p:clrMapOvr>
    <a:masterClrMapping/>
  </p:clrMapOvr>
  <p:transition spd="slow" advClick="0" advTm="3000">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1986" name="Picture 12" descr="10"/>
          <p:cNvPicPr>
            <a:picLocks noChangeAspect="1" noChangeArrowheads="1"/>
          </p:cNvPicPr>
          <p:nvPr/>
        </p:nvPicPr>
        <p:blipFill>
          <a:blip r:embed="rId2"/>
          <a:srcRect/>
          <a:stretch>
            <a:fillRect/>
          </a:stretch>
        </p:blipFill>
        <p:spPr bwMode="auto">
          <a:xfrm>
            <a:off x="1688123" y="1295401"/>
            <a:ext cx="5767754" cy="4200525"/>
          </a:xfrm>
          <a:prstGeom prst="rect">
            <a:avLst/>
          </a:prstGeom>
          <a:noFill/>
          <a:ln w="9525">
            <a:noFill/>
            <a:miter lim="800000"/>
            <a:headEnd/>
            <a:tailEnd/>
          </a:ln>
        </p:spPr>
      </p:pic>
      <p:sp>
        <p:nvSpPr>
          <p:cNvPr id="41987" name="Rectangle 13"/>
          <p:cNvSpPr>
            <a:spLocks noChangeArrowheads="1"/>
          </p:cNvSpPr>
          <p:nvPr/>
        </p:nvSpPr>
        <p:spPr bwMode="auto">
          <a:xfrm>
            <a:off x="2454520" y="563564"/>
            <a:ext cx="4016619" cy="350837"/>
          </a:xfrm>
          <a:prstGeom prst="rect">
            <a:avLst/>
          </a:prstGeom>
          <a:noFill/>
          <a:ln w="9525">
            <a:noFill/>
            <a:miter lim="800000"/>
            <a:headEnd/>
            <a:tailEnd/>
          </a:ln>
        </p:spPr>
        <p:txBody>
          <a:bodyPr lIns="128016" tIns="64008" rIns="128016" bIns="64008"/>
          <a:lstStyle/>
          <a:p>
            <a:pPr marL="479425" indent="-479425" algn="ctr" defTabSz="1279525">
              <a:spcBef>
                <a:spcPct val="20000"/>
              </a:spcBef>
              <a:buClr>
                <a:schemeClr val="accent1"/>
              </a:buClr>
              <a:buSzPct val="65000"/>
              <a:buFont typeface="Wingdings" pitchFamily="2" charset="2"/>
              <a:buNone/>
            </a:pPr>
            <a:r>
              <a:rPr lang="fa-IR" sz="2000" b="1" dirty="0">
                <a:solidFill>
                  <a:srgbClr val="FF0000"/>
                </a:solidFill>
              </a:rPr>
              <a:t>نیزار</a:t>
            </a:r>
          </a:p>
          <a:p>
            <a:pPr marL="479425" indent="-479425" defTabSz="1279525">
              <a:spcBef>
                <a:spcPct val="20000"/>
              </a:spcBef>
              <a:buClr>
                <a:schemeClr val="accent1"/>
              </a:buClr>
              <a:buSzPct val="65000"/>
              <a:buFont typeface="Wingdings" pitchFamily="2" charset="2"/>
              <a:buNone/>
            </a:pPr>
            <a:endParaRPr lang="fa-IR" sz="2000" b="1" dirty="0">
              <a:solidFill>
                <a:srgbClr val="D1A375"/>
              </a:solidFill>
            </a:endParaRPr>
          </a:p>
          <a:p>
            <a:pPr marL="479425" indent="-479425" defTabSz="1279525">
              <a:spcBef>
                <a:spcPct val="20000"/>
              </a:spcBef>
              <a:buClr>
                <a:schemeClr val="accent1"/>
              </a:buClr>
              <a:buSzPct val="65000"/>
              <a:buFont typeface="Wingdings" pitchFamily="2" charset="2"/>
              <a:buNone/>
            </a:pPr>
            <a:endParaRPr lang="en-US" sz="2000" b="1" dirty="0">
              <a:solidFill>
                <a:srgbClr val="D1A375"/>
              </a:solidFill>
            </a:endParaRPr>
          </a:p>
        </p:txBody>
      </p:sp>
    </p:spTree>
  </p:cSld>
  <p:clrMapOvr>
    <a:masterClrMapping/>
  </p:clrMapOvr>
  <p:transition spd="slow" advClick="0" advTm="3000">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785786" y="714356"/>
            <a:ext cx="8072494" cy="2862322"/>
          </a:xfrm>
          <a:prstGeom prst="rect">
            <a:avLst/>
          </a:prstGeom>
        </p:spPr>
        <p:txBody>
          <a:bodyPr wrap="square">
            <a:spAutoFit/>
          </a:bodyPr>
          <a:lstStyle/>
          <a:p>
            <a:r>
              <a:rPr lang="fa-IR" dirty="0" smtClean="0">
                <a:solidFill>
                  <a:srgbClr val="FF0000"/>
                </a:solidFill>
              </a:rPr>
              <a:t>طبيعت</a:t>
            </a:r>
            <a:r>
              <a:rPr lang="fa-IR" dirty="0" smtClean="0"/>
              <a:t> ، طراحى زبردست و مهندسى چير ه دست است كه هم در انتخاب فرم وشکل های يك جسم (متناسب با نياز آن) بهترينها را انتخاب میكند و هم درانتخاب اسكلت و مكانيسمى كه به آن جسم ايستايى و دوام ببخشد، ساد ه ترين،متناسب ترين و مؤثرترين را به كار میگيرد. جالب است كه در طبيعت، فرم يك جسم و اجزاى برپادارنده و شكل دهند ه آن به صورت متقابل، يكديگر را تعريف میكنند. </a:t>
            </a:r>
          </a:p>
          <a:p>
            <a:endParaRPr lang="fa-IR" dirty="0" smtClean="0"/>
          </a:p>
          <a:p>
            <a:endParaRPr lang="fa-IR" dirty="0" smtClean="0"/>
          </a:p>
          <a:p>
            <a:r>
              <a:rPr lang="fa-IR" dirty="0" smtClean="0"/>
              <a:t>بر اين اساس در اواخر قرن بيستم نيز، توسعه و پيشرفتهاي تكنولوژي و پژوهشهايانجام شده توسط برخى از معماران و مهندسان، اين امكان را براي ساختن سازه هاي سبك فراهمكرد و در واقع يكي از دستاوردهاي بزرگ در زمينه معماري و مهندسي، توسعه سازه هايي باوزن كم بود كه اين كار </a:t>
            </a:r>
            <a:r>
              <a:rPr lang="fa-IR" dirty="0" smtClean="0">
                <a:solidFill>
                  <a:srgbClr val="FF0000"/>
                </a:solidFill>
              </a:rPr>
              <a:t>تنها با الهام از ساختارها و تئور ي هاي طبيعي</a:t>
            </a:r>
            <a:r>
              <a:rPr lang="fa-IR" dirty="0" smtClean="0"/>
              <a:t> ممكن ميشد. </a:t>
            </a:r>
          </a:p>
        </p:txBody>
      </p:sp>
      <p:pic>
        <p:nvPicPr>
          <p:cNvPr id="7" name="Picture 2" descr="C:\Documents and Settings\a\My Documents\My Pictures\eagle.c09.11.2004.JZ3F4717.b-700"/>
          <p:cNvPicPr>
            <a:picLocks noChangeAspect="1" noChangeArrowheads="1"/>
          </p:cNvPicPr>
          <p:nvPr/>
        </p:nvPicPr>
        <p:blipFill>
          <a:blip r:embed="rId2"/>
          <a:srcRect/>
          <a:stretch>
            <a:fillRect/>
          </a:stretch>
        </p:blipFill>
        <p:spPr bwMode="auto">
          <a:xfrm>
            <a:off x="642910" y="3357562"/>
            <a:ext cx="5214974" cy="2032015"/>
          </a:xfrm>
          <a:prstGeom prst="rect">
            <a:avLst/>
          </a:prstGeom>
          <a:noFill/>
        </p:spPr>
      </p:pic>
      <p:pic>
        <p:nvPicPr>
          <p:cNvPr id="8" name="Picture 7" descr="4clmhkj.jpg"/>
          <p:cNvPicPr>
            <a:picLocks noChangeAspect="1"/>
          </p:cNvPicPr>
          <p:nvPr/>
        </p:nvPicPr>
        <p:blipFill>
          <a:blip r:embed="rId3"/>
          <a:stretch>
            <a:fillRect/>
          </a:stretch>
        </p:blipFill>
        <p:spPr>
          <a:xfrm>
            <a:off x="3929058" y="5000636"/>
            <a:ext cx="4786346" cy="185736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amond(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0"/>
          <p:cNvSpPr>
            <a:spLocks noChangeArrowheads="1"/>
          </p:cNvSpPr>
          <p:nvPr/>
        </p:nvSpPr>
        <p:spPr bwMode="auto">
          <a:xfrm>
            <a:off x="2454520" y="563564"/>
            <a:ext cx="4016619" cy="350837"/>
          </a:xfrm>
          <a:prstGeom prst="rect">
            <a:avLst/>
          </a:prstGeom>
          <a:noFill/>
          <a:ln w="9525">
            <a:noFill/>
            <a:miter lim="800000"/>
            <a:headEnd/>
            <a:tailEnd/>
          </a:ln>
        </p:spPr>
        <p:txBody>
          <a:bodyPr lIns="128016" tIns="64008" rIns="128016" bIns="64008"/>
          <a:lstStyle/>
          <a:p>
            <a:pPr algn="ctr" defTabSz="1279525"/>
            <a:r>
              <a:rPr lang="fa-IR" sz="2000" b="1">
                <a:solidFill>
                  <a:srgbClr val="D1A375"/>
                </a:solidFill>
              </a:rPr>
              <a:t>پیکر چرخان</a:t>
            </a:r>
            <a:endParaRPr lang="en-US" sz="2000" b="1">
              <a:solidFill>
                <a:srgbClr val="D1A375"/>
              </a:solidFill>
            </a:endParaRPr>
          </a:p>
          <a:p>
            <a:pPr defTabSz="1279525"/>
            <a:endParaRPr lang="en-US" sz="2000" b="1">
              <a:solidFill>
                <a:srgbClr val="D1A375"/>
              </a:solidFill>
            </a:endParaRPr>
          </a:p>
          <a:p>
            <a:pPr defTabSz="1279525"/>
            <a:endParaRPr lang="en-US"/>
          </a:p>
        </p:txBody>
      </p:sp>
      <p:pic>
        <p:nvPicPr>
          <p:cNvPr id="45059" name="Picture 21" descr="4"/>
          <p:cNvPicPr>
            <a:picLocks noChangeAspect="1" noChangeArrowheads="1"/>
          </p:cNvPicPr>
          <p:nvPr/>
        </p:nvPicPr>
        <p:blipFill>
          <a:blip r:embed="rId2"/>
          <a:srcRect/>
          <a:stretch>
            <a:fillRect/>
          </a:stretch>
        </p:blipFill>
        <p:spPr bwMode="auto">
          <a:xfrm>
            <a:off x="1078523" y="1143000"/>
            <a:ext cx="3704492" cy="4445000"/>
          </a:xfrm>
          <a:prstGeom prst="rect">
            <a:avLst/>
          </a:prstGeom>
          <a:noFill/>
          <a:ln w="9525">
            <a:noFill/>
            <a:miter lim="800000"/>
            <a:headEnd/>
            <a:tailEnd/>
          </a:ln>
        </p:spPr>
      </p:pic>
      <p:pic>
        <p:nvPicPr>
          <p:cNvPr id="45060" name="Picture 22" descr="12"/>
          <p:cNvPicPr>
            <a:picLocks noChangeAspect="1" noChangeArrowheads="1"/>
          </p:cNvPicPr>
          <p:nvPr/>
        </p:nvPicPr>
        <p:blipFill>
          <a:blip r:embed="rId3"/>
          <a:srcRect/>
          <a:stretch>
            <a:fillRect/>
          </a:stretch>
        </p:blipFill>
        <p:spPr bwMode="auto">
          <a:xfrm>
            <a:off x="5152292" y="1143000"/>
            <a:ext cx="3077308" cy="4445000"/>
          </a:xfrm>
          <a:prstGeom prst="rect">
            <a:avLst/>
          </a:prstGeom>
          <a:noFill/>
          <a:ln w="9525">
            <a:noFill/>
            <a:miter lim="800000"/>
            <a:headEnd/>
            <a:tailEnd/>
          </a:ln>
        </p:spPr>
      </p:pic>
    </p:spTree>
  </p:cSld>
  <p:clrMapOvr>
    <a:masterClrMapping/>
  </p:clrMapOvr>
  <p:transition spd="slow" advClick="0" advTm="3000">
    <p:spli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9"/>
          <p:cNvSpPr>
            <a:spLocks noChangeArrowheads="1"/>
          </p:cNvSpPr>
          <p:nvPr/>
        </p:nvSpPr>
        <p:spPr bwMode="auto">
          <a:xfrm>
            <a:off x="2454520" y="457200"/>
            <a:ext cx="4016619" cy="350838"/>
          </a:xfrm>
          <a:prstGeom prst="rect">
            <a:avLst/>
          </a:prstGeom>
          <a:noFill/>
          <a:ln w="9525">
            <a:noFill/>
            <a:miter lim="800000"/>
            <a:headEnd/>
            <a:tailEnd/>
          </a:ln>
        </p:spPr>
        <p:txBody>
          <a:bodyPr lIns="128016" tIns="64008" rIns="128016" bIns="64008"/>
          <a:lstStyle/>
          <a:p>
            <a:pPr algn="ctr" defTabSz="1279525"/>
            <a:r>
              <a:rPr lang="fa-IR" sz="2000" b="1" dirty="0">
                <a:solidFill>
                  <a:srgbClr val="FF0000"/>
                </a:solidFill>
              </a:rPr>
              <a:t>شهر شقایق های شناور</a:t>
            </a:r>
            <a:endParaRPr lang="en-US" sz="2000" b="1" dirty="0">
              <a:solidFill>
                <a:srgbClr val="FF0000"/>
              </a:solidFill>
            </a:endParaRPr>
          </a:p>
          <a:p>
            <a:pPr defTabSz="1279525"/>
            <a:endParaRPr lang="en-US" sz="2000" b="1" dirty="0">
              <a:solidFill>
                <a:srgbClr val="D1A375"/>
              </a:solidFill>
            </a:endParaRPr>
          </a:p>
          <a:p>
            <a:pPr defTabSz="1279525"/>
            <a:endParaRPr lang="en-US" dirty="0"/>
          </a:p>
        </p:txBody>
      </p:sp>
      <p:pic>
        <p:nvPicPr>
          <p:cNvPr id="46083" name="Picture 11" descr="5"/>
          <p:cNvPicPr>
            <a:picLocks noChangeAspect="1" noChangeArrowheads="1"/>
          </p:cNvPicPr>
          <p:nvPr/>
        </p:nvPicPr>
        <p:blipFill>
          <a:blip r:embed="rId2"/>
          <a:srcRect/>
          <a:stretch>
            <a:fillRect/>
          </a:stretch>
        </p:blipFill>
        <p:spPr bwMode="auto">
          <a:xfrm>
            <a:off x="1828800" y="1141414"/>
            <a:ext cx="5767754" cy="4725987"/>
          </a:xfrm>
          <a:prstGeom prst="rect">
            <a:avLst/>
          </a:prstGeom>
          <a:noFill/>
          <a:ln w="9525">
            <a:noFill/>
            <a:miter lim="800000"/>
            <a:headEnd/>
            <a:tailEnd/>
          </a:ln>
        </p:spPr>
      </p:pic>
    </p:spTree>
  </p:cSld>
  <p:clrMapOvr>
    <a:masterClrMapping/>
  </p:clrMapOvr>
  <p:transition spd="slow" advClick="0" advTm="3000">
    <p:spli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6562" name="Picture 4" descr="2063154689_8657e66183_o"/>
          <p:cNvPicPr>
            <a:picLocks noChangeAspect="1" noChangeArrowheads="1"/>
          </p:cNvPicPr>
          <p:nvPr/>
        </p:nvPicPr>
        <p:blipFill>
          <a:blip r:embed="rId2"/>
          <a:srcRect/>
          <a:stretch>
            <a:fillRect/>
          </a:stretch>
        </p:blipFill>
        <p:spPr bwMode="auto">
          <a:xfrm>
            <a:off x="1547446" y="685800"/>
            <a:ext cx="6400800" cy="5200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hhhhhht.bmp"/>
          <p:cNvPicPr>
            <a:picLocks noChangeAspect="1"/>
          </p:cNvPicPr>
          <p:nvPr/>
        </p:nvPicPr>
        <p:blipFill>
          <a:blip r:embed="rId2"/>
          <a:stretch>
            <a:fillRect/>
          </a:stretch>
        </p:blipFill>
        <p:spPr>
          <a:xfrm>
            <a:off x="214282" y="428604"/>
            <a:ext cx="4071966" cy="2643206"/>
          </a:xfrm>
          <a:prstGeom prst="rect">
            <a:avLst/>
          </a:prstGeom>
        </p:spPr>
      </p:pic>
      <p:pic>
        <p:nvPicPr>
          <p:cNvPr id="6" name="Picture 5" descr="DOCLANDSSWINGBRIDGE.JPG"/>
          <p:cNvPicPr>
            <a:picLocks noChangeAspect="1"/>
          </p:cNvPicPr>
          <p:nvPr/>
        </p:nvPicPr>
        <p:blipFill>
          <a:blip r:embed="rId3"/>
          <a:stretch>
            <a:fillRect/>
          </a:stretch>
        </p:blipFill>
        <p:spPr>
          <a:xfrm>
            <a:off x="4572000" y="857232"/>
            <a:ext cx="4060808" cy="2789240"/>
          </a:xfrm>
          <a:prstGeom prst="rect">
            <a:avLst/>
          </a:prstGeom>
        </p:spPr>
      </p:pic>
      <p:pic>
        <p:nvPicPr>
          <p:cNvPr id="8" name="Picture 7" descr="11.jpg"/>
          <p:cNvPicPr>
            <a:picLocks noChangeAspect="1"/>
          </p:cNvPicPr>
          <p:nvPr/>
        </p:nvPicPr>
        <p:blipFill>
          <a:blip r:embed="rId4"/>
          <a:stretch>
            <a:fillRect/>
          </a:stretch>
        </p:blipFill>
        <p:spPr>
          <a:xfrm>
            <a:off x="3657600" y="4143380"/>
            <a:ext cx="5486400" cy="2220840"/>
          </a:xfrm>
          <a:prstGeom prst="rect">
            <a:avLst/>
          </a:prstGeom>
        </p:spPr>
      </p:pic>
      <p:pic>
        <p:nvPicPr>
          <p:cNvPr id="11" name="Picture 10" descr="RIGHT_42BR2.jpg"/>
          <p:cNvPicPr>
            <a:picLocks noChangeAspect="1"/>
          </p:cNvPicPr>
          <p:nvPr/>
        </p:nvPicPr>
        <p:blipFill>
          <a:blip r:embed="rId5"/>
          <a:stretch>
            <a:fillRect/>
          </a:stretch>
        </p:blipFill>
        <p:spPr>
          <a:xfrm>
            <a:off x="285720" y="3214686"/>
            <a:ext cx="3714776" cy="346483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amond(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6866" name="Picture 8" descr="4"/>
          <p:cNvPicPr>
            <a:picLocks noChangeAspect="1" noChangeArrowheads="1"/>
          </p:cNvPicPr>
          <p:nvPr/>
        </p:nvPicPr>
        <p:blipFill>
          <a:blip r:embed="rId2"/>
          <a:srcRect/>
          <a:stretch>
            <a:fillRect/>
          </a:stretch>
        </p:blipFill>
        <p:spPr bwMode="auto">
          <a:xfrm>
            <a:off x="1406769" y="711200"/>
            <a:ext cx="6682154" cy="5003800"/>
          </a:xfrm>
          <a:prstGeom prst="rect">
            <a:avLst/>
          </a:prstGeom>
          <a:noFill/>
          <a:ln w="9525">
            <a:noFill/>
            <a:miter lim="800000"/>
            <a:headEnd/>
            <a:tailEnd/>
          </a:ln>
        </p:spPr>
      </p:pic>
    </p:spTree>
  </p:cSld>
  <p:clrMapOvr>
    <a:masterClrMapping/>
  </p:clrMapOvr>
  <p:transition spd="slow" advClick="0" advTm="3000">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85852" y="1500174"/>
            <a:ext cx="7358114" cy="2308324"/>
          </a:xfrm>
          <a:prstGeom prst="rect">
            <a:avLst/>
          </a:prstGeom>
        </p:spPr>
        <p:txBody>
          <a:bodyPr wrap="square">
            <a:spAutoFit/>
          </a:bodyPr>
          <a:lstStyle/>
          <a:p>
            <a:r>
              <a:rPr lang="fa-IR" dirty="0" smtClean="0"/>
              <a:t>1 رويكرد فرمى : در اين رويكرد طبيعت به صورت سمبل وارد عرصه معمارى می شود.</a:t>
            </a:r>
          </a:p>
          <a:p>
            <a:endParaRPr lang="fa-IR" dirty="0" smtClean="0"/>
          </a:p>
          <a:p>
            <a:r>
              <a:rPr lang="fa-IR" dirty="0" smtClean="0"/>
              <a:t>-2 رويكرد ساز ه گرا : در اين نگاه به اجسام طبيعى از منظر ساختارى جهت تحمل نيروها نگريسته می شود.</a:t>
            </a:r>
          </a:p>
          <a:p>
            <a:endParaRPr lang="fa-IR" dirty="0" smtClean="0"/>
          </a:p>
          <a:p>
            <a:r>
              <a:rPr lang="fa-IR" dirty="0" smtClean="0"/>
              <a:t>-3 رويكرد تكامل گرا : در اين بخش الگوهايى از رشد موجودات يا ارگا نهاى طبيعى وارد عرصه معمارى می شود.</a:t>
            </a:r>
          </a:p>
        </p:txBody>
      </p:sp>
      <p:sp>
        <p:nvSpPr>
          <p:cNvPr id="6" name="Rectangle 5"/>
          <p:cNvSpPr/>
          <p:nvPr/>
        </p:nvSpPr>
        <p:spPr>
          <a:xfrm>
            <a:off x="3929058" y="714356"/>
            <a:ext cx="507209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dirty="0" smtClean="0"/>
              <a:t>معمارى میتواند در تقليد از طبيعت 3 رويكرد را دنبال نمايد :</a:t>
            </a:r>
          </a:p>
        </p:txBody>
      </p:sp>
      <p:pic>
        <p:nvPicPr>
          <p:cNvPr id="9" name="Picture 11" descr="2_1"/>
          <p:cNvPicPr>
            <a:picLocks noChangeAspect="1" noChangeArrowheads="1"/>
          </p:cNvPicPr>
          <p:nvPr/>
        </p:nvPicPr>
        <p:blipFill>
          <a:blip r:embed="rId2"/>
          <a:srcRect/>
          <a:stretch>
            <a:fillRect/>
          </a:stretch>
        </p:blipFill>
        <p:spPr bwMode="auto">
          <a:xfrm>
            <a:off x="0" y="3571876"/>
            <a:ext cx="4717890" cy="2714644"/>
          </a:xfrm>
          <a:prstGeom prst="rect">
            <a:avLst/>
          </a:prstGeom>
          <a:noFill/>
          <a:ln w="9525">
            <a:noFill/>
            <a:miter lim="800000"/>
            <a:headEnd/>
            <a:tailEnd/>
          </a:ln>
        </p:spPr>
      </p:pic>
      <p:sp>
        <p:nvSpPr>
          <p:cNvPr id="5" name="Rectangle 4"/>
          <p:cNvSpPr/>
          <p:nvPr/>
        </p:nvSpPr>
        <p:spPr>
          <a:xfrm>
            <a:off x="4714876" y="3643314"/>
            <a:ext cx="4000496" cy="2031325"/>
          </a:xfrm>
          <a:prstGeom prst="rect">
            <a:avLst/>
          </a:prstGeom>
        </p:spPr>
        <p:txBody>
          <a:bodyPr wrap="square">
            <a:spAutoFit/>
          </a:bodyPr>
          <a:lstStyle/>
          <a:p>
            <a:r>
              <a:rPr lang="fa-IR" dirty="0" smtClean="0"/>
              <a:t>در اين نوشتار سعى شده است تا ديدگا ه هايى در خصوص رويكرد دوم يعنى رويكرد ساز ه گرا</a:t>
            </a:r>
          </a:p>
          <a:p>
            <a:r>
              <a:rPr lang="fa-IR" dirty="0" smtClean="0"/>
              <a:t>ارائه شود.</a:t>
            </a:r>
          </a:p>
          <a:p>
            <a:endParaRPr lang="fa-IR" dirty="0" smtClean="0"/>
          </a:p>
          <a:p>
            <a:r>
              <a:rPr lang="fa-IR" dirty="0" smtClean="0"/>
              <a:t> نمودهاى شاخص اين رويكرد </a:t>
            </a:r>
            <a:r>
              <a:rPr lang="fa-IR" dirty="0" smtClean="0">
                <a:solidFill>
                  <a:srgbClr val="FF0000"/>
                </a:solidFill>
              </a:rPr>
              <a:t>ساز ههاى كابلى</a:t>
            </a:r>
            <a:r>
              <a:rPr lang="fa-IR" dirty="0" smtClean="0"/>
              <a:t>، </a:t>
            </a:r>
            <a:r>
              <a:rPr lang="fa-IR" dirty="0" smtClean="0">
                <a:solidFill>
                  <a:srgbClr val="FF0000"/>
                </a:solidFill>
              </a:rPr>
              <a:t>ساز ههاي بادي</a:t>
            </a:r>
            <a:r>
              <a:rPr lang="fa-IR" dirty="0" smtClean="0"/>
              <a:t>، </a:t>
            </a:r>
            <a:r>
              <a:rPr lang="fa-IR" dirty="0" smtClean="0">
                <a:solidFill>
                  <a:srgbClr val="FF0000"/>
                </a:solidFill>
              </a:rPr>
              <a:t>ساز ههاى پوسته اى</a:t>
            </a:r>
          </a:p>
          <a:p>
            <a:r>
              <a:rPr lang="fa-IR" dirty="0" smtClean="0"/>
              <a:t>و </a:t>
            </a:r>
            <a:r>
              <a:rPr lang="fa-IR" dirty="0" smtClean="0">
                <a:solidFill>
                  <a:srgbClr val="FF0000"/>
                </a:solidFill>
              </a:rPr>
              <a:t>گنبد ژئودزيك </a:t>
            </a:r>
            <a:r>
              <a:rPr lang="fa-IR" dirty="0" smtClean="0"/>
              <a:t>هستند.</a:t>
            </a:r>
            <a:endParaRPr lang="fa-IR"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642910" y="1071547"/>
            <a:ext cx="8143932" cy="2308324"/>
          </a:xfrm>
          <a:prstGeom prst="rect">
            <a:avLst/>
          </a:prstGeom>
        </p:spPr>
        <p:txBody>
          <a:bodyPr wrap="square">
            <a:spAutoFit/>
          </a:bodyPr>
          <a:lstStyle/>
          <a:p>
            <a:r>
              <a:rPr lang="fa-IR" dirty="0" smtClean="0"/>
              <a:t>بهترين مهندس در دنياى حيوانات عنكبوت است؛ تار عنكبوت مانند آب، لطيف و همچون درخت انعطا ف پذير و سازه اى شگفت انگيز است كه تمامى مهارتها در آن به كار رفته است</a:t>
            </a:r>
          </a:p>
          <a:p>
            <a:endParaRPr lang="fa-IR" dirty="0" smtClean="0"/>
          </a:p>
          <a:p>
            <a:r>
              <a:rPr lang="fa-IR" dirty="0" smtClean="0">
                <a:solidFill>
                  <a:srgbClr val="FF0000"/>
                </a:solidFill>
              </a:rPr>
              <a:t>« هورست برگر » تار عنكبوت يكى از معجزات ساختمانى طبيعت است،</a:t>
            </a:r>
            <a:r>
              <a:rPr lang="fa-IR" dirty="0" smtClean="0"/>
              <a:t> </a:t>
            </a:r>
          </a:p>
          <a:p>
            <a:endParaRPr lang="fa-IR" dirty="0" smtClean="0"/>
          </a:p>
          <a:p>
            <a:r>
              <a:rPr lang="fa-IR" dirty="0" smtClean="0"/>
              <a:t>آ نها از  سيمهاى فولادى با همان قطر، قویترند و داراى خاصيت كشسانى هستند كه به آنها اجازه میدهد 25,1 برابر سيمهاى فولادى كش بيايند. </a:t>
            </a:r>
          </a:p>
          <a:p>
            <a:r>
              <a:rPr lang="fa-IR" dirty="0" smtClean="0"/>
              <a:t>اين ساختارهاى سبك، ظريف و مقاوم توجه مهندسان را به خود جلب كرده است.</a:t>
            </a:r>
            <a:endParaRPr lang="fa-IR" dirty="0"/>
          </a:p>
        </p:txBody>
      </p:sp>
      <p:sp>
        <p:nvSpPr>
          <p:cNvPr id="8" name="Rectangle 7"/>
          <p:cNvSpPr/>
          <p:nvPr/>
        </p:nvSpPr>
        <p:spPr>
          <a:xfrm>
            <a:off x="6643702" y="285728"/>
            <a:ext cx="2214578" cy="428628"/>
          </a:xfrm>
          <a:prstGeom prst="rect">
            <a:avLst/>
          </a:prstGeom>
          <a:scene3d>
            <a:camera prst="isometricOffAxis1Righ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b="1" dirty="0" smtClean="0"/>
              <a:t>ساز ههاى كابلى</a:t>
            </a:r>
          </a:p>
        </p:txBody>
      </p:sp>
      <p:pic>
        <p:nvPicPr>
          <p:cNvPr id="3074" name="Picture 2"/>
          <p:cNvPicPr>
            <a:picLocks noChangeAspect="1" noChangeArrowheads="1"/>
          </p:cNvPicPr>
          <p:nvPr/>
        </p:nvPicPr>
        <p:blipFill>
          <a:blip r:embed="rId2"/>
          <a:srcRect/>
          <a:stretch>
            <a:fillRect/>
          </a:stretch>
        </p:blipFill>
        <p:spPr bwMode="auto">
          <a:xfrm>
            <a:off x="0" y="2786058"/>
            <a:ext cx="2581275" cy="27051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6429388" y="3429000"/>
            <a:ext cx="2428607" cy="1643074"/>
          </a:xfrm>
          <a:prstGeom prst="rect">
            <a:avLst/>
          </a:prstGeom>
          <a:noFill/>
          <a:ln w="9525">
            <a:noFill/>
            <a:miter lim="800000"/>
            <a:headEnd/>
            <a:tailEnd/>
          </a:ln>
          <a:effectLst/>
        </p:spPr>
      </p:pic>
      <p:sp>
        <p:nvSpPr>
          <p:cNvPr id="11" name="Rectangle 10"/>
          <p:cNvSpPr/>
          <p:nvPr/>
        </p:nvSpPr>
        <p:spPr>
          <a:xfrm>
            <a:off x="0" y="5857892"/>
            <a:ext cx="3401892" cy="369332"/>
          </a:xfrm>
          <a:prstGeom prst="rect">
            <a:avLst/>
          </a:prstGeom>
        </p:spPr>
        <p:txBody>
          <a:bodyPr wrap="none">
            <a:spAutoFit/>
          </a:bodyPr>
          <a:lstStyle/>
          <a:p>
            <a:r>
              <a:rPr lang="fa-IR" b="1" dirty="0" smtClean="0"/>
              <a:t>استاديوم المپيك مونيخ ملهم از تار عنكبوت</a:t>
            </a:r>
            <a:endParaRPr lang="fa-IR" dirty="0"/>
          </a:p>
        </p:txBody>
      </p:sp>
      <p:pic>
        <p:nvPicPr>
          <p:cNvPr id="3077" name="Picture 5"/>
          <p:cNvPicPr>
            <a:picLocks noChangeAspect="1" noChangeArrowheads="1"/>
          </p:cNvPicPr>
          <p:nvPr/>
        </p:nvPicPr>
        <p:blipFill>
          <a:blip r:embed="rId4"/>
          <a:srcRect/>
          <a:stretch>
            <a:fillRect/>
          </a:stretch>
        </p:blipFill>
        <p:spPr bwMode="auto">
          <a:xfrm>
            <a:off x="3571868" y="3786190"/>
            <a:ext cx="2609850" cy="27051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57158" y="714356"/>
            <a:ext cx="8501122" cy="1214446"/>
          </a:xfrm>
          <a:prstGeom prst="rect">
            <a:avLst/>
          </a:prstGeom>
        </p:spPr>
        <p:txBody>
          <a:bodyPr wrap="square">
            <a:spAutoFit/>
          </a:bodyPr>
          <a:lstStyle/>
          <a:p>
            <a:r>
              <a:rPr lang="fa-IR" dirty="0" smtClean="0"/>
              <a:t>مهندسين آنها را براى خلق مفهوم كابلهاى كشسان به كار میگيرند، تارهاى عنكبوت به عنوان نمونه اوليه ساز هاى ساختمانى پلهاى معلق به كار رفتند و با تنوعى كه دارند يك پديده هنر مهندسى به شمار میروند. در كنار عنكبوت همان مدل ساختمانى را میتوان در مد لهاى طبيعى ديگرنظير پاهاى پر ه دار مرغان آبى، باله هاى ماهى و بالهاى خفاش نيز به خوبى مشاهده كرد</a:t>
            </a:r>
            <a:endParaRPr lang="fa-IR" dirty="0"/>
          </a:p>
        </p:txBody>
      </p:sp>
      <p:pic>
        <p:nvPicPr>
          <p:cNvPr id="5" name="Picture 4" descr="bat.gif"/>
          <p:cNvPicPr>
            <a:picLocks noChangeAspect="1"/>
          </p:cNvPicPr>
          <p:nvPr/>
        </p:nvPicPr>
        <p:blipFill>
          <a:blip r:embed="rId2"/>
          <a:stretch>
            <a:fillRect/>
          </a:stretch>
        </p:blipFill>
        <p:spPr>
          <a:xfrm>
            <a:off x="5072066" y="2071678"/>
            <a:ext cx="3810000" cy="3771900"/>
          </a:xfrm>
          <a:prstGeom prst="rect">
            <a:avLst/>
          </a:prstGeom>
        </p:spPr>
      </p:pic>
      <p:pic>
        <p:nvPicPr>
          <p:cNvPr id="6" name="Picture 5" descr="davinci.jpg"/>
          <p:cNvPicPr>
            <a:picLocks noChangeAspect="1"/>
          </p:cNvPicPr>
          <p:nvPr/>
        </p:nvPicPr>
        <p:blipFill>
          <a:blip r:embed="rId3"/>
          <a:stretch>
            <a:fillRect/>
          </a:stretch>
        </p:blipFill>
        <p:spPr>
          <a:xfrm>
            <a:off x="571472" y="1714488"/>
            <a:ext cx="3929090" cy="4857784"/>
          </a:xfrm>
          <a:prstGeom prst="rect">
            <a:avLst/>
          </a:prstGeom>
        </p:spPr>
      </p:pic>
      <p:sp>
        <p:nvSpPr>
          <p:cNvPr id="7" name="Rectangle 6"/>
          <p:cNvSpPr/>
          <p:nvPr/>
        </p:nvSpPr>
        <p:spPr>
          <a:xfrm>
            <a:off x="5357818" y="5786454"/>
            <a:ext cx="3142623" cy="400110"/>
          </a:xfrm>
          <a:prstGeom prst="rect">
            <a:avLst/>
          </a:prstGeom>
        </p:spPr>
        <p:txBody>
          <a:bodyPr wrap="square">
            <a:spAutoFit/>
          </a:bodyPr>
          <a:lstStyle/>
          <a:p>
            <a:r>
              <a:rPr lang="fa-IR" sz="2000" b="1" dirty="0" smtClean="0">
                <a:solidFill>
                  <a:srgbClr val="FF0000"/>
                </a:solidFill>
                <a:cs typeface="2  Esfehan" pitchFamily="2" charset="-78"/>
              </a:rPr>
              <a:t>مدل ماشين پرواز داوينچي با الهام از بال خفاش</a:t>
            </a:r>
            <a:endParaRPr lang="fa-IR"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500034" y="857232"/>
            <a:ext cx="8429684" cy="1477328"/>
          </a:xfrm>
          <a:prstGeom prst="rect">
            <a:avLst/>
          </a:prstGeom>
        </p:spPr>
        <p:txBody>
          <a:bodyPr wrap="square">
            <a:spAutoFit/>
          </a:bodyPr>
          <a:lstStyle/>
          <a:p>
            <a:r>
              <a:rPr lang="fa-IR" dirty="0" smtClean="0"/>
              <a:t>در ساختما ن سازى با كابل هاى كشسان، عنصر باربر اصلى شبكه فولادى است كه بر روى آن</a:t>
            </a:r>
          </a:p>
          <a:p>
            <a:r>
              <a:rPr lang="fa-IR" dirty="0" smtClean="0"/>
              <a:t>غشاهايى از مصالح مختلف میتواند قرار گيرد. چنين ساختارهايى براى پوشاندن فضاهايى كه نقاط تكيه گاهى آنها فاصله زيادى باهم دارند، از كارايى بالايى برخوردار است.</a:t>
            </a:r>
          </a:p>
          <a:p>
            <a:r>
              <a:rPr lang="fa-IR" dirty="0" smtClean="0"/>
              <a:t>از نمونه هاى معمارى اين گونه ساختارى مى توان به </a:t>
            </a:r>
            <a:r>
              <a:rPr lang="fa-IR" dirty="0" smtClean="0">
                <a:solidFill>
                  <a:srgbClr val="FF0000"/>
                </a:solidFill>
              </a:rPr>
              <a:t>سقف نمايشگاه مونترال</a:t>
            </a:r>
            <a:r>
              <a:rPr lang="fa-IR" dirty="0" smtClean="0"/>
              <a:t>، </a:t>
            </a:r>
            <a:r>
              <a:rPr lang="fa-IR" dirty="0" smtClean="0">
                <a:solidFill>
                  <a:srgbClr val="FF0000"/>
                </a:solidFill>
              </a:rPr>
              <a:t>سقف استاديوم مونيخ</a:t>
            </a:r>
            <a:r>
              <a:rPr lang="fa-IR" dirty="0" smtClean="0"/>
              <a:t>، </a:t>
            </a:r>
            <a:r>
              <a:rPr lang="fa-IR" dirty="0" smtClean="0">
                <a:solidFill>
                  <a:srgbClr val="FF0000"/>
                </a:solidFill>
              </a:rPr>
              <a:t>استاديوم المپيك مسكو، ميدان گاو بازى در كاروليناى شمالى </a:t>
            </a:r>
            <a:r>
              <a:rPr lang="fa-IR" dirty="0" smtClean="0"/>
              <a:t>و </a:t>
            </a:r>
            <a:r>
              <a:rPr lang="fa-IR" dirty="0" smtClean="0">
                <a:solidFill>
                  <a:srgbClr val="FF0000"/>
                </a:solidFill>
              </a:rPr>
              <a:t>زمين هاكي روي يخ دانشگاه ييل </a:t>
            </a:r>
            <a:r>
              <a:rPr lang="fa-IR" dirty="0" smtClean="0"/>
              <a:t>اشاره كرد.</a:t>
            </a:r>
            <a:endParaRPr lang="fa-IR" dirty="0"/>
          </a:p>
        </p:txBody>
      </p:sp>
      <p:pic>
        <p:nvPicPr>
          <p:cNvPr id="4098" name="Picture 2" descr="C:\Users\f\Desktop\munich_stadium_02.jpg"/>
          <p:cNvPicPr>
            <a:picLocks noChangeAspect="1" noChangeArrowheads="1"/>
          </p:cNvPicPr>
          <p:nvPr/>
        </p:nvPicPr>
        <p:blipFill>
          <a:blip r:embed="rId2"/>
          <a:srcRect/>
          <a:stretch>
            <a:fillRect/>
          </a:stretch>
        </p:blipFill>
        <p:spPr bwMode="auto">
          <a:xfrm>
            <a:off x="0" y="3429001"/>
            <a:ext cx="3857652" cy="2571768"/>
          </a:xfrm>
          <a:prstGeom prst="rect">
            <a:avLst/>
          </a:prstGeom>
          <a:noFill/>
        </p:spPr>
      </p:pic>
      <p:pic>
        <p:nvPicPr>
          <p:cNvPr id="4100" name="Picture 4" descr="C:\Users\f\Desktop\munich_stadium_01.jpg"/>
          <p:cNvPicPr>
            <a:picLocks noChangeAspect="1" noChangeArrowheads="1"/>
          </p:cNvPicPr>
          <p:nvPr/>
        </p:nvPicPr>
        <p:blipFill>
          <a:blip r:embed="rId3"/>
          <a:srcRect/>
          <a:stretch>
            <a:fillRect/>
          </a:stretch>
        </p:blipFill>
        <p:spPr bwMode="auto">
          <a:xfrm>
            <a:off x="4286248" y="2285992"/>
            <a:ext cx="3624385" cy="2286016"/>
          </a:xfrm>
          <a:prstGeom prst="rect">
            <a:avLst/>
          </a:prstGeom>
          <a:noFill/>
        </p:spPr>
      </p:pic>
      <p:sp>
        <p:nvSpPr>
          <p:cNvPr id="8" name="Rectangle 7"/>
          <p:cNvSpPr/>
          <p:nvPr/>
        </p:nvSpPr>
        <p:spPr>
          <a:xfrm>
            <a:off x="4357686" y="6000768"/>
            <a:ext cx="4572000" cy="646331"/>
          </a:xfrm>
          <a:prstGeom prst="rect">
            <a:avLst/>
          </a:prstGeom>
        </p:spPr>
        <p:txBody>
          <a:bodyPr>
            <a:spAutoFit/>
          </a:bodyPr>
          <a:lstStyle/>
          <a:p>
            <a:r>
              <a:rPr lang="fa-IR" b="1" dirty="0" smtClean="0"/>
              <a:t>استاديوم المپيك مسكو متكی بر كاب لهاى كشسان</a:t>
            </a:r>
          </a:p>
          <a:p>
            <a:r>
              <a:rPr lang="fa-IR" b="1" dirty="0" smtClean="0"/>
              <a:t>ملهم از تار عنكبوت</a:t>
            </a:r>
            <a:endParaRPr lang="fa-IR" dirty="0"/>
          </a:p>
        </p:txBody>
      </p:sp>
      <p:pic>
        <p:nvPicPr>
          <p:cNvPr id="9" name="Picture 4"/>
          <p:cNvPicPr>
            <a:picLocks noChangeAspect="1" noChangeArrowheads="1"/>
          </p:cNvPicPr>
          <p:nvPr/>
        </p:nvPicPr>
        <p:blipFill>
          <a:blip r:embed="rId4"/>
          <a:srcRect/>
          <a:stretch>
            <a:fillRect/>
          </a:stretch>
        </p:blipFill>
        <p:spPr bwMode="auto">
          <a:xfrm>
            <a:off x="6357950" y="4214818"/>
            <a:ext cx="2562225" cy="18097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071538" y="1000109"/>
            <a:ext cx="7358082" cy="1200329"/>
          </a:xfrm>
          <a:prstGeom prst="rect">
            <a:avLst/>
          </a:prstGeom>
        </p:spPr>
        <p:txBody>
          <a:bodyPr wrap="square">
            <a:spAutoFit/>
          </a:bodyPr>
          <a:lstStyle/>
          <a:p>
            <a:r>
              <a:rPr lang="fa-IR" dirty="0" smtClean="0"/>
              <a:t>در طبيعت، بيشترين فرمها  از فرمهاي كوچك كروي  پوسته اي به وجود می ايند (ساز ه هاي پنوماتيك). فررمهاي كروي پوسته ا ي رفتاري مشابه رفتار حباب صابون را دارند كه داراي  انعطا ف پذيري مناسب و مقاومت كافي در لايه بيروني براي محافظت از محتويات درون</a:t>
            </a:r>
          </a:p>
          <a:p>
            <a:r>
              <a:rPr lang="fa-IR" dirty="0" smtClean="0"/>
              <a:t>خود هستند. </a:t>
            </a:r>
            <a:endParaRPr lang="fa-IR" dirty="0"/>
          </a:p>
        </p:txBody>
      </p:sp>
      <p:sp>
        <p:nvSpPr>
          <p:cNvPr id="5" name="Rectangle 4"/>
          <p:cNvSpPr/>
          <p:nvPr/>
        </p:nvSpPr>
        <p:spPr>
          <a:xfrm>
            <a:off x="6643702" y="285728"/>
            <a:ext cx="2214578" cy="428628"/>
          </a:xfrm>
          <a:prstGeom prst="rect">
            <a:avLst/>
          </a:prstGeom>
          <a:scene3d>
            <a:camera prst="isometricOffAxis1Righ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b="1" dirty="0" smtClean="0"/>
              <a:t>ساز ههاي بادي</a:t>
            </a:r>
          </a:p>
        </p:txBody>
      </p:sp>
      <p:pic>
        <p:nvPicPr>
          <p:cNvPr id="5123" name="Picture 3"/>
          <p:cNvPicPr>
            <a:picLocks noChangeAspect="1" noChangeArrowheads="1"/>
          </p:cNvPicPr>
          <p:nvPr/>
        </p:nvPicPr>
        <p:blipFill>
          <a:blip r:embed="rId2"/>
          <a:srcRect/>
          <a:stretch>
            <a:fillRect/>
          </a:stretch>
        </p:blipFill>
        <p:spPr bwMode="auto">
          <a:xfrm>
            <a:off x="-1" y="2500306"/>
            <a:ext cx="4306469" cy="3357586"/>
          </a:xfrm>
          <a:prstGeom prst="rect">
            <a:avLst/>
          </a:prstGeom>
          <a:noFill/>
          <a:ln w="9525">
            <a:noFill/>
            <a:miter lim="800000"/>
            <a:headEnd/>
            <a:tailEnd/>
          </a:ln>
          <a:effectLst/>
        </p:spPr>
      </p:pic>
      <p:pic>
        <p:nvPicPr>
          <p:cNvPr id="5124" name="Picture 4" descr="C:\Users\f\Desktop\getty-726.jpg"/>
          <p:cNvPicPr>
            <a:picLocks noChangeAspect="1" noChangeArrowheads="1"/>
          </p:cNvPicPr>
          <p:nvPr/>
        </p:nvPicPr>
        <p:blipFill>
          <a:blip r:embed="rId3"/>
          <a:srcRect/>
          <a:stretch>
            <a:fillRect/>
          </a:stretch>
        </p:blipFill>
        <p:spPr bwMode="auto">
          <a:xfrm>
            <a:off x="4857752" y="2357430"/>
            <a:ext cx="3608494" cy="3571900"/>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500034" y="785794"/>
            <a:ext cx="8358214" cy="1477328"/>
          </a:xfrm>
          <a:prstGeom prst="rect">
            <a:avLst/>
          </a:prstGeom>
        </p:spPr>
        <p:txBody>
          <a:bodyPr wrap="square">
            <a:spAutoFit/>
          </a:bodyPr>
          <a:lstStyle/>
          <a:p>
            <a:r>
              <a:rPr lang="fa-IR" dirty="0" smtClean="0"/>
              <a:t>حبا بها با توجه به شكل فرمي خود به حداقل سطوح نيز دست می يابند چراكه به تبع آن حداقل مواد به کار رفته در آن نيز رعايت ميشود. سبكي و ساختار منعطف آن منجر به ساختار شكل پذير حبا بها می شود. هر سلول حيواني يا گياهي يك ساختارپنوماتيكي دارد كه از غشا و همچنين محتويات داخل آن يعني پروتوپلاسم (ماده اصلي جسم سلولي) تشكيل شده است. يكي ازاصل يترين عناصر تشكيل دهنده درون سلولي، سطح كشسان آن است كه مقاومت آن باعث فرم دادن به شكل عمومي آنها مي شود.</a:t>
            </a:r>
            <a:endParaRPr lang="fa-IR" dirty="0"/>
          </a:p>
        </p:txBody>
      </p:sp>
      <p:sp>
        <p:nvSpPr>
          <p:cNvPr id="6" name="Rectangle 5"/>
          <p:cNvSpPr/>
          <p:nvPr/>
        </p:nvSpPr>
        <p:spPr>
          <a:xfrm>
            <a:off x="3357554" y="2428868"/>
            <a:ext cx="5572132" cy="646331"/>
          </a:xfrm>
          <a:prstGeom prst="rect">
            <a:avLst/>
          </a:prstGeom>
        </p:spPr>
        <p:txBody>
          <a:bodyPr wrap="square">
            <a:spAutoFit/>
          </a:bodyPr>
          <a:lstStyle/>
          <a:p>
            <a:r>
              <a:rPr lang="fa-IR" dirty="0" smtClean="0">
                <a:solidFill>
                  <a:srgbClr val="FF0000"/>
                </a:solidFill>
              </a:rPr>
              <a:t>نمايشگاه دهه هفتاد  ازوكاي ژاپن و طراحي پاويون فوجي، پاويون يونايتداستيتز، پروژه </a:t>
            </a:r>
            <a:r>
              <a:rPr lang="en-US" dirty="0" smtClean="0">
                <a:solidFill>
                  <a:srgbClr val="FF0000"/>
                </a:solidFill>
              </a:rPr>
              <a:t> Eden</a:t>
            </a:r>
            <a:r>
              <a:rPr lang="fa-IR" dirty="0" smtClean="0"/>
              <a:t>نمونه هاى معمارى اين نوع سازه هستند.</a:t>
            </a:r>
            <a:endParaRPr lang="fa-IR" dirty="0"/>
          </a:p>
        </p:txBody>
      </p:sp>
      <p:pic>
        <p:nvPicPr>
          <p:cNvPr id="7" name="Picture 2"/>
          <p:cNvPicPr>
            <a:picLocks noChangeAspect="1" noChangeArrowheads="1"/>
          </p:cNvPicPr>
          <p:nvPr/>
        </p:nvPicPr>
        <p:blipFill>
          <a:blip r:embed="rId2"/>
          <a:srcRect/>
          <a:stretch>
            <a:fillRect/>
          </a:stretch>
        </p:blipFill>
        <p:spPr bwMode="auto">
          <a:xfrm>
            <a:off x="428596" y="3214686"/>
            <a:ext cx="3643338" cy="3214710"/>
          </a:xfrm>
          <a:prstGeom prst="rect">
            <a:avLst/>
          </a:prstGeom>
          <a:noFill/>
          <a:ln w="9525">
            <a:noFill/>
            <a:miter lim="800000"/>
            <a:headEnd/>
            <a:tailEnd/>
          </a:ln>
          <a:effectLst/>
        </p:spPr>
      </p:pic>
      <p:sp>
        <p:nvSpPr>
          <p:cNvPr id="8" name="Rectangle 7"/>
          <p:cNvSpPr/>
          <p:nvPr/>
        </p:nvSpPr>
        <p:spPr>
          <a:xfrm>
            <a:off x="2000232" y="6286520"/>
            <a:ext cx="1766829" cy="369332"/>
          </a:xfrm>
          <a:prstGeom prst="rect">
            <a:avLst/>
          </a:prstGeom>
        </p:spPr>
        <p:txBody>
          <a:bodyPr wrap="none">
            <a:spAutoFit/>
          </a:bodyPr>
          <a:lstStyle/>
          <a:p>
            <a:r>
              <a:rPr lang="fa-IR" b="1" dirty="0" smtClean="0"/>
              <a:t>در انگلستان از حباب</a:t>
            </a:r>
            <a:endParaRPr lang="fa-IR" dirty="0"/>
          </a:p>
        </p:txBody>
      </p:sp>
      <p:sp>
        <p:nvSpPr>
          <p:cNvPr id="10" name="Rectangle 9"/>
          <p:cNvSpPr/>
          <p:nvPr/>
        </p:nvSpPr>
        <p:spPr>
          <a:xfrm>
            <a:off x="0" y="2428868"/>
            <a:ext cx="1263486" cy="369332"/>
          </a:xfrm>
          <a:prstGeom prst="rect">
            <a:avLst/>
          </a:prstGeom>
        </p:spPr>
        <p:txBody>
          <a:bodyPr wrap="square">
            <a:spAutoFit/>
          </a:bodyPr>
          <a:lstStyle/>
          <a:p>
            <a:r>
              <a:rPr lang="fa-IR" dirty="0" smtClean="0"/>
              <a:t>پروژه </a:t>
            </a:r>
            <a:r>
              <a:rPr lang="en-US" dirty="0" smtClean="0"/>
              <a:t> Eden</a:t>
            </a:r>
            <a:endParaRPr lang="fa-IR" dirty="0"/>
          </a:p>
        </p:txBody>
      </p:sp>
      <p:pic>
        <p:nvPicPr>
          <p:cNvPr id="6146" name="Picture 2"/>
          <p:cNvPicPr>
            <a:picLocks noChangeAspect="1" noChangeArrowheads="1"/>
          </p:cNvPicPr>
          <p:nvPr/>
        </p:nvPicPr>
        <p:blipFill>
          <a:blip r:embed="rId3"/>
          <a:srcRect/>
          <a:stretch>
            <a:fillRect/>
          </a:stretch>
        </p:blipFill>
        <p:spPr bwMode="auto">
          <a:xfrm>
            <a:off x="5143504" y="3357562"/>
            <a:ext cx="2609850" cy="2505075"/>
          </a:xfrm>
          <a:prstGeom prst="rect">
            <a:avLst/>
          </a:prstGeom>
          <a:noFill/>
          <a:ln w="9525">
            <a:noFill/>
            <a:miter lim="800000"/>
            <a:headEnd/>
            <a:tailEnd/>
          </a:ln>
          <a:effectLst/>
        </p:spPr>
      </p:pic>
      <p:sp>
        <p:nvSpPr>
          <p:cNvPr id="12" name="Rectangle 11"/>
          <p:cNvSpPr/>
          <p:nvPr/>
        </p:nvSpPr>
        <p:spPr>
          <a:xfrm>
            <a:off x="4572000" y="5857892"/>
            <a:ext cx="4572000" cy="646331"/>
          </a:xfrm>
          <a:prstGeom prst="rect">
            <a:avLst/>
          </a:prstGeom>
        </p:spPr>
        <p:txBody>
          <a:bodyPr>
            <a:spAutoFit/>
          </a:bodyPr>
          <a:lstStyle/>
          <a:p>
            <a:r>
              <a:rPr lang="fa-IR" b="1" dirty="0" smtClean="0"/>
              <a:t>نمونه معمارى :</a:t>
            </a:r>
          </a:p>
          <a:p>
            <a:r>
              <a:rPr lang="en-US" b="1" dirty="0" smtClean="0"/>
              <a:t>United States </a:t>
            </a:r>
            <a:r>
              <a:rPr lang="fa-IR" b="1" dirty="0" smtClean="0"/>
              <a:t>پاويون</a:t>
            </a:r>
            <a:endParaRPr lang="fa-I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071538" y="857232"/>
            <a:ext cx="7072330" cy="1200329"/>
          </a:xfrm>
          <a:prstGeom prst="rect">
            <a:avLst/>
          </a:prstGeom>
        </p:spPr>
        <p:txBody>
          <a:bodyPr wrap="square">
            <a:spAutoFit/>
          </a:bodyPr>
          <a:lstStyle/>
          <a:p>
            <a:r>
              <a:rPr lang="fa-IR" dirty="0" smtClean="0"/>
              <a:t>پوست تخم مرغ پرندگان نمونه زيبايى از قانون استفاده از مصالح با حداكثر كارايى است. عملكرد اصلى پوست تخم مرغ پرندگان،حفاظت از جوجه درون آن است كه با استفاده از حداقل مصالح به خوبى پاسخ داده شده است. با استفاده از مصالح بيشتر، هم به مادر صدمه وارد م ىشود و هم وزن پوسته زياد شده و مانع شكستن آن توسط جوجه میشود. </a:t>
            </a:r>
            <a:endParaRPr lang="fa-IR" dirty="0"/>
          </a:p>
        </p:txBody>
      </p:sp>
      <p:pic>
        <p:nvPicPr>
          <p:cNvPr id="7170" name="Picture 2"/>
          <p:cNvPicPr>
            <a:picLocks noChangeAspect="1" noChangeArrowheads="1"/>
          </p:cNvPicPr>
          <p:nvPr/>
        </p:nvPicPr>
        <p:blipFill>
          <a:blip r:embed="rId2"/>
          <a:srcRect/>
          <a:stretch>
            <a:fillRect/>
          </a:stretch>
        </p:blipFill>
        <p:spPr bwMode="auto">
          <a:xfrm>
            <a:off x="0" y="2214554"/>
            <a:ext cx="2571736" cy="2143140"/>
          </a:xfrm>
          <a:prstGeom prst="rect">
            <a:avLst/>
          </a:prstGeom>
          <a:noFill/>
          <a:ln w="9525">
            <a:noFill/>
            <a:miter lim="800000"/>
            <a:headEnd/>
            <a:tailEnd/>
          </a:ln>
          <a:effectLst/>
        </p:spPr>
      </p:pic>
      <p:pic>
        <p:nvPicPr>
          <p:cNvPr id="6" name="Picture 10" descr="cnit3"/>
          <p:cNvPicPr>
            <a:picLocks noChangeAspect="1" noChangeArrowheads="1"/>
          </p:cNvPicPr>
          <p:nvPr/>
        </p:nvPicPr>
        <p:blipFill>
          <a:blip r:embed="rId3"/>
          <a:srcRect/>
          <a:stretch>
            <a:fillRect/>
          </a:stretch>
        </p:blipFill>
        <p:spPr bwMode="auto">
          <a:xfrm>
            <a:off x="1571604" y="3286124"/>
            <a:ext cx="3465512" cy="2600325"/>
          </a:xfrm>
          <a:prstGeom prst="rect">
            <a:avLst/>
          </a:prstGeom>
          <a:noFill/>
        </p:spPr>
      </p:pic>
      <p:pic>
        <p:nvPicPr>
          <p:cNvPr id="8" name="Picture 8" descr="shotormorg3"/>
          <p:cNvPicPr>
            <a:picLocks noChangeAspect="1" noChangeArrowheads="1"/>
          </p:cNvPicPr>
          <p:nvPr/>
        </p:nvPicPr>
        <p:blipFill>
          <a:blip r:embed="rId4"/>
          <a:srcRect/>
          <a:stretch>
            <a:fillRect/>
          </a:stretch>
        </p:blipFill>
        <p:spPr bwMode="auto">
          <a:xfrm>
            <a:off x="5214942" y="3286124"/>
            <a:ext cx="3421063" cy="2568575"/>
          </a:xfrm>
          <a:prstGeom prst="rect">
            <a:avLst/>
          </a:prstGeom>
          <a:noFill/>
        </p:spPr>
      </p:pic>
      <p:sp>
        <p:nvSpPr>
          <p:cNvPr id="9" name="Rectangle 8"/>
          <p:cNvSpPr/>
          <p:nvPr/>
        </p:nvSpPr>
        <p:spPr>
          <a:xfrm>
            <a:off x="2000232" y="6215082"/>
            <a:ext cx="2935419" cy="369332"/>
          </a:xfrm>
          <a:prstGeom prst="rect">
            <a:avLst/>
          </a:prstGeom>
        </p:spPr>
        <p:txBody>
          <a:bodyPr wrap="none">
            <a:spAutoFit/>
          </a:bodyPr>
          <a:lstStyle/>
          <a:p>
            <a:pPr>
              <a:spcBef>
                <a:spcPct val="50000"/>
              </a:spcBef>
            </a:pPr>
            <a:r>
              <a:rPr lang="fa-IR" dirty="0" smtClean="0">
                <a:cs typeface="Nazanin" pitchFamily="2" charset="-78"/>
              </a:rPr>
              <a:t>سازه</a:t>
            </a:r>
            <a:r>
              <a:rPr lang="fa-IR" dirty="0" smtClean="0"/>
              <a:t>‌</a:t>
            </a:r>
            <a:r>
              <a:rPr lang="fa-IR" dirty="0" smtClean="0">
                <a:cs typeface="Nazanin" pitchFamily="2" charset="-78"/>
              </a:rPr>
              <a:t>ي پوسته</a:t>
            </a:r>
            <a:r>
              <a:rPr lang="fa-IR" dirty="0" smtClean="0"/>
              <a:t>‌</a:t>
            </a:r>
            <a:r>
              <a:rPr lang="fa-IR" dirty="0" smtClean="0">
                <a:cs typeface="Nazanin" pitchFamily="2" charset="-78"/>
              </a:rPr>
              <a:t>اي مركز كنفرانس </a:t>
            </a:r>
            <a:r>
              <a:rPr lang="en-US" dirty="0" smtClean="0">
                <a:cs typeface="Nazanin" pitchFamily="2" charset="-78"/>
              </a:rPr>
              <a:t>CNIT</a:t>
            </a:r>
            <a:r>
              <a:rPr lang="fa-IR" dirty="0" smtClean="0">
                <a:cs typeface="Nazanin" pitchFamily="2" charset="-78"/>
              </a:rPr>
              <a:t> در پاريس</a:t>
            </a:r>
            <a:endParaRPr lang="en-US" dirty="0">
              <a:cs typeface="Nazanin" pitchFamily="2" charset="-78"/>
            </a:endParaRPr>
          </a:p>
        </p:txBody>
      </p:sp>
      <p:sp>
        <p:nvSpPr>
          <p:cNvPr id="10" name="Rectangle 9"/>
          <p:cNvSpPr/>
          <p:nvPr/>
        </p:nvSpPr>
        <p:spPr>
          <a:xfrm>
            <a:off x="5929322" y="6143644"/>
            <a:ext cx="2709395" cy="369332"/>
          </a:xfrm>
          <a:prstGeom prst="rect">
            <a:avLst/>
          </a:prstGeom>
        </p:spPr>
        <p:txBody>
          <a:bodyPr wrap="none">
            <a:spAutoFit/>
          </a:bodyPr>
          <a:lstStyle/>
          <a:p>
            <a:pPr>
              <a:spcBef>
                <a:spcPct val="50000"/>
              </a:spcBef>
            </a:pPr>
            <a:r>
              <a:rPr lang="fa-IR" dirty="0" smtClean="0">
                <a:latin typeface="AIGDT" pitchFamily="2" charset="2"/>
                <a:cs typeface="Nazanin" pitchFamily="2" charset="-78"/>
              </a:rPr>
              <a:t>پوسته تخم پرندگان با مقاومت و سختي مناسب</a:t>
            </a:r>
            <a:endParaRPr lang="en-US" dirty="0">
              <a:latin typeface="AIGDT" pitchFamily="2" charset="2"/>
              <a:cs typeface="Nazanin" pitchFamily="2" charset="-78"/>
            </a:endParaRPr>
          </a:p>
        </p:txBody>
      </p:sp>
      <p:sp>
        <p:nvSpPr>
          <p:cNvPr id="11" name="Rectangle 10"/>
          <p:cNvSpPr/>
          <p:nvPr/>
        </p:nvSpPr>
        <p:spPr>
          <a:xfrm>
            <a:off x="6643702" y="285728"/>
            <a:ext cx="2214578" cy="428628"/>
          </a:xfrm>
          <a:prstGeom prst="rect">
            <a:avLst/>
          </a:prstGeom>
          <a:scene3d>
            <a:camera prst="isometricOffAxis1Righ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b="1" dirty="0" smtClean="0"/>
              <a:t>سازه هاى پوسته اى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1478</TotalTime>
  <Words>1572</Words>
  <Application>Microsoft Office PowerPoint</Application>
  <PresentationFormat>On-screen Show (4:3)</PresentationFormat>
  <Paragraphs>78</Paragraphs>
  <Slides>24</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2  Esfehan</vt:lpstr>
      <vt:lpstr>AIGDT</vt:lpstr>
      <vt:lpstr>Arial</vt:lpstr>
      <vt:lpstr>B Titr</vt:lpstr>
      <vt:lpstr>Calibri</vt:lpstr>
      <vt:lpstr>Constantia</vt:lpstr>
      <vt:lpstr>Majalla UI</vt:lpstr>
      <vt:lpstr>Nazanin</vt:lpstr>
      <vt:lpstr>Tahoma</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omid</cp:lastModifiedBy>
  <cp:revision>221</cp:revision>
  <dcterms:created xsi:type="dcterms:W3CDTF">2009-01-04T06:20:54Z</dcterms:created>
  <dcterms:modified xsi:type="dcterms:W3CDTF">2018-06-24T14:17:48Z</dcterms:modified>
</cp:coreProperties>
</file>